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78" y="12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5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4" y="0"/>
            <a:ext cx="10488295" cy="10287000"/>
          </a:xfrm>
          <a:custGeom>
            <a:avLst/>
            <a:gdLst/>
            <a:ahLst/>
            <a:cxnLst/>
            <a:rect l="l" t="t" r="r" b="b"/>
            <a:pathLst>
              <a:path w="10488294" h="10287000">
                <a:moveTo>
                  <a:pt x="10487914" y="0"/>
                </a:moveTo>
                <a:lnTo>
                  <a:pt x="0" y="0"/>
                </a:lnTo>
                <a:lnTo>
                  <a:pt x="0" y="10287000"/>
                </a:lnTo>
                <a:lnTo>
                  <a:pt x="10487914" y="10287000"/>
                </a:lnTo>
                <a:lnTo>
                  <a:pt x="10487914"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66493" y="1484668"/>
            <a:ext cx="14767712" cy="4375785"/>
          </a:xfrm>
          <a:prstGeom prst="rect">
            <a:avLst/>
          </a:prstGeom>
        </p:spPr>
        <p:txBody>
          <a:bodyPr wrap="square" lIns="0" tIns="0" rIns="0" bIns="0">
            <a:spAutoFit/>
          </a:bodyPr>
          <a:lstStyle>
            <a:lvl1pPr>
              <a:defRPr sz="33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4580228" y="4660112"/>
            <a:ext cx="9140242" cy="2688590"/>
          </a:xfrm>
          <a:prstGeom prst="rect">
            <a:avLst/>
          </a:prstGeom>
        </p:spPr>
        <p:txBody>
          <a:bodyPr wrap="square" lIns="0" tIns="0" rIns="0" bIns="0">
            <a:spAutoFit/>
          </a:bodyPr>
          <a:lstStyle>
            <a:lvl1pPr>
              <a:defRPr sz="245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46000" y="1223086"/>
            <a:ext cx="9255125" cy="4180204"/>
          </a:xfrm>
          <a:prstGeom prst="rect">
            <a:avLst/>
          </a:prstGeom>
        </p:spPr>
        <p:txBody>
          <a:bodyPr vert="horz" wrap="square" lIns="0" tIns="13335" rIns="0" bIns="0" rtlCol="0">
            <a:spAutoFit/>
          </a:bodyPr>
          <a:lstStyle/>
          <a:p>
            <a:pPr marL="12700" marR="5080" algn="ctr">
              <a:lnSpc>
                <a:spcPct val="100200"/>
              </a:lnSpc>
              <a:spcBef>
                <a:spcPts val="105"/>
              </a:spcBef>
            </a:pPr>
            <a:r>
              <a:rPr sz="6800" b="1" spc="-15" dirty="0">
                <a:solidFill>
                  <a:srgbClr val="FFFFFF"/>
                </a:solidFill>
                <a:latin typeface="Cambria"/>
                <a:cs typeface="Cambria"/>
              </a:rPr>
              <a:t>Unveiling</a:t>
            </a:r>
            <a:r>
              <a:rPr sz="6800" b="1" spc="80" dirty="0">
                <a:solidFill>
                  <a:srgbClr val="FFFFFF"/>
                </a:solidFill>
                <a:latin typeface="Cambria"/>
                <a:cs typeface="Cambria"/>
              </a:rPr>
              <a:t> </a:t>
            </a:r>
            <a:r>
              <a:rPr sz="6800" b="1" spc="105" dirty="0">
                <a:solidFill>
                  <a:srgbClr val="FFFFFF"/>
                </a:solidFill>
                <a:latin typeface="Cambria"/>
                <a:cs typeface="Cambria"/>
              </a:rPr>
              <a:t>Customer </a:t>
            </a:r>
            <a:r>
              <a:rPr sz="6800" b="1" spc="110" dirty="0">
                <a:solidFill>
                  <a:srgbClr val="FFFFFF"/>
                </a:solidFill>
                <a:latin typeface="Cambria"/>
                <a:cs typeface="Cambria"/>
              </a:rPr>
              <a:t> </a:t>
            </a:r>
            <a:r>
              <a:rPr sz="6800" b="1" spc="30" dirty="0">
                <a:solidFill>
                  <a:srgbClr val="FFFFFF"/>
                </a:solidFill>
                <a:latin typeface="Cambria"/>
                <a:cs typeface="Cambria"/>
              </a:rPr>
              <a:t>Purchase</a:t>
            </a:r>
            <a:r>
              <a:rPr sz="6800" b="1" spc="65" dirty="0">
                <a:solidFill>
                  <a:srgbClr val="FFFFFF"/>
                </a:solidFill>
                <a:latin typeface="Cambria"/>
                <a:cs typeface="Cambria"/>
              </a:rPr>
              <a:t> </a:t>
            </a:r>
            <a:r>
              <a:rPr sz="6800" b="1" spc="-55" dirty="0">
                <a:solidFill>
                  <a:srgbClr val="FFFFFF"/>
                </a:solidFill>
                <a:latin typeface="Cambria"/>
                <a:cs typeface="Cambria"/>
              </a:rPr>
              <a:t>Patterns</a:t>
            </a:r>
            <a:r>
              <a:rPr sz="6800" b="1" spc="-120" dirty="0">
                <a:solidFill>
                  <a:srgbClr val="FFFFFF"/>
                </a:solidFill>
                <a:latin typeface="Cambria"/>
                <a:cs typeface="Cambria"/>
              </a:rPr>
              <a:t> </a:t>
            </a:r>
            <a:r>
              <a:rPr sz="6800" b="1" spc="-10" dirty="0">
                <a:solidFill>
                  <a:srgbClr val="FFFFFF"/>
                </a:solidFill>
                <a:latin typeface="Cambria"/>
                <a:cs typeface="Cambria"/>
              </a:rPr>
              <a:t>with </a:t>
            </a:r>
            <a:r>
              <a:rPr sz="6800" b="1" spc="-1480" dirty="0">
                <a:solidFill>
                  <a:srgbClr val="FFFFFF"/>
                </a:solidFill>
                <a:latin typeface="Cambria"/>
                <a:cs typeface="Cambria"/>
              </a:rPr>
              <a:t> </a:t>
            </a:r>
            <a:r>
              <a:rPr sz="6800" b="1" spc="55" dirty="0">
                <a:solidFill>
                  <a:srgbClr val="FFFFFF"/>
                </a:solidFill>
                <a:latin typeface="Cambria"/>
                <a:cs typeface="Cambria"/>
              </a:rPr>
              <a:t>Random</a:t>
            </a:r>
            <a:r>
              <a:rPr sz="6800" b="1" spc="85" dirty="0">
                <a:solidFill>
                  <a:srgbClr val="FFFFFF"/>
                </a:solidFill>
                <a:latin typeface="Cambria"/>
                <a:cs typeface="Cambria"/>
              </a:rPr>
              <a:t> </a:t>
            </a:r>
            <a:r>
              <a:rPr sz="6800" b="1" spc="-30" dirty="0">
                <a:solidFill>
                  <a:srgbClr val="FFFFFF"/>
                </a:solidFill>
                <a:latin typeface="Cambria"/>
                <a:cs typeface="Cambria"/>
              </a:rPr>
              <a:t>Forest </a:t>
            </a:r>
            <a:r>
              <a:rPr sz="6800" b="1" spc="-25" dirty="0">
                <a:solidFill>
                  <a:srgbClr val="FFFFFF"/>
                </a:solidFill>
                <a:latin typeface="Cambria"/>
                <a:cs typeface="Cambria"/>
              </a:rPr>
              <a:t> </a:t>
            </a:r>
            <a:r>
              <a:rPr sz="6800" b="1" spc="5" dirty="0">
                <a:solidFill>
                  <a:srgbClr val="FFFFFF"/>
                </a:solidFill>
                <a:latin typeface="Cambria"/>
                <a:cs typeface="Cambria"/>
              </a:rPr>
              <a:t>Analysis</a:t>
            </a:r>
            <a:endParaRPr sz="6800">
              <a:latin typeface="Cambria"/>
              <a:cs typeface="Cambria"/>
            </a:endParaRPr>
          </a:p>
        </p:txBody>
      </p:sp>
      <p:pic>
        <p:nvPicPr>
          <p:cNvPr id="3" name="object 3"/>
          <p:cNvPicPr/>
          <p:nvPr/>
        </p:nvPicPr>
        <p:blipFill>
          <a:blip r:embed="rId2" cstate="print"/>
          <a:stretch>
            <a:fillRect/>
          </a:stretch>
        </p:blipFill>
        <p:spPr>
          <a:xfrm>
            <a:off x="1334998" y="1143000"/>
            <a:ext cx="5122075" cy="8000997"/>
          </a:xfrm>
          <a:prstGeom prst="rect">
            <a:avLst/>
          </a:prstGeom>
        </p:spPr>
      </p:pic>
      <p:sp>
        <p:nvSpPr>
          <p:cNvPr id="4" name="TextBox 3">
            <a:extLst>
              <a:ext uri="{FF2B5EF4-FFF2-40B4-BE49-F238E27FC236}">
                <a16:creationId xmlns:a16="http://schemas.microsoft.com/office/drawing/2014/main" id="{56E942C7-1E78-2F9D-6A84-1C5FB7302228}"/>
              </a:ext>
            </a:extLst>
          </p:cNvPr>
          <p:cNvSpPr txBox="1"/>
          <p:nvPr/>
        </p:nvSpPr>
        <p:spPr>
          <a:xfrm>
            <a:off x="14103350" y="9047865"/>
            <a:ext cx="6172200" cy="584775"/>
          </a:xfrm>
          <a:prstGeom prst="rect">
            <a:avLst/>
          </a:prstGeom>
          <a:noFill/>
        </p:spPr>
        <p:txBody>
          <a:bodyPr wrap="square" rtlCol="0">
            <a:spAutoFit/>
          </a:bodyPr>
          <a:lstStyle/>
          <a:p>
            <a:r>
              <a:rPr lang="en-IN" sz="3200" dirty="0">
                <a:solidFill>
                  <a:schemeClr val="bg1"/>
                </a:solidFill>
              </a:rPr>
              <a:t>By: </a:t>
            </a:r>
            <a:r>
              <a:rPr lang="en-IN" sz="3200" dirty="0" err="1">
                <a:solidFill>
                  <a:schemeClr val="bg1"/>
                </a:solidFill>
              </a:rPr>
              <a:t>Vezhavendhan</a:t>
            </a:r>
            <a:r>
              <a:rPr lang="en-IN" sz="3200" dirty="0">
                <a:solidFill>
                  <a:schemeClr val="bg1"/>
                </a:solidFill>
              </a:rPr>
              <a:t> VS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a:p>
        </p:txBody>
      </p:sp>
      <p:sp>
        <p:nvSpPr>
          <p:cNvPr id="9" name="object 9"/>
          <p:cNvSpPr txBox="1">
            <a:spLocks noGrp="1"/>
          </p:cNvSpPr>
          <p:nvPr>
            <p:ph type="title"/>
          </p:nvPr>
        </p:nvSpPr>
        <p:spPr>
          <a:xfrm>
            <a:off x="1505159" y="2530856"/>
            <a:ext cx="7125970" cy="2305685"/>
          </a:xfrm>
          <a:prstGeom prst="rect">
            <a:avLst/>
          </a:prstGeom>
        </p:spPr>
        <p:txBody>
          <a:bodyPr vert="horz" wrap="square" lIns="0" tIns="13970" rIns="0" bIns="0" rtlCol="0">
            <a:spAutoFit/>
          </a:bodyPr>
          <a:lstStyle/>
          <a:p>
            <a:pPr marL="12700">
              <a:lnSpc>
                <a:spcPct val="100000"/>
              </a:lnSpc>
              <a:spcBef>
                <a:spcPts val="110"/>
              </a:spcBef>
            </a:pPr>
            <a:r>
              <a:rPr sz="14950" spc="-50" dirty="0">
                <a:latin typeface="Cambria"/>
                <a:cs typeface="Cambria"/>
              </a:rPr>
              <a:t>Thanks!</a:t>
            </a:r>
            <a:endParaRPr sz="1495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844" y="577850"/>
            <a:ext cx="6353106" cy="1028487"/>
          </a:xfrm>
          <a:prstGeom prst="rect">
            <a:avLst/>
          </a:prstGeom>
        </p:spPr>
        <p:txBody>
          <a:bodyPr vert="horz" wrap="square" lIns="0" tIns="12700" rIns="0" bIns="0" rtlCol="0">
            <a:spAutoFit/>
          </a:bodyPr>
          <a:lstStyle/>
          <a:p>
            <a:pPr marL="12700">
              <a:lnSpc>
                <a:spcPct val="100000"/>
              </a:lnSpc>
              <a:spcBef>
                <a:spcPts val="100"/>
              </a:spcBef>
            </a:pPr>
            <a:r>
              <a:rPr lang="en-IN" sz="5400" spc="40" dirty="0">
                <a:solidFill>
                  <a:srgbClr val="000000"/>
                </a:solidFill>
                <a:latin typeface="Cambria"/>
                <a:cs typeface="Cambria"/>
              </a:rPr>
              <a:t>Problem</a:t>
            </a:r>
            <a:r>
              <a:rPr lang="en-IN" sz="6600" spc="40" dirty="0">
                <a:solidFill>
                  <a:srgbClr val="000000"/>
                </a:solidFill>
                <a:latin typeface="Cambria"/>
                <a:cs typeface="Cambria"/>
              </a:rPr>
              <a:t> </a:t>
            </a:r>
            <a:r>
              <a:rPr lang="en-IN" sz="4800" spc="40" dirty="0">
                <a:solidFill>
                  <a:srgbClr val="000000"/>
                </a:solidFill>
                <a:latin typeface="Cambria"/>
                <a:cs typeface="Cambria"/>
              </a:rPr>
              <a:t>Statement</a:t>
            </a:r>
            <a:endParaRPr sz="4800" dirty="0">
              <a:latin typeface="Cambria"/>
              <a:cs typeface="Cambria"/>
            </a:endParaRPr>
          </a:p>
        </p:txBody>
      </p:sp>
      <p:sp>
        <p:nvSpPr>
          <p:cNvPr id="4" name="object 4"/>
          <p:cNvSpPr txBox="1"/>
          <p:nvPr/>
        </p:nvSpPr>
        <p:spPr>
          <a:xfrm>
            <a:off x="358844" y="2711450"/>
            <a:ext cx="8001000" cy="5261440"/>
          </a:xfrm>
          <a:prstGeom prst="rect">
            <a:avLst/>
          </a:prstGeom>
        </p:spPr>
        <p:txBody>
          <a:bodyPr vert="horz" wrap="square" lIns="0" tIns="12700" rIns="0" bIns="0" rtlCol="0">
            <a:spAutoFit/>
          </a:bodyPr>
          <a:lstStyle/>
          <a:p>
            <a:pPr marL="12700" marR="5080" indent="705485" algn="just">
              <a:lnSpc>
                <a:spcPct val="117200"/>
              </a:lnSpc>
              <a:spcBef>
                <a:spcPts val="100"/>
              </a:spcBef>
            </a:pPr>
            <a:r>
              <a:rPr lang="en-GB" sz="2450" dirty="0">
                <a:latin typeface="Verdana"/>
                <a:cs typeface="Verdana"/>
              </a:rPr>
              <a:t>Develop a Random Forest model to predict customer purchase </a:t>
            </a:r>
            <a:r>
              <a:rPr lang="en-GB" sz="2450" dirty="0" err="1">
                <a:latin typeface="Verdana"/>
                <a:cs typeface="Verdana"/>
              </a:rPr>
              <a:t>behavior</a:t>
            </a:r>
            <a:r>
              <a:rPr lang="en-GB" sz="2450" dirty="0">
                <a:latin typeface="Verdana"/>
                <a:cs typeface="Verdana"/>
              </a:rPr>
              <a:t> in retail. Utilize historical customer data including demographics, past purchases, and </a:t>
            </a:r>
            <a:r>
              <a:rPr lang="en-GB" sz="2450" dirty="0" err="1">
                <a:latin typeface="Verdana"/>
                <a:cs typeface="Verdana"/>
              </a:rPr>
              <a:t>behavior</a:t>
            </a:r>
            <a:r>
              <a:rPr lang="en-GB" sz="2450" dirty="0">
                <a:latin typeface="Verdana"/>
                <a:cs typeface="Verdana"/>
              </a:rPr>
              <a:t> patterns. Aim to identify key features influencing purchase decisions such as product preferences, pricing strategies, and promotional offers. Evaluate the model's accuracy and performance metrics to enhance marketing strategies and optimize sales efforts. Implement insights from the model to personalize recommendations and improve customer satisfaction and retention.</a:t>
            </a:r>
            <a:endParaRPr sz="2450" dirty="0">
              <a:latin typeface="Verdana"/>
              <a:cs typeface="Verdana"/>
            </a:endParaRPr>
          </a:p>
        </p:txBody>
      </p:sp>
      <p:pic>
        <p:nvPicPr>
          <p:cNvPr id="5" name="object 5"/>
          <p:cNvPicPr/>
          <p:nvPr/>
        </p:nvPicPr>
        <p:blipFill>
          <a:blip r:embed="rId2" cstate="print"/>
          <a:stretch>
            <a:fillRect/>
          </a:stretch>
        </p:blipFill>
        <p:spPr>
          <a:xfrm>
            <a:off x="9144000" y="1"/>
            <a:ext cx="9143847" cy="102868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4000" y="0"/>
                  </a:moveTo>
                  <a:lnTo>
                    <a:pt x="0" y="0"/>
                  </a:lnTo>
                  <a:lnTo>
                    <a:pt x="0" y="10287000"/>
                  </a:lnTo>
                  <a:lnTo>
                    <a:pt x="9144000" y="10287000"/>
                  </a:lnTo>
                  <a:lnTo>
                    <a:pt x="9144000" y="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0453192" y="1142997"/>
              <a:ext cx="6496049" cy="7962900"/>
            </a:xfrm>
            <a:prstGeom prst="rect">
              <a:avLst/>
            </a:prstGeom>
          </p:spPr>
        </p:pic>
      </p:grpSp>
      <p:sp>
        <p:nvSpPr>
          <p:cNvPr id="5" name="object 5"/>
          <p:cNvSpPr txBox="1">
            <a:spLocks noGrp="1"/>
          </p:cNvSpPr>
          <p:nvPr>
            <p:ph type="title"/>
          </p:nvPr>
        </p:nvSpPr>
        <p:spPr>
          <a:xfrm>
            <a:off x="539750" y="525591"/>
            <a:ext cx="5784850" cy="609719"/>
          </a:xfrm>
          <a:prstGeom prst="rect">
            <a:avLst/>
          </a:prstGeom>
        </p:spPr>
        <p:txBody>
          <a:bodyPr vert="horz" wrap="square" lIns="0" tIns="12065" rIns="0" bIns="0" rtlCol="0">
            <a:spAutoFit/>
          </a:bodyPr>
          <a:lstStyle/>
          <a:p>
            <a:pPr marL="12700" marR="5080">
              <a:lnSpc>
                <a:spcPct val="100600"/>
              </a:lnSpc>
              <a:spcBef>
                <a:spcPts val="95"/>
              </a:spcBef>
            </a:pPr>
            <a:r>
              <a:rPr lang="en-IN" sz="4100" dirty="0">
                <a:solidFill>
                  <a:schemeClr val="tx1">
                    <a:lumMod val="95000"/>
                    <a:lumOff val="5000"/>
                  </a:schemeClr>
                </a:solidFill>
                <a:latin typeface="Cambria"/>
                <a:cs typeface="Cambria"/>
              </a:rPr>
              <a:t>Project Overview </a:t>
            </a:r>
            <a:endParaRPr sz="4100" dirty="0">
              <a:solidFill>
                <a:schemeClr val="tx1">
                  <a:lumMod val="95000"/>
                  <a:lumOff val="5000"/>
                </a:schemeClr>
              </a:solidFill>
              <a:latin typeface="Cambria"/>
              <a:cs typeface="Cambria"/>
            </a:endParaRPr>
          </a:p>
        </p:txBody>
      </p:sp>
      <p:sp>
        <p:nvSpPr>
          <p:cNvPr id="7" name="object 7"/>
          <p:cNvSpPr txBox="1"/>
          <p:nvPr/>
        </p:nvSpPr>
        <p:spPr>
          <a:xfrm>
            <a:off x="457534" y="2254250"/>
            <a:ext cx="8077200" cy="6580071"/>
          </a:xfrm>
          <a:prstGeom prst="rect">
            <a:avLst/>
          </a:prstGeom>
        </p:spPr>
        <p:txBody>
          <a:bodyPr vert="horz" wrap="square" lIns="0" tIns="10795" rIns="0" bIns="0" rtlCol="0">
            <a:spAutoFit/>
          </a:bodyPr>
          <a:lstStyle/>
          <a:p>
            <a:pPr marL="12700" marR="5080" algn="just">
              <a:lnSpc>
                <a:spcPct val="117600"/>
              </a:lnSpc>
              <a:spcBef>
                <a:spcPts val="85"/>
              </a:spcBef>
            </a:pPr>
            <a:r>
              <a:rPr lang="en-GB" sz="2400" i="0" dirty="0">
                <a:solidFill>
                  <a:srgbClr val="3C4043"/>
                </a:solidFill>
                <a:effectLst/>
                <a:latin typeface="Verdana" panose="020B0604030504040204" pitchFamily="34" charset="0"/>
                <a:ea typeface="Verdana" panose="020B0604030504040204" pitchFamily="34" charset="0"/>
              </a:rPr>
              <a:t>The project aims to predict customer purchase </a:t>
            </a:r>
            <a:r>
              <a:rPr lang="en-GB" sz="2400" i="0" dirty="0" err="1">
                <a:solidFill>
                  <a:srgbClr val="3C4043"/>
                </a:solidFill>
                <a:effectLst/>
                <a:latin typeface="Verdana" panose="020B0604030504040204" pitchFamily="34" charset="0"/>
                <a:ea typeface="Verdana" panose="020B0604030504040204" pitchFamily="34" charset="0"/>
              </a:rPr>
              <a:t>behavior</a:t>
            </a:r>
            <a:r>
              <a:rPr lang="en-GB" sz="2400" i="0" dirty="0">
                <a:solidFill>
                  <a:srgbClr val="3C4043"/>
                </a:solidFill>
                <a:effectLst/>
                <a:latin typeface="Verdana" panose="020B0604030504040204" pitchFamily="34" charset="0"/>
                <a:ea typeface="Verdana" panose="020B0604030504040204" pitchFamily="34" charset="0"/>
              </a:rPr>
              <a:t> in the retail industry using the Random Forest algorithm. This involves leveraging historical customer data such as demographics, browsing history, purchase history, and other relevant features to build a predictive model. The Random Forest algorithm is chosen for its ability to handle large datasets, nonlinear relationships, and feature importance analysis like </a:t>
            </a:r>
          </a:p>
          <a:p>
            <a:pPr marL="12700" marR="5080">
              <a:lnSpc>
                <a:spcPct val="117600"/>
              </a:lnSpc>
              <a:spcBef>
                <a:spcPts val="85"/>
              </a:spcBef>
            </a:pPr>
            <a:endParaRPr lang="en-GB" sz="2400" i="0" dirty="0">
              <a:solidFill>
                <a:srgbClr val="3C4043"/>
              </a:solidFill>
              <a:effectLst/>
              <a:latin typeface="Verdana" panose="020B0604030504040204" pitchFamily="34" charset="0"/>
              <a:ea typeface="Verdana" panose="020B0604030504040204" pitchFamily="34" charset="0"/>
            </a:endParaRPr>
          </a:p>
          <a:p>
            <a:pPr marL="469900" marR="5080" indent="-457200">
              <a:lnSpc>
                <a:spcPct val="117600"/>
              </a:lnSpc>
              <a:spcBef>
                <a:spcPts val="85"/>
              </a:spcBef>
              <a:buFont typeface="Arial" panose="020B0604020202020204" pitchFamily="34" charset="0"/>
              <a:buChar char="•"/>
            </a:pPr>
            <a:r>
              <a:rPr lang="en-IN" sz="2400" i="0" dirty="0">
                <a:solidFill>
                  <a:srgbClr val="3C4043"/>
                </a:solidFill>
                <a:effectLst/>
                <a:latin typeface="Verdana" panose="020B0604030504040204" pitchFamily="34" charset="0"/>
                <a:ea typeface="Verdana" panose="020B0604030504040204" pitchFamily="34" charset="0"/>
              </a:rPr>
              <a:t>Data Cleaning &amp; Transformation</a:t>
            </a:r>
          </a:p>
          <a:p>
            <a:pPr marL="469900" marR="5080" indent="-457200">
              <a:lnSpc>
                <a:spcPct val="117600"/>
              </a:lnSpc>
              <a:spcBef>
                <a:spcPts val="85"/>
              </a:spcBef>
              <a:buFont typeface="Arial" panose="020B0604020202020204" pitchFamily="34" charset="0"/>
              <a:buChar char="•"/>
            </a:pPr>
            <a:r>
              <a:rPr lang="en-IN" sz="2400" i="0" dirty="0">
                <a:solidFill>
                  <a:srgbClr val="3C4043"/>
                </a:solidFill>
                <a:effectLst/>
                <a:latin typeface="Verdana" panose="020B0604030504040204" pitchFamily="34" charset="0"/>
                <a:ea typeface="Verdana" panose="020B0604030504040204" pitchFamily="34" charset="0"/>
              </a:rPr>
              <a:t>Data Preprocessing</a:t>
            </a:r>
            <a:endParaRPr lang="en-IN" sz="2400" dirty="0">
              <a:solidFill>
                <a:srgbClr val="3C4043"/>
              </a:solidFill>
              <a:latin typeface="Verdana" panose="020B0604030504040204" pitchFamily="34" charset="0"/>
              <a:ea typeface="Verdana" panose="020B0604030504040204" pitchFamily="34" charset="0"/>
            </a:endParaRPr>
          </a:p>
          <a:p>
            <a:pPr marL="469900" marR="5080" indent="-457200">
              <a:lnSpc>
                <a:spcPct val="117600"/>
              </a:lnSpc>
              <a:spcBef>
                <a:spcPts val="85"/>
              </a:spcBef>
              <a:buFont typeface="Arial" panose="020B0604020202020204" pitchFamily="34" charset="0"/>
              <a:buChar char="•"/>
            </a:pPr>
            <a:r>
              <a:rPr lang="en-IN" sz="2400" i="0" dirty="0">
                <a:solidFill>
                  <a:srgbClr val="3C4043"/>
                </a:solidFill>
                <a:effectLst/>
                <a:latin typeface="Verdana" panose="020B0604030504040204" pitchFamily="34" charset="0"/>
                <a:ea typeface="Verdana" panose="020B0604030504040204" pitchFamily="34" charset="0"/>
              </a:rPr>
              <a:t>Customer Segmentation </a:t>
            </a:r>
          </a:p>
          <a:p>
            <a:pPr marL="469900" marR="5080" indent="-457200">
              <a:lnSpc>
                <a:spcPct val="117600"/>
              </a:lnSpc>
              <a:spcBef>
                <a:spcPts val="85"/>
              </a:spcBef>
              <a:buFont typeface="Arial" panose="020B0604020202020204" pitchFamily="34" charset="0"/>
              <a:buChar char="•"/>
            </a:pPr>
            <a:r>
              <a:rPr lang="en-IN" sz="2400" i="0" dirty="0">
                <a:solidFill>
                  <a:srgbClr val="3C4043"/>
                </a:solidFill>
                <a:effectLst/>
                <a:latin typeface="Verdana" panose="020B0604030504040204" pitchFamily="34" charset="0"/>
                <a:ea typeface="Verdana" panose="020B0604030504040204" pitchFamily="34" charset="0"/>
              </a:rPr>
              <a:t>Cluster Analysis &amp; Evaluation</a:t>
            </a:r>
            <a:endParaRPr lang="en-IN" sz="2400" dirty="0">
              <a:solidFill>
                <a:srgbClr val="3C4043"/>
              </a:solidFill>
              <a:latin typeface="Verdana" panose="020B0604030504040204" pitchFamily="34" charset="0"/>
              <a:ea typeface="Verdana" panose="020B0604030504040204" pitchFamily="34" charset="0"/>
            </a:endParaRPr>
          </a:p>
          <a:p>
            <a:pPr marL="469900" marR="5080" indent="-457200">
              <a:lnSpc>
                <a:spcPct val="117600"/>
              </a:lnSpc>
              <a:spcBef>
                <a:spcPts val="85"/>
              </a:spcBef>
              <a:buFont typeface="Arial" panose="020B0604020202020204" pitchFamily="34" charset="0"/>
              <a:buChar char="•"/>
            </a:pPr>
            <a:r>
              <a:rPr lang="en-IN" sz="2400" i="0" dirty="0">
                <a:solidFill>
                  <a:srgbClr val="3C4043"/>
                </a:solidFill>
                <a:effectLst/>
                <a:latin typeface="Verdana" panose="020B0604030504040204" pitchFamily="34" charset="0"/>
                <a:ea typeface="Verdana" panose="020B0604030504040204" pitchFamily="34" charset="0"/>
              </a:rPr>
              <a:t>Recommendation System</a:t>
            </a:r>
            <a:endParaRPr sz="2400" dirty="0">
              <a:latin typeface="Verdana" panose="020B0604030504040204" pitchFamily="34" charset="0"/>
              <a:ea typeface="Verdana" panose="020B0604030504040204" pitchFamily="34" charset="0"/>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450" y="958850"/>
            <a:ext cx="6162675" cy="593176"/>
          </a:xfrm>
          <a:prstGeom prst="rect">
            <a:avLst/>
          </a:prstGeom>
        </p:spPr>
        <p:txBody>
          <a:bodyPr vert="horz" wrap="square" lIns="0" tIns="10160" rIns="0" bIns="0" rtlCol="0">
            <a:spAutoFit/>
          </a:bodyPr>
          <a:lstStyle/>
          <a:p>
            <a:pPr marL="12700" marR="5080" indent="1330960">
              <a:lnSpc>
                <a:spcPct val="101000"/>
              </a:lnSpc>
              <a:spcBef>
                <a:spcPts val="80"/>
              </a:spcBef>
            </a:pPr>
            <a:r>
              <a:rPr lang="en-IN" sz="4000" dirty="0">
                <a:solidFill>
                  <a:schemeClr val="tx1">
                    <a:lumMod val="95000"/>
                    <a:lumOff val="5000"/>
                  </a:schemeClr>
                </a:solidFill>
                <a:latin typeface="Cambria"/>
                <a:cs typeface="Cambria"/>
              </a:rPr>
              <a:t>End users Scenario</a:t>
            </a:r>
            <a:endParaRPr sz="4000" dirty="0">
              <a:solidFill>
                <a:schemeClr val="tx1">
                  <a:lumMod val="95000"/>
                  <a:lumOff val="5000"/>
                </a:schemeClr>
              </a:solidFill>
              <a:latin typeface="Cambria"/>
              <a:cs typeface="Cambria"/>
            </a:endParaRPr>
          </a:p>
        </p:txBody>
      </p:sp>
      <p:pic>
        <p:nvPicPr>
          <p:cNvPr id="5" name="object 5">
            <a:extLst>
              <a:ext uri="{C183D7F6-B498-43B3-948B-1728B52AA6E4}">
                <adec:decorative xmlns:adec="http://schemas.microsoft.com/office/drawing/2017/decorative" val="1"/>
              </a:ext>
            </a:extLst>
          </p:cNvPr>
          <p:cNvPicPr/>
          <p:nvPr/>
        </p:nvPicPr>
        <p:blipFill>
          <a:blip r:embed="rId2" cstate="print"/>
          <a:stretch>
            <a:fillRect/>
          </a:stretch>
        </p:blipFill>
        <p:spPr>
          <a:xfrm>
            <a:off x="11283950" y="1"/>
            <a:ext cx="7003897" cy="10286848"/>
          </a:xfrm>
          <a:prstGeom prst="rect">
            <a:avLst/>
          </a:prstGeom>
        </p:spPr>
      </p:pic>
      <p:sp>
        <p:nvSpPr>
          <p:cNvPr id="8" name="TextBox 7">
            <a:extLst>
              <a:ext uri="{FF2B5EF4-FFF2-40B4-BE49-F238E27FC236}">
                <a16:creationId xmlns:a16="http://schemas.microsoft.com/office/drawing/2014/main" id="{0099CBE7-6E74-2B1B-DB57-CA250CE09E0A}"/>
              </a:ext>
            </a:extLst>
          </p:cNvPr>
          <p:cNvSpPr txBox="1"/>
          <p:nvPr/>
        </p:nvSpPr>
        <p:spPr>
          <a:xfrm>
            <a:off x="234950" y="2559050"/>
            <a:ext cx="10744200" cy="5262979"/>
          </a:xfrm>
          <a:prstGeom prst="rect">
            <a:avLst/>
          </a:prstGeom>
          <a:noFill/>
        </p:spPr>
        <p:txBody>
          <a:bodyPr wrap="square">
            <a:spAutoFit/>
          </a:bodyPr>
          <a:lstStyle/>
          <a:p>
            <a:pPr algn="just">
              <a:buFont typeface="+mj-lt"/>
              <a:buAutoNum type="arabicPeriod"/>
            </a:pPr>
            <a:r>
              <a:rPr lang="en-GB" sz="2400" i="0" dirty="0">
                <a:solidFill>
                  <a:schemeClr val="tx1">
                    <a:lumMod val="95000"/>
                    <a:lumOff val="5000"/>
                  </a:schemeClr>
                </a:solidFill>
                <a:effectLst/>
                <a:latin typeface="Verdana" panose="020B0604030504040204" pitchFamily="34" charset="0"/>
                <a:ea typeface="Verdana" panose="020B0604030504040204" pitchFamily="34" charset="0"/>
              </a:rPr>
              <a:t>Retail marketers aiming to target specific customer segments effectively.</a:t>
            </a:r>
          </a:p>
          <a:p>
            <a:pPr algn="just">
              <a:buFont typeface="+mj-lt"/>
              <a:buAutoNum type="arabicPeriod"/>
            </a:pPr>
            <a:r>
              <a:rPr lang="en-GB" sz="2400" i="0" dirty="0">
                <a:solidFill>
                  <a:schemeClr val="tx1">
                    <a:lumMod val="95000"/>
                    <a:lumOff val="5000"/>
                  </a:schemeClr>
                </a:solidFill>
                <a:effectLst/>
                <a:latin typeface="Verdana" panose="020B0604030504040204" pitchFamily="34" charset="0"/>
                <a:ea typeface="Verdana" panose="020B0604030504040204" pitchFamily="34" charset="0"/>
              </a:rPr>
              <a:t>Sales teams interested in optimizing product recommendations and promotions.</a:t>
            </a:r>
          </a:p>
          <a:p>
            <a:pPr algn="just">
              <a:buFont typeface="+mj-lt"/>
              <a:buAutoNum type="arabicPeriod"/>
            </a:pPr>
            <a:r>
              <a:rPr lang="en-GB" sz="2400" i="0" dirty="0">
                <a:solidFill>
                  <a:schemeClr val="tx1">
                    <a:lumMod val="95000"/>
                    <a:lumOff val="5000"/>
                  </a:schemeClr>
                </a:solidFill>
                <a:effectLst/>
                <a:latin typeface="Verdana" panose="020B0604030504040204" pitchFamily="34" charset="0"/>
                <a:ea typeface="Verdana" panose="020B0604030504040204" pitchFamily="34" charset="0"/>
              </a:rPr>
              <a:t>Customer service teams seeking to improve personalized interactions and satisfaction.</a:t>
            </a:r>
          </a:p>
          <a:p>
            <a:pPr algn="just">
              <a:buFont typeface="+mj-lt"/>
              <a:buAutoNum type="arabicPeriod"/>
            </a:pPr>
            <a:r>
              <a:rPr lang="en-GB" sz="2400" i="0" dirty="0">
                <a:solidFill>
                  <a:schemeClr val="tx1">
                    <a:lumMod val="95000"/>
                    <a:lumOff val="5000"/>
                  </a:schemeClr>
                </a:solidFill>
                <a:effectLst/>
                <a:latin typeface="Verdana" panose="020B0604030504040204" pitchFamily="34" charset="0"/>
                <a:ea typeface="Verdana" panose="020B0604030504040204" pitchFamily="34" charset="0"/>
              </a:rPr>
              <a:t>Supply chain managers looking to forecast demand and manage inventory efficiently.</a:t>
            </a:r>
          </a:p>
          <a:p>
            <a:pPr algn="just">
              <a:buFont typeface="+mj-lt"/>
              <a:buAutoNum type="arabicPeriod"/>
            </a:pPr>
            <a:r>
              <a:rPr lang="en-GB" sz="2400" i="0" dirty="0">
                <a:solidFill>
                  <a:schemeClr val="tx1">
                    <a:lumMod val="95000"/>
                    <a:lumOff val="5000"/>
                  </a:schemeClr>
                </a:solidFill>
                <a:effectLst/>
                <a:latin typeface="Verdana" panose="020B0604030504040204" pitchFamily="34" charset="0"/>
                <a:ea typeface="Verdana" panose="020B0604030504040204" pitchFamily="34" charset="0"/>
              </a:rPr>
              <a:t>Financial analysts interested in predicting revenue and profitability trends.</a:t>
            </a:r>
          </a:p>
          <a:p>
            <a:pPr algn="just">
              <a:buFont typeface="+mj-lt"/>
              <a:buAutoNum type="arabicPeriod"/>
            </a:pPr>
            <a:r>
              <a:rPr lang="en-GB" sz="2400" i="0" dirty="0">
                <a:solidFill>
                  <a:schemeClr val="tx1">
                    <a:lumMod val="95000"/>
                    <a:lumOff val="5000"/>
                  </a:schemeClr>
                </a:solidFill>
                <a:effectLst/>
                <a:latin typeface="Verdana" panose="020B0604030504040204" pitchFamily="34" charset="0"/>
                <a:ea typeface="Verdana" panose="020B0604030504040204" pitchFamily="34" charset="0"/>
              </a:rPr>
              <a:t>E-commerce platforms aiming to enhance the overall customer experience.</a:t>
            </a:r>
          </a:p>
          <a:p>
            <a:pPr algn="just">
              <a:buFont typeface="+mj-lt"/>
              <a:buAutoNum type="arabicPeriod"/>
            </a:pPr>
            <a:r>
              <a:rPr lang="en-GB" sz="2400" i="0" dirty="0">
                <a:solidFill>
                  <a:schemeClr val="tx1">
                    <a:lumMod val="95000"/>
                    <a:lumOff val="5000"/>
                  </a:schemeClr>
                </a:solidFill>
                <a:effectLst/>
                <a:latin typeface="Verdana" panose="020B0604030504040204" pitchFamily="34" charset="0"/>
                <a:ea typeface="Verdana" panose="020B0604030504040204" pitchFamily="34" charset="0"/>
              </a:rPr>
              <a:t>Retail executives focused on making data-driven decisions to drive business growth and </a:t>
            </a:r>
            <a:r>
              <a:rPr lang="en-GB" sz="2400" i="0" dirty="0" err="1">
                <a:solidFill>
                  <a:schemeClr val="tx1">
                    <a:lumMod val="95000"/>
                    <a:lumOff val="5000"/>
                  </a:schemeClr>
                </a:solidFill>
                <a:effectLst/>
                <a:latin typeface="Verdana" panose="020B0604030504040204" pitchFamily="34" charset="0"/>
                <a:ea typeface="Verdana" panose="020B0604030504040204" pitchFamily="34" charset="0"/>
              </a:rPr>
              <a:t>competitivenes</a:t>
            </a:r>
            <a:endParaRPr lang="en-GB" sz="2400" i="0" dirty="0">
              <a:solidFill>
                <a:schemeClr val="tx1">
                  <a:lumMod val="95000"/>
                  <a:lumOff val="5000"/>
                </a:schemeClr>
              </a:solidFill>
              <a:effectLst/>
              <a:latin typeface="Verdana" panose="020B0604030504040204" pitchFamily="34" charset="0"/>
              <a:ea typeface="Verdan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334998" y="1142997"/>
              <a:ext cx="6467474" cy="8001000"/>
            </a:xfrm>
            <a:prstGeom prst="rect">
              <a:avLst/>
            </a:prstGeom>
          </p:spPr>
        </p:pic>
      </p:grpSp>
      <p:sp>
        <p:nvSpPr>
          <p:cNvPr id="6" name="object 6"/>
          <p:cNvSpPr txBox="1">
            <a:spLocks noGrp="1"/>
          </p:cNvSpPr>
          <p:nvPr>
            <p:ph type="title"/>
          </p:nvPr>
        </p:nvSpPr>
        <p:spPr>
          <a:xfrm>
            <a:off x="2399158" y="2406650"/>
            <a:ext cx="14767712" cy="4375785"/>
          </a:xfrm>
          <a:prstGeom prst="rect">
            <a:avLst/>
          </a:prstGeom>
        </p:spPr>
        <p:txBody>
          <a:bodyPr vert="horz" wrap="square" lIns="0" tIns="7620" rIns="0" bIns="0" rtlCol="0">
            <a:spAutoFit/>
          </a:bodyPr>
          <a:lstStyle/>
          <a:p>
            <a:pPr marL="8799195" marR="140335">
              <a:lnSpc>
                <a:spcPct val="101299"/>
              </a:lnSpc>
              <a:spcBef>
                <a:spcPts val="60"/>
              </a:spcBef>
            </a:pPr>
            <a:r>
              <a:rPr sz="3950" spc="140" dirty="0">
                <a:solidFill>
                  <a:srgbClr val="000000"/>
                </a:solidFill>
              </a:rPr>
              <a:t>Predictive</a:t>
            </a:r>
            <a:r>
              <a:rPr sz="3950" spc="-80" dirty="0">
                <a:solidFill>
                  <a:srgbClr val="000000"/>
                </a:solidFill>
              </a:rPr>
              <a:t> </a:t>
            </a:r>
            <a:r>
              <a:rPr sz="3950" spc="160" dirty="0">
                <a:solidFill>
                  <a:srgbClr val="000000"/>
                </a:solidFill>
              </a:rPr>
              <a:t>Modeling</a:t>
            </a:r>
            <a:r>
              <a:rPr sz="3950" spc="-185" dirty="0">
                <a:solidFill>
                  <a:srgbClr val="000000"/>
                </a:solidFill>
              </a:rPr>
              <a:t> </a:t>
            </a:r>
            <a:r>
              <a:rPr sz="3950" spc="180" dirty="0">
                <a:solidFill>
                  <a:srgbClr val="000000"/>
                </a:solidFill>
              </a:rPr>
              <a:t>with </a:t>
            </a:r>
            <a:r>
              <a:rPr sz="3950" spc="-969" dirty="0">
                <a:solidFill>
                  <a:srgbClr val="000000"/>
                </a:solidFill>
              </a:rPr>
              <a:t> </a:t>
            </a:r>
            <a:r>
              <a:rPr sz="3950" spc="35" dirty="0">
                <a:solidFill>
                  <a:srgbClr val="000000"/>
                </a:solidFill>
                <a:latin typeface="Cambria"/>
                <a:cs typeface="Cambria"/>
              </a:rPr>
              <a:t>Random</a:t>
            </a:r>
            <a:r>
              <a:rPr sz="3950" spc="50" dirty="0">
                <a:solidFill>
                  <a:srgbClr val="000000"/>
                </a:solidFill>
                <a:latin typeface="Cambria"/>
                <a:cs typeface="Cambria"/>
              </a:rPr>
              <a:t> </a:t>
            </a:r>
            <a:r>
              <a:rPr sz="3950" spc="-15" dirty="0">
                <a:solidFill>
                  <a:srgbClr val="000000"/>
                </a:solidFill>
                <a:latin typeface="Cambria"/>
                <a:cs typeface="Cambria"/>
              </a:rPr>
              <a:t>Forest</a:t>
            </a:r>
            <a:endParaRPr sz="3950" dirty="0">
              <a:latin typeface="Cambria"/>
              <a:cs typeface="Cambria"/>
            </a:endParaRPr>
          </a:p>
          <a:p>
            <a:pPr marL="8799195" marR="5080">
              <a:lnSpc>
                <a:spcPct val="101600"/>
              </a:lnSpc>
              <a:spcBef>
                <a:spcPts val="680"/>
              </a:spcBef>
            </a:pPr>
            <a:r>
              <a:rPr sz="2450" b="0" spc="-10" dirty="0">
                <a:solidFill>
                  <a:srgbClr val="000000"/>
                </a:solidFill>
                <a:latin typeface="Verdana"/>
                <a:cs typeface="Verdana"/>
              </a:rPr>
              <a:t>Th</a:t>
            </a:r>
            <a:r>
              <a:rPr sz="2450" b="0" spc="-40" dirty="0">
                <a:solidFill>
                  <a:srgbClr val="000000"/>
                </a:solidFill>
                <a:latin typeface="Verdana"/>
                <a:cs typeface="Verdana"/>
              </a:rPr>
              <a:t>r</a:t>
            </a:r>
            <a:r>
              <a:rPr sz="2450" b="0" spc="114" dirty="0">
                <a:solidFill>
                  <a:srgbClr val="000000"/>
                </a:solidFill>
                <a:latin typeface="Verdana"/>
                <a:cs typeface="Verdana"/>
              </a:rPr>
              <a:t>ough</a:t>
            </a:r>
            <a:r>
              <a:rPr sz="2450" b="0" spc="-215" dirty="0">
                <a:solidFill>
                  <a:srgbClr val="000000"/>
                </a:solidFill>
                <a:latin typeface="Verdana"/>
                <a:cs typeface="Verdana"/>
              </a:rPr>
              <a:t> </a:t>
            </a:r>
            <a:r>
              <a:rPr sz="2450" b="0" spc="70" dirty="0">
                <a:solidFill>
                  <a:srgbClr val="000000"/>
                </a:solidFill>
                <a:latin typeface="Verdana"/>
                <a:cs typeface="Verdana"/>
              </a:rPr>
              <a:t>R</a:t>
            </a:r>
            <a:r>
              <a:rPr sz="2450" b="0" spc="110" dirty="0">
                <a:solidFill>
                  <a:srgbClr val="000000"/>
                </a:solidFill>
                <a:latin typeface="Verdana"/>
                <a:cs typeface="Verdana"/>
              </a:rPr>
              <a:t>andom</a:t>
            </a:r>
            <a:r>
              <a:rPr sz="2450" b="0" spc="-215" dirty="0">
                <a:solidFill>
                  <a:srgbClr val="000000"/>
                </a:solidFill>
                <a:latin typeface="Verdana"/>
                <a:cs typeface="Verdana"/>
              </a:rPr>
              <a:t> </a:t>
            </a:r>
            <a:r>
              <a:rPr sz="2450" b="0" spc="110" dirty="0">
                <a:solidFill>
                  <a:srgbClr val="000000"/>
                </a:solidFill>
                <a:latin typeface="Verdana"/>
                <a:cs typeface="Verdana"/>
              </a:rPr>
              <a:t>F</a:t>
            </a:r>
            <a:r>
              <a:rPr sz="2450" b="0" spc="5" dirty="0">
                <a:solidFill>
                  <a:srgbClr val="000000"/>
                </a:solidFill>
                <a:latin typeface="Verdana"/>
                <a:cs typeface="Verdana"/>
              </a:rPr>
              <a:t>o</a:t>
            </a:r>
            <a:r>
              <a:rPr sz="2450" b="0" spc="-35" dirty="0">
                <a:solidFill>
                  <a:srgbClr val="000000"/>
                </a:solidFill>
                <a:latin typeface="Verdana"/>
                <a:cs typeface="Verdana"/>
              </a:rPr>
              <a:t>r</a:t>
            </a:r>
            <a:r>
              <a:rPr sz="2450" b="0" dirty="0">
                <a:solidFill>
                  <a:srgbClr val="000000"/>
                </a:solidFill>
                <a:latin typeface="Verdana"/>
                <a:cs typeface="Verdana"/>
              </a:rPr>
              <a:t>est</a:t>
            </a:r>
            <a:r>
              <a:rPr sz="2450" b="0" spc="-215" dirty="0">
                <a:solidFill>
                  <a:srgbClr val="000000"/>
                </a:solidFill>
                <a:latin typeface="Verdana"/>
                <a:cs typeface="Verdana"/>
              </a:rPr>
              <a:t> </a:t>
            </a:r>
            <a:r>
              <a:rPr sz="2450" b="0" spc="15" dirty="0">
                <a:solidFill>
                  <a:srgbClr val="000000"/>
                </a:solidFill>
                <a:latin typeface="Verdana"/>
                <a:cs typeface="Verdana"/>
              </a:rPr>
              <a:t>Anal</a:t>
            </a:r>
            <a:r>
              <a:rPr sz="2450" b="0" spc="5" dirty="0">
                <a:solidFill>
                  <a:srgbClr val="000000"/>
                </a:solidFill>
                <a:latin typeface="Verdana"/>
                <a:cs typeface="Verdana"/>
              </a:rPr>
              <a:t>y</a:t>
            </a:r>
            <a:r>
              <a:rPr sz="2450" b="0" spc="-130" dirty="0">
                <a:solidFill>
                  <a:srgbClr val="000000"/>
                </a:solidFill>
                <a:latin typeface="Verdana"/>
                <a:cs typeface="Verdana"/>
              </a:rPr>
              <a:t>sis,</a:t>
            </a:r>
            <a:r>
              <a:rPr sz="2450" b="0" spc="-215" dirty="0">
                <a:solidFill>
                  <a:srgbClr val="000000"/>
                </a:solidFill>
                <a:latin typeface="Verdana"/>
                <a:cs typeface="Verdana"/>
              </a:rPr>
              <a:t> </a:t>
            </a:r>
            <a:r>
              <a:rPr sz="2450" b="0" spc="130" dirty="0">
                <a:solidFill>
                  <a:srgbClr val="000000"/>
                </a:solidFill>
                <a:latin typeface="Verdana"/>
                <a:cs typeface="Verdana"/>
              </a:rPr>
              <a:t>w</a:t>
            </a:r>
            <a:r>
              <a:rPr sz="2450" b="0" spc="25" dirty="0">
                <a:solidFill>
                  <a:srgbClr val="000000"/>
                </a:solidFill>
                <a:latin typeface="Verdana"/>
                <a:cs typeface="Verdana"/>
              </a:rPr>
              <a:t>e  </a:t>
            </a:r>
            <a:r>
              <a:rPr sz="2450" b="0" spc="75" dirty="0">
                <a:solidFill>
                  <a:srgbClr val="000000"/>
                </a:solidFill>
                <a:latin typeface="Verdana"/>
                <a:cs typeface="Verdana"/>
              </a:rPr>
              <a:t>can</a:t>
            </a:r>
            <a:r>
              <a:rPr sz="2450" b="0" spc="-215" dirty="0">
                <a:solidFill>
                  <a:srgbClr val="000000"/>
                </a:solidFill>
                <a:latin typeface="Verdana"/>
                <a:cs typeface="Verdana"/>
              </a:rPr>
              <a:t> </a:t>
            </a:r>
            <a:r>
              <a:rPr sz="2450" b="0" spc="80" dirty="0">
                <a:solidFill>
                  <a:srgbClr val="000000"/>
                </a:solidFill>
                <a:latin typeface="Verdana"/>
                <a:cs typeface="Verdana"/>
              </a:rPr>
              <a:t>build</a:t>
            </a:r>
            <a:r>
              <a:rPr sz="2450" b="0" spc="-215" dirty="0">
                <a:solidFill>
                  <a:srgbClr val="000000"/>
                </a:solidFill>
                <a:latin typeface="Verdana"/>
                <a:cs typeface="Verdana"/>
              </a:rPr>
              <a:t> </a:t>
            </a:r>
            <a:r>
              <a:rPr sz="2450" b="0" spc="-90" dirty="0">
                <a:solidFill>
                  <a:srgbClr val="000000"/>
                </a:solidFill>
                <a:latin typeface="Verdana"/>
                <a:cs typeface="Verdana"/>
              </a:rPr>
              <a:t>r</a:t>
            </a:r>
            <a:r>
              <a:rPr sz="2450" b="0" spc="60" dirty="0">
                <a:solidFill>
                  <a:srgbClr val="000000"/>
                </a:solidFill>
                <a:latin typeface="Verdana"/>
                <a:cs typeface="Verdana"/>
              </a:rPr>
              <a:t>obust</a:t>
            </a:r>
            <a:r>
              <a:rPr sz="2450" b="0" spc="-215" dirty="0">
                <a:solidFill>
                  <a:srgbClr val="000000"/>
                </a:solidFill>
                <a:latin typeface="Verdana"/>
                <a:cs typeface="Verdana"/>
              </a:rPr>
              <a:t> </a:t>
            </a:r>
            <a:r>
              <a:rPr sz="2450" b="0" spc="55" dirty="0">
                <a:solidFill>
                  <a:srgbClr val="000000"/>
                </a:solidFill>
                <a:latin typeface="Verdana"/>
                <a:cs typeface="Verdana"/>
              </a:rPr>
              <a:t>p</a:t>
            </a:r>
            <a:r>
              <a:rPr sz="2450" b="0" spc="5" dirty="0">
                <a:solidFill>
                  <a:srgbClr val="000000"/>
                </a:solidFill>
                <a:latin typeface="Verdana"/>
                <a:cs typeface="Verdana"/>
              </a:rPr>
              <a:t>r</a:t>
            </a:r>
            <a:r>
              <a:rPr sz="2450" b="0" spc="70" dirty="0">
                <a:solidFill>
                  <a:srgbClr val="000000"/>
                </a:solidFill>
                <a:latin typeface="Verdana"/>
                <a:cs typeface="Verdana"/>
              </a:rPr>
              <a:t>edi</a:t>
            </a:r>
            <a:r>
              <a:rPr sz="2450" b="0" spc="85" dirty="0">
                <a:solidFill>
                  <a:srgbClr val="000000"/>
                </a:solidFill>
                <a:latin typeface="Verdana"/>
                <a:cs typeface="Verdana"/>
              </a:rPr>
              <a:t>c</a:t>
            </a:r>
            <a:r>
              <a:rPr sz="2450" b="0" spc="-20" dirty="0">
                <a:solidFill>
                  <a:srgbClr val="000000"/>
                </a:solidFill>
                <a:latin typeface="Verdana"/>
                <a:cs typeface="Verdana"/>
              </a:rPr>
              <a:t>ti</a:t>
            </a:r>
            <a:r>
              <a:rPr sz="2450" b="0" spc="-80" dirty="0">
                <a:solidFill>
                  <a:srgbClr val="000000"/>
                </a:solidFill>
                <a:latin typeface="Verdana"/>
                <a:cs typeface="Verdana"/>
              </a:rPr>
              <a:t>v</a:t>
            </a:r>
            <a:r>
              <a:rPr sz="2450" b="0" spc="35" dirty="0">
                <a:solidFill>
                  <a:srgbClr val="000000"/>
                </a:solidFill>
                <a:latin typeface="Verdana"/>
                <a:cs typeface="Verdana"/>
              </a:rPr>
              <a:t>e</a:t>
            </a:r>
            <a:r>
              <a:rPr sz="2450" b="0" spc="-215" dirty="0">
                <a:solidFill>
                  <a:srgbClr val="000000"/>
                </a:solidFill>
                <a:latin typeface="Verdana"/>
                <a:cs typeface="Verdana"/>
              </a:rPr>
              <a:t> </a:t>
            </a:r>
            <a:r>
              <a:rPr sz="2450" b="0" spc="65" dirty="0">
                <a:solidFill>
                  <a:srgbClr val="000000"/>
                </a:solidFill>
                <a:latin typeface="Verdana"/>
                <a:cs typeface="Verdana"/>
              </a:rPr>
              <a:t>models</a:t>
            </a:r>
            <a:r>
              <a:rPr sz="2450" b="0" spc="-215" dirty="0">
                <a:solidFill>
                  <a:srgbClr val="000000"/>
                </a:solidFill>
                <a:latin typeface="Verdana"/>
                <a:cs typeface="Verdana"/>
              </a:rPr>
              <a:t> </a:t>
            </a:r>
            <a:r>
              <a:rPr sz="2450" b="0" spc="-15" dirty="0">
                <a:solidFill>
                  <a:srgbClr val="000000"/>
                </a:solidFill>
                <a:latin typeface="Verdana"/>
                <a:cs typeface="Verdana"/>
              </a:rPr>
              <a:t>t</a:t>
            </a:r>
            <a:r>
              <a:rPr sz="2450" b="0" spc="45" dirty="0">
                <a:solidFill>
                  <a:srgbClr val="000000"/>
                </a:solidFill>
                <a:latin typeface="Verdana"/>
                <a:cs typeface="Verdana"/>
              </a:rPr>
              <a:t>o  </a:t>
            </a:r>
            <a:r>
              <a:rPr sz="2450" b="0" spc="-50" dirty="0">
                <a:solidFill>
                  <a:srgbClr val="000000"/>
                </a:solidFill>
                <a:latin typeface="Verdana"/>
                <a:cs typeface="Verdana"/>
              </a:rPr>
              <a:t>f</a:t>
            </a:r>
            <a:r>
              <a:rPr sz="2450" b="0" spc="5" dirty="0">
                <a:solidFill>
                  <a:srgbClr val="000000"/>
                </a:solidFill>
                <a:latin typeface="Verdana"/>
                <a:cs typeface="Verdana"/>
              </a:rPr>
              <a:t>o</a:t>
            </a:r>
            <a:r>
              <a:rPr sz="2450" b="0" spc="-35" dirty="0">
                <a:solidFill>
                  <a:srgbClr val="000000"/>
                </a:solidFill>
                <a:latin typeface="Verdana"/>
                <a:cs typeface="Verdana"/>
              </a:rPr>
              <a:t>r</a:t>
            </a:r>
            <a:r>
              <a:rPr sz="2450" b="0" spc="20" dirty="0">
                <a:solidFill>
                  <a:srgbClr val="000000"/>
                </a:solidFill>
                <a:latin typeface="Verdana"/>
                <a:cs typeface="Verdana"/>
              </a:rPr>
              <a:t>ecast</a:t>
            </a:r>
            <a:r>
              <a:rPr sz="2450" b="0" spc="-215" dirty="0">
                <a:solidFill>
                  <a:srgbClr val="000000"/>
                </a:solidFill>
                <a:latin typeface="Verdana"/>
                <a:cs typeface="Verdana"/>
              </a:rPr>
              <a:t> </a:t>
            </a:r>
            <a:r>
              <a:rPr sz="2450" b="0" spc="50" dirty="0">
                <a:solidFill>
                  <a:srgbClr val="000000"/>
                </a:solidFill>
                <a:latin typeface="Verdana"/>
                <a:cs typeface="Verdana"/>
              </a:rPr>
              <a:t>cus</a:t>
            </a:r>
            <a:r>
              <a:rPr sz="2450" b="0" spc="-15" dirty="0">
                <a:solidFill>
                  <a:srgbClr val="000000"/>
                </a:solidFill>
                <a:latin typeface="Verdana"/>
                <a:cs typeface="Verdana"/>
              </a:rPr>
              <a:t>t</a:t>
            </a:r>
            <a:r>
              <a:rPr sz="2450" b="0" spc="70" dirty="0">
                <a:solidFill>
                  <a:srgbClr val="000000"/>
                </a:solidFill>
                <a:latin typeface="Verdana"/>
                <a:cs typeface="Verdana"/>
              </a:rPr>
              <a:t>omer</a:t>
            </a:r>
            <a:r>
              <a:rPr sz="2450" b="0" spc="-215" dirty="0">
                <a:solidFill>
                  <a:srgbClr val="000000"/>
                </a:solidFill>
                <a:latin typeface="Verdana"/>
                <a:cs typeface="Verdana"/>
              </a:rPr>
              <a:t> </a:t>
            </a:r>
            <a:r>
              <a:rPr sz="2450" b="0" spc="75" dirty="0">
                <a:solidFill>
                  <a:srgbClr val="000000"/>
                </a:solidFill>
                <a:latin typeface="Verdana"/>
                <a:cs typeface="Verdana"/>
              </a:rPr>
              <a:t>pu</a:t>
            </a:r>
            <a:r>
              <a:rPr sz="2450" b="0" spc="15" dirty="0">
                <a:solidFill>
                  <a:srgbClr val="000000"/>
                </a:solidFill>
                <a:latin typeface="Verdana"/>
                <a:cs typeface="Verdana"/>
              </a:rPr>
              <a:t>r</a:t>
            </a:r>
            <a:r>
              <a:rPr sz="2450" b="0" spc="95" dirty="0">
                <a:solidFill>
                  <a:srgbClr val="000000"/>
                </a:solidFill>
                <a:latin typeface="Verdana"/>
                <a:cs typeface="Verdana"/>
              </a:rPr>
              <a:t>c</a:t>
            </a:r>
            <a:r>
              <a:rPr sz="2450" b="0" spc="15" dirty="0">
                <a:solidFill>
                  <a:srgbClr val="000000"/>
                </a:solidFill>
                <a:latin typeface="Verdana"/>
                <a:cs typeface="Verdana"/>
              </a:rPr>
              <a:t>hase</a:t>
            </a:r>
            <a:r>
              <a:rPr sz="2450" b="0" spc="-215" dirty="0">
                <a:solidFill>
                  <a:srgbClr val="000000"/>
                </a:solidFill>
                <a:latin typeface="Verdana"/>
                <a:cs typeface="Verdana"/>
              </a:rPr>
              <a:t> </a:t>
            </a:r>
            <a:r>
              <a:rPr sz="2450" b="0" spc="140" dirty="0">
                <a:solidFill>
                  <a:srgbClr val="000000"/>
                </a:solidFill>
                <a:latin typeface="Verdana"/>
                <a:cs typeface="Verdana"/>
              </a:rPr>
              <a:t>p</a:t>
            </a:r>
            <a:r>
              <a:rPr sz="2450" b="0" spc="15" dirty="0">
                <a:solidFill>
                  <a:srgbClr val="000000"/>
                </a:solidFill>
                <a:latin typeface="Verdana"/>
                <a:cs typeface="Verdana"/>
              </a:rPr>
              <a:t>a</a:t>
            </a:r>
            <a:r>
              <a:rPr sz="2450" b="0" spc="-25" dirty="0">
                <a:solidFill>
                  <a:srgbClr val="000000"/>
                </a:solidFill>
                <a:latin typeface="Verdana"/>
                <a:cs typeface="Verdana"/>
              </a:rPr>
              <a:t>t</a:t>
            </a:r>
            <a:r>
              <a:rPr sz="2450" b="0" spc="-15" dirty="0">
                <a:solidFill>
                  <a:srgbClr val="000000"/>
                </a:solidFill>
                <a:latin typeface="Verdana"/>
                <a:cs typeface="Verdana"/>
              </a:rPr>
              <a:t>te</a:t>
            </a:r>
            <a:r>
              <a:rPr sz="2450" b="0" spc="-30" dirty="0">
                <a:solidFill>
                  <a:srgbClr val="000000"/>
                </a:solidFill>
                <a:latin typeface="Verdana"/>
                <a:cs typeface="Verdana"/>
              </a:rPr>
              <a:t>r</a:t>
            </a:r>
            <a:r>
              <a:rPr sz="2450" b="0" spc="-95" dirty="0">
                <a:solidFill>
                  <a:srgbClr val="000000"/>
                </a:solidFill>
                <a:latin typeface="Verdana"/>
                <a:cs typeface="Verdana"/>
              </a:rPr>
              <a:t>ns.  </a:t>
            </a:r>
            <a:r>
              <a:rPr sz="2450" b="0" spc="35" dirty="0">
                <a:solidFill>
                  <a:srgbClr val="000000"/>
                </a:solidFill>
                <a:latin typeface="Verdana"/>
                <a:cs typeface="Verdana"/>
              </a:rPr>
              <a:t>By</a:t>
            </a:r>
            <a:r>
              <a:rPr sz="2450" b="0" spc="-215" dirty="0">
                <a:solidFill>
                  <a:srgbClr val="000000"/>
                </a:solidFill>
                <a:latin typeface="Verdana"/>
                <a:cs typeface="Verdana"/>
              </a:rPr>
              <a:t> </a:t>
            </a:r>
            <a:r>
              <a:rPr sz="2450" b="0" spc="30" dirty="0">
                <a:solidFill>
                  <a:srgbClr val="000000"/>
                </a:solidFill>
                <a:latin typeface="Verdana"/>
                <a:cs typeface="Verdana"/>
              </a:rPr>
              <a:t>harnessing</a:t>
            </a:r>
            <a:r>
              <a:rPr sz="2450" b="0" spc="-215" dirty="0">
                <a:solidFill>
                  <a:srgbClr val="000000"/>
                </a:solidFill>
                <a:latin typeface="Verdana"/>
                <a:cs typeface="Verdana"/>
              </a:rPr>
              <a:t> </a:t>
            </a:r>
            <a:r>
              <a:rPr sz="2450" b="0" spc="65" dirty="0">
                <a:solidFill>
                  <a:srgbClr val="000000"/>
                </a:solidFill>
                <a:latin typeface="Verdana"/>
                <a:cs typeface="Verdana"/>
              </a:rPr>
              <a:t>the</a:t>
            </a:r>
            <a:r>
              <a:rPr sz="2450" b="0" spc="-215" dirty="0">
                <a:solidFill>
                  <a:srgbClr val="000000"/>
                </a:solidFill>
                <a:latin typeface="Verdana"/>
                <a:cs typeface="Verdana"/>
              </a:rPr>
              <a:t> </a:t>
            </a:r>
            <a:r>
              <a:rPr sz="2450" b="0" spc="55" dirty="0">
                <a:solidFill>
                  <a:srgbClr val="000000"/>
                </a:solidFill>
                <a:latin typeface="Verdana"/>
                <a:cs typeface="Verdana"/>
              </a:rPr>
              <a:t>power</a:t>
            </a:r>
            <a:r>
              <a:rPr sz="2450" b="0" spc="-215" dirty="0">
                <a:solidFill>
                  <a:srgbClr val="000000"/>
                </a:solidFill>
                <a:latin typeface="Verdana"/>
                <a:cs typeface="Verdana"/>
              </a:rPr>
              <a:t> </a:t>
            </a:r>
            <a:r>
              <a:rPr sz="2450" b="0" spc="20" dirty="0">
                <a:solidFill>
                  <a:srgbClr val="000000"/>
                </a:solidFill>
                <a:latin typeface="Verdana"/>
                <a:cs typeface="Verdana"/>
              </a:rPr>
              <a:t>of</a:t>
            </a:r>
            <a:r>
              <a:rPr sz="2450" b="0" spc="-215" dirty="0">
                <a:solidFill>
                  <a:srgbClr val="000000"/>
                </a:solidFill>
                <a:latin typeface="Verdana"/>
                <a:cs typeface="Verdana"/>
              </a:rPr>
              <a:t> </a:t>
            </a:r>
            <a:r>
              <a:rPr sz="2450" b="0" spc="65" dirty="0">
                <a:solidFill>
                  <a:srgbClr val="000000"/>
                </a:solidFill>
                <a:latin typeface="Verdana"/>
                <a:cs typeface="Verdana"/>
              </a:rPr>
              <a:t>ensemble </a:t>
            </a:r>
            <a:r>
              <a:rPr sz="2450" b="0" spc="-850" dirty="0">
                <a:solidFill>
                  <a:srgbClr val="000000"/>
                </a:solidFill>
                <a:latin typeface="Verdana"/>
                <a:cs typeface="Verdana"/>
              </a:rPr>
              <a:t> </a:t>
            </a:r>
            <a:r>
              <a:rPr sz="2450" b="0" spc="-10" dirty="0">
                <a:solidFill>
                  <a:srgbClr val="000000"/>
                </a:solidFill>
                <a:latin typeface="Verdana"/>
                <a:cs typeface="Verdana"/>
              </a:rPr>
              <a:t>learning, </a:t>
            </a:r>
            <a:r>
              <a:rPr sz="2450" b="0" spc="20" dirty="0">
                <a:solidFill>
                  <a:srgbClr val="000000"/>
                </a:solidFill>
                <a:latin typeface="Verdana"/>
                <a:cs typeface="Verdana"/>
              </a:rPr>
              <a:t>this </a:t>
            </a:r>
            <a:r>
              <a:rPr sz="2450" b="0" spc="55" dirty="0">
                <a:solidFill>
                  <a:srgbClr val="000000"/>
                </a:solidFill>
                <a:latin typeface="Verdana"/>
                <a:cs typeface="Verdana"/>
              </a:rPr>
              <a:t>approach </a:t>
            </a:r>
            <a:r>
              <a:rPr sz="2450" b="0" spc="-20" dirty="0">
                <a:solidFill>
                  <a:srgbClr val="000000"/>
                </a:solidFill>
                <a:latin typeface="Verdana"/>
                <a:cs typeface="Verdana"/>
              </a:rPr>
              <a:t>offers </a:t>
            </a:r>
            <a:r>
              <a:rPr sz="2450" b="0" spc="100" dirty="0">
                <a:solidFill>
                  <a:srgbClr val="000000"/>
                </a:solidFill>
                <a:latin typeface="Verdana"/>
                <a:cs typeface="Verdana"/>
              </a:rPr>
              <a:t>high </a:t>
            </a:r>
            <a:r>
              <a:rPr sz="2450" b="0" spc="105" dirty="0">
                <a:solidFill>
                  <a:srgbClr val="000000"/>
                </a:solidFill>
                <a:latin typeface="Verdana"/>
                <a:cs typeface="Verdana"/>
              </a:rPr>
              <a:t> </a:t>
            </a:r>
            <a:r>
              <a:rPr sz="2450" b="0" spc="10" dirty="0">
                <a:solidFill>
                  <a:srgbClr val="000000"/>
                </a:solidFill>
                <a:latin typeface="Verdana"/>
                <a:cs typeface="Verdana"/>
              </a:rPr>
              <a:t>accuracy </a:t>
            </a:r>
            <a:r>
              <a:rPr sz="2450" b="0" spc="85" dirty="0">
                <a:solidFill>
                  <a:srgbClr val="000000"/>
                </a:solidFill>
                <a:latin typeface="Verdana"/>
                <a:cs typeface="Verdana"/>
              </a:rPr>
              <a:t>and </a:t>
            </a:r>
            <a:r>
              <a:rPr sz="2450" b="0" spc="-20" dirty="0">
                <a:solidFill>
                  <a:srgbClr val="000000"/>
                </a:solidFill>
                <a:latin typeface="Verdana"/>
                <a:cs typeface="Verdana"/>
              </a:rPr>
              <a:t>generalizability, </a:t>
            </a:r>
            <a:r>
              <a:rPr sz="2450" b="0" spc="-15" dirty="0">
                <a:solidFill>
                  <a:srgbClr val="000000"/>
                </a:solidFill>
                <a:latin typeface="Verdana"/>
                <a:cs typeface="Verdana"/>
              </a:rPr>
              <a:t> </a:t>
            </a:r>
            <a:r>
              <a:rPr sz="2450" b="0" spc="70" dirty="0">
                <a:solidFill>
                  <a:srgbClr val="000000"/>
                </a:solidFill>
                <a:latin typeface="Verdana"/>
                <a:cs typeface="Verdana"/>
              </a:rPr>
              <a:t>enabling</a:t>
            </a:r>
            <a:r>
              <a:rPr sz="2450" b="0" spc="-215" dirty="0">
                <a:solidFill>
                  <a:srgbClr val="000000"/>
                </a:solidFill>
                <a:latin typeface="Verdana"/>
                <a:cs typeface="Verdana"/>
              </a:rPr>
              <a:t> </a:t>
            </a:r>
            <a:r>
              <a:rPr sz="2450" b="0" spc="15" dirty="0">
                <a:solidFill>
                  <a:srgbClr val="000000"/>
                </a:solidFill>
                <a:latin typeface="Verdana"/>
                <a:cs typeface="Verdana"/>
              </a:rPr>
              <a:t>businesses</a:t>
            </a:r>
            <a:r>
              <a:rPr sz="2450" b="0" spc="-215" dirty="0">
                <a:solidFill>
                  <a:srgbClr val="000000"/>
                </a:solidFill>
                <a:latin typeface="Verdana"/>
                <a:cs typeface="Verdana"/>
              </a:rPr>
              <a:t> </a:t>
            </a:r>
            <a:r>
              <a:rPr sz="2450" b="0" spc="-15" dirty="0">
                <a:solidFill>
                  <a:srgbClr val="000000"/>
                </a:solidFill>
                <a:latin typeface="Verdana"/>
                <a:cs typeface="Verdana"/>
              </a:rPr>
              <a:t>t</a:t>
            </a:r>
            <a:r>
              <a:rPr sz="2450" b="0" spc="60" dirty="0">
                <a:solidFill>
                  <a:srgbClr val="000000"/>
                </a:solidFill>
                <a:latin typeface="Verdana"/>
                <a:cs typeface="Verdana"/>
              </a:rPr>
              <a:t>o</a:t>
            </a:r>
            <a:r>
              <a:rPr sz="2450" b="0" spc="-215" dirty="0">
                <a:solidFill>
                  <a:srgbClr val="000000"/>
                </a:solidFill>
                <a:latin typeface="Verdana"/>
                <a:cs typeface="Verdana"/>
              </a:rPr>
              <a:t> </a:t>
            </a:r>
            <a:r>
              <a:rPr sz="2450" b="0" spc="50" dirty="0">
                <a:solidFill>
                  <a:srgbClr val="000000"/>
                </a:solidFill>
                <a:latin typeface="Verdana"/>
                <a:cs typeface="Verdana"/>
              </a:rPr>
              <a:t>anti</a:t>
            </a:r>
            <a:r>
              <a:rPr sz="2450" b="0" spc="35" dirty="0">
                <a:solidFill>
                  <a:srgbClr val="000000"/>
                </a:solidFill>
                <a:latin typeface="Verdana"/>
                <a:cs typeface="Verdana"/>
              </a:rPr>
              <a:t>c</a:t>
            </a:r>
            <a:r>
              <a:rPr sz="2450" b="0" spc="40" dirty="0">
                <a:solidFill>
                  <a:srgbClr val="000000"/>
                </a:solidFill>
                <a:latin typeface="Verdana"/>
                <a:cs typeface="Verdana"/>
              </a:rPr>
              <a:t>i</a:t>
            </a:r>
            <a:r>
              <a:rPr sz="2450" b="0" spc="90" dirty="0">
                <a:solidFill>
                  <a:srgbClr val="000000"/>
                </a:solidFill>
                <a:latin typeface="Verdana"/>
                <a:cs typeface="Verdana"/>
              </a:rPr>
              <a:t>p</a:t>
            </a:r>
            <a:r>
              <a:rPr sz="2450" b="0" spc="15" dirty="0">
                <a:solidFill>
                  <a:srgbClr val="000000"/>
                </a:solidFill>
                <a:latin typeface="Verdana"/>
                <a:cs typeface="Verdana"/>
              </a:rPr>
              <a:t>a</a:t>
            </a:r>
            <a:r>
              <a:rPr sz="2450" b="0" spc="-40" dirty="0">
                <a:solidFill>
                  <a:srgbClr val="000000"/>
                </a:solidFill>
                <a:latin typeface="Verdana"/>
                <a:cs typeface="Verdana"/>
              </a:rPr>
              <a:t>t</a:t>
            </a:r>
            <a:r>
              <a:rPr sz="2450" b="0" spc="25" dirty="0">
                <a:solidFill>
                  <a:srgbClr val="000000"/>
                </a:solidFill>
                <a:latin typeface="Verdana"/>
                <a:cs typeface="Verdana"/>
              </a:rPr>
              <a:t>e  </a:t>
            </a:r>
            <a:r>
              <a:rPr sz="2550" b="0" i="1" spc="35" dirty="0">
                <a:solidFill>
                  <a:srgbClr val="000000"/>
                </a:solidFill>
                <a:latin typeface="Verdana"/>
                <a:cs typeface="Verdana"/>
              </a:rPr>
              <a:t>c</a:t>
            </a:r>
            <a:r>
              <a:rPr sz="2550" b="0" i="1" dirty="0">
                <a:solidFill>
                  <a:srgbClr val="000000"/>
                </a:solidFill>
                <a:latin typeface="Verdana"/>
                <a:cs typeface="Verdana"/>
              </a:rPr>
              <a:t>onsumer</a:t>
            </a:r>
            <a:r>
              <a:rPr sz="2550" b="0" i="1" spc="-250" dirty="0">
                <a:solidFill>
                  <a:srgbClr val="000000"/>
                </a:solidFill>
                <a:latin typeface="Verdana"/>
                <a:cs typeface="Verdana"/>
              </a:rPr>
              <a:t> </a:t>
            </a:r>
            <a:r>
              <a:rPr sz="2550" b="0" i="1" spc="-50" dirty="0">
                <a:solidFill>
                  <a:srgbClr val="000000"/>
                </a:solidFill>
                <a:latin typeface="Verdana"/>
                <a:cs typeface="Verdana"/>
              </a:rPr>
              <a:t>t</a:t>
            </a:r>
            <a:r>
              <a:rPr sz="2550" b="0" i="1" spc="-85" dirty="0">
                <a:solidFill>
                  <a:srgbClr val="000000"/>
                </a:solidFill>
                <a:latin typeface="Verdana"/>
                <a:cs typeface="Verdana"/>
              </a:rPr>
              <a:t>r</a:t>
            </a:r>
            <a:r>
              <a:rPr sz="2550" b="0" i="1" dirty="0">
                <a:solidFill>
                  <a:srgbClr val="000000"/>
                </a:solidFill>
                <a:latin typeface="Verdana"/>
                <a:cs typeface="Verdana"/>
              </a:rPr>
              <a:t>ends</a:t>
            </a:r>
            <a:r>
              <a:rPr sz="2550" b="0" i="1" spc="-250" dirty="0">
                <a:solidFill>
                  <a:srgbClr val="000000"/>
                </a:solidFill>
                <a:latin typeface="Verdana"/>
                <a:cs typeface="Verdana"/>
              </a:rPr>
              <a:t> </a:t>
            </a:r>
            <a:r>
              <a:rPr sz="2450" b="0" spc="5" dirty="0">
                <a:solidFill>
                  <a:srgbClr val="000000"/>
                </a:solidFill>
                <a:latin typeface="Verdana"/>
                <a:cs typeface="Verdana"/>
              </a:rPr>
              <a:t>ef</a:t>
            </a:r>
            <a:r>
              <a:rPr sz="2450" b="0" spc="-50" dirty="0">
                <a:solidFill>
                  <a:srgbClr val="000000"/>
                </a:solidFill>
                <a:latin typeface="Verdana"/>
                <a:cs typeface="Verdana"/>
              </a:rPr>
              <a:t>f</a:t>
            </a:r>
            <a:r>
              <a:rPr sz="2450" b="0" spc="80" dirty="0">
                <a:solidFill>
                  <a:srgbClr val="000000"/>
                </a:solidFill>
                <a:latin typeface="Verdana"/>
                <a:cs typeface="Verdana"/>
              </a:rPr>
              <a:t>ec</a:t>
            </a:r>
            <a:r>
              <a:rPr sz="2450" b="0" spc="-20" dirty="0">
                <a:solidFill>
                  <a:srgbClr val="000000"/>
                </a:solidFill>
                <a:latin typeface="Verdana"/>
                <a:cs typeface="Verdana"/>
              </a:rPr>
              <a:t>ti</a:t>
            </a:r>
            <a:r>
              <a:rPr sz="2450" b="0" spc="-80" dirty="0">
                <a:solidFill>
                  <a:srgbClr val="000000"/>
                </a:solidFill>
                <a:latin typeface="Verdana"/>
                <a:cs typeface="Verdana"/>
              </a:rPr>
              <a:t>v</a:t>
            </a:r>
            <a:r>
              <a:rPr sz="2450" b="0" spc="-25" dirty="0">
                <a:solidFill>
                  <a:srgbClr val="000000"/>
                </a:solidFill>
                <a:latin typeface="Verdana"/>
                <a:cs typeface="Verdana"/>
              </a:rPr>
              <a:t>el</a:t>
            </a:r>
            <a:r>
              <a:rPr sz="2450" b="0" spc="-120" dirty="0">
                <a:solidFill>
                  <a:srgbClr val="000000"/>
                </a:solidFill>
                <a:latin typeface="Verdana"/>
                <a:cs typeface="Verdana"/>
              </a:rPr>
              <a:t>y</a:t>
            </a:r>
            <a:r>
              <a:rPr sz="2450" b="0" spc="-370" dirty="0">
                <a:solidFill>
                  <a:srgbClr val="000000"/>
                </a:solidFill>
                <a:latin typeface="Verdana"/>
                <a:cs typeface="Verdana"/>
              </a:rPr>
              <a:t>.</a:t>
            </a:r>
            <a:endParaRPr sz="245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708433" y="349250"/>
            <a:ext cx="14767712" cy="1248386"/>
          </a:xfrm>
          <a:prstGeom prst="rect">
            <a:avLst/>
          </a:prstGeom>
        </p:spPr>
        <p:txBody>
          <a:bodyPr vert="horz" wrap="square" lIns="0" tIns="565753" rIns="0" bIns="0" rtlCol="0">
            <a:spAutoFit/>
          </a:bodyPr>
          <a:lstStyle/>
          <a:p>
            <a:pPr marL="9308465" marR="5080" algn="just">
              <a:lnSpc>
                <a:spcPct val="100400"/>
              </a:lnSpc>
              <a:spcBef>
                <a:spcPts val="110"/>
              </a:spcBef>
            </a:pPr>
            <a:r>
              <a:rPr lang="en-IN" sz="4400" spc="140" dirty="0">
                <a:latin typeface="Cambria"/>
                <a:cs typeface="Cambria"/>
              </a:rPr>
              <a:t>Solution and Value</a:t>
            </a:r>
            <a:endParaRPr sz="4400" spc="10" dirty="0">
              <a:latin typeface="Cambria"/>
              <a:cs typeface="Cambria"/>
            </a:endParaRPr>
          </a:p>
        </p:txBody>
      </p:sp>
      <p:sp>
        <p:nvSpPr>
          <p:cNvPr id="5" name="object 5"/>
          <p:cNvSpPr txBox="1"/>
          <p:nvPr/>
        </p:nvSpPr>
        <p:spPr>
          <a:xfrm>
            <a:off x="9836150" y="3608704"/>
            <a:ext cx="8001000" cy="3986412"/>
          </a:xfrm>
          <a:prstGeom prst="rect">
            <a:avLst/>
          </a:prstGeom>
        </p:spPr>
        <p:txBody>
          <a:bodyPr vert="horz" wrap="square" lIns="0" tIns="8255" rIns="0" bIns="0" rtlCol="0">
            <a:spAutoFit/>
          </a:bodyPr>
          <a:lstStyle/>
          <a:p>
            <a:pPr marL="12700" marR="62865" algn="just">
              <a:lnSpc>
                <a:spcPct val="102000"/>
              </a:lnSpc>
              <a:spcBef>
                <a:spcPts val="65"/>
              </a:spcBef>
            </a:pPr>
            <a:r>
              <a:rPr sz="3200" spc="70" dirty="0">
                <a:solidFill>
                  <a:srgbClr val="FFFFFF"/>
                </a:solidFill>
                <a:latin typeface="Verdana"/>
                <a:cs typeface="Verdana"/>
              </a:rPr>
              <a:t>R</a:t>
            </a:r>
            <a:r>
              <a:rPr sz="3200" spc="110" dirty="0">
                <a:solidFill>
                  <a:srgbClr val="FFFFFF"/>
                </a:solidFill>
                <a:latin typeface="Verdana"/>
                <a:cs typeface="Verdana"/>
              </a:rPr>
              <a:t>andom</a:t>
            </a:r>
            <a:r>
              <a:rPr sz="3200" spc="-215" dirty="0">
                <a:solidFill>
                  <a:srgbClr val="FFFFFF"/>
                </a:solidFill>
                <a:latin typeface="Verdana"/>
                <a:cs typeface="Verdana"/>
              </a:rPr>
              <a:t> </a:t>
            </a:r>
            <a:r>
              <a:rPr sz="3200" spc="110" dirty="0">
                <a:solidFill>
                  <a:srgbClr val="FFFFFF"/>
                </a:solidFill>
                <a:latin typeface="Verdana"/>
                <a:cs typeface="Verdana"/>
              </a:rPr>
              <a:t>F</a:t>
            </a:r>
            <a:r>
              <a:rPr sz="3200" spc="5" dirty="0">
                <a:solidFill>
                  <a:srgbClr val="FFFFFF"/>
                </a:solidFill>
                <a:latin typeface="Verdana"/>
                <a:cs typeface="Verdana"/>
              </a:rPr>
              <a:t>o</a:t>
            </a:r>
            <a:r>
              <a:rPr sz="3200" spc="-35" dirty="0">
                <a:solidFill>
                  <a:srgbClr val="FFFFFF"/>
                </a:solidFill>
                <a:latin typeface="Verdana"/>
                <a:cs typeface="Verdana"/>
              </a:rPr>
              <a:t>r</a:t>
            </a:r>
            <a:r>
              <a:rPr sz="3200" dirty="0">
                <a:solidFill>
                  <a:srgbClr val="FFFFFF"/>
                </a:solidFill>
                <a:latin typeface="Verdana"/>
                <a:cs typeface="Verdana"/>
              </a:rPr>
              <a:t>est</a:t>
            </a:r>
            <a:r>
              <a:rPr sz="3200" spc="-215" dirty="0">
                <a:solidFill>
                  <a:srgbClr val="FFFFFF"/>
                </a:solidFill>
                <a:latin typeface="Verdana"/>
                <a:cs typeface="Verdana"/>
              </a:rPr>
              <a:t> </a:t>
            </a:r>
            <a:r>
              <a:rPr sz="3200" spc="15" dirty="0">
                <a:solidFill>
                  <a:srgbClr val="FFFFFF"/>
                </a:solidFill>
                <a:latin typeface="Verdana"/>
                <a:cs typeface="Verdana"/>
              </a:rPr>
              <a:t>Anal</a:t>
            </a:r>
            <a:r>
              <a:rPr sz="3200" spc="5" dirty="0">
                <a:solidFill>
                  <a:srgbClr val="FFFFFF"/>
                </a:solidFill>
                <a:latin typeface="Verdana"/>
                <a:cs typeface="Verdana"/>
              </a:rPr>
              <a:t>y</a:t>
            </a:r>
            <a:r>
              <a:rPr sz="3200" spc="-50" dirty="0">
                <a:solidFill>
                  <a:srgbClr val="FFFFFF"/>
                </a:solidFill>
                <a:latin typeface="Verdana"/>
                <a:cs typeface="Verdana"/>
              </a:rPr>
              <a:t>sis</a:t>
            </a:r>
            <a:r>
              <a:rPr sz="3200" spc="-215" dirty="0">
                <a:solidFill>
                  <a:srgbClr val="FFFFFF"/>
                </a:solidFill>
                <a:latin typeface="Verdana"/>
                <a:cs typeface="Verdana"/>
              </a:rPr>
              <a:t> </a:t>
            </a:r>
            <a:r>
              <a:rPr sz="3200" spc="125" dirty="0">
                <a:solidFill>
                  <a:srgbClr val="FFFFFF"/>
                </a:solidFill>
                <a:latin typeface="Verdana"/>
                <a:cs typeface="Verdana"/>
              </a:rPr>
              <a:t>emp</a:t>
            </a:r>
            <a:r>
              <a:rPr sz="3200" spc="65" dirty="0">
                <a:solidFill>
                  <a:srgbClr val="FFFFFF"/>
                </a:solidFill>
                <a:latin typeface="Verdana"/>
                <a:cs typeface="Verdana"/>
              </a:rPr>
              <a:t>o</a:t>
            </a:r>
            <a:r>
              <a:rPr sz="3200" spc="130" dirty="0">
                <a:solidFill>
                  <a:srgbClr val="FFFFFF"/>
                </a:solidFill>
                <a:latin typeface="Verdana"/>
                <a:cs typeface="Verdana"/>
              </a:rPr>
              <a:t>w</a:t>
            </a:r>
            <a:r>
              <a:rPr sz="3200" spc="-15" dirty="0">
                <a:solidFill>
                  <a:srgbClr val="FFFFFF"/>
                </a:solidFill>
                <a:latin typeface="Verdana"/>
                <a:cs typeface="Verdana"/>
              </a:rPr>
              <a:t>er</a:t>
            </a:r>
            <a:r>
              <a:rPr sz="3200" spc="-55" dirty="0">
                <a:solidFill>
                  <a:srgbClr val="FFFFFF"/>
                </a:solidFill>
                <a:latin typeface="Verdana"/>
                <a:cs typeface="Verdana"/>
              </a:rPr>
              <a:t>s  </a:t>
            </a:r>
            <a:r>
              <a:rPr sz="3200" spc="15" dirty="0">
                <a:solidFill>
                  <a:srgbClr val="FFFFFF"/>
                </a:solidFill>
                <a:latin typeface="Verdana"/>
                <a:cs typeface="Verdana"/>
              </a:rPr>
              <a:t>businesses</a:t>
            </a:r>
            <a:r>
              <a:rPr sz="3200" spc="-215" dirty="0">
                <a:solidFill>
                  <a:srgbClr val="FFFFFF"/>
                </a:solidFill>
                <a:latin typeface="Verdana"/>
                <a:cs typeface="Verdana"/>
              </a:rPr>
              <a:t> </a:t>
            </a:r>
            <a:r>
              <a:rPr sz="3200" spc="-15" dirty="0">
                <a:solidFill>
                  <a:srgbClr val="FFFFFF"/>
                </a:solidFill>
                <a:latin typeface="Verdana"/>
                <a:cs typeface="Verdana"/>
              </a:rPr>
              <a:t>t</a:t>
            </a:r>
            <a:r>
              <a:rPr sz="3200" spc="60" dirty="0">
                <a:solidFill>
                  <a:srgbClr val="FFFFFF"/>
                </a:solidFill>
                <a:latin typeface="Verdana"/>
                <a:cs typeface="Verdana"/>
              </a:rPr>
              <a:t>o</a:t>
            </a:r>
            <a:r>
              <a:rPr sz="3200" spc="-215" dirty="0">
                <a:solidFill>
                  <a:srgbClr val="FFFFFF"/>
                </a:solidFill>
                <a:latin typeface="Verdana"/>
                <a:cs typeface="Verdana"/>
              </a:rPr>
              <a:t> </a:t>
            </a:r>
            <a:r>
              <a:rPr sz="3200" spc="65" dirty="0">
                <a:solidFill>
                  <a:srgbClr val="FFFFFF"/>
                </a:solidFill>
                <a:latin typeface="Verdana"/>
                <a:cs typeface="Verdana"/>
              </a:rPr>
              <a:t>optimi</a:t>
            </a:r>
            <a:r>
              <a:rPr sz="3200" spc="40" dirty="0">
                <a:solidFill>
                  <a:srgbClr val="FFFFFF"/>
                </a:solidFill>
                <a:latin typeface="Verdana"/>
                <a:cs typeface="Verdana"/>
              </a:rPr>
              <a:t>z</a:t>
            </a:r>
            <a:r>
              <a:rPr sz="3200" spc="35" dirty="0">
                <a:solidFill>
                  <a:srgbClr val="FFFFFF"/>
                </a:solidFill>
                <a:latin typeface="Verdana"/>
                <a:cs typeface="Verdana"/>
              </a:rPr>
              <a:t>e</a:t>
            </a:r>
            <a:r>
              <a:rPr sz="3200" spc="-215" dirty="0">
                <a:solidFill>
                  <a:srgbClr val="FFFFFF"/>
                </a:solidFill>
                <a:latin typeface="Verdana"/>
                <a:cs typeface="Verdana"/>
              </a:rPr>
              <a:t> </a:t>
            </a:r>
            <a:r>
              <a:rPr sz="3200" spc="25" dirty="0">
                <a:solidFill>
                  <a:srgbClr val="FFFFFF"/>
                </a:solidFill>
                <a:latin typeface="Verdana"/>
                <a:cs typeface="Verdana"/>
              </a:rPr>
              <a:t>their</a:t>
            </a:r>
            <a:r>
              <a:rPr sz="3200" spc="-215" dirty="0">
                <a:latin typeface="Verdana"/>
                <a:cs typeface="Verdana"/>
              </a:rPr>
              <a:t> </a:t>
            </a:r>
            <a:r>
              <a:rPr sz="3200" spc="110" dirty="0">
                <a:solidFill>
                  <a:srgbClr val="FFFFFF"/>
                </a:solidFill>
                <a:latin typeface="Verdana"/>
                <a:cs typeface="Verdana"/>
              </a:rPr>
              <a:t>b</a:t>
            </a:r>
            <a:r>
              <a:rPr sz="3200" spc="-110" dirty="0">
                <a:solidFill>
                  <a:srgbClr val="FFFFFF"/>
                </a:solidFill>
                <a:latin typeface="Verdana"/>
                <a:cs typeface="Verdana"/>
              </a:rPr>
              <a:t>y</a:t>
            </a:r>
            <a:r>
              <a:rPr sz="3200" spc="-215" dirty="0">
                <a:solidFill>
                  <a:srgbClr val="FFFFFF"/>
                </a:solidFill>
                <a:latin typeface="Verdana"/>
                <a:cs typeface="Verdana"/>
              </a:rPr>
              <a:t> </a:t>
            </a:r>
            <a:r>
              <a:rPr sz="3200" dirty="0">
                <a:solidFill>
                  <a:srgbClr val="FFFFFF"/>
                </a:solidFill>
                <a:latin typeface="Verdana"/>
                <a:cs typeface="Verdana"/>
              </a:rPr>
              <a:t>tailo</a:t>
            </a:r>
            <a:r>
              <a:rPr sz="3200" spc="-20" dirty="0">
                <a:solidFill>
                  <a:srgbClr val="FFFFFF"/>
                </a:solidFill>
                <a:latin typeface="Verdana"/>
                <a:cs typeface="Verdana"/>
              </a:rPr>
              <a:t>r</a:t>
            </a:r>
            <a:r>
              <a:rPr sz="3200" spc="80" dirty="0">
                <a:solidFill>
                  <a:srgbClr val="FFFFFF"/>
                </a:solidFill>
                <a:latin typeface="Verdana"/>
                <a:cs typeface="Verdana"/>
              </a:rPr>
              <a:t>ing  </a:t>
            </a:r>
            <a:r>
              <a:rPr sz="3200" spc="55" dirty="0">
                <a:solidFill>
                  <a:srgbClr val="FFFFFF"/>
                </a:solidFill>
                <a:latin typeface="Verdana"/>
                <a:cs typeface="Verdana"/>
              </a:rPr>
              <a:t>p</a:t>
            </a:r>
            <a:r>
              <a:rPr sz="3200" spc="5" dirty="0">
                <a:solidFill>
                  <a:srgbClr val="FFFFFF"/>
                </a:solidFill>
                <a:latin typeface="Verdana"/>
                <a:cs typeface="Verdana"/>
              </a:rPr>
              <a:t>r</a:t>
            </a:r>
            <a:r>
              <a:rPr sz="3200" spc="65" dirty="0">
                <a:solidFill>
                  <a:srgbClr val="FFFFFF"/>
                </a:solidFill>
                <a:latin typeface="Verdana"/>
                <a:cs typeface="Verdana"/>
              </a:rPr>
              <a:t>omotions</a:t>
            </a:r>
            <a:r>
              <a:rPr sz="3200" spc="-215" dirty="0">
                <a:solidFill>
                  <a:srgbClr val="FFFFFF"/>
                </a:solidFill>
                <a:latin typeface="Verdana"/>
                <a:cs typeface="Verdana"/>
              </a:rPr>
              <a:t> </a:t>
            </a:r>
            <a:r>
              <a:rPr sz="3200" spc="85" dirty="0">
                <a:solidFill>
                  <a:srgbClr val="FFFFFF"/>
                </a:solidFill>
                <a:latin typeface="Verdana"/>
                <a:cs typeface="Verdana"/>
              </a:rPr>
              <a:t>and</a:t>
            </a:r>
            <a:r>
              <a:rPr sz="3200" spc="-215" dirty="0">
                <a:solidFill>
                  <a:srgbClr val="FFFFFF"/>
                </a:solidFill>
                <a:latin typeface="Verdana"/>
                <a:cs typeface="Verdana"/>
              </a:rPr>
              <a:t> </a:t>
            </a:r>
            <a:r>
              <a:rPr sz="3200" spc="125" dirty="0">
                <a:solidFill>
                  <a:srgbClr val="FFFFFF"/>
                </a:solidFill>
                <a:latin typeface="Verdana"/>
                <a:cs typeface="Verdana"/>
              </a:rPr>
              <a:t>cam</a:t>
            </a:r>
            <a:r>
              <a:rPr sz="3200" spc="100" dirty="0">
                <a:solidFill>
                  <a:srgbClr val="FFFFFF"/>
                </a:solidFill>
                <a:latin typeface="Verdana"/>
                <a:cs typeface="Verdana"/>
              </a:rPr>
              <a:t>p</a:t>
            </a:r>
            <a:r>
              <a:rPr sz="3200" spc="40" dirty="0">
                <a:solidFill>
                  <a:srgbClr val="FFFFFF"/>
                </a:solidFill>
                <a:latin typeface="Verdana"/>
                <a:cs typeface="Verdana"/>
              </a:rPr>
              <a:t>aigns</a:t>
            </a:r>
            <a:r>
              <a:rPr sz="3200" spc="-215" dirty="0">
                <a:solidFill>
                  <a:srgbClr val="FFFFFF"/>
                </a:solidFill>
                <a:latin typeface="Verdana"/>
                <a:cs typeface="Verdana"/>
              </a:rPr>
              <a:t> </a:t>
            </a:r>
            <a:r>
              <a:rPr sz="3200" spc="140" dirty="0">
                <a:solidFill>
                  <a:srgbClr val="FFFFFF"/>
                </a:solidFill>
                <a:latin typeface="Verdana"/>
                <a:cs typeface="Verdana"/>
              </a:rPr>
              <a:t>b</a:t>
            </a:r>
            <a:r>
              <a:rPr sz="3200" spc="20" dirty="0">
                <a:solidFill>
                  <a:srgbClr val="FFFFFF"/>
                </a:solidFill>
                <a:latin typeface="Verdana"/>
                <a:cs typeface="Verdana"/>
              </a:rPr>
              <a:t>ased  </a:t>
            </a:r>
            <a:r>
              <a:rPr sz="3200" spc="90" dirty="0">
                <a:solidFill>
                  <a:srgbClr val="FFFFFF"/>
                </a:solidFill>
                <a:latin typeface="Verdana"/>
                <a:cs typeface="Verdana"/>
              </a:rPr>
              <a:t>on</a:t>
            </a:r>
            <a:r>
              <a:rPr sz="3200" spc="-215" dirty="0">
                <a:solidFill>
                  <a:srgbClr val="FFFFFF"/>
                </a:solidFill>
                <a:latin typeface="Verdana"/>
                <a:cs typeface="Verdana"/>
              </a:rPr>
              <a:t> </a:t>
            </a:r>
            <a:r>
              <a:rPr sz="3200" spc="55" dirty="0">
                <a:solidFill>
                  <a:srgbClr val="FFFFFF"/>
                </a:solidFill>
                <a:latin typeface="Verdana"/>
                <a:cs typeface="Verdana"/>
              </a:rPr>
              <a:t>identiﬁed</a:t>
            </a:r>
            <a:r>
              <a:rPr sz="3200" spc="-215" dirty="0">
                <a:solidFill>
                  <a:srgbClr val="FFFFFF"/>
                </a:solidFill>
                <a:latin typeface="Verdana"/>
                <a:cs typeface="Verdana"/>
              </a:rPr>
              <a:t> </a:t>
            </a:r>
            <a:r>
              <a:rPr sz="3200" spc="50" dirty="0">
                <a:solidFill>
                  <a:srgbClr val="FFFFFF"/>
                </a:solidFill>
                <a:latin typeface="Verdana"/>
                <a:cs typeface="Verdana"/>
              </a:rPr>
              <a:t>cus</a:t>
            </a:r>
            <a:r>
              <a:rPr sz="3200" spc="-15" dirty="0">
                <a:solidFill>
                  <a:srgbClr val="FFFFFF"/>
                </a:solidFill>
                <a:latin typeface="Verdana"/>
                <a:cs typeface="Verdana"/>
              </a:rPr>
              <a:t>t</a:t>
            </a:r>
            <a:r>
              <a:rPr sz="3200" spc="70" dirty="0">
                <a:solidFill>
                  <a:srgbClr val="FFFFFF"/>
                </a:solidFill>
                <a:latin typeface="Verdana"/>
                <a:cs typeface="Verdana"/>
              </a:rPr>
              <a:t>omer</a:t>
            </a:r>
            <a:r>
              <a:rPr sz="3200" spc="-215" dirty="0">
                <a:solidFill>
                  <a:srgbClr val="FFFFFF"/>
                </a:solidFill>
                <a:latin typeface="Verdana"/>
                <a:cs typeface="Verdana"/>
              </a:rPr>
              <a:t> </a:t>
            </a:r>
            <a:r>
              <a:rPr sz="3200" spc="75" dirty="0">
                <a:solidFill>
                  <a:srgbClr val="FFFFFF"/>
                </a:solidFill>
                <a:latin typeface="Verdana"/>
                <a:cs typeface="Verdana"/>
              </a:rPr>
              <a:t>pu</a:t>
            </a:r>
            <a:r>
              <a:rPr sz="3200" spc="15" dirty="0">
                <a:solidFill>
                  <a:srgbClr val="FFFFFF"/>
                </a:solidFill>
                <a:latin typeface="Verdana"/>
                <a:cs typeface="Verdana"/>
              </a:rPr>
              <a:t>r</a:t>
            </a:r>
            <a:r>
              <a:rPr sz="3200" spc="95" dirty="0">
                <a:solidFill>
                  <a:srgbClr val="FFFFFF"/>
                </a:solidFill>
                <a:latin typeface="Verdana"/>
                <a:cs typeface="Verdana"/>
              </a:rPr>
              <a:t>c</a:t>
            </a:r>
            <a:r>
              <a:rPr sz="3200" spc="15" dirty="0">
                <a:solidFill>
                  <a:srgbClr val="FFFFFF"/>
                </a:solidFill>
                <a:latin typeface="Verdana"/>
                <a:cs typeface="Verdana"/>
              </a:rPr>
              <a:t>hase  </a:t>
            </a:r>
            <a:r>
              <a:rPr sz="3200" spc="-30" dirty="0">
                <a:solidFill>
                  <a:srgbClr val="FFFFFF"/>
                </a:solidFill>
                <a:latin typeface="Verdana"/>
                <a:cs typeface="Verdana"/>
              </a:rPr>
              <a:t>patterns.</a:t>
            </a:r>
            <a:r>
              <a:rPr sz="3200" spc="-204" dirty="0">
                <a:solidFill>
                  <a:srgbClr val="FFFFFF"/>
                </a:solidFill>
                <a:latin typeface="Verdana"/>
                <a:cs typeface="Verdana"/>
              </a:rPr>
              <a:t> </a:t>
            </a:r>
            <a:r>
              <a:rPr sz="3200" spc="-15" dirty="0">
                <a:solidFill>
                  <a:srgbClr val="FFFFFF"/>
                </a:solidFill>
                <a:latin typeface="Verdana"/>
                <a:cs typeface="Verdana"/>
              </a:rPr>
              <a:t>This</a:t>
            </a:r>
            <a:r>
              <a:rPr sz="3200" spc="-204" dirty="0">
                <a:solidFill>
                  <a:srgbClr val="FFFFFF"/>
                </a:solidFill>
                <a:latin typeface="Verdana"/>
                <a:cs typeface="Verdana"/>
              </a:rPr>
              <a:t> </a:t>
            </a:r>
            <a:r>
              <a:rPr sz="3200" spc="5" dirty="0">
                <a:solidFill>
                  <a:srgbClr val="FFFFFF"/>
                </a:solidFill>
                <a:latin typeface="Verdana"/>
                <a:cs typeface="Verdana"/>
              </a:rPr>
              <a:t>data-driven</a:t>
            </a:r>
            <a:r>
              <a:rPr sz="3200" spc="-200" dirty="0">
                <a:solidFill>
                  <a:srgbClr val="FFFFFF"/>
                </a:solidFill>
                <a:latin typeface="Verdana"/>
                <a:cs typeface="Verdana"/>
              </a:rPr>
              <a:t> </a:t>
            </a:r>
            <a:r>
              <a:rPr sz="3200" spc="55" dirty="0">
                <a:solidFill>
                  <a:srgbClr val="FFFFFF"/>
                </a:solidFill>
                <a:latin typeface="Verdana"/>
                <a:cs typeface="Verdana"/>
              </a:rPr>
              <a:t>approach </a:t>
            </a:r>
            <a:r>
              <a:rPr sz="3200" spc="-844" dirty="0">
                <a:solidFill>
                  <a:srgbClr val="FFFFFF"/>
                </a:solidFill>
                <a:latin typeface="Verdana"/>
                <a:cs typeface="Verdana"/>
              </a:rPr>
              <a:t> </a:t>
            </a:r>
            <a:r>
              <a:rPr sz="3200" spc="85" dirty="0">
                <a:solidFill>
                  <a:srgbClr val="FFFFFF"/>
                </a:solidFill>
                <a:latin typeface="Verdana"/>
                <a:cs typeface="Verdana"/>
              </a:rPr>
              <a:t>enhan</a:t>
            </a:r>
            <a:r>
              <a:rPr sz="3200" spc="45" dirty="0">
                <a:solidFill>
                  <a:srgbClr val="FFFFFF"/>
                </a:solidFill>
                <a:latin typeface="Verdana"/>
                <a:cs typeface="Verdana"/>
              </a:rPr>
              <a:t>c</a:t>
            </a:r>
            <a:r>
              <a:rPr sz="3200" spc="-20" dirty="0">
                <a:solidFill>
                  <a:srgbClr val="FFFFFF"/>
                </a:solidFill>
                <a:latin typeface="Verdana"/>
                <a:cs typeface="Verdana"/>
              </a:rPr>
              <a:t>es</a:t>
            </a:r>
            <a:r>
              <a:rPr sz="3200" spc="-215" dirty="0">
                <a:solidFill>
                  <a:srgbClr val="FFFFFF"/>
                </a:solidFill>
                <a:latin typeface="Verdana"/>
                <a:cs typeface="Verdana"/>
              </a:rPr>
              <a:t> </a:t>
            </a:r>
            <a:r>
              <a:rPr sz="3200" i="1" spc="-5" dirty="0">
                <a:solidFill>
                  <a:srgbClr val="FFFFFF"/>
                </a:solidFill>
                <a:latin typeface="Verdana"/>
                <a:cs typeface="Verdana"/>
              </a:rPr>
              <a:t>cus</a:t>
            </a:r>
            <a:r>
              <a:rPr sz="3200" i="1" spc="-55" dirty="0">
                <a:solidFill>
                  <a:srgbClr val="FFFFFF"/>
                </a:solidFill>
                <a:latin typeface="Verdana"/>
                <a:cs typeface="Verdana"/>
              </a:rPr>
              <a:t>t</a:t>
            </a:r>
            <a:r>
              <a:rPr sz="3200" i="1" spc="5" dirty="0">
                <a:solidFill>
                  <a:srgbClr val="FFFFFF"/>
                </a:solidFill>
                <a:latin typeface="Verdana"/>
                <a:cs typeface="Verdana"/>
              </a:rPr>
              <a:t>omer</a:t>
            </a:r>
            <a:r>
              <a:rPr sz="3200" i="1" spc="-250" dirty="0">
                <a:solidFill>
                  <a:srgbClr val="FFFFFF"/>
                </a:solidFill>
                <a:latin typeface="Verdana"/>
                <a:cs typeface="Verdana"/>
              </a:rPr>
              <a:t> </a:t>
            </a:r>
            <a:r>
              <a:rPr sz="3200" i="1" spc="30" dirty="0">
                <a:solidFill>
                  <a:srgbClr val="FFFFFF"/>
                </a:solidFill>
                <a:latin typeface="Verdana"/>
                <a:cs typeface="Verdana"/>
              </a:rPr>
              <a:t>engagement  </a:t>
            </a:r>
            <a:r>
              <a:rPr sz="3200" spc="85" dirty="0">
                <a:solidFill>
                  <a:srgbClr val="FFFFFF"/>
                </a:solidFill>
                <a:latin typeface="Verdana"/>
                <a:cs typeface="Verdana"/>
              </a:rPr>
              <a:t>and</a:t>
            </a:r>
            <a:r>
              <a:rPr sz="3200" spc="-215" dirty="0">
                <a:solidFill>
                  <a:srgbClr val="FFFFFF"/>
                </a:solidFill>
                <a:latin typeface="Verdana"/>
                <a:cs typeface="Verdana"/>
              </a:rPr>
              <a:t> </a:t>
            </a:r>
            <a:r>
              <a:rPr sz="3200" spc="45" dirty="0">
                <a:solidFill>
                  <a:srgbClr val="FFFFFF"/>
                </a:solidFill>
                <a:latin typeface="Verdana"/>
                <a:cs typeface="Verdana"/>
              </a:rPr>
              <a:t>maximi</a:t>
            </a:r>
            <a:r>
              <a:rPr sz="3200" spc="10" dirty="0">
                <a:solidFill>
                  <a:srgbClr val="FFFFFF"/>
                </a:solidFill>
                <a:latin typeface="Verdana"/>
                <a:cs typeface="Verdana"/>
              </a:rPr>
              <a:t>z</a:t>
            </a:r>
            <a:r>
              <a:rPr sz="3200" spc="-20" dirty="0">
                <a:solidFill>
                  <a:srgbClr val="FFFFFF"/>
                </a:solidFill>
                <a:latin typeface="Verdana"/>
                <a:cs typeface="Verdana"/>
              </a:rPr>
              <a:t>es</a:t>
            </a:r>
            <a:r>
              <a:rPr sz="3200" spc="-215" dirty="0">
                <a:solidFill>
                  <a:srgbClr val="FFFFFF"/>
                </a:solidFill>
                <a:latin typeface="Verdana"/>
                <a:cs typeface="Verdana"/>
              </a:rPr>
              <a:t> </a:t>
            </a:r>
            <a:r>
              <a:rPr sz="3200" spc="70" dirty="0">
                <a:solidFill>
                  <a:srgbClr val="FFFFFF"/>
                </a:solidFill>
                <a:latin typeface="Verdana"/>
                <a:cs typeface="Verdana"/>
              </a:rPr>
              <a:t>ma</a:t>
            </a:r>
            <a:r>
              <a:rPr sz="3200" spc="15" dirty="0">
                <a:solidFill>
                  <a:srgbClr val="FFFFFF"/>
                </a:solidFill>
                <a:latin typeface="Verdana"/>
                <a:cs typeface="Verdana"/>
              </a:rPr>
              <a:t>r</a:t>
            </a:r>
            <a:r>
              <a:rPr sz="3200" spc="-20" dirty="0">
                <a:solidFill>
                  <a:srgbClr val="FFFFFF"/>
                </a:solidFill>
                <a:latin typeface="Verdana"/>
                <a:cs typeface="Verdana"/>
              </a:rPr>
              <a:t>k</a:t>
            </a:r>
            <a:r>
              <a:rPr sz="3200" spc="70" dirty="0">
                <a:solidFill>
                  <a:srgbClr val="FFFFFF"/>
                </a:solidFill>
                <a:latin typeface="Verdana"/>
                <a:cs typeface="Verdana"/>
              </a:rPr>
              <a:t>eting</a:t>
            </a:r>
            <a:r>
              <a:rPr sz="3200" spc="-215" dirty="0">
                <a:solidFill>
                  <a:srgbClr val="FFFFFF"/>
                </a:solidFill>
                <a:latin typeface="Verdana"/>
                <a:cs typeface="Verdana"/>
              </a:rPr>
              <a:t> </a:t>
            </a:r>
            <a:r>
              <a:rPr sz="3200" spc="-105" dirty="0">
                <a:solidFill>
                  <a:srgbClr val="FFFFFF"/>
                </a:solidFill>
                <a:latin typeface="Verdana"/>
                <a:cs typeface="Verdana"/>
              </a:rPr>
              <a:t>ROI.</a:t>
            </a:r>
            <a:endParaRPr sz="3200" dirty="0">
              <a:latin typeface="Verdana"/>
              <a:cs typeface="Verdana"/>
            </a:endParaRPr>
          </a:p>
        </p:txBody>
      </p:sp>
      <p:pic>
        <p:nvPicPr>
          <p:cNvPr id="6" name="object 6"/>
          <p:cNvPicPr/>
          <p:nvPr/>
        </p:nvPicPr>
        <p:blipFill>
          <a:blip r:embed="rId2" cstate="print"/>
          <a:stretch>
            <a:fillRect/>
          </a:stretch>
        </p:blipFill>
        <p:spPr>
          <a:xfrm>
            <a:off x="0" y="0"/>
            <a:ext cx="9143999" cy="102869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9509625" y="3854450"/>
            <a:ext cx="8382000" cy="4812984"/>
          </a:xfrm>
          <a:prstGeom prst="rect">
            <a:avLst/>
          </a:prstGeom>
        </p:spPr>
        <p:txBody>
          <a:bodyPr vert="horz" wrap="square" lIns="0" tIns="13970" rIns="0" bIns="0" rtlCol="0">
            <a:spAutoFit/>
          </a:bodyPr>
          <a:lstStyle/>
          <a:p>
            <a:pPr marL="12700" marR="5080" algn="just">
              <a:lnSpc>
                <a:spcPct val="101899"/>
              </a:lnSpc>
              <a:spcBef>
                <a:spcPts val="660"/>
              </a:spcBef>
            </a:pPr>
            <a:r>
              <a:rPr sz="2800" b="0" spc="90" dirty="0">
                <a:latin typeface="Verdana"/>
                <a:cs typeface="Verdana"/>
              </a:rPr>
              <a:t>While</a:t>
            </a:r>
            <a:r>
              <a:rPr sz="2800" b="0" spc="-215" dirty="0">
                <a:latin typeface="Verdana"/>
                <a:cs typeface="Verdana"/>
              </a:rPr>
              <a:t> </a:t>
            </a:r>
            <a:r>
              <a:rPr sz="2800" b="0" spc="70" dirty="0">
                <a:latin typeface="Verdana"/>
                <a:cs typeface="Verdana"/>
              </a:rPr>
              <a:t>R</a:t>
            </a:r>
            <a:r>
              <a:rPr sz="2800" b="0" spc="110" dirty="0">
                <a:latin typeface="Verdana"/>
                <a:cs typeface="Verdana"/>
              </a:rPr>
              <a:t>andom</a:t>
            </a:r>
            <a:r>
              <a:rPr sz="2800" b="0" spc="-215" dirty="0">
                <a:latin typeface="Verdana"/>
                <a:cs typeface="Verdana"/>
              </a:rPr>
              <a:t> </a:t>
            </a:r>
            <a:r>
              <a:rPr sz="2800" b="0" spc="110" dirty="0">
                <a:latin typeface="Verdana"/>
                <a:cs typeface="Verdana"/>
              </a:rPr>
              <a:t>F</a:t>
            </a:r>
            <a:r>
              <a:rPr sz="2800" b="0" spc="5" dirty="0">
                <a:latin typeface="Verdana"/>
                <a:cs typeface="Verdana"/>
              </a:rPr>
              <a:t>o</a:t>
            </a:r>
            <a:r>
              <a:rPr sz="2800" b="0" spc="-35" dirty="0">
                <a:latin typeface="Verdana"/>
                <a:cs typeface="Verdana"/>
              </a:rPr>
              <a:t>r</a:t>
            </a:r>
            <a:r>
              <a:rPr sz="2800" b="0" dirty="0">
                <a:latin typeface="Verdana"/>
                <a:cs typeface="Verdana"/>
              </a:rPr>
              <a:t>est</a:t>
            </a:r>
            <a:r>
              <a:rPr sz="2800" b="0" spc="-215" dirty="0">
                <a:latin typeface="Verdana"/>
                <a:cs typeface="Verdana"/>
              </a:rPr>
              <a:t> </a:t>
            </a:r>
            <a:r>
              <a:rPr sz="2800" b="0" spc="15" dirty="0">
                <a:latin typeface="Verdana"/>
                <a:cs typeface="Verdana"/>
              </a:rPr>
              <a:t>Anal</a:t>
            </a:r>
            <a:r>
              <a:rPr sz="2800" b="0" spc="5" dirty="0">
                <a:latin typeface="Verdana"/>
                <a:cs typeface="Verdana"/>
              </a:rPr>
              <a:t>y</a:t>
            </a:r>
            <a:r>
              <a:rPr sz="2800" b="0" spc="-45" dirty="0">
                <a:latin typeface="Verdana"/>
                <a:cs typeface="Verdana"/>
              </a:rPr>
              <a:t>sis  </a:t>
            </a:r>
            <a:r>
              <a:rPr sz="2800" b="0" spc="25" dirty="0">
                <a:latin typeface="Verdana"/>
                <a:cs typeface="Verdana"/>
              </a:rPr>
              <a:t>o</a:t>
            </a:r>
            <a:r>
              <a:rPr sz="2800" b="0" spc="20" dirty="0">
                <a:latin typeface="Verdana"/>
                <a:cs typeface="Verdana"/>
              </a:rPr>
              <a:t>f</a:t>
            </a:r>
            <a:r>
              <a:rPr sz="2800" b="0" spc="-50" dirty="0">
                <a:latin typeface="Verdana"/>
                <a:cs typeface="Verdana"/>
              </a:rPr>
              <a:t>f</a:t>
            </a:r>
            <a:r>
              <a:rPr sz="2800" b="0" spc="-15" dirty="0">
                <a:latin typeface="Verdana"/>
                <a:cs typeface="Verdana"/>
              </a:rPr>
              <a:t>er</a:t>
            </a:r>
            <a:r>
              <a:rPr sz="2800" b="0" spc="-70" dirty="0">
                <a:latin typeface="Verdana"/>
                <a:cs typeface="Verdana"/>
              </a:rPr>
              <a:t>s</a:t>
            </a:r>
            <a:r>
              <a:rPr sz="2800" b="0" spc="-215" dirty="0">
                <a:latin typeface="Verdana"/>
                <a:cs typeface="Verdana"/>
              </a:rPr>
              <a:t> </a:t>
            </a:r>
            <a:r>
              <a:rPr sz="2800" b="0" spc="25" dirty="0">
                <a:latin typeface="Verdana"/>
                <a:cs typeface="Verdana"/>
              </a:rPr>
              <a:t>substantial</a:t>
            </a:r>
            <a:r>
              <a:rPr sz="2800" b="0" spc="-215" dirty="0">
                <a:latin typeface="Verdana"/>
                <a:cs typeface="Verdana"/>
              </a:rPr>
              <a:t> </a:t>
            </a:r>
            <a:r>
              <a:rPr sz="2800" b="0" spc="-10" dirty="0">
                <a:latin typeface="Verdana"/>
                <a:cs typeface="Verdana"/>
              </a:rPr>
              <a:t>beneﬁts,</a:t>
            </a:r>
            <a:r>
              <a:rPr sz="2800" b="0" spc="-215" dirty="0">
                <a:latin typeface="Verdana"/>
                <a:cs typeface="Verdana"/>
              </a:rPr>
              <a:t> </a:t>
            </a:r>
            <a:r>
              <a:rPr sz="2800" b="0" spc="15" dirty="0">
                <a:latin typeface="Verdana"/>
                <a:cs typeface="Verdana"/>
              </a:rPr>
              <a:t>it</a:t>
            </a:r>
            <a:r>
              <a:rPr sz="2800" b="0" spc="-215" dirty="0">
                <a:latin typeface="Verdana"/>
                <a:cs typeface="Verdana"/>
              </a:rPr>
              <a:t> </a:t>
            </a:r>
            <a:r>
              <a:rPr sz="2800" b="0" spc="-40" dirty="0">
                <a:latin typeface="Verdana"/>
                <a:cs typeface="Verdana"/>
              </a:rPr>
              <a:t>is</a:t>
            </a:r>
            <a:r>
              <a:rPr lang="en-IN" sz="2800" b="0" spc="-40" dirty="0">
                <a:latin typeface="Verdana"/>
                <a:cs typeface="Verdana"/>
              </a:rPr>
              <a:t> </a:t>
            </a:r>
            <a:r>
              <a:rPr sz="2800" b="0" spc="5" dirty="0">
                <a:latin typeface="Verdana"/>
                <a:cs typeface="Verdana"/>
              </a:rPr>
              <a:t>essential</a:t>
            </a:r>
            <a:r>
              <a:rPr sz="2800" b="0" spc="-215" dirty="0">
                <a:latin typeface="Verdana"/>
                <a:cs typeface="Verdana"/>
              </a:rPr>
              <a:t> </a:t>
            </a:r>
            <a:r>
              <a:rPr sz="2800" b="0" spc="-15" dirty="0">
                <a:latin typeface="Verdana"/>
                <a:cs typeface="Verdana"/>
              </a:rPr>
              <a:t>t</a:t>
            </a:r>
            <a:r>
              <a:rPr sz="2800" b="0" spc="60" dirty="0">
                <a:latin typeface="Verdana"/>
                <a:cs typeface="Verdana"/>
              </a:rPr>
              <a:t>o</a:t>
            </a:r>
            <a:r>
              <a:rPr sz="2800" b="0" spc="-215" dirty="0">
                <a:latin typeface="Verdana"/>
                <a:cs typeface="Verdana"/>
              </a:rPr>
              <a:t> </a:t>
            </a:r>
            <a:r>
              <a:rPr sz="2800" b="0" spc="60" dirty="0">
                <a:latin typeface="Verdana"/>
                <a:cs typeface="Verdana"/>
              </a:rPr>
              <a:t>add</a:t>
            </a:r>
            <a:r>
              <a:rPr sz="2800" b="0" spc="5" dirty="0">
                <a:latin typeface="Verdana"/>
                <a:cs typeface="Verdana"/>
              </a:rPr>
              <a:t>r</a:t>
            </a:r>
            <a:r>
              <a:rPr sz="2800" b="0" spc="-35" dirty="0">
                <a:latin typeface="Verdana"/>
                <a:cs typeface="Verdana"/>
              </a:rPr>
              <a:t>ess</a:t>
            </a:r>
            <a:r>
              <a:rPr sz="2800" b="0" spc="-215" dirty="0">
                <a:latin typeface="Verdana"/>
                <a:cs typeface="Verdana"/>
              </a:rPr>
              <a:t> </a:t>
            </a:r>
            <a:r>
              <a:rPr sz="2800" b="0" spc="95" dirty="0">
                <a:latin typeface="Verdana"/>
                <a:cs typeface="Verdana"/>
              </a:rPr>
              <a:t>po</a:t>
            </a:r>
            <a:r>
              <a:rPr sz="2800" b="0" spc="10" dirty="0">
                <a:latin typeface="Verdana"/>
                <a:cs typeface="Verdana"/>
              </a:rPr>
              <a:t>t</a:t>
            </a:r>
            <a:r>
              <a:rPr sz="2800" b="0" spc="25" dirty="0">
                <a:latin typeface="Verdana"/>
                <a:cs typeface="Verdana"/>
              </a:rPr>
              <a:t>ential  </a:t>
            </a:r>
            <a:r>
              <a:rPr sz="2800" b="0" spc="45" dirty="0">
                <a:latin typeface="Verdana"/>
                <a:cs typeface="Verdana"/>
              </a:rPr>
              <a:t>challenges</a:t>
            </a:r>
            <a:r>
              <a:rPr sz="2800" b="0" spc="-215" dirty="0">
                <a:latin typeface="Verdana"/>
                <a:cs typeface="Verdana"/>
              </a:rPr>
              <a:t> </a:t>
            </a:r>
            <a:r>
              <a:rPr sz="2800" b="0" spc="65" dirty="0">
                <a:latin typeface="Verdana"/>
                <a:cs typeface="Verdana"/>
              </a:rPr>
              <a:t>such</a:t>
            </a:r>
            <a:r>
              <a:rPr sz="2800" b="0" spc="-215" dirty="0">
                <a:latin typeface="Verdana"/>
                <a:cs typeface="Verdana"/>
              </a:rPr>
              <a:t> </a:t>
            </a:r>
            <a:r>
              <a:rPr sz="2800" b="0" spc="-40" dirty="0">
                <a:latin typeface="Verdana"/>
                <a:cs typeface="Verdana"/>
              </a:rPr>
              <a:t>as</a:t>
            </a:r>
            <a:r>
              <a:rPr sz="2800" b="0" spc="-215" dirty="0">
                <a:latin typeface="Verdana"/>
                <a:cs typeface="Verdana"/>
              </a:rPr>
              <a:t> </a:t>
            </a:r>
            <a:r>
              <a:rPr sz="2800" b="0" spc="85" dirty="0">
                <a:latin typeface="Verdana"/>
                <a:cs typeface="Verdana"/>
              </a:rPr>
              <a:t>and </a:t>
            </a:r>
            <a:r>
              <a:rPr sz="2800" b="0" spc="-850" dirty="0">
                <a:latin typeface="Verdana"/>
                <a:cs typeface="Verdana"/>
              </a:rPr>
              <a:t> </a:t>
            </a:r>
            <a:r>
              <a:rPr sz="2800" b="0" spc="95" dirty="0">
                <a:latin typeface="Verdana"/>
                <a:cs typeface="Verdana"/>
              </a:rPr>
              <a:t>model</a:t>
            </a:r>
            <a:r>
              <a:rPr sz="2800" b="0" spc="-215" dirty="0">
                <a:latin typeface="Verdana"/>
                <a:cs typeface="Verdana"/>
              </a:rPr>
              <a:t> </a:t>
            </a:r>
            <a:r>
              <a:rPr sz="2800" b="0" spc="50" dirty="0">
                <a:latin typeface="Verdana"/>
                <a:cs typeface="Verdana"/>
              </a:rPr>
              <a:t>in</a:t>
            </a:r>
            <a:r>
              <a:rPr sz="2800" b="0" spc="-5" dirty="0">
                <a:latin typeface="Verdana"/>
                <a:cs typeface="Verdana"/>
              </a:rPr>
              <a:t>t</a:t>
            </a:r>
            <a:r>
              <a:rPr sz="2800" b="0" spc="-15" dirty="0">
                <a:latin typeface="Verdana"/>
                <a:cs typeface="Verdana"/>
              </a:rPr>
              <a:t>e</a:t>
            </a:r>
            <a:r>
              <a:rPr sz="2800" b="0" spc="-30" dirty="0">
                <a:latin typeface="Verdana"/>
                <a:cs typeface="Verdana"/>
              </a:rPr>
              <a:t>r</a:t>
            </a:r>
            <a:r>
              <a:rPr sz="2800" b="0" spc="55" dirty="0">
                <a:latin typeface="Verdana"/>
                <a:cs typeface="Verdana"/>
              </a:rPr>
              <a:t>p</a:t>
            </a:r>
            <a:r>
              <a:rPr sz="2800" b="0" spc="5" dirty="0">
                <a:latin typeface="Verdana"/>
                <a:cs typeface="Verdana"/>
              </a:rPr>
              <a:t>r</a:t>
            </a:r>
            <a:r>
              <a:rPr sz="2800" b="0" spc="25" dirty="0">
                <a:latin typeface="Verdana"/>
                <a:cs typeface="Verdana"/>
              </a:rPr>
              <a:t>etabili</a:t>
            </a:r>
            <a:r>
              <a:rPr sz="2800" b="0" dirty="0">
                <a:latin typeface="Verdana"/>
                <a:cs typeface="Verdana"/>
              </a:rPr>
              <a:t>t</a:t>
            </a:r>
            <a:r>
              <a:rPr sz="2800" b="0" spc="-195" dirty="0">
                <a:latin typeface="Verdana"/>
                <a:cs typeface="Verdana"/>
              </a:rPr>
              <a:t>y</a:t>
            </a:r>
            <a:r>
              <a:rPr sz="2800" b="0" spc="-370" dirty="0">
                <a:latin typeface="Verdana"/>
                <a:cs typeface="Verdana"/>
              </a:rPr>
              <a:t>.</a:t>
            </a:r>
            <a:r>
              <a:rPr sz="2800" b="0" spc="-215" dirty="0">
                <a:latin typeface="Verdana"/>
                <a:cs typeface="Verdana"/>
              </a:rPr>
              <a:t> </a:t>
            </a:r>
            <a:r>
              <a:rPr sz="2800" b="0" spc="45" dirty="0">
                <a:latin typeface="Verdana"/>
                <a:cs typeface="Verdana"/>
              </a:rPr>
              <a:t>C</a:t>
            </a:r>
            <a:r>
              <a:rPr sz="2800" b="0" spc="-40" dirty="0">
                <a:latin typeface="Verdana"/>
                <a:cs typeface="Verdana"/>
              </a:rPr>
              <a:t>a</a:t>
            </a:r>
            <a:r>
              <a:rPr sz="2800" b="0" spc="-65" dirty="0">
                <a:latin typeface="Verdana"/>
                <a:cs typeface="Verdana"/>
              </a:rPr>
              <a:t>r</a:t>
            </a:r>
            <a:r>
              <a:rPr sz="2800" b="0" spc="25" dirty="0">
                <a:latin typeface="Verdana"/>
                <a:cs typeface="Verdana"/>
              </a:rPr>
              <a:t>eful  </a:t>
            </a:r>
            <a:r>
              <a:rPr sz="2800" b="0" spc="90" dirty="0">
                <a:latin typeface="Verdana"/>
                <a:cs typeface="Verdana"/>
              </a:rPr>
              <a:t>c</a:t>
            </a:r>
            <a:r>
              <a:rPr sz="2800" b="0" spc="45" dirty="0">
                <a:latin typeface="Verdana"/>
                <a:cs typeface="Verdana"/>
              </a:rPr>
              <a:t>onside</a:t>
            </a:r>
            <a:r>
              <a:rPr sz="2800" b="0" spc="-175" dirty="0">
                <a:latin typeface="Verdana"/>
                <a:cs typeface="Verdana"/>
              </a:rPr>
              <a:t>r</a:t>
            </a:r>
            <a:r>
              <a:rPr sz="2800" b="0" spc="40" dirty="0">
                <a:latin typeface="Verdana"/>
                <a:cs typeface="Verdana"/>
              </a:rPr>
              <a:t>ation</a:t>
            </a:r>
            <a:r>
              <a:rPr sz="2800" b="0" spc="-215" dirty="0">
                <a:latin typeface="Verdana"/>
                <a:cs typeface="Verdana"/>
              </a:rPr>
              <a:t> </a:t>
            </a:r>
            <a:r>
              <a:rPr sz="2800" b="0" spc="20" dirty="0">
                <a:latin typeface="Verdana"/>
                <a:cs typeface="Verdana"/>
              </a:rPr>
              <a:t>of</a:t>
            </a:r>
            <a:r>
              <a:rPr sz="2800" b="0" spc="-215" dirty="0">
                <a:latin typeface="Verdana"/>
                <a:cs typeface="Verdana"/>
              </a:rPr>
              <a:t> </a:t>
            </a:r>
            <a:r>
              <a:rPr sz="2800" b="0" spc="30" dirty="0">
                <a:latin typeface="Verdana"/>
                <a:cs typeface="Verdana"/>
              </a:rPr>
              <a:t>these</a:t>
            </a:r>
            <a:r>
              <a:rPr sz="2800" b="0" spc="-215" dirty="0">
                <a:latin typeface="Verdana"/>
                <a:cs typeface="Verdana"/>
              </a:rPr>
              <a:t> </a:t>
            </a:r>
            <a:r>
              <a:rPr sz="2800" b="0" spc="-50" dirty="0">
                <a:latin typeface="Verdana"/>
                <a:cs typeface="Verdana"/>
              </a:rPr>
              <a:t>f</a:t>
            </a:r>
            <a:r>
              <a:rPr sz="2800" b="0" spc="55" dirty="0">
                <a:latin typeface="Verdana"/>
                <a:cs typeface="Verdana"/>
              </a:rPr>
              <a:t>ac</a:t>
            </a:r>
            <a:r>
              <a:rPr sz="2800" b="0" spc="-15" dirty="0">
                <a:latin typeface="Verdana"/>
                <a:cs typeface="Verdana"/>
              </a:rPr>
              <a:t>t</a:t>
            </a:r>
            <a:r>
              <a:rPr sz="2800" b="0" spc="5" dirty="0">
                <a:latin typeface="Verdana"/>
                <a:cs typeface="Verdana"/>
              </a:rPr>
              <a:t>o</a:t>
            </a:r>
            <a:r>
              <a:rPr sz="2800" b="0" spc="-5" dirty="0">
                <a:latin typeface="Verdana"/>
                <a:cs typeface="Verdana"/>
              </a:rPr>
              <a:t>r</a:t>
            </a:r>
            <a:r>
              <a:rPr sz="2800" b="0" spc="-70" dirty="0">
                <a:latin typeface="Verdana"/>
                <a:cs typeface="Verdana"/>
              </a:rPr>
              <a:t>s</a:t>
            </a:r>
            <a:r>
              <a:rPr sz="2800" b="0" spc="-215" dirty="0">
                <a:latin typeface="Verdana"/>
                <a:cs typeface="Verdana"/>
              </a:rPr>
              <a:t> </a:t>
            </a:r>
            <a:r>
              <a:rPr sz="2800" b="0" spc="-40" dirty="0">
                <a:latin typeface="Verdana"/>
                <a:cs typeface="Verdana"/>
              </a:rPr>
              <a:t>is  </a:t>
            </a:r>
            <a:r>
              <a:rPr sz="2800" b="0" spc="70" dirty="0">
                <a:latin typeface="Verdana"/>
                <a:cs typeface="Verdana"/>
              </a:rPr>
              <a:t>cru</a:t>
            </a:r>
            <a:r>
              <a:rPr sz="2800" b="0" spc="50" dirty="0">
                <a:latin typeface="Verdana"/>
                <a:cs typeface="Verdana"/>
              </a:rPr>
              <a:t>c</a:t>
            </a:r>
            <a:r>
              <a:rPr sz="2800" b="0" spc="-10" dirty="0">
                <a:latin typeface="Verdana"/>
                <a:cs typeface="Verdana"/>
              </a:rPr>
              <a:t>ial</a:t>
            </a:r>
            <a:r>
              <a:rPr sz="2800" b="0" spc="-215" dirty="0">
                <a:latin typeface="Verdana"/>
                <a:cs typeface="Verdana"/>
              </a:rPr>
              <a:t> </a:t>
            </a:r>
            <a:r>
              <a:rPr sz="2800" b="0" spc="55" dirty="0">
                <a:latin typeface="Verdana"/>
                <a:cs typeface="Verdana"/>
              </a:rPr>
              <a:t>in</a:t>
            </a:r>
            <a:r>
              <a:rPr sz="2800" b="0" spc="-215" dirty="0">
                <a:latin typeface="Verdana"/>
                <a:cs typeface="Verdana"/>
              </a:rPr>
              <a:t> </a:t>
            </a:r>
            <a:r>
              <a:rPr sz="2800" b="0" spc="30" dirty="0">
                <a:latin typeface="Verdana"/>
                <a:cs typeface="Verdana"/>
              </a:rPr>
              <a:t>ensu</a:t>
            </a:r>
            <a:r>
              <a:rPr sz="2800" b="0" dirty="0">
                <a:latin typeface="Verdana"/>
                <a:cs typeface="Verdana"/>
              </a:rPr>
              <a:t>r</a:t>
            </a:r>
            <a:r>
              <a:rPr sz="2800" b="0" spc="95" dirty="0">
                <a:latin typeface="Verdana"/>
                <a:cs typeface="Verdana"/>
              </a:rPr>
              <a:t>ing</a:t>
            </a:r>
            <a:r>
              <a:rPr sz="2800" b="0" spc="-215" dirty="0">
                <a:latin typeface="Verdana"/>
                <a:cs typeface="Verdana"/>
              </a:rPr>
              <a:t> </a:t>
            </a:r>
            <a:r>
              <a:rPr sz="2800" b="0" spc="65" dirty="0">
                <a:latin typeface="Verdana"/>
                <a:cs typeface="Verdana"/>
              </a:rPr>
              <a:t>the</a:t>
            </a:r>
            <a:r>
              <a:rPr sz="2800" b="0" spc="-215" dirty="0">
                <a:latin typeface="Verdana"/>
                <a:cs typeface="Verdana"/>
              </a:rPr>
              <a:t> </a:t>
            </a:r>
            <a:r>
              <a:rPr sz="2800" b="0" spc="-90" dirty="0">
                <a:latin typeface="Verdana"/>
                <a:cs typeface="Verdana"/>
              </a:rPr>
              <a:t>r</a:t>
            </a:r>
            <a:r>
              <a:rPr sz="2800" b="0" spc="20" dirty="0">
                <a:latin typeface="Verdana"/>
                <a:cs typeface="Verdana"/>
              </a:rPr>
              <a:t>eliabili</a:t>
            </a:r>
            <a:r>
              <a:rPr sz="2800" b="0" spc="-5" dirty="0">
                <a:latin typeface="Verdana"/>
                <a:cs typeface="Verdana"/>
              </a:rPr>
              <a:t>t</a:t>
            </a:r>
            <a:r>
              <a:rPr sz="2800" b="0" spc="-80" dirty="0">
                <a:latin typeface="Verdana"/>
                <a:cs typeface="Verdana"/>
              </a:rPr>
              <a:t>y  </a:t>
            </a:r>
            <a:r>
              <a:rPr sz="2800" b="0" spc="85" dirty="0">
                <a:latin typeface="Verdana"/>
                <a:cs typeface="Verdana"/>
              </a:rPr>
              <a:t>and</a:t>
            </a:r>
            <a:r>
              <a:rPr sz="2800" b="0" spc="-215" dirty="0">
                <a:latin typeface="Verdana"/>
                <a:cs typeface="Verdana"/>
              </a:rPr>
              <a:t> </a:t>
            </a:r>
            <a:r>
              <a:rPr sz="2800" b="0" spc="-90" dirty="0">
                <a:latin typeface="Verdana"/>
                <a:cs typeface="Verdana"/>
              </a:rPr>
              <a:t>r</a:t>
            </a:r>
            <a:r>
              <a:rPr sz="2800" b="0" spc="15" dirty="0">
                <a:latin typeface="Verdana"/>
                <a:cs typeface="Verdana"/>
              </a:rPr>
              <a:t>el</a:t>
            </a:r>
            <a:r>
              <a:rPr sz="2800" b="0" dirty="0">
                <a:latin typeface="Verdana"/>
                <a:cs typeface="Verdana"/>
              </a:rPr>
              <a:t>e</a:t>
            </a:r>
            <a:r>
              <a:rPr sz="2800" b="0" spc="-150" dirty="0">
                <a:latin typeface="Verdana"/>
                <a:cs typeface="Verdana"/>
              </a:rPr>
              <a:t>v</a:t>
            </a:r>
            <a:r>
              <a:rPr sz="2800" b="0" spc="80" dirty="0">
                <a:latin typeface="Verdana"/>
                <a:cs typeface="Verdana"/>
              </a:rPr>
              <a:t>an</a:t>
            </a:r>
            <a:r>
              <a:rPr sz="2800" b="0" spc="40" dirty="0">
                <a:latin typeface="Verdana"/>
                <a:cs typeface="Verdana"/>
              </a:rPr>
              <a:t>c</a:t>
            </a:r>
            <a:r>
              <a:rPr sz="2800" b="0" spc="35" dirty="0">
                <a:latin typeface="Verdana"/>
                <a:cs typeface="Verdana"/>
              </a:rPr>
              <a:t>e</a:t>
            </a:r>
            <a:r>
              <a:rPr sz="2800" b="0" spc="-215" dirty="0">
                <a:latin typeface="Verdana"/>
                <a:cs typeface="Verdana"/>
              </a:rPr>
              <a:t> </a:t>
            </a:r>
            <a:r>
              <a:rPr sz="2800" b="0" spc="20" dirty="0">
                <a:latin typeface="Verdana"/>
                <a:cs typeface="Verdana"/>
              </a:rPr>
              <a:t>of</a:t>
            </a:r>
            <a:r>
              <a:rPr sz="2800" b="0" spc="-215" dirty="0">
                <a:latin typeface="Verdana"/>
                <a:cs typeface="Verdana"/>
              </a:rPr>
              <a:t> </a:t>
            </a:r>
            <a:r>
              <a:rPr sz="2800" b="0" spc="65" dirty="0">
                <a:latin typeface="Verdana"/>
                <a:cs typeface="Verdana"/>
              </a:rPr>
              <a:t>the</a:t>
            </a:r>
            <a:r>
              <a:rPr sz="2800" b="0" spc="-215" dirty="0">
                <a:latin typeface="Verdana"/>
                <a:cs typeface="Verdana"/>
              </a:rPr>
              <a:t> </a:t>
            </a:r>
            <a:r>
              <a:rPr sz="2800" b="0" spc="45" dirty="0">
                <a:latin typeface="Verdana"/>
                <a:cs typeface="Verdana"/>
              </a:rPr>
              <a:t>de</a:t>
            </a:r>
            <a:r>
              <a:rPr sz="2800" b="0" spc="10" dirty="0">
                <a:latin typeface="Verdana"/>
                <a:cs typeface="Verdana"/>
              </a:rPr>
              <a:t>r</a:t>
            </a:r>
            <a:r>
              <a:rPr sz="2800" b="0" spc="-40" dirty="0">
                <a:latin typeface="Verdana"/>
                <a:cs typeface="Verdana"/>
              </a:rPr>
              <a:t>i</a:t>
            </a:r>
            <a:r>
              <a:rPr sz="2800" b="0" spc="-120" dirty="0">
                <a:latin typeface="Verdana"/>
                <a:cs typeface="Verdana"/>
              </a:rPr>
              <a:t>v</a:t>
            </a:r>
            <a:r>
              <a:rPr sz="2800" b="0" spc="70" dirty="0">
                <a:latin typeface="Verdana"/>
                <a:cs typeface="Verdana"/>
              </a:rPr>
              <a:t>ed  </a:t>
            </a:r>
            <a:r>
              <a:rPr sz="2800" b="0" i="1" spc="-50" dirty="0">
                <a:latin typeface="Verdana"/>
                <a:cs typeface="Verdana"/>
              </a:rPr>
              <a:t>insights</a:t>
            </a:r>
            <a:r>
              <a:rPr sz="2800" b="0" spc="-50" dirty="0">
                <a:latin typeface="Verdana"/>
                <a:cs typeface="Verdana"/>
              </a:rPr>
              <a:t>.</a:t>
            </a:r>
            <a:r>
              <a:rPr lang="en-IN" sz="2800" b="0" spc="-50" dirty="0">
                <a:latin typeface="Verdana"/>
                <a:cs typeface="Verdana"/>
              </a:rPr>
              <a:t> </a:t>
            </a:r>
            <a:br>
              <a:rPr lang="en-GB" sz="2800" b="0" spc="-50" dirty="0">
                <a:latin typeface="Verdana"/>
                <a:cs typeface="Verdana"/>
              </a:rPr>
            </a:br>
            <a:br>
              <a:rPr lang="en-GB" sz="2800" b="0" spc="-50" dirty="0">
                <a:latin typeface="Verdana"/>
                <a:cs typeface="Verdana"/>
              </a:rPr>
            </a:br>
            <a:r>
              <a:rPr lang="en-GB" sz="2800" b="0" spc="-50" dirty="0">
                <a:latin typeface="Verdana"/>
                <a:cs typeface="Verdana"/>
              </a:rPr>
              <a:t>The end users for predicting customer purchase </a:t>
            </a:r>
            <a:r>
              <a:rPr lang="en-GB" sz="2800" b="0" spc="-50" dirty="0" err="1">
                <a:latin typeface="Verdana"/>
                <a:cs typeface="Verdana"/>
              </a:rPr>
              <a:t>behavior</a:t>
            </a:r>
            <a:r>
              <a:rPr lang="en-GB" sz="2800" b="0" spc="-50" dirty="0">
                <a:latin typeface="Verdana"/>
                <a:cs typeface="Verdana"/>
              </a:rPr>
              <a:t> in retail using Random Forest truly showcase the diverse applications and impact of this advanced technology in the retail industry."</a:t>
            </a:r>
            <a:endParaRPr sz="2800" dirty="0">
              <a:latin typeface="Verdana"/>
              <a:cs typeface="Verdana"/>
            </a:endParaRPr>
          </a:p>
        </p:txBody>
      </p:sp>
      <p:pic>
        <p:nvPicPr>
          <p:cNvPr id="5" name="object 5"/>
          <p:cNvPicPr/>
          <p:nvPr/>
        </p:nvPicPr>
        <p:blipFill>
          <a:blip r:embed="rId2" cstate="print"/>
          <a:stretch>
            <a:fillRect/>
          </a:stretch>
        </p:blipFill>
        <p:spPr>
          <a:xfrm>
            <a:off x="0" y="0"/>
            <a:ext cx="9143999" cy="10286998"/>
          </a:xfrm>
          <a:prstGeom prst="rect">
            <a:avLst/>
          </a:prstGeom>
        </p:spPr>
      </p:pic>
      <p:sp>
        <p:nvSpPr>
          <p:cNvPr id="6" name="TextBox 5">
            <a:extLst>
              <a:ext uri="{FF2B5EF4-FFF2-40B4-BE49-F238E27FC236}">
                <a16:creationId xmlns:a16="http://schemas.microsoft.com/office/drawing/2014/main" id="{D7936C10-0ECD-00A9-0989-BB09D2A8AAB6}"/>
              </a:ext>
            </a:extLst>
          </p:cNvPr>
          <p:cNvSpPr txBox="1"/>
          <p:nvPr/>
        </p:nvSpPr>
        <p:spPr>
          <a:xfrm>
            <a:off x="9509625" y="1111250"/>
            <a:ext cx="7696200" cy="1015663"/>
          </a:xfrm>
          <a:prstGeom prst="rect">
            <a:avLst/>
          </a:prstGeom>
          <a:noFill/>
        </p:spPr>
        <p:txBody>
          <a:bodyPr wrap="square" rtlCol="0">
            <a:spAutoFit/>
          </a:bodyPr>
          <a:lstStyle/>
          <a:p>
            <a:r>
              <a:rPr lang="en-IN" sz="6000" dirty="0">
                <a:solidFill>
                  <a:schemeClr val="bg1">
                    <a:lumMod val="95000"/>
                  </a:schemeClr>
                </a:solidFill>
              </a:rPr>
              <a:t>WOW in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5" cy="10286998"/>
          </a:xfrm>
          <a:prstGeom prst="rect">
            <a:avLst/>
          </a:prstGeom>
        </p:spPr>
      </p:pic>
      <p:sp>
        <p:nvSpPr>
          <p:cNvPr id="3" name="object 3"/>
          <p:cNvSpPr txBox="1">
            <a:spLocks noGrp="1"/>
          </p:cNvSpPr>
          <p:nvPr>
            <p:ph type="title"/>
          </p:nvPr>
        </p:nvSpPr>
        <p:spPr>
          <a:xfrm>
            <a:off x="8877998" y="1126109"/>
            <a:ext cx="8648700" cy="1752600"/>
          </a:xfrm>
          <a:prstGeom prst="rect">
            <a:avLst/>
          </a:prstGeom>
          <a:solidFill>
            <a:srgbClr val="000000"/>
          </a:solidFill>
        </p:spPr>
        <p:txBody>
          <a:bodyPr vert="horz" wrap="square" lIns="0" tIns="226060" rIns="0" bIns="0" rtlCol="0">
            <a:spAutoFit/>
          </a:bodyPr>
          <a:lstStyle/>
          <a:p>
            <a:pPr marL="2980055" marR="1233170" indent="-1776095">
              <a:lnSpc>
                <a:spcPct val="101000"/>
              </a:lnSpc>
              <a:spcBef>
                <a:spcPts val="1780"/>
              </a:spcBef>
            </a:pPr>
            <a:r>
              <a:rPr sz="3900" spc="85" dirty="0">
                <a:latin typeface="Cambria"/>
                <a:cs typeface="Cambria"/>
              </a:rPr>
              <a:t>Case</a:t>
            </a:r>
            <a:r>
              <a:rPr sz="3900" spc="40" dirty="0">
                <a:latin typeface="Cambria"/>
                <a:cs typeface="Cambria"/>
              </a:rPr>
              <a:t> Study:</a:t>
            </a:r>
            <a:r>
              <a:rPr sz="3900" spc="45" dirty="0">
                <a:latin typeface="Cambria"/>
                <a:cs typeface="Cambria"/>
              </a:rPr>
              <a:t> </a:t>
            </a:r>
            <a:r>
              <a:rPr sz="3900" spc="-20" dirty="0">
                <a:latin typeface="Cambria"/>
                <a:cs typeface="Cambria"/>
              </a:rPr>
              <a:t>Retail</a:t>
            </a:r>
            <a:r>
              <a:rPr sz="3900" spc="45" dirty="0">
                <a:latin typeface="Cambria"/>
                <a:cs typeface="Cambria"/>
              </a:rPr>
              <a:t> </a:t>
            </a:r>
            <a:r>
              <a:rPr sz="3900" spc="10" dirty="0">
                <a:latin typeface="Cambria"/>
                <a:cs typeface="Cambria"/>
              </a:rPr>
              <a:t>Industry </a:t>
            </a:r>
            <a:r>
              <a:rPr sz="3900" spc="-844" dirty="0">
                <a:latin typeface="Cambria"/>
                <a:cs typeface="Cambria"/>
              </a:rPr>
              <a:t> </a:t>
            </a:r>
            <a:r>
              <a:rPr sz="3900" spc="5" dirty="0">
                <a:latin typeface="Cambria"/>
                <a:cs typeface="Cambria"/>
              </a:rPr>
              <a:t>Application</a:t>
            </a:r>
            <a:endParaRPr sz="3900">
              <a:latin typeface="Cambria"/>
              <a:cs typeface="Cambria"/>
            </a:endParaRPr>
          </a:p>
        </p:txBody>
      </p:sp>
      <p:sp>
        <p:nvSpPr>
          <p:cNvPr id="5" name="object 5"/>
          <p:cNvSpPr txBox="1"/>
          <p:nvPr/>
        </p:nvSpPr>
        <p:spPr>
          <a:xfrm>
            <a:off x="8540750" y="4223099"/>
            <a:ext cx="9448799" cy="3987823"/>
          </a:xfrm>
          <a:prstGeom prst="rect">
            <a:avLst/>
          </a:prstGeom>
        </p:spPr>
        <p:txBody>
          <a:bodyPr vert="horz" wrap="square" lIns="0" tIns="13335" rIns="0" bIns="0" rtlCol="0">
            <a:spAutoFit/>
          </a:bodyPr>
          <a:lstStyle/>
          <a:p>
            <a:pPr marL="12700" marR="5080" algn="just">
              <a:lnSpc>
                <a:spcPct val="117000"/>
              </a:lnSpc>
              <a:spcBef>
                <a:spcPts val="105"/>
              </a:spcBef>
            </a:pPr>
            <a:r>
              <a:rPr sz="3200" spc="185" dirty="0">
                <a:latin typeface="Verdana"/>
                <a:cs typeface="Verdana"/>
              </a:rPr>
              <a:t>W</a:t>
            </a:r>
            <a:r>
              <a:rPr sz="3200" spc="35" dirty="0">
                <a:latin typeface="Verdana"/>
                <a:cs typeface="Verdana"/>
              </a:rPr>
              <a:t>e</a:t>
            </a:r>
            <a:r>
              <a:rPr sz="3200" spc="-215" dirty="0">
                <a:latin typeface="Verdana"/>
                <a:cs typeface="Verdana"/>
              </a:rPr>
              <a:t> </a:t>
            </a:r>
            <a:r>
              <a:rPr sz="3200" spc="35" dirty="0">
                <a:latin typeface="Verdana"/>
                <a:cs typeface="Verdana"/>
              </a:rPr>
              <a:t>will</a:t>
            </a:r>
            <a:r>
              <a:rPr sz="3200" spc="-215" dirty="0">
                <a:latin typeface="Verdana"/>
                <a:cs typeface="Verdana"/>
              </a:rPr>
              <a:t> </a:t>
            </a:r>
            <a:r>
              <a:rPr sz="3200" spc="-5" dirty="0">
                <a:latin typeface="Verdana"/>
                <a:cs typeface="Verdana"/>
              </a:rPr>
              <a:t>e</a:t>
            </a:r>
            <a:r>
              <a:rPr sz="3200" spc="5" dirty="0">
                <a:latin typeface="Verdana"/>
                <a:cs typeface="Verdana"/>
              </a:rPr>
              <a:t>xplo</a:t>
            </a:r>
            <a:r>
              <a:rPr sz="3200" spc="-35" dirty="0">
                <a:latin typeface="Verdana"/>
                <a:cs typeface="Verdana"/>
              </a:rPr>
              <a:t>r</a:t>
            </a:r>
            <a:r>
              <a:rPr sz="3200" spc="35" dirty="0">
                <a:latin typeface="Verdana"/>
                <a:cs typeface="Verdana"/>
              </a:rPr>
              <a:t>e</a:t>
            </a:r>
            <a:r>
              <a:rPr sz="3200" spc="-215" dirty="0">
                <a:latin typeface="Verdana"/>
                <a:cs typeface="Verdana"/>
              </a:rPr>
              <a:t> </a:t>
            </a:r>
            <a:r>
              <a:rPr sz="3200" spc="-15" dirty="0">
                <a:latin typeface="Verdana"/>
                <a:cs typeface="Verdana"/>
              </a:rPr>
              <a:t>a</a:t>
            </a:r>
            <a:r>
              <a:rPr sz="3200" spc="-215" dirty="0">
                <a:latin typeface="Verdana"/>
                <a:cs typeface="Verdana"/>
              </a:rPr>
              <a:t> </a:t>
            </a:r>
            <a:r>
              <a:rPr sz="3200" spc="-90" dirty="0">
                <a:latin typeface="Verdana"/>
                <a:cs typeface="Verdana"/>
              </a:rPr>
              <a:t>r</a:t>
            </a:r>
            <a:r>
              <a:rPr sz="3200" spc="-5" dirty="0">
                <a:latin typeface="Verdana"/>
                <a:cs typeface="Verdana"/>
              </a:rPr>
              <a:t>e</a:t>
            </a:r>
            <a:r>
              <a:rPr sz="3200" spc="-65" dirty="0">
                <a:latin typeface="Verdana"/>
                <a:cs typeface="Verdana"/>
              </a:rPr>
              <a:t>al</a:t>
            </a:r>
            <a:r>
              <a:rPr sz="3200" spc="-95" dirty="0">
                <a:latin typeface="Verdana"/>
                <a:cs typeface="Verdana"/>
              </a:rPr>
              <a:t>-</a:t>
            </a:r>
            <a:r>
              <a:rPr sz="3200" spc="130" dirty="0">
                <a:latin typeface="Verdana"/>
                <a:cs typeface="Verdana"/>
              </a:rPr>
              <a:t>w</a:t>
            </a:r>
            <a:r>
              <a:rPr sz="3200" spc="5" dirty="0">
                <a:latin typeface="Verdana"/>
                <a:cs typeface="Verdana"/>
              </a:rPr>
              <a:t>o</a:t>
            </a:r>
            <a:r>
              <a:rPr sz="3200" spc="-20" dirty="0">
                <a:latin typeface="Verdana"/>
                <a:cs typeface="Verdana"/>
              </a:rPr>
              <a:t>r</a:t>
            </a:r>
            <a:r>
              <a:rPr sz="3200" spc="70" dirty="0">
                <a:latin typeface="Verdana"/>
                <a:cs typeface="Verdana"/>
              </a:rPr>
              <a:t>ld</a:t>
            </a:r>
            <a:r>
              <a:rPr sz="3200" spc="-215" dirty="0">
                <a:latin typeface="Verdana"/>
                <a:cs typeface="Verdana"/>
              </a:rPr>
              <a:t> </a:t>
            </a:r>
            <a:r>
              <a:rPr sz="3200" spc="15" dirty="0">
                <a:latin typeface="Verdana"/>
                <a:cs typeface="Verdana"/>
              </a:rPr>
              <a:t>case</a:t>
            </a:r>
            <a:r>
              <a:rPr sz="3200" spc="-215" dirty="0">
                <a:latin typeface="Verdana"/>
                <a:cs typeface="Verdana"/>
              </a:rPr>
              <a:t> </a:t>
            </a:r>
            <a:r>
              <a:rPr sz="3200" spc="20" dirty="0">
                <a:latin typeface="Verdana"/>
                <a:cs typeface="Verdana"/>
              </a:rPr>
              <a:t>study  </a:t>
            </a:r>
            <a:r>
              <a:rPr sz="3200" spc="35" dirty="0">
                <a:latin typeface="Verdana"/>
                <a:cs typeface="Verdana"/>
              </a:rPr>
              <a:t>sh</a:t>
            </a:r>
            <a:r>
              <a:rPr sz="3200" dirty="0">
                <a:latin typeface="Verdana"/>
                <a:cs typeface="Verdana"/>
              </a:rPr>
              <a:t>o</a:t>
            </a:r>
            <a:r>
              <a:rPr sz="3200" spc="130" dirty="0">
                <a:latin typeface="Verdana"/>
                <a:cs typeface="Verdana"/>
              </a:rPr>
              <a:t>w</a:t>
            </a:r>
            <a:r>
              <a:rPr sz="3200" spc="50" dirty="0">
                <a:latin typeface="Verdana"/>
                <a:cs typeface="Verdana"/>
              </a:rPr>
              <a:t>casing</a:t>
            </a:r>
            <a:r>
              <a:rPr sz="3200" spc="-215" dirty="0">
                <a:latin typeface="Verdana"/>
                <a:cs typeface="Verdana"/>
              </a:rPr>
              <a:t> </a:t>
            </a:r>
            <a:r>
              <a:rPr sz="3200" spc="65" dirty="0">
                <a:latin typeface="Verdana"/>
                <a:cs typeface="Verdana"/>
              </a:rPr>
              <a:t>the</a:t>
            </a:r>
            <a:r>
              <a:rPr sz="3200" spc="-215" dirty="0">
                <a:latin typeface="Verdana"/>
                <a:cs typeface="Verdana"/>
              </a:rPr>
              <a:t> </a:t>
            </a:r>
            <a:r>
              <a:rPr sz="3200" spc="55" dirty="0">
                <a:latin typeface="Verdana"/>
                <a:cs typeface="Verdana"/>
              </a:rPr>
              <a:t>application</a:t>
            </a:r>
            <a:r>
              <a:rPr sz="3200" spc="-215" dirty="0">
                <a:latin typeface="Verdana"/>
                <a:cs typeface="Verdana"/>
              </a:rPr>
              <a:t> </a:t>
            </a:r>
            <a:r>
              <a:rPr sz="3200" spc="20" dirty="0">
                <a:latin typeface="Verdana"/>
                <a:cs typeface="Verdana"/>
              </a:rPr>
              <a:t>of</a:t>
            </a:r>
            <a:r>
              <a:rPr sz="3200" spc="-215" dirty="0">
                <a:latin typeface="Verdana"/>
                <a:cs typeface="Verdana"/>
              </a:rPr>
              <a:t> </a:t>
            </a:r>
            <a:r>
              <a:rPr sz="3200" spc="70" dirty="0">
                <a:latin typeface="Verdana"/>
                <a:cs typeface="Verdana"/>
              </a:rPr>
              <a:t>R</a:t>
            </a:r>
            <a:r>
              <a:rPr sz="3200" spc="110" dirty="0">
                <a:latin typeface="Verdana"/>
                <a:cs typeface="Verdana"/>
              </a:rPr>
              <a:t>andom</a:t>
            </a:r>
            <a:r>
              <a:rPr sz="3200" spc="-215" dirty="0">
                <a:latin typeface="Verdana"/>
                <a:cs typeface="Verdana"/>
              </a:rPr>
              <a:t> </a:t>
            </a:r>
            <a:r>
              <a:rPr sz="3200" spc="110" dirty="0">
                <a:latin typeface="Verdana"/>
                <a:cs typeface="Verdana"/>
              </a:rPr>
              <a:t>F</a:t>
            </a:r>
            <a:r>
              <a:rPr sz="3200" spc="5" dirty="0">
                <a:latin typeface="Verdana"/>
                <a:cs typeface="Verdana"/>
              </a:rPr>
              <a:t>o</a:t>
            </a:r>
            <a:r>
              <a:rPr sz="3200" spc="-35" dirty="0">
                <a:latin typeface="Verdana"/>
                <a:cs typeface="Verdana"/>
              </a:rPr>
              <a:t>r</a:t>
            </a:r>
            <a:r>
              <a:rPr sz="3200" dirty="0">
                <a:latin typeface="Verdana"/>
                <a:cs typeface="Verdana"/>
              </a:rPr>
              <a:t>est  </a:t>
            </a:r>
            <a:r>
              <a:rPr sz="3200" spc="-10" dirty="0">
                <a:latin typeface="Verdana"/>
                <a:cs typeface="Verdana"/>
              </a:rPr>
              <a:t>Analysis</a:t>
            </a:r>
            <a:r>
              <a:rPr sz="3200" spc="-215" dirty="0">
                <a:latin typeface="Verdana"/>
                <a:cs typeface="Verdana"/>
              </a:rPr>
              <a:t> </a:t>
            </a:r>
            <a:r>
              <a:rPr sz="3200" spc="55" dirty="0">
                <a:latin typeface="Verdana"/>
                <a:cs typeface="Verdana"/>
              </a:rPr>
              <a:t>in</a:t>
            </a:r>
            <a:r>
              <a:rPr sz="3200" spc="-210" dirty="0">
                <a:latin typeface="Verdana"/>
                <a:cs typeface="Verdana"/>
              </a:rPr>
              <a:t> </a:t>
            </a:r>
            <a:r>
              <a:rPr sz="3200" spc="65" dirty="0">
                <a:latin typeface="Verdana"/>
                <a:cs typeface="Verdana"/>
              </a:rPr>
              <a:t>the</a:t>
            </a:r>
            <a:r>
              <a:rPr sz="3200" spc="-210" dirty="0">
                <a:latin typeface="Verdana"/>
                <a:cs typeface="Verdana"/>
              </a:rPr>
              <a:t> </a:t>
            </a:r>
            <a:r>
              <a:rPr sz="3200" spc="-10" dirty="0">
                <a:latin typeface="Verdana"/>
                <a:cs typeface="Verdana"/>
              </a:rPr>
              <a:t>retail</a:t>
            </a:r>
            <a:r>
              <a:rPr sz="3200" spc="-210" dirty="0">
                <a:latin typeface="Verdana"/>
                <a:cs typeface="Verdana"/>
              </a:rPr>
              <a:t> </a:t>
            </a:r>
            <a:r>
              <a:rPr sz="3200" spc="-30" dirty="0">
                <a:latin typeface="Verdana"/>
                <a:cs typeface="Verdana"/>
              </a:rPr>
              <a:t>industry.</a:t>
            </a:r>
            <a:r>
              <a:rPr sz="3200" spc="-210" dirty="0">
                <a:latin typeface="Verdana"/>
                <a:cs typeface="Verdana"/>
              </a:rPr>
              <a:t> </a:t>
            </a:r>
            <a:r>
              <a:rPr sz="3200" spc="35" dirty="0">
                <a:latin typeface="Verdana"/>
                <a:cs typeface="Verdana"/>
              </a:rPr>
              <a:t>By</a:t>
            </a:r>
            <a:r>
              <a:rPr sz="3200" spc="-215" dirty="0">
                <a:latin typeface="Verdana"/>
                <a:cs typeface="Verdana"/>
              </a:rPr>
              <a:t> </a:t>
            </a:r>
            <a:r>
              <a:rPr sz="3200" spc="50" dirty="0">
                <a:latin typeface="Verdana"/>
                <a:cs typeface="Verdana"/>
              </a:rPr>
              <a:t>examining</a:t>
            </a:r>
            <a:r>
              <a:rPr sz="3200" spc="-210" dirty="0">
                <a:latin typeface="Verdana"/>
                <a:cs typeface="Verdana"/>
              </a:rPr>
              <a:t> </a:t>
            </a:r>
            <a:r>
              <a:rPr sz="3200" spc="105" dirty="0">
                <a:latin typeface="Verdana"/>
                <a:cs typeface="Verdana"/>
              </a:rPr>
              <a:t>how </a:t>
            </a:r>
            <a:r>
              <a:rPr sz="3200" spc="-844" dirty="0">
                <a:latin typeface="Verdana"/>
                <a:cs typeface="Verdana"/>
              </a:rPr>
              <a:t> </a:t>
            </a:r>
            <a:r>
              <a:rPr sz="3200" spc="20" dirty="0">
                <a:latin typeface="Verdana"/>
                <a:cs typeface="Verdana"/>
              </a:rPr>
              <a:t>this</a:t>
            </a:r>
            <a:r>
              <a:rPr sz="3200" spc="-215" dirty="0">
                <a:latin typeface="Verdana"/>
                <a:cs typeface="Verdana"/>
              </a:rPr>
              <a:t> </a:t>
            </a:r>
            <a:r>
              <a:rPr sz="3200" spc="60" dirty="0">
                <a:latin typeface="Verdana"/>
                <a:cs typeface="Verdana"/>
              </a:rPr>
              <a:t>app</a:t>
            </a:r>
            <a:r>
              <a:rPr sz="3200" spc="5" dirty="0">
                <a:latin typeface="Verdana"/>
                <a:cs typeface="Verdana"/>
              </a:rPr>
              <a:t>r</a:t>
            </a:r>
            <a:r>
              <a:rPr sz="3200" spc="50" dirty="0">
                <a:latin typeface="Verdana"/>
                <a:cs typeface="Verdana"/>
              </a:rPr>
              <a:t>o</a:t>
            </a:r>
            <a:r>
              <a:rPr sz="3200" spc="55" dirty="0">
                <a:latin typeface="Verdana"/>
                <a:cs typeface="Verdana"/>
              </a:rPr>
              <a:t>a</a:t>
            </a:r>
            <a:r>
              <a:rPr sz="3200" spc="25" dirty="0">
                <a:latin typeface="Verdana"/>
                <a:cs typeface="Verdana"/>
              </a:rPr>
              <a:t>c</a:t>
            </a:r>
            <a:r>
              <a:rPr sz="3200" spc="120" dirty="0">
                <a:latin typeface="Verdana"/>
                <a:cs typeface="Verdana"/>
              </a:rPr>
              <a:t>h</a:t>
            </a:r>
            <a:r>
              <a:rPr sz="3200" spc="-215" dirty="0">
                <a:latin typeface="Verdana"/>
                <a:cs typeface="Verdana"/>
              </a:rPr>
              <a:t> </a:t>
            </a:r>
            <a:r>
              <a:rPr sz="3200" spc="114" dirty="0">
                <a:latin typeface="Verdana"/>
                <a:cs typeface="Verdana"/>
              </a:rPr>
              <a:t>u</a:t>
            </a:r>
            <a:r>
              <a:rPr sz="3200" spc="90" dirty="0">
                <a:latin typeface="Verdana"/>
                <a:cs typeface="Verdana"/>
              </a:rPr>
              <a:t>n</a:t>
            </a:r>
            <a:r>
              <a:rPr sz="3200" spc="-150" dirty="0">
                <a:latin typeface="Verdana"/>
                <a:cs typeface="Verdana"/>
              </a:rPr>
              <a:t>v</a:t>
            </a:r>
            <a:r>
              <a:rPr sz="3200" spc="-15" dirty="0">
                <a:latin typeface="Verdana"/>
                <a:cs typeface="Verdana"/>
              </a:rPr>
              <a:t>eils</a:t>
            </a:r>
            <a:r>
              <a:rPr sz="3200" spc="-215" dirty="0">
                <a:latin typeface="Verdana"/>
                <a:cs typeface="Verdana"/>
              </a:rPr>
              <a:t> </a:t>
            </a:r>
            <a:r>
              <a:rPr sz="3200" spc="50" dirty="0">
                <a:latin typeface="Verdana"/>
                <a:cs typeface="Verdana"/>
              </a:rPr>
              <a:t>cus</a:t>
            </a:r>
            <a:r>
              <a:rPr sz="3200" spc="-15" dirty="0">
                <a:latin typeface="Verdana"/>
                <a:cs typeface="Verdana"/>
              </a:rPr>
              <a:t>t</a:t>
            </a:r>
            <a:r>
              <a:rPr sz="3200" spc="70" dirty="0">
                <a:latin typeface="Verdana"/>
                <a:cs typeface="Verdana"/>
              </a:rPr>
              <a:t>omer</a:t>
            </a:r>
            <a:r>
              <a:rPr sz="3200" spc="-215" dirty="0">
                <a:latin typeface="Verdana"/>
                <a:cs typeface="Verdana"/>
              </a:rPr>
              <a:t> </a:t>
            </a:r>
            <a:r>
              <a:rPr sz="3200" spc="75" dirty="0">
                <a:latin typeface="Verdana"/>
                <a:cs typeface="Verdana"/>
              </a:rPr>
              <a:t>pu</a:t>
            </a:r>
            <a:r>
              <a:rPr sz="3200" spc="15" dirty="0">
                <a:latin typeface="Verdana"/>
                <a:cs typeface="Verdana"/>
              </a:rPr>
              <a:t>r</a:t>
            </a:r>
            <a:r>
              <a:rPr sz="3200" spc="95" dirty="0">
                <a:latin typeface="Verdana"/>
                <a:cs typeface="Verdana"/>
              </a:rPr>
              <a:t>c</a:t>
            </a:r>
            <a:r>
              <a:rPr sz="3200" spc="15" dirty="0">
                <a:latin typeface="Verdana"/>
                <a:cs typeface="Verdana"/>
              </a:rPr>
              <a:t>hase  </a:t>
            </a:r>
            <a:r>
              <a:rPr sz="3200" spc="-30" dirty="0">
                <a:latin typeface="Verdana"/>
                <a:cs typeface="Verdana"/>
              </a:rPr>
              <a:t>patterns, </a:t>
            </a:r>
            <a:r>
              <a:rPr sz="3200" spc="80" dirty="0">
                <a:latin typeface="Verdana"/>
                <a:cs typeface="Verdana"/>
              </a:rPr>
              <a:t>we </a:t>
            </a:r>
            <a:r>
              <a:rPr sz="3200" spc="65" dirty="0">
                <a:latin typeface="Verdana"/>
                <a:cs typeface="Verdana"/>
              </a:rPr>
              <a:t>gain </a:t>
            </a:r>
            <a:r>
              <a:rPr sz="3200" spc="10" dirty="0">
                <a:latin typeface="Verdana"/>
                <a:cs typeface="Verdana"/>
              </a:rPr>
              <a:t>valuable </a:t>
            </a:r>
            <a:r>
              <a:rPr sz="3200" spc="35" dirty="0">
                <a:latin typeface="Verdana"/>
                <a:cs typeface="Verdana"/>
              </a:rPr>
              <a:t>insights </a:t>
            </a:r>
            <a:r>
              <a:rPr sz="3200" spc="40" dirty="0">
                <a:latin typeface="Verdana"/>
                <a:cs typeface="Verdana"/>
              </a:rPr>
              <a:t>into </a:t>
            </a:r>
            <a:r>
              <a:rPr sz="3200" spc="45" dirty="0">
                <a:latin typeface="Verdana"/>
                <a:cs typeface="Verdana"/>
              </a:rPr>
              <a:t> </a:t>
            </a:r>
            <a:r>
              <a:rPr sz="3200" i="1" spc="35" dirty="0">
                <a:latin typeface="Verdana"/>
                <a:cs typeface="Verdana"/>
              </a:rPr>
              <a:t>c</a:t>
            </a:r>
            <a:r>
              <a:rPr sz="3200" i="1" dirty="0">
                <a:latin typeface="Verdana"/>
                <a:cs typeface="Verdana"/>
              </a:rPr>
              <a:t>onsumer</a:t>
            </a:r>
            <a:r>
              <a:rPr sz="3200" i="1" spc="-250" dirty="0">
                <a:latin typeface="Verdana"/>
                <a:cs typeface="Verdana"/>
              </a:rPr>
              <a:t> </a:t>
            </a:r>
            <a:r>
              <a:rPr sz="3200" i="1" spc="10" dirty="0">
                <a:latin typeface="Verdana"/>
                <a:cs typeface="Verdana"/>
              </a:rPr>
              <a:t>beh</a:t>
            </a:r>
            <a:r>
              <a:rPr sz="3200" i="1" spc="-15" dirty="0">
                <a:latin typeface="Verdana"/>
                <a:cs typeface="Verdana"/>
              </a:rPr>
              <a:t>a</a:t>
            </a:r>
            <a:r>
              <a:rPr sz="3200" i="1" spc="-75" dirty="0">
                <a:latin typeface="Verdana"/>
                <a:cs typeface="Verdana"/>
              </a:rPr>
              <a:t>vior</a:t>
            </a:r>
            <a:r>
              <a:rPr sz="3200" i="1" spc="-250" dirty="0">
                <a:latin typeface="Verdana"/>
                <a:cs typeface="Verdana"/>
              </a:rPr>
              <a:t> </a:t>
            </a:r>
            <a:r>
              <a:rPr sz="3200" spc="85" dirty="0">
                <a:latin typeface="Verdana"/>
                <a:cs typeface="Verdana"/>
              </a:rPr>
              <a:t>and</a:t>
            </a:r>
            <a:r>
              <a:rPr sz="3200" spc="-215" dirty="0">
                <a:latin typeface="Verdana"/>
                <a:cs typeface="Verdana"/>
              </a:rPr>
              <a:t> </a:t>
            </a:r>
            <a:r>
              <a:rPr sz="3200" spc="-15" dirty="0">
                <a:latin typeface="Verdana"/>
                <a:cs typeface="Verdana"/>
              </a:rPr>
              <a:t>its</a:t>
            </a:r>
            <a:r>
              <a:rPr sz="3200" spc="-215" dirty="0">
                <a:latin typeface="Verdana"/>
                <a:cs typeface="Verdana"/>
              </a:rPr>
              <a:t> </a:t>
            </a:r>
            <a:r>
              <a:rPr sz="3200" spc="125" dirty="0">
                <a:latin typeface="Verdana"/>
                <a:cs typeface="Verdana"/>
              </a:rPr>
              <a:t>im</a:t>
            </a:r>
            <a:r>
              <a:rPr sz="3200" spc="114" dirty="0">
                <a:latin typeface="Verdana"/>
                <a:cs typeface="Verdana"/>
              </a:rPr>
              <a:t>p</a:t>
            </a:r>
            <a:r>
              <a:rPr sz="3200" spc="55" dirty="0">
                <a:latin typeface="Verdana"/>
                <a:cs typeface="Verdana"/>
              </a:rPr>
              <a:t>ac</a:t>
            </a:r>
            <a:r>
              <a:rPr sz="3200" spc="35" dirty="0">
                <a:latin typeface="Verdana"/>
                <a:cs typeface="Verdana"/>
              </a:rPr>
              <a:t>t</a:t>
            </a:r>
            <a:r>
              <a:rPr sz="3200" spc="-215" dirty="0">
                <a:latin typeface="Verdana"/>
                <a:cs typeface="Verdana"/>
              </a:rPr>
              <a:t> </a:t>
            </a:r>
            <a:r>
              <a:rPr sz="3200" spc="90" dirty="0">
                <a:latin typeface="Verdana"/>
                <a:cs typeface="Verdana"/>
              </a:rPr>
              <a:t>on</a:t>
            </a:r>
            <a:r>
              <a:rPr sz="3200" spc="-215" dirty="0">
                <a:latin typeface="Verdana"/>
                <a:cs typeface="Verdana"/>
              </a:rPr>
              <a:t> </a:t>
            </a:r>
            <a:r>
              <a:rPr sz="3200" spc="20" dirty="0">
                <a:latin typeface="Verdana"/>
                <a:cs typeface="Verdana"/>
              </a:rPr>
              <a:t>business  </a:t>
            </a:r>
            <a:r>
              <a:rPr sz="3200" spc="-5" dirty="0">
                <a:latin typeface="Verdana"/>
                <a:cs typeface="Verdana"/>
              </a:rPr>
              <a:t>decisions.</a:t>
            </a:r>
            <a:endParaRPr sz="3200" dirty="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5778003" y="2406599"/>
            <a:ext cx="6722745" cy="1555750"/>
          </a:xfrm>
          <a:prstGeom prst="rect">
            <a:avLst/>
          </a:prstGeom>
        </p:spPr>
        <p:txBody>
          <a:bodyPr vert="horz" wrap="square" lIns="0" tIns="17145" rIns="0" bIns="0" rtlCol="0">
            <a:spAutoFit/>
          </a:bodyPr>
          <a:lstStyle/>
          <a:p>
            <a:pPr marL="12700">
              <a:lnSpc>
                <a:spcPct val="100000"/>
              </a:lnSpc>
              <a:spcBef>
                <a:spcPts val="135"/>
              </a:spcBef>
            </a:pPr>
            <a:r>
              <a:rPr sz="10000" spc="200" dirty="0">
                <a:solidFill>
                  <a:srgbClr val="000000"/>
                </a:solidFill>
                <a:latin typeface="Cambria"/>
                <a:cs typeface="Cambria"/>
              </a:rPr>
              <a:t>Conclusion</a:t>
            </a:r>
            <a:endParaRPr sz="10000">
              <a:latin typeface="Cambria"/>
              <a:cs typeface="Cambria"/>
            </a:endParaRPr>
          </a:p>
        </p:txBody>
      </p:sp>
      <p:sp>
        <p:nvSpPr>
          <p:cNvPr id="4" name="object 4"/>
          <p:cNvSpPr txBox="1">
            <a:spLocks noGrp="1"/>
          </p:cNvSpPr>
          <p:nvPr>
            <p:ph type="body" idx="1"/>
          </p:nvPr>
        </p:nvSpPr>
        <p:spPr>
          <a:xfrm>
            <a:off x="3663950" y="4660112"/>
            <a:ext cx="11506200" cy="2280624"/>
          </a:xfrm>
          <a:prstGeom prst="rect">
            <a:avLst/>
          </a:prstGeom>
        </p:spPr>
        <p:txBody>
          <a:bodyPr vert="horz" wrap="square" lIns="0" tIns="10160" rIns="0" bIns="0" rtlCol="0">
            <a:spAutoFit/>
          </a:bodyPr>
          <a:lstStyle/>
          <a:p>
            <a:pPr marR="5080" indent="-635" algn="just">
              <a:lnSpc>
                <a:spcPct val="101400"/>
              </a:lnSpc>
              <a:spcBef>
                <a:spcPts val="80"/>
              </a:spcBef>
            </a:pPr>
            <a:r>
              <a:rPr spc="105" dirty="0"/>
              <a:t>Random </a:t>
            </a:r>
            <a:r>
              <a:rPr spc="15" dirty="0"/>
              <a:t>Forest </a:t>
            </a:r>
            <a:r>
              <a:rPr spc="-10" dirty="0"/>
              <a:t>Analysis </a:t>
            </a:r>
            <a:r>
              <a:rPr spc="-20" dirty="0"/>
              <a:t>offers </a:t>
            </a:r>
            <a:r>
              <a:rPr spc="-15" dirty="0"/>
              <a:t>a </a:t>
            </a:r>
            <a:r>
              <a:rPr spc="45" dirty="0"/>
              <a:t>powerful </a:t>
            </a:r>
            <a:r>
              <a:rPr spc="20" dirty="0"/>
              <a:t>framework </a:t>
            </a:r>
            <a:r>
              <a:rPr spc="-15" dirty="0"/>
              <a:t>for </a:t>
            </a:r>
            <a:r>
              <a:rPr spc="-10" dirty="0"/>
              <a:t> </a:t>
            </a:r>
            <a:r>
              <a:rPr spc="40" dirty="0"/>
              <a:t>unveiling </a:t>
            </a:r>
            <a:r>
              <a:rPr spc="20" dirty="0"/>
              <a:t>intricate </a:t>
            </a:r>
            <a:r>
              <a:rPr spc="55" dirty="0"/>
              <a:t>customer </a:t>
            </a:r>
            <a:r>
              <a:rPr spc="40" dirty="0"/>
              <a:t>purchase </a:t>
            </a:r>
            <a:r>
              <a:rPr spc="-30" dirty="0"/>
              <a:t>patterns, </a:t>
            </a:r>
            <a:r>
              <a:rPr spc="70" dirty="0"/>
              <a:t>enabling </a:t>
            </a:r>
            <a:r>
              <a:rPr spc="-850" dirty="0"/>
              <a:t> </a:t>
            </a:r>
            <a:r>
              <a:rPr spc="15" dirty="0"/>
              <a:t>businesses </a:t>
            </a:r>
            <a:r>
              <a:rPr spc="25" dirty="0"/>
              <a:t>to </a:t>
            </a:r>
            <a:r>
              <a:rPr spc="60" dirty="0"/>
              <a:t>make </a:t>
            </a:r>
            <a:r>
              <a:rPr spc="5" dirty="0"/>
              <a:t>data-driven </a:t>
            </a:r>
            <a:r>
              <a:rPr spc="35" dirty="0"/>
              <a:t>decisions </a:t>
            </a:r>
            <a:r>
              <a:rPr spc="45" dirty="0"/>
              <a:t>that </a:t>
            </a:r>
            <a:r>
              <a:rPr spc="70" dirty="0"/>
              <a:t>enhance </a:t>
            </a:r>
            <a:r>
              <a:rPr spc="75" dirty="0"/>
              <a:t> </a:t>
            </a:r>
            <a:r>
              <a:rPr spc="50" dirty="0"/>
              <a:t>cus</a:t>
            </a:r>
            <a:r>
              <a:rPr spc="-15" dirty="0"/>
              <a:t>t</a:t>
            </a:r>
            <a:r>
              <a:rPr spc="70" dirty="0"/>
              <a:t>omer</a:t>
            </a:r>
            <a:r>
              <a:rPr spc="-215" dirty="0"/>
              <a:t> </a:t>
            </a:r>
            <a:r>
              <a:rPr spc="95" dirty="0"/>
              <a:t>engagement</a:t>
            </a:r>
            <a:r>
              <a:rPr spc="-215" dirty="0"/>
              <a:t> </a:t>
            </a:r>
            <a:r>
              <a:rPr spc="85" dirty="0"/>
              <a:t>and</a:t>
            </a:r>
            <a:r>
              <a:rPr spc="-215" dirty="0"/>
              <a:t> </a:t>
            </a:r>
            <a:r>
              <a:rPr spc="55" dirty="0"/>
              <a:t>d</a:t>
            </a:r>
            <a:r>
              <a:rPr spc="20" dirty="0"/>
              <a:t>r</a:t>
            </a:r>
            <a:r>
              <a:rPr spc="-40" dirty="0"/>
              <a:t>i</a:t>
            </a:r>
            <a:r>
              <a:rPr spc="-120" dirty="0"/>
              <a:t>v</a:t>
            </a:r>
            <a:r>
              <a:rPr spc="35" dirty="0"/>
              <a:t>e</a:t>
            </a:r>
            <a:r>
              <a:rPr spc="-215" dirty="0"/>
              <a:t> </a:t>
            </a:r>
            <a:r>
              <a:rPr spc="-90" dirty="0"/>
              <a:t>r</a:t>
            </a:r>
            <a:r>
              <a:rPr spc="10" dirty="0"/>
              <a:t>e</a:t>
            </a:r>
            <a:r>
              <a:rPr spc="-150" dirty="0"/>
              <a:t>v</a:t>
            </a:r>
            <a:r>
              <a:rPr spc="75" dirty="0"/>
              <a:t>enue</a:t>
            </a:r>
            <a:r>
              <a:rPr spc="-215" dirty="0"/>
              <a:t> </a:t>
            </a:r>
            <a:r>
              <a:rPr spc="65" dirty="0"/>
              <a:t>g</a:t>
            </a:r>
            <a:r>
              <a:rPr spc="10" dirty="0"/>
              <a:t>r</a:t>
            </a:r>
            <a:r>
              <a:rPr spc="20" dirty="0"/>
              <a:t>o</a:t>
            </a:r>
            <a:r>
              <a:rPr spc="204" dirty="0"/>
              <a:t>w</a:t>
            </a:r>
            <a:r>
              <a:rPr spc="-70" dirty="0"/>
              <a:t>th.</a:t>
            </a:r>
            <a:r>
              <a:rPr spc="-215" dirty="0"/>
              <a:t> </a:t>
            </a:r>
            <a:r>
              <a:rPr spc="30" dirty="0"/>
              <a:t>By  </a:t>
            </a:r>
            <a:r>
              <a:rPr spc="15" dirty="0"/>
              <a:t>leveraging</a:t>
            </a:r>
            <a:r>
              <a:rPr spc="-215" dirty="0"/>
              <a:t> </a:t>
            </a:r>
            <a:r>
              <a:rPr spc="20" dirty="0"/>
              <a:t>this</a:t>
            </a:r>
            <a:r>
              <a:rPr spc="-210" dirty="0"/>
              <a:t> </a:t>
            </a:r>
            <a:r>
              <a:rPr spc="10" dirty="0"/>
              <a:t>approach,</a:t>
            </a:r>
            <a:r>
              <a:rPr spc="-215" dirty="0"/>
              <a:t> </a:t>
            </a:r>
            <a:r>
              <a:rPr spc="25" dirty="0"/>
              <a:t>organizations</a:t>
            </a:r>
            <a:r>
              <a:rPr spc="-210" dirty="0"/>
              <a:t> </a:t>
            </a:r>
            <a:r>
              <a:rPr spc="75" dirty="0"/>
              <a:t>can</a:t>
            </a:r>
            <a:r>
              <a:rPr spc="-215" dirty="0"/>
              <a:t> </a:t>
            </a:r>
            <a:r>
              <a:rPr spc="65" dirty="0"/>
              <a:t>gain</a:t>
            </a:r>
            <a:r>
              <a:rPr spc="-210" dirty="0"/>
              <a:t> </a:t>
            </a:r>
            <a:r>
              <a:rPr spc="-15" dirty="0"/>
              <a:t>a</a:t>
            </a:r>
            <a:r>
              <a:rPr spc="-215" dirty="0"/>
              <a:t> </a:t>
            </a:r>
            <a:r>
              <a:rPr spc="55" dirty="0"/>
              <a:t>deeper </a:t>
            </a:r>
            <a:r>
              <a:rPr spc="-844" dirty="0"/>
              <a:t> </a:t>
            </a:r>
            <a:r>
              <a:rPr spc="65" dirty="0"/>
              <a:t>understanding </a:t>
            </a:r>
            <a:r>
              <a:rPr spc="20" dirty="0"/>
              <a:t>of </a:t>
            </a:r>
            <a:r>
              <a:rPr sz="2550" i="1" spc="5" dirty="0">
                <a:latin typeface="Verdana"/>
                <a:cs typeface="Verdana"/>
              </a:rPr>
              <a:t>consumer </a:t>
            </a:r>
            <a:r>
              <a:rPr sz="2550" i="1" spc="-35" dirty="0">
                <a:latin typeface="Verdana"/>
                <a:cs typeface="Verdana"/>
              </a:rPr>
              <a:t>behavior </a:t>
            </a:r>
            <a:r>
              <a:rPr spc="85" dirty="0"/>
              <a:t>and </a:t>
            </a:r>
            <a:r>
              <a:rPr spc="55" dirty="0"/>
              <a:t>optimize </a:t>
            </a:r>
            <a:r>
              <a:rPr spc="25" dirty="0"/>
              <a:t>their </a:t>
            </a:r>
            <a:r>
              <a:rPr spc="-850" dirty="0"/>
              <a:t> </a:t>
            </a:r>
            <a:r>
              <a:rPr spc="-15" dirty="0"/>
              <a:t>st</a:t>
            </a:r>
            <a:r>
              <a:rPr spc="-175" dirty="0"/>
              <a:t>r</a:t>
            </a:r>
            <a:r>
              <a:rPr spc="15" dirty="0"/>
              <a:t>a</a:t>
            </a:r>
            <a:r>
              <a:rPr spc="-40" dirty="0"/>
              <a:t>t</a:t>
            </a:r>
            <a:r>
              <a:rPr spc="30" dirty="0"/>
              <a:t>egies</a:t>
            </a:r>
            <a:r>
              <a:rPr spc="-215" dirty="0"/>
              <a:t> </a:t>
            </a:r>
            <a:r>
              <a:rPr spc="-50" dirty="0"/>
              <a:t>f</a:t>
            </a:r>
            <a:r>
              <a:rPr spc="5" dirty="0"/>
              <a:t>or</a:t>
            </a:r>
            <a:r>
              <a:rPr spc="-215" dirty="0"/>
              <a:t> </a:t>
            </a:r>
            <a:r>
              <a:rPr spc="35" dirty="0"/>
              <a:t>long</a:t>
            </a:r>
            <a:r>
              <a:rPr spc="50" dirty="0"/>
              <a:t>-</a:t>
            </a:r>
            <a:r>
              <a:rPr spc="-15" dirty="0"/>
              <a:t>te</a:t>
            </a:r>
            <a:r>
              <a:rPr spc="-30" dirty="0"/>
              <a:t>r</a:t>
            </a:r>
            <a:r>
              <a:rPr spc="240" dirty="0"/>
              <a:t>m</a:t>
            </a:r>
            <a:r>
              <a:rPr spc="-215" dirty="0"/>
              <a:t> </a:t>
            </a:r>
            <a:r>
              <a:rPr spc="55" dirty="0"/>
              <a:t>su</a:t>
            </a:r>
            <a:r>
              <a:rPr spc="25" dirty="0"/>
              <a:t>c</a:t>
            </a:r>
            <a:r>
              <a:rPr spc="90" dirty="0"/>
              <a:t>c</a:t>
            </a:r>
            <a:r>
              <a:rPr spc="-120" dirty="0"/>
              <a:t>ess.</a:t>
            </a:r>
            <a:endParaRPr sz="255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510</Words>
  <Application>Microsoft Office PowerPoint</Application>
  <PresentationFormat>Custom</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Times New Roman</vt:lpstr>
      <vt:lpstr>Verdana</vt:lpstr>
      <vt:lpstr>Office Theme</vt:lpstr>
      <vt:lpstr>PowerPoint Presentation</vt:lpstr>
      <vt:lpstr>Problem Statement</vt:lpstr>
      <vt:lpstr>Project Overview </vt:lpstr>
      <vt:lpstr>End users Scenario</vt:lpstr>
      <vt:lpstr>Predictive Modeling with  Random Forest Through Random Forest Analysis, we  can build robust predictive models to  forecast customer purchase patterns.  By harnessing the power of ensemble  learning, this approach offers high  accuracy and generalizability,  enabling businesses to anticipate  consumer trends effectively.</vt:lpstr>
      <vt:lpstr>Solution and Value</vt:lpstr>
      <vt:lpstr>While Random Forest Analysis  offers substantial beneﬁts, it is essential to address potential  challenges such as and  model interpretability. Careful  consideration of these factors is  crucial in ensuring the reliability  and relevance of the derived  insights.   The end users for predicting customer purchase behavior in retail using Random Forest truly showcase the diverse applications and impact of this advanced technology in the retail industry."</vt:lpstr>
      <vt:lpstr>Case Study: Retail Industry  Application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Vezha .</dc:creator>
  <cp:lastModifiedBy>Vezha .</cp:lastModifiedBy>
  <cp:revision>1</cp:revision>
  <dcterms:created xsi:type="dcterms:W3CDTF">2024-03-31T18:11:49Z</dcterms:created>
  <dcterms:modified xsi:type="dcterms:W3CDTF">2024-03-31T18:48:00Z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2024-03-31T00:00:00Z</vt:filetime>
  </property>
  <property fmtid="{D5CDD505-2E9C-101B-9397-08002B2CF9AE}" pid="3" name="Creator">
    <vt:lpwstr>Chromium</vt:lpwstr>
  </property>
  <property fmtid="{D5CDD505-2E9C-101B-9397-08002B2CF9AE}" pid="4" name="LastSaved">
    <vt:filetime>2024-03-31T00:00:00Z</vt:filetime>
  </property>
</Properties>
</file>