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79" r:id="rId4"/>
    <p:sldId id="260" r:id="rId5"/>
    <p:sldId id="261" r:id="rId6"/>
    <p:sldId id="270" r:id="rId7"/>
    <p:sldId id="266" r:id="rId8"/>
    <p:sldId id="292" r:id="rId9"/>
    <p:sldId id="267" r:id="rId10"/>
    <p:sldId id="278" r:id="rId11"/>
    <p:sldId id="264" r:id="rId12"/>
    <p:sldId id="326" r:id="rId13"/>
    <p:sldId id="272" r:id="rId14"/>
    <p:sldId id="274" r:id="rId15"/>
    <p:sldId id="275" r:id="rId16"/>
    <p:sldId id="273" r:id="rId17"/>
    <p:sldId id="304" r:id="rId18"/>
    <p:sldId id="268" r:id="rId19"/>
    <p:sldId id="277" r:id="rId20"/>
    <p:sldId id="269" r:id="rId21"/>
    <p:sldId id="291" r:id="rId22"/>
    <p:sldId id="327" r:id="rId23"/>
    <p:sldId id="276" r:id="rId24"/>
    <p:sldId id="286" r:id="rId25"/>
    <p:sldId id="287" r:id="rId26"/>
    <p:sldId id="288" r:id="rId27"/>
    <p:sldId id="280" r:id="rId28"/>
    <p:sldId id="282" r:id="rId29"/>
    <p:sldId id="328" r:id="rId30"/>
    <p:sldId id="302" r:id="rId31"/>
    <p:sldId id="306" r:id="rId32"/>
    <p:sldId id="301" r:id="rId33"/>
    <p:sldId id="307" r:id="rId34"/>
    <p:sldId id="303" r:id="rId35"/>
    <p:sldId id="305" r:id="rId36"/>
    <p:sldId id="284" r:id="rId37"/>
    <p:sldId id="310" r:id="rId38"/>
    <p:sldId id="313" r:id="rId39"/>
    <p:sldId id="285" r:id="rId40"/>
    <p:sldId id="311" r:id="rId41"/>
    <p:sldId id="312" r:id="rId42"/>
    <p:sldId id="293" r:id="rId43"/>
    <p:sldId id="294" r:id="rId44"/>
    <p:sldId id="299" r:id="rId45"/>
    <p:sldId id="295" r:id="rId46"/>
    <p:sldId id="296" r:id="rId47"/>
    <p:sldId id="300" r:id="rId48"/>
    <p:sldId id="281" r:id="rId49"/>
    <p:sldId id="297" r:id="rId50"/>
    <p:sldId id="298" r:id="rId51"/>
    <p:sldId id="320" r:id="rId52"/>
    <p:sldId id="258" r:id="rId53"/>
    <p:sldId id="321" r:id="rId54"/>
    <p:sldId id="318" r:id="rId55"/>
    <p:sldId id="316" r:id="rId56"/>
    <p:sldId id="317" r:id="rId57"/>
    <p:sldId id="319" r:id="rId58"/>
    <p:sldId id="322" r:id="rId59"/>
    <p:sldId id="314" r:id="rId60"/>
    <p:sldId id="323" r:id="rId61"/>
    <p:sldId id="324" r:id="rId62"/>
    <p:sldId id="325" r:id="rId63"/>
    <p:sldId id="315" r:id="rId64"/>
    <p:sldId id="271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81740" autoAdjust="0"/>
  </p:normalViewPr>
  <p:slideViewPr>
    <p:cSldViewPr snapToGrid="0">
      <p:cViewPr varScale="1">
        <p:scale>
          <a:sx n="89" d="100"/>
          <a:sy n="89" d="100"/>
        </p:scale>
        <p:origin x="9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3726-18CB-466B-9999-0F716E5AB07D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CFC9-8920-45A8-8AF2-3BD6617D8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5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第一點</a:t>
            </a:r>
            <a:r>
              <a:rPr lang="en-US" altLang="zh-TW" dirty="0"/>
              <a:t>:</a:t>
            </a:r>
            <a:r>
              <a:rPr lang="zh-TW" altLang="en-US" dirty="0"/>
              <a:t> 講解</a:t>
            </a:r>
            <a:r>
              <a:rPr lang="en-US" altLang="zh-TW" dirty="0"/>
              <a:t>d3</a:t>
            </a:r>
            <a:r>
              <a:rPr lang="zh-TW" altLang="en-US" dirty="0"/>
              <a:t>是什麼、使用目的、能做到的</a:t>
            </a:r>
            <a:r>
              <a:rPr lang="en-US" altLang="zh-TW" dirty="0"/>
              <a:t>(</a:t>
            </a:r>
            <a:r>
              <a:rPr lang="zh-TW" altLang="en-US" baseline="0" dirty="0"/>
              <a:t>範例網站與應用</a:t>
            </a:r>
            <a:r>
              <a:rPr lang="en-US" altLang="zh-TW" dirty="0"/>
              <a:t>)</a:t>
            </a:r>
            <a:r>
              <a:rPr lang="zh-TW" altLang="en-US" dirty="0"/>
              <a:t>、原理</a:t>
            </a:r>
            <a:r>
              <a:rPr lang="en-US" altLang="zh-TW" dirty="0"/>
              <a:t>(</a:t>
            </a:r>
            <a:r>
              <a:rPr lang="zh-TW" altLang="en-US" dirty="0"/>
              <a:t>操作</a:t>
            </a:r>
            <a:r>
              <a:rPr lang="en-US" altLang="zh-TW" dirty="0"/>
              <a:t>DOM</a:t>
            </a:r>
            <a:r>
              <a:rPr lang="zh-TW" altLang="en-US" dirty="0"/>
              <a:t>而非</a:t>
            </a:r>
            <a:r>
              <a:rPr lang="en-US" altLang="zh-TW" dirty="0"/>
              <a:t>canvas)</a:t>
            </a:r>
            <a:r>
              <a:rPr lang="zh-TW" altLang="en-US" dirty="0"/>
              <a:t>；優缺點</a:t>
            </a:r>
            <a:r>
              <a:rPr lang="en-US" altLang="zh-TW" dirty="0"/>
              <a:t>(</a:t>
            </a:r>
            <a:r>
              <a:rPr lang="zh-TW" altLang="en-US" dirty="0"/>
              <a:t>學習困難</a:t>
            </a:r>
            <a:r>
              <a:rPr lang="en-US" altLang="zh-TW" dirty="0"/>
              <a:t>why?</a:t>
            </a:r>
            <a:r>
              <a:rPr lang="zh-TW" altLang="en-US" dirty="0"/>
              <a:t>自由度大</a:t>
            </a:r>
            <a:r>
              <a:rPr lang="en-US" altLang="zh-TW" dirty="0"/>
              <a:t>)</a:t>
            </a:r>
            <a:r>
              <a:rPr lang="zh-TW" altLang="en-US" dirty="0"/>
              <a:t>、類似套件</a:t>
            </a:r>
            <a:r>
              <a:rPr lang="en-US" altLang="zh-TW" dirty="0"/>
              <a:t>(c3</a:t>
            </a:r>
            <a:r>
              <a:rPr lang="zh-TW" altLang="en-US" dirty="0"/>
              <a:t>、</a:t>
            </a:r>
            <a:r>
              <a:rPr lang="en-US" altLang="zh-TW" dirty="0"/>
              <a:t>charts)</a:t>
            </a:r>
          </a:p>
          <a:p>
            <a:r>
              <a:rPr lang="zh-TW" altLang="en-US" dirty="0"/>
              <a:t>              官方文件與社群、</a:t>
            </a:r>
            <a:r>
              <a:rPr lang="zh-TW" altLang="en-US" baseline="0" dirty="0"/>
              <a:t>版本差異</a:t>
            </a:r>
            <a:r>
              <a:rPr lang="en-US" altLang="zh-TW" baseline="0" dirty="0"/>
              <a:t>(v3.v4=&gt;v6)</a:t>
            </a:r>
            <a:r>
              <a:rPr lang="zh-TW" altLang="en-US" baseline="0" dirty="0"/>
              <a:t>、</a:t>
            </a:r>
            <a:r>
              <a:rPr lang="zh-TW" altLang="en-US" dirty="0"/>
              <a:t>教學網站</a:t>
            </a:r>
            <a:r>
              <a:rPr lang="en-US" altLang="zh-TW" dirty="0"/>
              <a:t>(</a:t>
            </a:r>
            <a:r>
              <a:rPr lang="en-US" altLang="zh-TW" dirty="0" err="1"/>
              <a:t>vue,react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            本次使用範例</a:t>
            </a:r>
            <a:endParaRPr lang="en-US" altLang="zh-TW" dirty="0"/>
          </a:p>
          <a:p>
            <a:r>
              <a:rPr lang="zh-TW" altLang="en-US" dirty="0"/>
              <a:t>第二點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svg</a:t>
            </a:r>
            <a:r>
              <a:rPr lang="zh-TW" altLang="en-US" dirty="0"/>
              <a:t>、</a:t>
            </a:r>
            <a:r>
              <a:rPr lang="en-US" altLang="zh-TW" dirty="0"/>
              <a:t>d3</a:t>
            </a:r>
            <a:r>
              <a:rPr lang="zh-TW" altLang="en-US" dirty="0"/>
              <a:t>的基本配置</a:t>
            </a:r>
            <a:r>
              <a:rPr lang="en-US" altLang="zh-TW" dirty="0"/>
              <a:t>(html/</a:t>
            </a:r>
            <a:r>
              <a:rPr lang="en-US" altLang="zh-TW" dirty="0" err="1"/>
              <a:t>js</a:t>
            </a:r>
            <a:r>
              <a:rPr lang="en-US" altLang="zh-TW" dirty="0"/>
              <a:t>/data)</a:t>
            </a:r>
            <a:r>
              <a:rPr lang="zh-TW" altLang="en-US" dirty="0"/>
              <a:t>、</a:t>
            </a:r>
            <a:r>
              <a:rPr lang="en-US" altLang="zh-TW" dirty="0"/>
              <a:t>d3</a:t>
            </a:r>
            <a:r>
              <a:rPr lang="zh-TW" altLang="en-US" dirty="0"/>
              <a:t>核心概念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7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66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6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Enter() update()</a:t>
            </a:r>
            <a:r>
              <a:rPr lang="en-US" altLang="zh-TW" baseline="0" dirty="0"/>
              <a:t> exit() </a:t>
            </a:r>
            <a:r>
              <a:rPr lang="zh-TW" altLang="en-US" baseline="0" dirty="0"/>
              <a:t>處理資料與元素不對等</a:t>
            </a:r>
            <a:endParaRPr lang="en-US" altLang="zh-TW" baseline="0" dirty="0"/>
          </a:p>
          <a:p>
            <a:r>
              <a:rPr lang="en-US" altLang="zh-TW" dirty="0"/>
              <a:t>https://ithelp.ithome.com.tw/articles/10220993</a:t>
            </a:r>
          </a:p>
          <a:p>
            <a:r>
              <a:rPr lang="en-US" altLang="zh-TW" dirty="0"/>
              <a:t>https://www.oxxostudio.tw/articles/201509/svg-d3-18-enter-update-exit.html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2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Data()</a:t>
            </a:r>
            <a:r>
              <a:rPr lang="zh-TW" altLang="en-US" dirty="0"/>
              <a:t>時，會回傳一個新的</a:t>
            </a:r>
            <a:r>
              <a:rPr lang="en-US" altLang="zh-TW" dirty="0"/>
              <a:t>selection</a:t>
            </a:r>
            <a:r>
              <a:rPr lang="zh-TW" altLang="en-US" dirty="0"/>
              <a:t>物件，裡面包含成功繫結到元素的資料</a:t>
            </a:r>
            <a:r>
              <a:rPr lang="en-US" altLang="zh-TW" dirty="0"/>
              <a:t>(update)</a:t>
            </a:r>
          </a:p>
          <a:p>
            <a:r>
              <a:rPr lang="zh-TW" altLang="en-US" dirty="0"/>
              <a:t>同時也會填入</a:t>
            </a:r>
            <a:r>
              <a:rPr lang="en-US" altLang="zh-TW" dirty="0"/>
              <a:t>enter()</a:t>
            </a:r>
            <a:r>
              <a:rPr lang="zh-TW" altLang="en-US" dirty="0"/>
              <a:t>、</a:t>
            </a:r>
            <a:r>
              <a:rPr lang="en-US" altLang="zh-TW" dirty="0"/>
              <a:t>exit()</a:t>
            </a:r>
            <a:r>
              <a:rPr lang="zh-TW" altLang="en-US" dirty="0"/>
              <a:t>，裡面包含多的資料或</a:t>
            </a:r>
            <a:r>
              <a:rPr lang="en-US" altLang="zh-TW" dirty="0"/>
              <a:t>DOM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D3.js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提供的方法第一個傳送參數皆為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元素所綁定的資料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/>
              <a:t>data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），第二個則為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資料集的索引值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dirty="0"/>
              <a:t>index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34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71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60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17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03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679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9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操作ＤＯＭ 樹資料，透過視覺化表現資訊內容的ＪＳ函式庫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28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07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53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37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2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506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1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51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88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熟悉</a:t>
            </a:r>
            <a:r>
              <a:rPr kumimoji="1" lang="en-US" altLang="zh-TW" dirty="0"/>
              <a:t>DOM API </a:t>
            </a:r>
            <a:r>
              <a:rPr kumimoji="1" lang="zh-TW" altLang="en-US" dirty="0"/>
              <a:t>與事件模型、</a:t>
            </a:r>
            <a:r>
              <a:rPr kumimoji="1" lang="en-US" altLang="zh-TW" dirty="0"/>
              <a:t>CSS</a:t>
            </a:r>
            <a:r>
              <a:rPr kumimoji="1" lang="zh-TW" altLang="en-US" dirty="0"/>
              <a:t>選擇器、ＪＳ物件模型、</a:t>
            </a:r>
            <a:r>
              <a:rPr kumimoji="1" lang="en-US" altLang="zh-TW" dirty="0"/>
              <a:t>SVG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531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Tooltip</a:t>
            </a:r>
            <a:r>
              <a:rPr lang="en-US" altLang="zh-TW" baseline="0" dirty="0"/>
              <a:t> </a:t>
            </a:r>
            <a:r>
              <a:rPr lang="zh-TW" altLang="en-US" baseline="0" dirty="0"/>
              <a:t>範例 </a:t>
            </a:r>
            <a:endParaRPr lang="en-US" altLang="zh-TW" baseline="0" dirty="0"/>
          </a:p>
          <a:p>
            <a:pPr marL="228600" indent="-228600">
              <a:buAutoNum type="arabicPeriod"/>
            </a:pPr>
            <a:r>
              <a:rPr lang="en-US" altLang="zh-TW" baseline="0" dirty="0"/>
              <a:t>https://www.d3-graph-gallery.com/graph/interactivity_tooltip.html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https://mybaseball52.medium.com/%E5%A2%9E%E5%BC%B7-d3-js-%E7%9A%84%E8%A6%96%E8%A6%BA%E5%8C%96%E5%8A%9F%E8%83%BD-9497f8553790</a:t>
            </a:r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Invert</a:t>
            </a:r>
            <a:r>
              <a:rPr lang="en-US" altLang="zh-TW" baseline="0" dirty="0"/>
              <a:t> 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https://ithelp.ithome.com.tw/articles/10245924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Invert </a:t>
            </a:r>
            <a:r>
              <a:rPr lang="en-US" altLang="zh-TW" baseline="0" dirty="0" err="1"/>
              <a:t>ScaleBand</a:t>
            </a:r>
            <a:r>
              <a:rPr lang="en-US" altLang="zh-TW" baseline="0" dirty="0"/>
              <a:t> https://stackoverflow.com/questions/38633082/d3-getting-invert-value-of-band-scales/50846323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31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baseline="0" dirty="0"/>
              <a:t>相似</a:t>
            </a:r>
            <a:r>
              <a:rPr lang="en-US" altLang="zh-TW" baseline="0" dirty="0"/>
              <a:t>JQ</a:t>
            </a:r>
            <a:r>
              <a:rPr lang="zh-TW" altLang="en-US" baseline="0" dirty="0"/>
              <a:t>；</a:t>
            </a:r>
            <a:r>
              <a:rPr lang="en-US" altLang="zh-TW" baseline="0" dirty="0"/>
              <a:t>2</a:t>
            </a:r>
            <a:r>
              <a:rPr lang="zh-TW" altLang="en-US" baseline="0" dirty="0"/>
              <a:t>點是</a:t>
            </a:r>
            <a:r>
              <a:rPr lang="en-US" altLang="zh-TW" baseline="0" dirty="0"/>
              <a:t>D3</a:t>
            </a:r>
            <a:r>
              <a:rPr lang="zh-TW" altLang="en-US" baseline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94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baseline="0" dirty="0"/>
              <a:t>相似</a:t>
            </a:r>
            <a:r>
              <a:rPr lang="en-US" altLang="zh-TW" baseline="0" dirty="0"/>
              <a:t>JQ</a:t>
            </a:r>
            <a:r>
              <a:rPr lang="zh-TW" altLang="en-US" baseline="0" dirty="0"/>
              <a:t>；</a:t>
            </a:r>
            <a:r>
              <a:rPr lang="en-US" altLang="zh-TW" baseline="0" dirty="0"/>
              <a:t>2</a:t>
            </a:r>
            <a:r>
              <a:rPr lang="zh-TW" altLang="en-US" baseline="0" dirty="0"/>
              <a:t>點是</a:t>
            </a:r>
            <a:r>
              <a:rPr lang="en-US" altLang="zh-TW" baseline="0" dirty="0"/>
              <a:t>D3</a:t>
            </a:r>
            <a:r>
              <a:rPr lang="zh-TW" altLang="en-US" baseline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84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20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73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16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01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65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連續</a:t>
            </a:r>
            <a:r>
              <a:rPr lang="en-US" altLang="zh-TW" dirty="0"/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連續性的比例尺，適用於連續性質的資料，舉例來說：時間、數值；折線圖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離散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1200" dirty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非連續性的比例尺，適用於非連續性質的資料，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舉例來說：性別分為男、女；長條圖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單小總結一下，當你的資料是無法利用一套計算方法找到彼此關聯性的，像是男生無法經由計算得到女生，這種就是非連續性的資料，反之可以利用一些計算方法找到關聯性的，像是數字與數字之間可以用減法找到關聯性，這種就是連續性的資料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好資源 </a:t>
            </a:r>
            <a:r>
              <a:rPr lang="en-US" altLang="zh-TW" sz="1200" dirty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https://ithelp.ithome.com.tw/articles/10222418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89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帶</a:t>
            </a:r>
            <a:r>
              <a:rPr lang="en-US" altLang="zh-TW" dirty="0"/>
              <a:t>Slack</a:t>
            </a:r>
            <a:r>
              <a:rPr lang="zh-TW" altLang="en-US" dirty="0"/>
              <a:t>、</a:t>
            </a:r>
            <a:r>
              <a:rPr lang="en-US" altLang="zh-TW" dirty="0"/>
              <a:t>observable </a:t>
            </a:r>
            <a:r>
              <a:rPr lang="zh-TW" altLang="en-US" dirty="0"/>
              <a:t>網站與修改教學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91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accent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https://ithelp.ithome.com.tw/articles/10222875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09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93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34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https://ithelp.ithome.com.tw/articles/10222875</a:t>
            </a:r>
            <a:endParaRPr lang="en-US" altLang="zh-TW" sz="1200" dirty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654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https://ithelp.ithome.com.tw/articles/10222875</a:t>
            </a:r>
            <a:endParaRPr lang="en-US" altLang="zh-TW" sz="1200" dirty="0">
              <a:solidFill>
                <a:schemeClr val="accent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479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91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91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534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56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7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https://www.w3schools.com/graphics/svg_rect.asp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00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英文是命令字母，數字座標：大寫絕對座標，小寫相對座標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67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baseline="0" dirty="0"/>
              <a:t>相似</a:t>
            </a:r>
            <a:r>
              <a:rPr lang="en-US" altLang="zh-TW" baseline="0" dirty="0"/>
              <a:t>JQ</a:t>
            </a:r>
            <a:r>
              <a:rPr lang="zh-TW" altLang="en-US" baseline="0" dirty="0"/>
              <a:t>；</a:t>
            </a:r>
            <a:r>
              <a:rPr lang="en-US" altLang="zh-TW" baseline="0" dirty="0"/>
              <a:t>2</a:t>
            </a:r>
            <a:r>
              <a:rPr lang="zh-TW" altLang="en-US" baseline="0" dirty="0"/>
              <a:t>點是</a:t>
            </a:r>
            <a:r>
              <a:rPr lang="en-US" altLang="zh-TW" baseline="0" dirty="0"/>
              <a:t>D3</a:t>
            </a:r>
            <a:r>
              <a:rPr lang="zh-TW" altLang="en-US" baseline="0" dirty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8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baseline="0" dirty="0"/>
              <a:t>相似</a:t>
            </a:r>
            <a:r>
              <a:rPr lang="en-US" altLang="zh-TW" baseline="0" dirty="0"/>
              <a:t>JQ</a:t>
            </a:r>
            <a:r>
              <a:rPr lang="zh-TW" altLang="en-US" baseline="0" dirty="0"/>
              <a:t>；</a:t>
            </a:r>
            <a:r>
              <a:rPr lang="en-US" altLang="zh-TW" baseline="0" dirty="0"/>
              <a:t>2</a:t>
            </a:r>
            <a:r>
              <a:rPr lang="zh-TW" altLang="en-US" baseline="0" dirty="0"/>
              <a:t>點是</a:t>
            </a:r>
            <a:r>
              <a:rPr lang="en-US" altLang="zh-TW" baseline="0" dirty="0"/>
              <a:t>D3</a:t>
            </a:r>
            <a:r>
              <a:rPr lang="zh-TW" altLang="en-US" baseline="0" dirty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7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en-US" altLang="zh-TW" baseline="0" dirty="0"/>
              <a:t> </a:t>
            </a:r>
            <a:r>
              <a:rPr lang="zh-TW" altLang="en-US" baseline="0" dirty="0"/>
              <a:t>相似</a:t>
            </a:r>
            <a:r>
              <a:rPr lang="en-US" altLang="zh-TW" baseline="0" dirty="0"/>
              <a:t>JQ</a:t>
            </a:r>
            <a:r>
              <a:rPr lang="zh-TW" altLang="en-US" baseline="0" dirty="0"/>
              <a:t>；</a:t>
            </a:r>
            <a:r>
              <a:rPr lang="en-US" altLang="zh-TW" baseline="0" dirty="0"/>
              <a:t>2</a:t>
            </a:r>
            <a:r>
              <a:rPr lang="zh-TW" altLang="en-US" baseline="0" dirty="0"/>
              <a:t>點是</a:t>
            </a:r>
            <a:r>
              <a:rPr lang="en-US" altLang="zh-TW" baseline="0" dirty="0"/>
              <a:t>D3</a:t>
            </a:r>
            <a:r>
              <a:rPr lang="zh-TW" altLang="en-US" baseline="0" dirty="0"/>
              <a:t>核心特色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ACFC9-8920-45A8-8AF2-3BD6617D851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91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6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8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9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4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FA60-2F2D-444A-AA9C-681FE4C01950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7A23-86E9-436D-8CB3-E3236427C6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d3js/scales-in-d3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hyperlink" Target="https://github.com/d3/d3/blob/main/API.md#scales-d3-scale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22875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thelp.ithome.com.tw/articles/10222875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1457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explorer.womenwill.com/intl/en/thedivide/" TargetMode="External"/><Relationship Id="rId7" Type="http://schemas.openxmlformats.org/officeDocument/2006/relationships/hyperlink" Target="https://topic.udn.com/event/COVID19_Taiwan" TargetMode="External"/><Relationship Id="rId2" Type="http://schemas.openxmlformats.org/officeDocument/2006/relationships/hyperlink" Target="https://www.awwwards.com/websites/d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iwanstat.com/realtime/" TargetMode="External"/><Relationship Id="rId5" Type="http://schemas.openxmlformats.org/officeDocument/2006/relationships/hyperlink" Target="https://investmentcalculator.io/" TargetMode="External"/><Relationship Id="rId4" Type="http://schemas.openxmlformats.org/officeDocument/2006/relationships/hyperlink" Target="https://smartcities.smashdelta.com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teacher.com/d3js/scales-in-d3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vezona.github.io/D3.js_Demo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users/20119062/ironman/2242?sc=hot" TargetMode="External"/><Relationship Id="rId2" Type="http://schemas.openxmlformats.org/officeDocument/2006/relationships/hyperlink" Target="https://github.com/kurotanshi/d3js-samples/blob/master/slid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felixwang.gitbooks.io/d3-v4-api/content/" TargetMode="External"/><Relationship Id="rId5" Type="http://schemas.openxmlformats.org/officeDocument/2006/relationships/hyperlink" Target="https://www.youtube.com/watch?v=pHZO2XrgXBQ" TargetMode="External"/><Relationship Id="rId4" Type="http://schemas.openxmlformats.org/officeDocument/2006/relationships/hyperlink" Target="https://ithelp.ithome.com.tw/users/20111948/ironman/2837?sc=ho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releases" TargetMode="External"/><Relationship Id="rId2" Type="http://schemas.openxmlformats.org/officeDocument/2006/relationships/hyperlink" Target="https://observablehq.com/@d3/d3v6-migration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9192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13800" b="1" dirty="0">
                <a:solidFill>
                  <a:schemeClr val="accent4"/>
                </a:solidFill>
              </a:rPr>
              <a:t>D3.js</a:t>
            </a:r>
            <a:endParaRPr lang="zh-TW" altLang="en-US" sz="13800" b="1" dirty="0">
              <a:solidFill>
                <a:schemeClr val="accent4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44590"/>
            <a:ext cx="9144000" cy="834038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ejaVu Serif" panose="02060603050605020204" pitchFamily="18" charset="0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02222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第二章：前導知識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993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4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83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（一）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6129" y="1709738"/>
            <a:ext cx="10722332" cy="46910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是向量圖形格式，可以建立二維圖形、動畫與互動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文字檔格式，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是平面畫布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建立的圖形元素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形狀、文字、線條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可用外觀屬性控制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可定義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結構化元素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(&lt;g&gt;)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，組合其他子元素成為複合單位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22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（二）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8967" y="1681163"/>
            <a:ext cx="11043946" cy="49958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使用圖形座標，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原點是左上角，由上而下、從左至右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接收使用者事件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，並回應事件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進行互動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長度無單位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，單純數字設定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u="sng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 </a:t>
            </a:r>
            <a:r>
              <a:rPr lang="zh-TW" altLang="en-US" b="1" u="sng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圖形原則上是無限大，</a:t>
            </a:r>
            <a:r>
              <a:rPr lang="en-US" altLang="zh-TW" b="1" u="sng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width / height</a:t>
            </a:r>
            <a:r>
              <a:rPr lang="zh-TW" altLang="en-US" b="1" u="sng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只是定義</a:t>
            </a:r>
            <a:r>
              <a:rPr lang="en-US" altLang="zh-TW" b="1" u="sng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viewport (scale)</a:t>
            </a:r>
            <a:endParaRPr lang="zh-TW" altLang="en-US" b="1" u="sng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B3A840-E2DA-5240-83E5-0A880AA37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40" y="5643562"/>
            <a:ext cx="7137563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564" y="1365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94913"/>
              </p:ext>
            </p:extLst>
          </p:nvPr>
        </p:nvGraphicFramePr>
        <p:xfrm>
          <a:off x="1563518" y="1462088"/>
          <a:ext cx="9309269" cy="4940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2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標記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特定屬性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altLang="zh-TW" sz="2400" b="1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rect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長方形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x,</a:t>
                      </a:r>
                      <a:r>
                        <a:rPr lang="en-US" altLang="zh-TW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width, height</a:t>
                      </a:r>
                    </a:p>
                    <a:p>
                      <a:r>
                        <a:rPr lang="en-US" altLang="zh-TW" sz="2400" b="1" dirty="0" err="1">
                          <a:solidFill>
                            <a:schemeClr val="bg1"/>
                          </a:solidFill>
                        </a:rPr>
                        <a:t>rx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TW" sz="2400" b="1" dirty="0" err="1">
                          <a:solidFill>
                            <a:schemeClr val="bg1"/>
                          </a:solidFill>
                        </a:rPr>
                        <a:t>ry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左上角座標</a:t>
                      </a:r>
                      <a:endParaRPr lang="en-US" altLang="zh-TW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寬、高</a:t>
                      </a:r>
                      <a:endParaRPr lang="en-US" altLang="zh-TW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</a:t>
                      </a:r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垂直邊角半徑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&lt;circle&gt;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圓形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cx, cy</a:t>
                      </a:r>
                    </a:p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中心座標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半徑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&lt;ellipse&gt;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橢圓形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cx, cy</a:t>
                      </a:r>
                    </a:p>
                    <a:p>
                      <a:r>
                        <a:rPr lang="en-US" altLang="zh-TW" sz="2400" b="1" dirty="0" err="1">
                          <a:solidFill>
                            <a:schemeClr val="bg1"/>
                          </a:solidFill>
                        </a:rPr>
                        <a:t>rx</a:t>
                      </a:r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TW" sz="2400" b="1" dirty="0" err="1">
                          <a:solidFill>
                            <a:schemeClr val="bg1"/>
                          </a:solidFill>
                        </a:rPr>
                        <a:t>ry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中心座標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垂直半徑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&lt;line&gt;</a:t>
                      </a: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線條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x1, x2</a:t>
                      </a:r>
                    </a:p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</a:rPr>
                        <a:t>y1, y2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座標開始點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座標結束點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8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545431" y="1893778"/>
            <a:ext cx="9620104" cy="24241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透過命令語言（海龜式繪圖形式）繪製任意形狀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只有一個特定元素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&lt;d&gt;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，是空白間隔的指令＋座標組合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3C51D9-8F34-3C4F-9EFA-B51FBBEC02EB}"/>
              </a:ext>
            </a:extLst>
          </p:cNvPr>
          <p:cNvSpPr/>
          <p:nvPr/>
        </p:nvSpPr>
        <p:spPr>
          <a:xfrm>
            <a:off x="2107406" y="4520981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&lt;</a:t>
            </a:r>
            <a:r>
              <a:rPr lang="en" altLang="zh-TW" sz="3200" dirty="0">
                <a:solidFill>
                  <a:srgbClr val="F92672"/>
                </a:solidFill>
                <a:latin typeface="Menlo" panose="020B0609030804020204" pitchFamily="49" charset="0"/>
              </a:rPr>
              <a:t>path</a:t>
            </a:r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3200" dirty="0">
                <a:solidFill>
                  <a:srgbClr val="A6E22E"/>
                </a:solidFill>
                <a:latin typeface="Menlo" panose="020B0609030804020204" pitchFamily="49" charset="0"/>
              </a:rPr>
              <a:t>d</a:t>
            </a:r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3200" dirty="0">
                <a:solidFill>
                  <a:srgbClr val="FFEE99"/>
                </a:solidFill>
                <a:latin typeface="Menlo" panose="020B0609030804020204" pitchFamily="49" charset="0"/>
              </a:rPr>
              <a:t>"M40 50 L70 60 L70 40"</a:t>
            </a:r>
            <a:endParaRPr lang="en" altLang="zh-TW" sz="3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TW" sz="3200" dirty="0">
                <a:solidFill>
                  <a:srgbClr val="A6E22E"/>
                </a:solidFill>
                <a:latin typeface="Menlo" panose="020B0609030804020204" pitchFamily="49" charset="0"/>
              </a:rPr>
              <a:t>fill</a:t>
            </a:r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3200" dirty="0">
                <a:solidFill>
                  <a:srgbClr val="FFEE99"/>
                </a:solidFill>
                <a:latin typeface="Menlo" panose="020B0609030804020204" pitchFamily="49" charset="0"/>
              </a:rPr>
              <a:t>"none"</a:t>
            </a:r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3200" dirty="0">
                <a:solidFill>
                  <a:srgbClr val="A6E22E"/>
                </a:solidFill>
                <a:latin typeface="Menlo" panose="020B0609030804020204" pitchFamily="49" charset="0"/>
              </a:rPr>
              <a:t>stroke</a:t>
            </a:r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3200" dirty="0">
                <a:solidFill>
                  <a:srgbClr val="FFEE99"/>
                </a:solidFill>
                <a:latin typeface="Menlo" panose="020B0609030804020204" pitchFamily="49" charset="0"/>
              </a:rPr>
              <a:t>"black"</a:t>
            </a:r>
            <a:r>
              <a:rPr lang="en" altLang="zh-TW" sz="3200" dirty="0">
                <a:solidFill>
                  <a:srgbClr val="F8F8F2"/>
                </a:solidFill>
                <a:latin typeface="Menlo" panose="020B0609030804020204" pitchFamily="49" charset="0"/>
              </a:rPr>
              <a:t>&gt;</a:t>
            </a:r>
            <a:endParaRPr lang="en" altLang="zh-TW" sz="3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3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125464" y="1833563"/>
            <a:ext cx="3475362" cy="235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&lt;text&gt;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tspan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textPath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1C6433-2AC4-7747-B05C-A7C814B3E7B3}"/>
              </a:ext>
            </a:extLst>
          </p:cNvPr>
          <p:cNvSpPr/>
          <p:nvPr/>
        </p:nvSpPr>
        <p:spPr>
          <a:xfrm>
            <a:off x="2083448" y="4891872"/>
            <a:ext cx="9467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800" dirty="0">
                <a:solidFill>
                  <a:srgbClr val="F92672"/>
                </a:solidFill>
                <a:latin typeface="Menlo" panose="020B0609030804020204" pitchFamily="49" charset="0"/>
              </a:rPr>
              <a:t>text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800" dirty="0">
                <a:solidFill>
                  <a:srgbClr val="A6E22E"/>
                </a:solidFill>
                <a:latin typeface="Menlo" panose="020B0609030804020204" pitchFamily="49" charset="0"/>
              </a:rPr>
              <a:t>x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2800" dirty="0">
                <a:solidFill>
                  <a:srgbClr val="FFEE99"/>
                </a:solidFill>
                <a:latin typeface="Menlo" panose="020B0609030804020204" pitchFamily="49" charset="0"/>
              </a:rPr>
              <a:t>""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800" dirty="0">
                <a:solidFill>
                  <a:srgbClr val="A6E22E"/>
                </a:solidFill>
                <a:latin typeface="Menlo" panose="020B0609030804020204" pitchFamily="49" charset="0"/>
              </a:rPr>
              <a:t>y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2800" dirty="0">
                <a:solidFill>
                  <a:srgbClr val="FFEE99"/>
                </a:solidFill>
                <a:latin typeface="Menlo" panose="020B0609030804020204" pitchFamily="49" charset="0"/>
              </a:rPr>
              <a:t>""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800" dirty="0">
                <a:solidFill>
                  <a:srgbClr val="A6E22E"/>
                </a:solidFill>
                <a:latin typeface="Menlo" panose="020B0609030804020204" pitchFamily="49" charset="0"/>
              </a:rPr>
              <a:t>dx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2800" dirty="0">
                <a:solidFill>
                  <a:srgbClr val="FFEE99"/>
                </a:solidFill>
                <a:latin typeface="Menlo" panose="020B0609030804020204" pitchFamily="49" charset="0"/>
              </a:rPr>
              <a:t>""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800" dirty="0" err="1">
                <a:solidFill>
                  <a:srgbClr val="A6E22E"/>
                </a:solidFill>
                <a:latin typeface="Menlo" panose="020B0609030804020204" pitchFamily="49" charset="0"/>
              </a:rPr>
              <a:t>dy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2800" dirty="0">
                <a:solidFill>
                  <a:srgbClr val="FFEE99"/>
                </a:solidFill>
                <a:latin typeface="Menlo" panose="020B0609030804020204" pitchFamily="49" charset="0"/>
              </a:rPr>
              <a:t>""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800" dirty="0">
                <a:solidFill>
                  <a:srgbClr val="A6E22E"/>
                </a:solidFill>
                <a:latin typeface="Menlo" panose="020B0609030804020204" pitchFamily="49" charset="0"/>
              </a:rPr>
              <a:t>font-size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2800" dirty="0">
                <a:solidFill>
                  <a:srgbClr val="FFEE99"/>
                </a:solidFill>
                <a:latin typeface="Menlo" panose="020B0609030804020204" pitchFamily="49" charset="0"/>
              </a:rPr>
              <a:t>""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800" dirty="0">
                <a:solidFill>
                  <a:srgbClr val="A6E22E"/>
                </a:solidFill>
                <a:latin typeface="Menlo" panose="020B0609030804020204" pitchFamily="49" charset="0"/>
              </a:rPr>
              <a:t>text-anchor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=</a:t>
            </a:r>
            <a:r>
              <a:rPr lang="en" altLang="zh-TW" sz="2800" dirty="0">
                <a:solidFill>
                  <a:srgbClr val="FFEE99"/>
                </a:solidFill>
                <a:latin typeface="Menlo" panose="020B0609030804020204" pitchFamily="49" charset="0"/>
              </a:rPr>
              <a:t>""</a:t>
            </a:r>
            <a:r>
              <a:rPr lang="en" altLang="zh-TW" sz="2800" dirty="0">
                <a:solidFill>
                  <a:srgbClr val="F8F8F2"/>
                </a:solidFill>
                <a:latin typeface="Menlo" panose="020B0609030804020204" pitchFamily="49" charset="0"/>
              </a:rPr>
              <a:t>&gt;</a:t>
            </a:r>
            <a:endParaRPr lang="en" altLang="zh-TW" sz="28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9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常用表現屬性：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&lt;stroke&gt;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&lt;stroke-width&gt;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&lt;fill&gt;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&lt;font-size&gt;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&lt;opacity&gt;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&lt;visibility&gt;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轉換屬性：移動、旋轉、延展、推移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&lt;rotate&gt;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&lt;transform&gt;</a:t>
            </a:r>
          </a:p>
        </p:txBody>
      </p:sp>
    </p:spTree>
    <p:extLst>
      <p:ext uri="{BB962C8B-B14F-4D97-AF65-F5344CB8AC3E}">
        <p14:creationId xmlns:p14="http://schemas.microsoft.com/office/powerpoint/2010/main" val="87982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結構元素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&lt;g&gt;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9"/>
            <a:ext cx="5871871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en-US" altLang="zh-TW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&lt;g&gt;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defs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&lt;use&gt;</a:t>
            </a:r>
          </a:p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套用到結構元素上的轉換（移動、換色）會</a:t>
            </a: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同步套用到子項目</a:t>
            </a:r>
            <a:endParaRPr lang="en-US" altLang="zh-TW"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沒有形狀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，負責</a:t>
            </a: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組裝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複雜圖形物件為一共同集合，並可一次移動與操作這個圖形集合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824EDC-B07D-A04C-AC19-8B42EBC5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7" y="1690688"/>
            <a:ext cx="4269159" cy="4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8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9366" y="2247900"/>
            <a:ext cx="4700297" cy="2967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函式與函式表示式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箭頭函式</a:t>
            </a:r>
          </a:p>
        </p:txBody>
      </p:sp>
    </p:spTree>
    <p:extLst>
      <p:ext uri="{BB962C8B-B14F-4D97-AF65-F5344CB8AC3E}">
        <p14:creationId xmlns:p14="http://schemas.microsoft.com/office/powerpoint/2010/main" val="51233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第三章：</a:t>
            </a:r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4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選擇與資料繫結</a:t>
            </a:r>
            <a:endParaRPr lang="en-US" altLang="zh-TW" sz="36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&amp; Data-binding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23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9372"/>
            <a:ext cx="10515600" cy="100428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分享會大綱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04436"/>
            <a:ext cx="11155680" cy="47861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使用目的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優缺點、官方文件、實用網站、本次範例</a:t>
            </a:r>
            <a:endParaRPr lang="en-US" altLang="zh-TW" sz="33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前導知識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核心概念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選擇與繫結資料 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(Selection &amp;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曲線與形狀繪製、樣式調整</a:t>
            </a:r>
            <a:endParaRPr lang="en-US" altLang="zh-TW" sz="33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事件與動畫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(event &amp;transition)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繪製比例尺</a:t>
            </a:r>
            <a:r>
              <a:rPr lang="en-US" altLang="zh-TW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座標軸、互動圖表</a:t>
            </a:r>
            <a:endParaRPr lang="en-US" altLang="zh-TW" sz="33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3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選取節點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417320"/>
            <a:ext cx="10879494" cy="46481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樹位置，選取特定節點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將資料繫結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(data-binding)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到指定節點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可選特定特定節點，改變其樣式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顏色、尺寸、位置等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83320"/>
              </p:ext>
            </p:extLst>
          </p:nvPr>
        </p:nvGraphicFramePr>
        <p:xfrm>
          <a:off x="924546" y="4621212"/>
          <a:ext cx="9791079" cy="1638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</a:t>
                      </a:r>
                      <a:endParaRPr lang="en-US" altLang="zh-TW" sz="28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sz="28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93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d3.select </a:t>
                      </a:r>
                      <a:endParaRPr lang="zh-TW" altLang="en-US" sz="28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捕捉符合選取器的第一個元素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93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d3.selectAll </a:t>
                      </a:r>
                      <a:endParaRPr lang="zh-TW" altLang="en-US" sz="28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捕捉符合選取器的所有元素</a:t>
                      </a:r>
                      <a:endParaRPr lang="en-US" altLang="zh-TW" sz="2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選取節點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4704" y="1852981"/>
            <a:ext cx="4071646" cy="13255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本身的操作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042F5B-6F0D-464D-A6C6-54F0D48CC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23925"/>
              </p:ext>
            </p:extLst>
          </p:nvPr>
        </p:nvGraphicFramePr>
        <p:xfrm>
          <a:off x="559594" y="3465143"/>
          <a:ext cx="5536406" cy="176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d3.append ( )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向後加入元素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d3.remove ( )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移除元素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BE5CED-780F-E948-8EAC-245E8895DEA2}"/>
              </a:ext>
            </a:extLst>
          </p:cNvPr>
          <p:cNvSpPr/>
          <p:nvPr/>
        </p:nvSpPr>
        <p:spPr>
          <a:xfrm>
            <a:off x="7105652" y="3378107"/>
            <a:ext cx="45267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i="1" dirty="0">
                <a:solidFill>
                  <a:srgbClr val="66D9EF"/>
                </a:solidFill>
                <a:latin typeface="Menlo" panose="020B0609030804020204" pitchFamily="49" charset="0"/>
              </a:rPr>
              <a:t>let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 svg2 </a:t>
            </a:r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 d3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>
                <a:solidFill>
                  <a:srgbClr val="A6E22E"/>
                </a:solidFill>
                <a:latin typeface="Menlo" panose="020B0609030804020204" pitchFamily="49" charset="0"/>
              </a:rPr>
              <a:t>select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".container2"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>
                <a:solidFill>
                  <a:srgbClr val="A6E22E"/>
                </a:solidFill>
                <a:latin typeface="Menlo" panose="020B0609030804020204" pitchFamily="49" charset="0"/>
              </a:rPr>
              <a:t>append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 err="1">
                <a:solidFill>
                  <a:srgbClr val="FFEE99"/>
                </a:solidFill>
                <a:latin typeface="Menlo" panose="020B0609030804020204" pitchFamily="49" charset="0"/>
              </a:rPr>
              <a:t>svg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attr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"width"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"300"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attr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"height"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"200"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  <a:endParaRPr lang="en" altLang="zh-TW" sz="2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9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選取節點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042F5B-6F0D-464D-A6C6-54F0D48CC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79756"/>
              </p:ext>
            </p:extLst>
          </p:nvPr>
        </p:nvGraphicFramePr>
        <p:xfrm>
          <a:off x="760855" y="3553042"/>
          <a:ext cx="5335145" cy="16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sz="24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64"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d3.attr ( )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64"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d3.style ( )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樣式</a:t>
                      </a:r>
                      <a:endParaRPr lang="en-US" altLang="zh-TW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4CE6685-CE27-8045-A113-499CE31F213D}"/>
              </a:ext>
            </a:extLst>
          </p:cNvPr>
          <p:cNvSpPr/>
          <p:nvPr/>
        </p:nvSpPr>
        <p:spPr>
          <a:xfrm>
            <a:off x="953121" y="1847850"/>
            <a:ext cx="4022255" cy="821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元素上的操作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8F55C-FDAB-764D-BB57-37FA7498028A}"/>
              </a:ext>
            </a:extLst>
          </p:cNvPr>
          <p:cNvSpPr/>
          <p:nvPr/>
        </p:nvSpPr>
        <p:spPr>
          <a:xfrm>
            <a:off x="6969773" y="2668909"/>
            <a:ext cx="4581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i="1" dirty="0">
                <a:solidFill>
                  <a:srgbClr val="66D9EF"/>
                </a:solidFill>
                <a:latin typeface="Menlo" panose="020B0609030804020204" pitchFamily="49" charset="0"/>
              </a:rPr>
              <a:t>let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 dots </a:t>
            </a:r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F8F8F2"/>
                </a:solidFill>
                <a:latin typeface="Menlo" panose="020B0609030804020204" pitchFamily="49" charset="0"/>
              </a:rPr>
              <a:t>svg</a:t>
            </a:r>
            <a:endParaRPr lang="en" altLang="zh-TW" sz="2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selectAll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"circle"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>
                <a:solidFill>
                  <a:srgbClr val="A6E22E"/>
                </a:solidFill>
                <a:latin typeface="Menlo" panose="020B0609030804020204" pitchFamily="49" charset="0"/>
              </a:rPr>
              <a:t>data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(data)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attr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"r"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FF80F4"/>
                </a:solidFill>
                <a:latin typeface="Menlo" panose="020B0609030804020204" pitchFamily="49" charset="0"/>
              </a:rPr>
              <a:t>10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attr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"fill"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"red"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attr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"cx"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, (d) </a:t>
            </a:r>
            <a:r>
              <a:rPr lang="en" altLang="zh-TW" sz="2400" i="1" dirty="0">
                <a:solidFill>
                  <a:srgbClr val="66D9EF"/>
                </a:solidFill>
                <a:latin typeface="Menlo" panose="020B0609030804020204" pitchFamily="49" charset="0"/>
              </a:rPr>
              <a:t>=&gt;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F8F8F2"/>
                </a:solidFill>
                <a:latin typeface="Menlo" panose="020B0609030804020204" pitchFamily="49" charset="0"/>
              </a:rPr>
              <a:t>d</a:t>
            </a:r>
            <a:r>
              <a:rPr lang="en" altLang="zh-TW" sz="2400" dirty="0" err="1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F8F8F2"/>
                </a:solidFill>
                <a:latin typeface="Menlo" panose="020B0609030804020204" pitchFamily="49" charset="0"/>
              </a:rPr>
              <a:t>x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attr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FFEE99"/>
                </a:solidFill>
                <a:latin typeface="Menlo" panose="020B0609030804020204" pitchFamily="49" charset="0"/>
              </a:rPr>
              <a:t>"cy"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, (d) </a:t>
            </a:r>
            <a:r>
              <a:rPr lang="en" altLang="zh-TW" sz="2400" i="1" dirty="0">
                <a:solidFill>
                  <a:srgbClr val="66D9EF"/>
                </a:solidFill>
                <a:latin typeface="Menlo" panose="020B0609030804020204" pitchFamily="49" charset="0"/>
              </a:rPr>
              <a:t>=&gt;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F8F8F2"/>
                </a:solidFill>
                <a:latin typeface="Menlo" panose="020B0609030804020204" pitchFamily="49" charset="0"/>
              </a:rPr>
              <a:t>d</a:t>
            </a:r>
            <a:r>
              <a:rPr lang="en" altLang="zh-TW" sz="2400" dirty="0" err="1">
                <a:solidFill>
                  <a:srgbClr val="F92672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F8F8F2"/>
                </a:solidFill>
                <a:latin typeface="Menlo" panose="020B0609030804020204" pitchFamily="49" charset="0"/>
              </a:rPr>
              <a:t>y</a:t>
            </a:r>
            <a:r>
              <a:rPr lang="en" altLang="zh-TW" sz="24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  <a:endParaRPr lang="en" altLang="zh-TW" sz="2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2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（陣列或物件均可）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建立陣列項目與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元素之間，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一對一的關係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必須要透過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來呼叫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會藉由他們在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容器內的位置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去匹配資料與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資料跟元素數量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不一定要一樣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38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3" y="1828801"/>
            <a:ext cx="11072521" cy="2743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資料點與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結合後，就會被永久（直到呼叫其他資料前）存在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__data__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屬性中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因為資料存在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中，所以可以用在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function ( 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，修改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顏色與外觀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82E69B-B4A8-A846-A324-8B16BEE4F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09215"/>
              </p:ext>
            </p:extLst>
          </p:nvPr>
        </p:nvGraphicFramePr>
        <p:xfrm>
          <a:off x="1216011" y="4572001"/>
          <a:ext cx="9791079" cy="1638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</a:t>
                      </a:r>
                      <a:endParaRPr lang="en-US" altLang="zh-TW" sz="28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>
                          <a:solidFill>
                            <a:schemeClr val="accent4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en-US" altLang="zh-TW" sz="2800" b="1" dirty="0">
                        <a:solidFill>
                          <a:schemeClr val="accent4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93">
                <a:tc>
                  <a:txBody>
                    <a:bodyPr/>
                    <a:lstStyle/>
                    <a:p>
                      <a:r>
                        <a:rPr lang="en-US" altLang="zh-TW" sz="2800" b="1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selection.datum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93">
                <a:tc>
                  <a:txBody>
                    <a:bodyPr/>
                    <a:lstStyle/>
                    <a:p>
                      <a:r>
                        <a:rPr lang="en-US" altLang="zh-TW" sz="2800" b="1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selection.data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0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1" y="1831080"/>
            <a:ext cx="6854199" cy="4219200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482840" y="2087303"/>
            <a:ext cx="4556760" cy="370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回傳剩餘的資料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Exit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回傳剩餘的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剛剛好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73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268475"/>
            <a:ext cx="10879494" cy="98120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核心概念：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Data-binding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資料繫結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11" y="1249680"/>
            <a:ext cx="9052249" cy="52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第四章：基礎應用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4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繪製基礎圖形與曲線、樣式調整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264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繪製形狀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999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只提供小規模的幾何圖形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是操作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函式庫而不是繪圖套件，因此是用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組織跟串流的方式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元素上進行處理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非畫像素點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產生個別屬性、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建立整個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決定整張圖表的排列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(p72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頁圖片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613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 Function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999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產生個別屬性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建立整個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決定整張圖表的排列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(p72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頁圖片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209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第一章：</a:t>
            </a:r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755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原理與使用目的、優缺點</a:t>
            </a:r>
            <a:endParaRPr lang="en-US" altLang="zh-TW" sz="32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官方文件與網站範例</a:t>
            </a:r>
            <a:endParaRPr lang="en-US" altLang="zh-TW" sz="32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版本流變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3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 Function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86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頁圖片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https://livebook.manning.com/book/d3js-in-action-second-edition/chapter-4/13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一般工作流程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成員函式進行必要的設定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呼叫此函式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62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Helper Function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01" y="1477328"/>
            <a:ext cx="9730899" cy="5162324"/>
          </a:xfrm>
        </p:spPr>
      </p:pic>
    </p:spTree>
    <p:extLst>
      <p:ext uri="{BB962C8B-B14F-4D97-AF65-F5344CB8AC3E}">
        <p14:creationId xmlns:p14="http://schemas.microsoft.com/office/powerpoint/2010/main" val="373759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產生器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90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用的命令列字串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使用資料集，回傳能用在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的屬性值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*注意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它只出值，不會產生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，所以要結合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去生成元素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symbol ( 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 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https://www.d3indepth.com/shapes/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56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24" y="2254885"/>
            <a:ext cx="1087949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Generators</a:t>
            </a:r>
            <a:r>
              <a:rPr lang="zh-TW" altLang="en-US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00293" y="3580448"/>
            <a:ext cx="700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bg1"/>
                </a:solidFill>
              </a:rPr>
              <a:t>symbol ( )</a:t>
            </a:r>
            <a:r>
              <a:rPr lang="zh-TW" altLang="en-US" sz="4000" b="1" dirty="0">
                <a:solidFill>
                  <a:schemeClr val="bg1"/>
                </a:solidFill>
              </a:rPr>
              <a:t>、</a:t>
            </a:r>
            <a:r>
              <a:rPr lang="en-US" altLang="zh-TW" sz="4000" b="1" dirty="0">
                <a:solidFill>
                  <a:schemeClr val="bg1"/>
                </a:solidFill>
              </a:rPr>
              <a:t>line ( )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符號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Symbols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484" y="1844040"/>
            <a:ext cx="5287036" cy="46481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預先定義的形狀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無使用資料集，可變更符號形狀和大小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無固定位置，而使用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調整移動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啟動產生器、餵資料集、呼叫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屬性字串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31902" y="1721168"/>
            <a:ext cx="5485778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啟動產生器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(line()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symbol()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area()…)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餵資料集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data()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呼叫得到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屬性字串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呼叫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223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線條與曲線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啟動產生器、餵資料集、呼叫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屬性字串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line()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function(d,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data)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Defined()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可以設定某些值並跳過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內建的曲線語法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92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建立整個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把新建立的元素塞進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元素的容器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不會回傳任何東西，通常是被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call()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呼叫並使用，然後變更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axis()</a:t>
            </a:r>
          </a:p>
        </p:txBody>
      </p:sp>
    </p:spTree>
    <p:extLst>
      <p:ext uri="{BB962C8B-B14F-4D97-AF65-F5344CB8AC3E}">
        <p14:creationId xmlns:p14="http://schemas.microsoft.com/office/powerpoint/2010/main" val="40680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24" y="2254885"/>
            <a:ext cx="1087949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00293" y="3580448"/>
            <a:ext cx="700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bg1"/>
                </a:solidFill>
              </a:rPr>
              <a:t>axis ( )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3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軸線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052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排版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決定整張圖表的排列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使用資料集計算像素座標與角度，需消耗一整個資料集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會回傳一個資料結構，可以被綁到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上，但不會建立任何圖形元素，只是計算元素需要放的座標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pie()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stack()</a:t>
            </a:r>
          </a:p>
        </p:txBody>
      </p:sp>
    </p:spTree>
    <p:extLst>
      <p:ext uri="{BB962C8B-B14F-4D97-AF65-F5344CB8AC3E}">
        <p14:creationId xmlns:p14="http://schemas.microsoft.com/office/powerpoint/2010/main" val="265441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原理與使用目的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72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D3.js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Data-Driven Documents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原理：操作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而非畫布（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操作方式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→</a:t>
            </a:r>
            <a:r>
              <a:rPr kumimoji="1" lang="en-US" altLang="zh-TW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是透過 節點＋ＤＯＭ元素 （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node+element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2.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→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透過屬性建立元素樣式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3.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目前位置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→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ＤＯＭ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樹中選擇節點，非畫布上的ＸＹ座標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使用目的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三大重點：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26856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24" y="2254885"/>
            <a:ext cx="1087949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4800" dirty="0">
              <a:solidFill>
                <a:schemeClr val="accent4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00293" y="3580448"/>
            <a:ext cx="7009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bg1"/>
                </a:solidFill>
              </a:rPr>
              <a:t>pie ( )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59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5624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第五章：互動應用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4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 </a:t>
            </a: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(Event)</a:t>
            </a: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動畫 </a:t>
            </a: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(transition)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810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滑鼠事件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Mousemove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Tooltip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Invert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回傳的陣列轉成原本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514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滑鼠事件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3781954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複製大部分的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 API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Interpolator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插補器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開始與結束之間需要的中間值配置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，可套用在大部分類型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 &gt;delay/duration/ease/on</a:t>
            </a: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161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額外技巧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字串無法用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why?)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，改成控制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3435174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避免過度使用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觸發之後無法暫停或打斷，讓使用者被迫等待而不爽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488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1040" y="2026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第六章：進階應用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776345"/>
            <a:ext cx="10515600" cy="1618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資料匯入、比例尺與</a:t>
            </a:r>
            <a:r>
              <a:rPr lang="en-US" altLang="zh-TW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</a:t>
            </a:r>
            <a:endParaRPr lang="en-US" altLang="zh-TW" sz="36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圖表結合事件與動畫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216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90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560076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553528"/>
            <a:ext cx="11383036" cy="4832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優點：自由度高、能建立互動圖表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缺點：學習門檻高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API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2. DOM/Event Modal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selection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JS Object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類似套件：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C3.js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charts.js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能做到的事：範例網站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636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比例尺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10879494" cy="4648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比例換算：使用資料去設定輸入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與輸出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(range)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圖表範圍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3" y="3649980"/>
            <a:ext cx="10365736" cy="28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5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507"/>
            <a:ext cx="10515600" cy="756108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2052242" y="5934514"/>
            <a:ext cx="8410098" cy="80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https://www.tutorialsteacher.com/d3js/scales-in-d3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官方文件：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https://github.com/d3/d3/blob/main/API.md#scales-d3-scale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4"/>
          <a:stretch/>
        </p:blipFill>
        <p:spPr>
          <a:xfrm>
            <a:off x="1732836" y="1064615"/>
            <a:ext cx="8729504" cy="46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1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1315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61851" cy="823912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連續性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61851" cy="368458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d3.ScaleLinear ( )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d3.scaleTime ( )</a:t>
            </a: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資料：時間、數值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應用：折線圖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6568441" y="1681163"/>
            <a:ext cx="4786948" cy="823912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非連續性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3"/>
          <p:cNvSpPr>
            <a:spLocks noGrp="1"/>
          </p:cNvSpPr>
          <p:nvPr>
            <p:ph sz="half" idx="2"/>
          </p:nvPr>
        </p:nvSpPr>
        <p:spPr>
          <a:xfrm>
            <a:off x="6568441" y="2505075"/>
            <a:ext cx="4786948" cy="3684587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d3.ScaleBand ( )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d3.ScalePoint ( 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資料：男女比、國家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應用：長條圖</a:t>
            </a:r>
            <a:endParaRPr lang="en-US" altLang="zh-TW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834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507"/>
            <a:ext cx="10515600" cy="756108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連續性</a:t>
            </a:r>
            <a:r>
              <a:rPr lang="en-US" altLang="zh-TW" b="1" dirty="0">
                <a:solidFill>
                  <a:schemeClr val="accent4"/>
                </a:solidFill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2250362" y="6163115"/>
            <a:ext cx="8410098" cy="43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https://ithelp.ithome.com.tw/articles/10222875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1" t="28379" r="15953" b="7218"/>
          <a:stretch/>
        </p:blipFill>
        <p:spPr>
          <a:xfrm>
            <a:off x="3651568" y="2621281"/>
            <a:ext cx="4892040" cy="3322320"/>
          </a:xfrm>
          <a:prstGeom prst="rect">
            <a:avLst/>
          </a:prstGeom>
        </p:spPr>
      </p:pic>
      <p:sp>
        <p:nvSpPr>
          <p:cNvPr id="6" name="內容版面配置區 13"/>
          <p:cNvSpPr>
            <a:spLocks noGrp="1"/>
          </p:cNvSpPr>
          <p:nvPr>
            <p:ph sz="half" idx="2"/>
          </p:nvPr>
        </p:nvSpPr>
        <p:spPr>
          <a:xfrm>
            <a:off x="1297782" y="1064616"/>
            <a:ext cx="9599612" cy="13371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上的點都可以經由計算，給出最適當的映射比例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因此只要給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的範圍即可。</a:t>
            </a:r>
          </a:p>
        </p:txBody>
      </p:sp>
    </p:spTree>
    <p:extLst>
      <p:ext uri="{BB962C8B-B14F-4D97-AF65-F5344CB8AC3E}">
        <p14:creationId xmlns:p14="http://schemas.microsoft.com/office/powerpoint/2010/main" val="2185557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8785" y="398009"/>
            <a:ext cx="10515600" cy="697264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非連續性</a:t>
            </a:r>
            <a:r>
              <a:rPr lang="en-US" altLang="zh-TW" b="1" dirty="0">
                <a:solidFill>
                  <a:schemeClr val="accent4"/>
                </a:solidFill>
              </a:rPr>
              <a:t>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>
          <a:xfrm>
            <a:off x="1297782" y="1212782"/>
            <a:ext cx="10057606" cy="142173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的點無法經由計算給出最適當的映射比例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因此想要擺在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上的資料全部都要餵給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t="3383" r="17333" b="10493"/>
          <a:stretch/>
        </p:blipFill>
        <p:spPr>
          <a:xfrm>
            <a:off x="3840480" y="2752022"/>
            <a:ext cx="4617720" cy="3311391"/>
          </a:xfrm>
          <a:prstGeom prst="rect">
            <a:avLst/>
          </a:prstGeom>
        </p:spPr>
      </p:pic>
      <p:sp>
        <p:nvSpPr>
          <p:cNvPr id="19" name="內容版面配置區 7"/>
          <p:cNvSpPr>
            <a:spLocks noGrp="1"/>
          </p:cNvSpPr>
          <p:nvPr>
            <p:ph sz="half" idx="2"/>
          </p:nvPr>
        </p:nvSpPr>
        <p:spPr>
          <a:xfrm>
            <a:off x="2357042" y="6254555"/>
            <a:ext cx="8410098" cy="43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https://ithelp.ithome.com.tw/articles/10222875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0176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444" y="335358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ScaleLinear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8444" y="1851659"/>
            <a:ext cx="5317516" cy="807721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458444" y="2850118"/>
            <a:ext cx="11394853" cy="31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9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444" y="335358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ScaleLinear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8444" y="1592340"/>
            <a:ext cx="5317516" cy="807721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2400061"/>
            <a:ext cx="11001375" cy="38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7782" y="365125"/>
            <a:ext cx="9599612" cy="111315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>
          <a:xfrm>
            <a:off x="464819" y="1911666"/>
            <a:ext cx="9599612" cy="62484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傳入完整資料集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非範圍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，並依此切分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" y="2649852"/>
            <a:ext cx="11405627" cy="29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7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7782" y="365125"/>
            <a:ext cx="9599612" cy="111315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  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800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ScalePoint</a:t>
            </a:r>
            <a:r>
              <a:rPr lang="en-US" altLang="zh-TW" sz="4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 </a:t>
            </a:r>
            <a:endParaRPr lang="zh-TW" altLang="en-US" sz="4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>
          <a:xfrm>
            <a:off x="637856" y="4273866"/>
            <a:ext cx="10919461" cy="8467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3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ScalePoint</a:t>
            </a:r>
            <a:r>
              <a:rPr lang="en-US" altLang="zh-TW" sz="3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：紅色的點是透過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scalePoint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計算出來的位置，計算的是</a:t>
            </a: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四個點的位置</a:t>
            </a:r>
          </a:p>
        </p:txBody>
      </p:sp>
      <p:sp>
        <p:nvSpPr>
          <p:cNvPr id="7" name="內容版面配置區 13"/>
          <p:cNvSpPr>
            <a:spLocks noGrp="1"/>
          </p:cNvSpPr>
          <p:nvPr>
            <p:ph sz="half" idx="2"/>
          </p:nvPr>
        </p:nvSpPr>
        <p:spPr>
          <a:xfrm>
            <a:off x="637856" y="1478280"/>
            <a:ext cx="10919461" cy="1295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()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：紅色的直線是透過 </a:t>
            </a:r>
            <a:r>
              <a:rPr lang="en-US" altLang="zh-TW" sz="2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計算出來的位置，計算的是</a:t>
            </a:r>
            <a:r>
              <a:rPr lang="zh-TW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四個區段的位置</a:t>
            </a:r>
            <a:r>
              <a:rPr lang="zh-TW" altLang="en-US" sz="2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，藍色區塊則是該區段的範圍。</a:t>
            </a:r>
          </a:p>
        </p:txBody>
      </p:sp>
      <p:sp>
        <p:nvSpPr>
          <p:cNvPr id="9" name="內容版面配置區 7"/>
          <p:cNvSpPr>
            <a:spLocks noGrp="1"/>
          </p:cNvSpPr>
          <p:nvPr>
            <p:ph sz="half" idx="2"/>
          </p:nvPr>
        </p:nvSpPr>
        <p:spPr>
          <a:xfrm>
            <a:off x="4704002" y="6422194"/>
            <a:ext cx="7487998" cy="43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https://ithelp.ithome.com.tw/articles/10241457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72"/>
          <a:stretch/>
        </p:blipFill>
        <p:spPr>
          <a:xfrm>
            <a:off x="857749" y="5143756"/>
            <a:ext cx="10699568" cy="7553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8" r="905" b="4009"/>
          <a:stretch/>
        </p:blipFill>
        <p:spPr>
          <a:xfrm>
            <a:off x="954586" y="3019642"/>
            <a:ext cx="10602731" cy="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3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Axes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828800"/>
            <a:ext cx="6617432" cy="4648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複雜結構，包含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&lt;path&gt;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一條直線，標示軸線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&lt;line&gt;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一組沿著軸的刻度記號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(ticks)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&lt;text&gt;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每個刻度記號的標籤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9159240" y="1828800"/>
            <a:ext cx="30480" cy="39928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9144000" y="1859280"/>
            <a:ext cx="74676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189720" y="3825240"/>
            <a:ext cx="74676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174480" y="5791200"/>
            <a:ext cx="74676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右箭號 17"/>
          <p:cNvSpPr/>
          <p:nvPr/>
        </p:nvSpPr>
        <p:spPr>
          <a:xfrm>
            <a:off x="6187440" y="2819400"/>
            <a:ext cx="2799165" cy="2845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9319641">
            <a:off x="7082984" y="2767524"/>
            <a:ext cx="2109873" cy="30132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2616580">
            <a:off x="7015461" y="4653488"/>
            <a:ext cx="2109873" cy="30132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7568806" y="3686471"/>
            <a:ext cx="1450649" cy="25465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187440" y="4381897"/>
            <a:ext cx="2756070" cy="217516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216050" y="1490871"/>
            <a:ext cx="49084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216050" y="3501777"/>
            <a:ext cx="49084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16050" y="5437257"/>
            <a:ext cx="49084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40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7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13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網站應用與本次範例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724026"/>
            <a:ext cx="10879494" cy="47688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Awwwards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得獎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網站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性別平等議題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城市探索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生涯理財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用數據看台灣</a:t>
            </a:r>
            <a:endParaRPr lang="en-US" altLang="zh-TW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聯合新聞網 數據看疫情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本次範例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3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座標軸 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Axes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3" y="2550388"/>
            <a:ext cx="9888855" cy="3356640"/>
          </a:xfrm>
          <a:prstGeom prst="rect">
            <a:avLst/>
          </a:prstGeom>
        </p:spPr>
      </p:pic>
      <p:sp>
        <p:nvSpPr>
          <p:cNvPr id="19" name="內容版面配置區 7"/>
          <p:cNvSpPr>
            <a:spLocks noGrp="1"/>
          </p:cNvSpPr>
          <p:nvPr>
            <p:ph sz="half" idx="4294967295"/>
          </p:nvPr>
        </p:nvSpPr>
        <p:spPr>
          <a:xfrm>
            <a:off x="2006522" y="6193595"/>
            <a:ext cx="8410098" cy="4205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https://www.tutorialsteacher.com/d3js/scales-in-d3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1267142" y="1396094"/>
            <a:ext cx="9888855" cy="87575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方向決定刻度記號的位置，軸線的位置用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069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ticks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與標籤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188362" y="1533254"/>
            <a:ext cx="7846378" cy="87575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提供許多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協助調整想要的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與標籤樣式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14053"/>
              </p:ext>
            </p:extLst>
          </p:nvPr>
        </p:nvGraphicFramePr>
        <p:xfrm>
          <a:off x="1772920" y="2721657"/>
          <a:ext cx="919988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800" dirty="0"/>
                        <a:t>Ticks Methods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tickValues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自訂我們想要呈現的資料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1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tickFormat</a:t>
                      </a:r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用來調整刻度標籤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，自訂資料的格式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的數量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tickSize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同時設定內外部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的長度，預設值是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tickSizeInner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設定內部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的長度，預設值是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tickSizeOuter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設定外部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的長度，預設值是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tickPadding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0"/>
                          <a:cs typeface="Arial" panose="020B0604020202020204" pitchFamily="34" charset="0"/>
                        </a:rPr>
                        <a:t> ()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 panose="020B060402020202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自訂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ticks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跟標籤的距離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274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3721" y="2950210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en-US" altLang="zh-TW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ticks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實際應用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53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323" y="4413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進階應用：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實戰範例應用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532" y="1766888"/>
            <a:ext cx="8363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遇到的問題點：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TW" sz="32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ScaleBand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無法畫折線圖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軸自訂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tick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間距，使雙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軸的軸線能一致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折線圖跳過空值，畫出虛線線段連接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設定滑鼠事件與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tooltips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Tooltips 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invert</a:t>
            </a:r>
          </a:p>
        </p:txBody>
      </p:sp>
    </p:spTree>
    <p:extLst>
      <p:ext uri="{BB962C8B-B14F-4D97-AF65-F5344CB8AC3E}">
        <p14:creationId xmlns:p14="http://schemas.microsoft.com/office/powerpoint/2010/main" val="49963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https://vezona.github.io/D3.js_Demo/index.html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20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官方文件與社群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官方文件與社群、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Observable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2526554"/>
            <a:ext cx="4814596" cy="38932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5"/>
          <a:stretch/>
        </p:blipFill>
        <p:spPr>
          <a:xfrm>
            <a:off x="5759961" y="2511315"/>
            <a:ext cx="6142479" cy="38929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049399-F1D0-8C40-BC78-402D9D865C1F}"/>
              </a:ext>
            </a:extLst>
          </p:cNvPr>
          <p:cNvSpPr/>
          <p:nvPr/>
        </p:nvSpPr>
        <p:spPr>
          <a:xfrm>
            <a:off x="9944100" y="3729038"/>
            <a:ext cx="1958340" cy="271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C36AA9-9BFA-884B-B461-2445D0098891}"/>
              </a:ext>
            </a:extLst>
          </p:cNvPr>
          <p:cNvCxnSpPr/>
          <p:nvPr/>
        </p:nvCxnSpPr>
        <p:spPr>
          <a:xfrm>
            <a:off x="7958138" y="3014663"/>
            <a:ext cx="1014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教學文章與資源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962152"/>
            <a:ext cx="10879494" cy="4152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Kuro 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教學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PDF (v5)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ShawnL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鐵人邦：小白也能輕鬆瞭解的 </a:t>
            </a:r>
            <a:r>
              <a:rPr lang="en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Vue.js</a:t>
            </a:r>
            <a:r>
              <a:rPr lang="en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與 </a:t>
            </a:r>
            <a:r>
              <a:rPr lang="en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D3.js (v5)</a:t>
            </a:r>
            <a:endParaRPr lang="en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AndyChen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鐵人邦：</a:t>
            </a:r>
            <a:r>
              <a:rPr lang="en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 React + D3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的正確姿勢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(v5)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Youtube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教學影片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(v5)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D3	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簡體中文網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67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04" y="365125"/>
            <a:ext cx="10879494" cy="1325563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介紹：</a:t>
            </a:r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版本流變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804" y="1690688"/>
            <a:ext cx="10879494" cy="4728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目前版本：</a:t>
            </a:r>
            <a:r>
              <a:rPr lang="en-US" altLang="zh-TW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v7</a:t>
            </a:r>
            <a:r>
              <a:rPr lang="zh-TW" altLang="en-US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，本次範例使用版本：</a:t>
            </a:r>
            <a:r>
              <a:rPr lang="en-US" altLang="zh-TW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，最多教學版本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v5</a:t>
            </a:r>
          </a:p>
          <a:p>
            <a:pPr>
              <a:lnSpc>
                <a:spcPct val="150000"/>
              </a:lnSpc>
            </a:pPr>
            <a:r>
              <a:rPr lang="zh-TW" altLang="en-US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版本差異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en-US" altLang="zh-TW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v4 </a:t>
            </a:r>
            <a:r>
              <a:rPr lang="zh-TW" altLang="en-US" b="1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差異最大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6.0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Migration Guide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7.0 Released Note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" y="3844905"/>
            <a:ext cx="9466898" cy="1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82B3D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3049</Words>
  <Application>Microsoft Macintosh PowerPoint</Application>
  <PresentationFormat>寬螢幕</PresentationFormat>
  <Paragraphs>417</Paragraphs>
  <Slides>64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1" baseType="lpstr">
      <vt:lpstr>微軟正黑體</vt:lpstr>
      <vt:lpstr>Adobe 黑体 Std R</vt:lpstr>
      <vt:lpstr>Arial</vt:lpstr>
      <vt:lpstr>Calibri</vt:lpstr>
      <vt:lpstr>Calibri Light</vt:lpstr>
      <vt:lpstr>Menlo</vt:lpstr>
      <vt:lpstr>Office 佈景主題</vt:lpstr>
      <vt:lpstr>D3.js</vt:lpstr>
      <vt:lpstr>分享會大綱</vt:lpstr>
      <vt:lpstr>第一章：D3簡介</vt:lpstr>
      <vt:lpstr>D3 介紹：原理與使用目的</vt:lpstr>
      <vt:lpstr>D3 介紹：優缺點</vt:lpstr>
      <vt:lpstr>D3 介紹：網站應用與本次範例</vt:lpstr>
      <vt:lpstr>D3 介紹：官方文件與社群</vt:lpstr>
      <vt:lpstr>D3 介紹：教學文章與資源</vt:lpstr>
      <vt:lpstr>D3 介紹：版本流變</vt:lpstr>
      <vt:lpstr>第二章：前導知識</vt:lpstr>
      <vt:lpstr>D3 前導知識：SVG （一）</vt:lpstr>
      <vt:lpstr>D3 前導知識：SVG （二）</vt:lpstr>
      <vt:lpstr>D3前導知識：SVG形狀/路徑/文字</vt:lpstr>
      <vt:lpstr>D3前導知識：SVG路徑</vt:lpstr>
      <vt:lpstr>D3前導知識：SVG文字</vt:lpstr>
      <vt:lpstr>D3前導知識：SVG顏色/轉換</vt:lpstr>
      <vt:lpstr>D3前導知識：結構元素&lt;g&gt;</vt:lpstr>
      <vt:lpstr>D3前導知識：JS</vt:lpstr>
      <vt:lpstr>第三章：D3核心概念</vt:lpstr>
      <vt:lpstr>D3 核心概念：Selection 選取節點</vt:lpstr>
      <vt:lpstr>D3 核心概念：Selection 選取節點</vt:lpstr>
      <vt:lpstr>D3 核心概念：Selection 選取節點</vt:lpstr>
      <vt:lpstr>D3 核心概念：Data-binding 資料繫結</vt:lpstr>
      <vt:lpstr>D3 核心概念：Data-binding 資料繫結</vt:lpstr>
      <vt:lpstr>D3 核心概念：Data-binding 資料繫結</vt:lpstr>
      <vt:lpstr>D3 核心概念：Data-binding 資料繫結</vt:lpstr>
      <vt:lpstr>第四章：基礎應用</vt:lpstr>
      <vt:lpstr>D3 基礎應用：繪製形狀</vt:lpstr>
      <vt:lpstr>D3 基礎應用：Helper Function</vt:lpstr>
      <vt:lpstr>D3 基礎應用：Helper Function</vt:lpstr>
      <vt:lpstr>D3 基礎應用：Helper Function</vt:lpstr>
      <vt:lpstr>D3 基礎應用：Generators 產生器</vt:lpstr>
      <vt:lpstr>Generators Function</vt:lpstr>
      <vt:lpstr>D3 基礎應用：符號 Symbols</vt:lpstr>
      <vt:lpstr>D3 基礎應用：線條與曲線</vt:lpstr>
      <vt:lpstr>D3 基礎應用：Components 元件</vt:lpstr>
      <vt:lpstr>Component Function</vt:lpstr>
      <vt:lpstr>D3 基礎應用：軸線 Axis</vt:lpstr>
      <vt:lpstr>D3 基礎應用：Layout 排版</vt:lpstr>
      <vt:lpstr>Layout Function</vt:lpstr>
      <vt:lpstr>D3 基礎應用：圓餅圖 Pie</vt:lpstr>
      <vt:lpstr>第五章：互動應用</vt:lpstr>
      <vt:lpstr>D3 互動應用：滑鼠事件</vt:lpstr>
      <vt:lpstr>D3 互動應用：滑鼠事件</vt:lpstr>
      <vt:lpstr>D3 互動應用：動畫transition</vt:lpstr>
      <vt:lpstr>D3 互動應用：transition額外技巧</vt:lpstr>
      <vt:lpstr>D3 互動應用：transition 缺點</vt:lpstr>
      <vt:lpstr>第六章：進階應用</vt:lpstr>
      <vt:lpstr>D3 進階應用：資料匯入</vt:lpstr>
      <vt:lpstr>D3 進階應用：Scale 比例尺</vt:lpstr>
      <vt:lpstr>Scale</vt:lpstr>
      <vt:lpstr>Scale</vt:lpstr>
      <vt:lpstr>連續性 Scale</vt:lpstr>
      <vt:lpstr>非連續性 Scale</vt:lpstr>
      <vt:lpstr>ScaleLinear ( )</vt:lpstr>
      <vt:lpstr>ScaleLinear ( )</vt:lpstr>
      <vt:lpstr>ScaleBand ( )</vt:lpstr>
      <vt:lpstr>ScaleBand ( )  、  ScalePoint ( ) </vt:lpstr>
      <vt:lpstr>D3 進階應用：座標軸 Axes</vt:lpstr>
      <vt:lpstr>D3 進階應用：座標軸 Axes</vt:lpstr>
      <vt:lpstr>D3 進階應用：自訂ticks與標籤</vt:lpstr>
      <vt:lpstr>D3 進階應用：ticks實際應用</vt:lpstr>
      <vt:lpstr>D3 進階應用：實戰範例應用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user</dc:creator>
  <cp:lastModifiedBy>Microsoft Office User</cp:lastModifiedBy>
  <cp:revision>94</cp:revision>
  <dcterms:created xsi:type="dcterms:W3CDTF">2021-06-15T01:21:37Z</dcterms:created>
  <dcterms:modified xsi:type="dcterms:W3CDTF">2021-06-17T20:11:23Z</dcterms:modified>
</cp:coreProperties>
</file>