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79" r:id="rId4"/>
    <p:sldId id="260" r:id="rId5"/>
    <p:sldId id="261" r:id="rId6"/>
    <p:sldId id="270" r:id="rId7"/>
    <p:sldId id="266" r:id="rId8"/>
    <p:sldId id="292" r:id="rId9"/>
    <p:sldId id="267" r:id="rId10"/>
    <p:sldId id="278" r:id="rId11"/>
    <p:sldId id="264" r:id="rId12"/>
    <p:sldId id="272" r:id="rId13"/>
    <p:sldId id="274" r:id="rId14"/>
    <p:sldId id="275" r:id="rId15"/>
    <p:sldId id="273" r:id="rId16"/>
    <p:sldId id="304" r:id="rId17"/>
    <p:sldId id="268" r:id="rId18"/>
    <p:sldId id="277" r:id="rId19"/>
    <p:sldId id="269" r:id="rId20"/>
    <p:sldId id="291" r:id="rId21"/>
    <p:sldId id="276" r:id="rId22"/>
    <p:sldId id="286" r:id="rId23"/>
    <p:sldId id="287" r:id="rId24"/>
    <p:sldId id="288" r:id="rId25"/>
    <p:sldId id="289" r:id="rId26"/>
    <p:sldId id="290" r:id="rId27"/>
    <p:sldId id="280" r:id="rId28"/>
    <p:sldId id="282" r:id="rId29"/>
    <p:sldId id="302" r:id="rId30"/>
    <p:sldId id="306" r:id="rId31"/>
    <p:sldId id="301" r:id="rId32"/>
    <p:sldId id="284" r:id="rId33"/>
    <p:sldId id="285" r:id="rId34"/>
    <p:sldId id="307" r:id="rId35"/>
    <p:sldId id="303" r:id="rId36"/>
    <p:sldId id="305" r:id="rId37"/>
    <p:sldId id="311" r:id="rId38"/>
    <p:sldId id="312" r:id="rId39"/>
    <p:sldId id="310" r:id="rId40"/>
    <p:sldId id="313" r:id="rId41"/>
    <p:sldId id="293" r:id="rId42"/>
    <p:sldId id="294" r:id="rId43"/>
    <p:sldId id="299" r:id="rId44"/>
    <p:sldId id="295" r:id="rId45"/>
    <p:sldId id="296" r:id="rId46"/>
    <p:sldId id="300" r:id="rId47"/>
    <p:sldId id="281" r:id="rId48"/>
    <p:sldId id="297" r:id="rId49"/>
    <p:sldId id="298" r:id="rId50"/>
    <p:sldId id="320" r:id="rId51"/>
    <p:sldId id="258" r:id="rId52"/>
    <p:sldId id="321" r:id="rId53"/>
    <p:sldId id="318" r:id="rId54"/>
    <p:sldId id="316" r:id="rId55"/>
    <p:sldId id="317" r:id="rId56"/>
    <p:sldId id="319" r:id="rId57"/>
    <p:sldId id="322" r:id="rId58"/>
    <p:sldId id="314" r:id="rId59"/>
    <p:sldId id="323" r:id="rId60"/>
    <p:sldId id="324" r:id="rId61"/>
    <p:sldId id="325" r:id="rId62"/>
    <p:sldId id="315" r:id="rId63"/>
    <p:sldId id="271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81787" autoAdjust="0"/>
  </p:normalViewPr>
  <p:slideViewPr>
    <p:cSldViewPr snapToGrid="0">
      <p:cViewPr varScale="1">
        <p:scale>
          <a:sx n="63" d="100"/>
          <a:sy n="6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3726-18CB-466B-9999-0F716E5AB0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CFC9-8920-45A8-8AF2-3BD6617D8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15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 講解</a:t>
            </a:r>
            <a:r>
              <a:rPr lang="en-US" altLang="zh-TW" dirty="0" smtClean="0"/>
              <a:t>d3</a:t>
            </a:r>
            <a:r>
              <a:rPr lang="zh-TW" altLang="en-US" dirty="0" smtClean="0"/>
              <a:t>是什麼、使用目的、能做到的</a:t>
            </a:r>
            <a:r>
              <a:rPr lang="en-US" altLang="zh-TW" dirty="0" smtClean="0"/>
              <a:t>(</a:t>
            </a:r>
            <a:r>
              <a:rPr lang="zh-TW" altLang="en-US" baseline="0" dirty="0" smtClean="0"/>
              <a:t>範例網站與應用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、原理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而非</a:t>
            </a:r>
            <a:r>
              <a:rPr lang="en-US" altLang="zh-TW" dirty="0" smtClean="0"/>
              <a:t>canvas)</a:t>
            </a:r>
            <a:r>
              <a:rPr lang="zh-TW" altLang="en-US" dirty="0" smtClean="0"/>
              <a:t>；優缺點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學習困難</a:t>
            </a:r>
            <a:r>
              <a:rPr lang="en-US" altLang="zh-TW" dirty="0" smtClean="0"/>
              <a:t>why?</a:t>
            </a:r>
            <a:r>
              <a:rPr lang="zh-TW" altLang="en-US" dirty="0" smtClean="0"/>
              <a:t>自由度大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、類似套件</a:t>
            </a:r>
            <a:r>
              <a:rPr lang="en-US" altLang="zh-TW" dirty="0" smtClean="0"/>
              <a:t>(c3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charts)</a:t>
            </a:r>
          </a:p>
          <a:p>
            <a:r>
              <a:rPr lang="zh-TW" altLang="en-US" dirty="0" smtClean="0"/>
              <a:t>              官方文件與社群、</a:t>
            </a:r>
            <a:r>
              <a:rPr lang="zh-TW" altLang="en-US" baseline="0" dirty="0" smtClean="0"/>
              <a:t>版本差異</a:t>
            </a:r>
            <a:r>
              <a:rPr lang="en-US" altLang="zh-TW" baseline="0" dirty="0" smtClean="0"/>
              <a:t>(v3.v4=&gt;v6)</a:t>
            </a:r>
            <a:r>
              <a:rPr lang="zh-TW" altLang="en-US" baseline="0" dirty="0" smtClean="0"/>
              <a:t>、</a:t>
            </a:r>
            <a:r>
              <a:rPr lang="zh-TW" altLang="en-US" dirty="0" smtClean="0"/>
              <a:t>教學網站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vue,react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            本次使用範例</a:t>
            </a:r>
            <a:endParaRPr lang="en-US" altLang="zh-TW" dirty="0" smtClean="0"/>
          </a:p>
          <a:p>
            <a:r>
              <a:rPr lang="zh-TW" altLang="en-US" dirty="0" smtClean="0"/>
              <a:t>第二點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svg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d3</a:t>
            </a:r>
            <a:r>
              <a:rPr lang="zh-TW" altLang="en-US" dirty="0" smtClean="0"/>
              <a:t>的基本配置</a:t>
            </a:r>
            <a:r>
              <a:rPr lang="en-US" altLang="zh-TW" dirty="0" smtClean="0"/>
              <a:t>(html/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/data)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d3</a:t>
            </a:r>
            <a:r>
              <a:rPr lang="zh-TW" altLang="en-US" dirty="0" smtClean="0"/>
              <a:t>核心概念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73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Data()</a:t>
            </a:r>
            <a:r>
              <a:rPr lang="zh-TW" altLang="en-US" dirty="0" smtClean="0"/>
              <a:t>時，會回傳一個新的</a:t>
            </a:r>
            <a:r>
              <a:rPr lang="en-US" altLang="zh-TW" dirty="0" smtClean="0"/>
              <a:t>selection</a:t>
            </a:r>
            <a:r>
              <a:rPr lang="zh-TW" altLang="en-US" dirty="0" smtClean="0"/>
              <a:t>物件，裡面包含成功繫結到元素的資料</a:t>
            </a:r>
            <a:r>
              <a:rPr lang="en-US" altLang="zh-TW" dirty="0" smtClean="0"/>
              <a:t>(update)</a:t>
            </a:r>
          </a:p>
          <a:p>
            <a:r>
              <a:rPr lang="zh-TW" altLang="en-US" dirty="0" smtClean="0"/>
              <a:t>同時也會填入</a:t>
            </a:r>
            <a:r>
              <a:rPr lang="en-US" altLang="zh-TW" dirty="0" smtClean="0"/>
              <a:t>enter()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exit()</a:t>
            </a:r>
            <a:r>
              <a:rPr lang="zh-TW" altLang="en-US" dirty="0" smtClean="0"/>
              <a:t>，裡面包含多的資料或</a:t>
            </a:r>
            <a:r>
              <a:rPr lang="en-US" altLang="zh-TW" dirty="0" smtClean="0"/>
              <a:t>DOM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D3.js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提供的方法第一個傳送參數皆為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元素所綁定的資料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dirty="0" smtClean="0"/>
              <a:t>data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），第二個則為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資料集的索引值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dirty="0" smtClean="0"/>
              <a:t>index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91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Data()</a:t>
            </a:r>
            <a:r>
              <a:rPr lang="zh-TW" altLang="en-US" dirty="0" smtClean="0"/>
              <a:t>時，會回傳一個新的</a:t>
            </a:r>
            <a:r>
              <a:rPr lang="en-US" altLang="zh-TW" dirty="0" smtClean="0"/>
              <a:t>selection</a:t>
            </a:r>
            <a:r>
              <a:rPr lang="zh-TW" altLang="en-US" dirty="0" smtClean="0"/>
              <a:t>物件，裡面包含成功繫結到元素的資料</a:t>
            </a:r>
            <a:r>
              <a:rPr lang="en-US" altLang="zh-TW" dirty="0" smtClean="0"/>
              <a:t>(update)</a:t>
            </a:r>
          </a:p>
          <a:p>
            <a:r>
              <a:rPr lang="zh-TW" altLang="en-US" dirty="0" smtClean="0"/>
              <a:t>同時也會填入</a:t>
            </a:r>
            <a:r>
              <a:rPr lang="en-US" altLang="zh-TW" dirty="0" smtClean="0"/>
              <a:t>enter()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exit()</a:t>
            </a:r>
            <a:r>
              <a:rPr lang="zh-TW" altLang="en-US" dirty="0" smtClean="0"/>
              <a:t>，裡面包含多的資料或</a:t>
            </a:r>
            <a:r>
              <a:rPr lang="en-US" altLang="zh-TW" dirty="0" smtClean="0"/>
              <a:t>DOM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D3.js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提供的方法第一個傳送參數皆為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元素所綁定的資料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dirty="0" smtClean="0"/>
              <a:t>data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），第二個則為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資料集的索引值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dirty="0" smtClean="0"/>
              <a:t>index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0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7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6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403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67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97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9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1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0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帶</a:t>
            </a:r>
            <a:r>
              <a:rPr lang="en-US" altLang="zh-TW" dirty="0" smtClean="0"/>
              <a:t>Slack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observable </a:t>
            </a:r>
            <a:r>
              <a:rPr lang="zh-TW" altLang="en-US" dirty="0" smtClean="0"/>
              <a:t>網站與修改教學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491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53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837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851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21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506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884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Tooltip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範例 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https://www.d3-graph-gallery.com/graph/interactivity_tooltip.html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https://mybaseball52.medium.com/%E5%A2%9E%E5%BC%B7-d3-js-%E7%9A%84%E8%A6%96%E8%A6%BA%E5%8C%96%E5%8A%9F%E8%83%BD-9497f8553790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Invert</a:t>
            </a:r>
            <a:r>
              <a:rPr lang="en-US" altLang="zh-TW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https://ithelp.ithome.com.tw/articles/10245924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Invert </a:t>
            </a:r>
            <a:r>
              <a:rPr lang="en-US" altLang="zh-TW" baseline="0" dirty="0" err="1" smtClean="0"/>
              <a:t>ScaleBand</a:t>
            </a:r>
            <a:r>
              <a:rPr lang="en-US" altLang="zh-TW" baseline="0" dirty="0" smtClean="0"/>
              <a:t> https://stackoverflow.com/questions/38633082/d3-getting-invert-value-of-band-scales/50846323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31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相似</a:t>
            </a:r>
            <a:r>
              <a:rPr lang="en-US" altLang="zh-TW" baseline="0" dirty="0" smtClean="0"/>
              <a:t>JQ</a:t>
            </a:r>
            <a:r>
              <a:rPr lang="zh-TW" altLang="en-US" baseline="0" dirty="0" smtClean="0"/>
              <a:t>；</a:t>
            </a:r>
            <a:r>
              <a:rPr lang="en-US" altLang="zh-TW" baseline="0" dirty="0" smtClean="0"/>
              <a:t>2</a:t>
            </a:r>
            <a:r>
              <a:rPr lang="zh-TW" altLang="en-US" baseline="0" dirty="0" smtClean="0"/>
              <a:t>點是</a:t>
            </a:r>
            <a:r>
              <a:rPr lang="en-US" altLang="zh-TW" baseline="0" dirty="0" smtClean="0"/>
              <a:t>D3</a:t>
            </a:r>
            <a:r>
              <a:rPr lang="zh-TW" altLang="en-US" baseline="0" smtClean="0"/>
              <a:t>核心特色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94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相似</a:t>
            </a:r>
            <a:r>
              <a:rPr lang="en-US" altLang="zh-TW" baseline="0" dirty="0" smtClean="0"/>
              <a:t>JQ</a:t>
            </a:r>
            <a:r>
              <a:rPr lang="zh-TW" altLang="en-US" baseline="0" dirty="0" smtClean="0"/>
              <a:t>；</a:t>
            </a:r>
            <a:r>
              <a:rPr lang="en-US" altLang="zh-TW" baseline="0" dirty="0" smtClean="0"/>
              <a:t>2</a:t>
            </a:r>
            <a:r>
              <a:rPr lang="zh-TW" altLang="en-US" baseline="0" dirty="0" smtClean="0"/>
              <a:t>點是</a:t>
            </a:r>
            <a:r>
              <a:rPr lang="en-US" altLang="zh-TW" baseline="0" dirty="0" smtClean="0"/>
              <a:t>D3</a:t>
            </a:r>
            <a:r>
              <a:rPr lang="zh-TW" altLang="en-US" baseline="0" smtClean="0"/>
              <a:t>核心特色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8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https://www.w3schools.com/graphics/svg_rect.asp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007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20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973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216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001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65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連續</a:t>
            </a:r>
            <a:r>
              <a:rPr lang="en-US" altLang="zh-TW" dirty="0" smtClean="0"/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連續性的比例尺，適用於連續性質的資料，舉例來說：時間、數值；折線圖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離散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1200" dirty="0" smtClean="0">
                <a:solidFill>
                  <a:schemeClr val="accent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非連續性的比例尺，適用於非連續性質的資料，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舉例來說：性別分為男、女；長條圖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單小總結一下，當你的資料是無法利用一套計算方法找到彼此關聯性的，像是男生無法經由計算得到女生，這種就是非連續性的資料，反之可以利用一些計算方法找到關聯性的，像是數字與數字之間可以用減法找到關聯性，這種就是連續性的資料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chemeClr val="accent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好資源 </a:t>
            </a:r>
            <a:r>
              <a:rPr lang="en-US" altLang="zh-TW" sz="1200" dirty="0" smtClean="0">
                <a:solidFill>
                  <a:schemeClr val="accent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https://ithelp.ithome.com.tw/articles/10222418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789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74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accent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https://ithelp.ithome.com.tw/articles/10222875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09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93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相似</a:t>
            </a:r>
            <a:r>
              <a:rPr lang="en-US" altLang="zh-TW" baseline="0" dirty="0" smtClean="0"/>
              <a:t>JQ</a:t>
            </a:r>
            <a:r>
              <a:rPr lang="zh-TW" altLang="en-US" baseline="0" dirty="0" smtClean="0"/>
              <a:t>；</a:t>
            </a:r>
            <a:r>
              <a:rPr lang="en-US" altLang="zh-TW" baseline="0" dirty="0" smtClean="0"/>
              <a:t>2</a:t>
            </a:r>
            <a:r>
              <a:rPr lang="zh-TW" altLang="en-US" baseline="0" dirty="0" smtClean="0"/>
              <a:t>點是</a:t>
            </a:r>
            <a:r>
              <a:rPr lang="en-US" altLang="zh-TW" baseline="0" dirty="0" smtClean="0"/>
              <a:t>D3</a:t>
            </a:r>
            <a:r>
              <a:rPr lang="zh-TW" altLang="en-US" baseline="0" dirty="0" smtClean="0"/>
              <a:t>核心特色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4895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https://ithelp.ithome.com.tw/articles/10222875</a:t>
            </a:r>
            <a:endParaRPr lang="en-US" altLang="zh-TW" sz="1200" dirty="0" smtClean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6549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https://ithelp.ithome.com.tw/articles/10222875</a:t>
            </a:r>
            <a:endParaRPr lang="en-US" altLang="zh-TW" sz="1200" dirty="0" smtClean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479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91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91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8534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456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17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相似</a:t>
            </a:r>
            <a:r>
              <a:rPr lang="en-US" altLang="zh-TW" baseline="0" dirty="0" smtClean="0"/>
              <a:t>JQ</a:t>
            </a:r>
            <a:r>
              <a:rPr lang="zh-TW" altLang="en-US" baseline="0" dirty="0" smtClean="0"/>
              <a:t>；</a:t>
            </a:r>
            <a:r>
              <a:rPr lang="en-US" altLang="zh-TW" baseline="0" dirty="0" smtClean="0"/>
              <a:t>2</a:t>
            </a:r>
            <a:r>
              <a:rPr lang="zh-TW" altLang="en-US" baseline="0" dirty="0" smtClean="0"/>
              <a:t>點是</a:t>
            </a:r>
            <a:r>
              <a:rPr lang="en-US" altLang="zh-TW" baseline="0" dirty="0" smtClean="0"/>
              <a:t>D3</a:t>
            </a:r>
            <a:r>
              <a:rPr lang="zh-TW" altLang="en-US" baseline="0" dirty="0" smtClean="0"/>
              <a:t>核心特色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7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66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6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Enter() update()</a:t>
            </a:r>
            <a:r>
              <a:rPr lang="en-US" altLang="zh-TW" baseline="0" dirty="0" smtClean="0"/>
              <a:t> exit() </a:t>
            </a:r>
            <a:r>
              <a:rPr lang="zh-TW" altLang="en-US" baseline="0" dirty="0" smtClean="0"/>
              <a:t>處理資料與元素不對等</a:t>
            </a:r>
            <a:endParaRPr lang="en-US" altLang="zh-TW" baseline="0" dirty="0" smtClean="0"/>
          </a:p>
          <a:p>
            <a:r>
              <a:rPr lang="en-US" altLang="zh-TW" dirty="0" smtClean="0"/>
              <a:t>https://ithelp.ithome.com.tw/articles/10220993</a:t>
            </a:r>
          </a:p>
          <a:p>
            <a:r>
              <a:rPr lang="en-US" altLang="zh-TW" dirty="0" smtClean="0"/>
              <a:t>https://www.oxxostudio.tw/articles/201509/svg-d3-18-enter-update-exit.html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62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Data()</a:t>
            </a:r>
            <a:r>
              <a:rPr lang="zh-TW" altLang="en-US" dirty="0" smtClean="0"/>
              <a:t>時，會回傳一個新的</a:t>
            </a:r>
            <a:r>
              <a:rPr lang="en-US" altLang="zh-TW" dirty="0" smtClean="0"/>
              <a:t>selection</a:t>
            </a:r>
            <a:r>
              <a:rPr lang="zh-TW" altLang="en-US" dirty="0" smtClean="0"/>
              <a:t>物件，裡面包含成功繫結到元素的資料</a:t>
            </a:r>
            <a:r>
              <a:rPr lang="en-US" altLang="zh-TW" dirty="0" smtClean="0"/>
              <a:t>(update)</a:t>
            </a:r>
          </a:p>
          <a:p>
            <a:r>
              <a:rPr lang="zh-TW" altLang="en-US" dirty="0" smtClean="0"/>
              <a:t>同時也會填入</a:t>
            </a:r>
            <a:r>
              <a:rPr lang="en-US" altLang="zh-TW" dirty="0" smtClean="0"/>
              <a:t>enter()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exit()</a:t>
            </a:r>
            <a:r>
              <a:rPr lang="zh-TW" altLang="en-US" dirty="0" smtClean="0"/>
              <a:t>，裡面包含多的資料或</a:t>
            </a:r>
            <a:r>
              <a:rPr lang="en-US" altLang="zh-TW" dirty="0" smtClean="0"/>
              <a:t>DOM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D3.js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提供的方法第一個傳送參數皆為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元素所綁定的資料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dirty="0" smtClean="0"/>
              <a:t>data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），第二個則為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資料集的索引值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dirty="0" smtClean="0"/>
              <a:t>index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93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6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8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6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97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14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1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6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d3js/scales-in-d3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s://github.com/d3/d3/blob/main/API.md#scales-d3-scale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22875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thelp.ithome.com.tw/articles/10222875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1457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teacher.com/d3js/scales-in-d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vezona.github.io/D3.js_Demo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releases" TargetMode="External"/><Relationship Id="rId2" Type="http://schemas.openxmlformats.org/officeDocument/2006/relationships/hyperlink" Target="https://observablehq.com/@d3/d3v6-migration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9192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13800" b="1" dirty="0" smtClean="0">
                <a:solidFill>
                  <a:schemeClr val="accent4"/>
                </a:solidFill>
              </a:rPr>
              <a:t>D3.js</a:t>
            </a:r>
            <a:endParaRPr lang="zh-TW" altLang="en-US" sz="13800" b="1" dirty="0">
              <a:solidFill>
                <a:schemeClr val="accent4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44590"/>
            <a:ext cx="9144000" cy="834038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ejaVu Serif" panose="02060603050605020204" pitchFamily="18" charset="0"/>
              </a:rPr>
              <a:t>資料視覺化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ejaVu Serif" panose="02060603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章：</a:t>
            </a:r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</a:t>
            </a:r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知識</a:t>
            </a:r>
            <a:endParaRPr lang="zh-TW" altLang="en-US" sz="6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993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44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44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583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知識：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是向量圖形格式，可以建立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維圖形、動畫與互動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文字檔格式，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OM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是平面畫布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建立的圖形元素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形狀、文字、線條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外觀屬性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endParaRPr lang="en-US" altLang="zh-TW" b="1" dirty="0" smtClean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可定義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結構化元素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，組合其他子元素成為複合單位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使用圖形座標，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原點是左上角，由上而下、從左至右</a:t>
            </a:r>
            <a:endParaRPr lang="en-US" altLang="zh-TW" b="1" dirty="0" smtClean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接收使用者事件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，並回應事件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進行互動</a:t>
            </a:r>
            <a:endParaRPr lang="zh-TW" altLang="en-US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722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6564" y="1365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91947"/>
              </p:ext>
            </p:extLst>
          </p:nvPr>
        </p:nvGraphicFramePr>
        <p:xfrm>
          <a:off x="450513" y="1446848"/>
          <a:ext cx="6605607" cy="5108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847"/>
                <a:gridCol w="2170141"/>
                <a:gridCol w="1837619"/>
              </a:tblGrid>
              <a:tr h="902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形狀</a:t>
                      </a:r>
                      <a:endParaRPr lang="en-US" altLang="zh-TW" sz="2400" b="1" dirty="0" smtClean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特定屬性</a:t>
                      </a:r>
                      <a:endParaRPr lang="en-US" altLang="zh-TW" sz="2400" b="1" dirty="0" smtClean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en-US" altLang="zh-TW" sz="2400" b="1" dirty="0" smtClean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altLang="zh-TW" sz="2400" b="1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rect</a:t>
                      </a:r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長方形</a:t>
                      </a:r>
                      <a:endParaRPr lang="en-US" altLang="zh-TW" sz="24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x,</a:t>
                      </a:r>
                      <a:r>
                        <a:rPr lang="en-US" altLang="zh-TW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  <a:p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width, height</a:t>
                      </a:r>
                    </a:p>
                    <a:p>
                      <a:r>
                        <a:rPr lang="en-US" altLang="zh-TW" sz="2400" b="1" dirty="0" err="1" smtClean="0">
                          <a:solidFill>
                            <a:schemeClr val="bg1"/>
                          </a:solidFill>
                        </a:rPr>
                        <a:t>rx</a:t>
                      </a:r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TW" sz="2400" b="1" dirty="0" err="1" smtClean="0">
                          <a:solidFill>
                            <a:schemeClr val="bg1"/>
                          </a:solidFill>
                        </a:rPr>
                        <a:t>ry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左上角座標</a:t>
                      </a:r>
                      <a:endParaRPr lang="en-US" altLang="zh-TW" sz="18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寬、高</a:t>
                      </a:r>
                      <a:endParaRPr lang="en-US" altLang="zh-TW" sz="18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水平</a:t>
                      </a:r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垂直邊角半徑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&lt;circle&gt;</a:t>
                      </a:r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圓形</a:t>
                      </a:r>
                      <a:endParaRPr lang="en-US" altLang="zh-TW" sz="24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cx, cy</a:t>
                      </a:r>
                    </a:p>
                    <a:p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中心座標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半徑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&lt;ellipse&gt;</a:t>
                      </a:r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24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橢圓形</a:t>
                      </a:r>
                      <a:endParaRPr lang="en-US" altLang="zh-TW" sz="24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cx, cy</a:t>
                      </a:r>
                    </a:p>
                    <a:p>
                      <a:r>
                        <a:rPr lang="en-US" altLang="zh-TW" sz="2400" b="1" dirty="0" err="1" smtClean="0">
                          <a:solidFill>
                            <a:schemeClr val="bg1"/>
                          </a:solidFill>
                        </a:rPr>
                        <a:t>rx</a:t>
                      </a:r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TW" sz="2400" b="1" dirty="0" err="1" smtClean="0">
                          <a:solidFill>
                            <a:schemeClr val="bg1"/>
                          </a:solidFill>
                        </a:rPr>
                        <a:t>ry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中心座標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水平</a:t>
                      </a: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垂直半徑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&lt;line&gt;</a:t>
                      </a:r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線條</a:t>
                      </a:r>
                      <a:endParaRPr lang="en-US" altLang="zh-TW" sz="24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x1, x2</a:t>
                      </a:r>
                    </a:p>
                    <a:p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y1, y2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座標開始點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座標結束點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8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229411" y="1689736"/>
            <a:ext cx="3764280" cy="47287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&lt;path&gt;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&lt;polyline&gt;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折線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&lt;polygon&gt;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多邊形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90131"/>
              </p:ext>
            </p:extLst>
          </p:nvPr>
        </p:nvGraphicFramePr>
        <p:xfrm>
          <a:off x="815962" y="4295069"/>
          <a:ext cx="8127999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標記</a:t>
                      </a:r>
                      <a:endParaRPr lang="en-US" altLang="zh-TW" b="1" dirty="0" smtClean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特定屬性</a:t>
                      </a:r>
                      <a:endParaRPr lang="en-US" altLang="zh-TW" b="1" dirty="0" smtClean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en-US" altLang="zh-TW" b="1" dirty="0" smtClean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83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10851" y="1690688"/>
            <a:ext cx="11201400" cy="4728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281279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結構元素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顏色：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轉換：移動、旋轉、延展、推移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結構元素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982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&lt;g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結構元素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中大量使用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因為套用到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上的轉換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移動、換色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都同步套用到子項目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沒有形狀，負責組裝複雜圖形物件為一共同集合，並可一次移動與操作這個圖形集合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428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函式與函式表示式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箭頭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51233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第三章：</a:t>
            </a:r>
            <a:r>
              <a:rPr lang="en-US" altLang="zh-TW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核心概念</a:t>
            </a:r>
            <a:endParaRPr lang="zh-TW" altLang="en-US" sz="6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649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選擇與資料繫結</a:t>
            </a:r>
            <a:endParaRPr lang="en-US" altLang="zh-TW" sz="3600" b="1" dirty="0" smtClean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&amp; Data-binding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23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選取節點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417320"/>
            <a:ext cx="10879494" cy="464819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樹位置，選取特定節點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將資料繫結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(data-binding)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到指定節點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可選特定特定節點，改變其樣式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顏色、尺寸、位置等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62318"/>
              </p:ext>
            </p:extLst>
          </p:nvPr>
        </p:nvGraphicFramePr>
        <p:xfrm>
          <a:off x="953122" y="4630349"/>
          <a:ext cx="9211958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1638"/>
                <a:gridCol w="63703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</a:t>
                      </a:r>
                      <a:endParaRPr lang="en-US" altLang="zh-TW" b="1" dirty="0" smtClean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en-US" altLang="zh-TW" b="1" dirty="0" smtClean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/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d3.select 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捕捉符合選取器的第一個元素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d3.selectAll 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捕捉符合選取器的所有元素</a:t>
                      </a:r>
                      <a:endParaRPr lang="en-US" altLang="zh-TW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d3.create(name)</a:t>
                      </a:r>
                      <a:endParaRPr lang="zh-TW" altLang="en-US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????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9372"/>
            <a:ext cx="10515600" cy="100428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分享會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04436"/>
            <a:ext cx="11155680" cy="47861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使用目的</a:t>
            </a:r>
            <a:r>
              <a:rPr lang="en-US" altLang="zh-TW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優缺點、官方文件、實用網站、本次範例</a:t>
            </a:r>
            <a:endParaRPr lang="en-US" altLang="zh-TW" sz="33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</a:t>
            </a: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知識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endParaRPr lang="en-US" altLang="zh-TW" sz="33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核心概念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選擇與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繫結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(Selection &amp;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與形狀繪製、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樣式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endParaRPr lang="en-US" altLang="zh-TW" sz="33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事件與動畫</a:t>
            </a:r>
            <a:r>
              <a:rPr lang="en-US" altLang="zh-TW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&amp;transition)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繪製比例尺</a:t>
            </a:r>
            <a:r>
              <a:rPr lang="en-US" altLang="zh-TW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座標軸、互動圖表</a:t>
            </a:r>
            <a:endParaRPr lang="en-US" altLang="zh-TW" sz="33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3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選取節點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417320"/>
            <a:ext cx="10879494" cy="464819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本身的操作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append/insert/remove/merge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元素上的操作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attr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/style/property)</a:t>
            </a:r>
          </a:p>
        </p:txBody>
      </p:sp>
    </p:spTree>
    <p:extLst>
      <p:ext uri="{BB962C8B-B14F-4D97-AF65-F5344CB8AC3E}">
        <p14:creationId xmlns:p14="http://schemas.microsoft.com/office/powerpoint/2010/main" val="375179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ata(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陣列或物件均可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建立陣列項目與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元素之間，一對一的關係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ata()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來呼叫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Data()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會藉由他們在容器內的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去匹配資料與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資料跟元素數量不一定要一樣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38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資料點與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結合後，就會被永久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直到呼叫其他資料前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__data__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屬性中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因為資料存在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中，所以可以用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方法中，修改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與外觀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Selection.datum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Selection.data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106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1" y="1831080"/>
            <a:ext cx="6854199" cy="4219200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482840" y="1708209"/>
            <a:ext cx="4556760" cy="222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回傳剩餘的資料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Exit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回傳剩餘的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473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268475"/>
            <a:ext cx="10879494" cy="981205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11" y="1249680"/>
            <a:ext cx="9052249" cy="52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268475"/>
            <a:ext cx="10879494" cy="981205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9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268475"/>
            <a:ext cx="10879494" cy="981205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3600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第四章：基礎應用</a:t>
            </a:r>
            <a:endParaRPr lang="zh-TW" altLang="en-US" sz="6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649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繪製基礎圖形與曲線、樣式調整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26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繪製形狀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999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只提供小規模的幾何圖形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是操作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式庫而不是繪圖套件，因此是用組織跟串流的方式在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元素上進行處理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非畫像素點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產生個別屬性、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建立整個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決定整張圖表的排列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(p72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頁圖片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6613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三項 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helper function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86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頁圖片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://livebook.manning.com/book/d3js-in-action-second-edition/chapter-4/13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一般工作流程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成員函式進行必要的設定 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呼叫此函式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96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第一章：</a:t>
            </a:r>
            <a:r>
              <a:rPr lang="en-US" altLang="zh-TW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sz="6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755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2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原理與使用目的、優缺點</a:t>
            </a:r>
            <a:endParaRPr lang="en-US" altLang="zh-TW" sz="3200" b="1" dirty="0" smtClean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2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</a:t>
            </a:r>
            <a:r>
              <a:rPr lang="zh-TW" altLang="en-US" sz="32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與網站範例</a:t>
            </a:r>
            <a:endParaRPr lang="en-US" altLang="zh-TW" sz="32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2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版本流變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731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三項 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helper function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01" y="1477328"/>
            <a:ext cx="9730899" cy="5162324"/>
          </a:xfrm>
        </p:spPr>
      </p:pic>
    </p:spTree>
    <p:extLst>
      <p:ext uri="{BB962C8B-B14F-4D97-AF65-F5344CB8AC3E}">
        <p14:creationId xmlns:p14="http://schemas.microsoft.com/office/powerpoint/2010/main" val="373759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Generators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產生器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908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&lt;path&gt;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用的命令列字串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，回傳能用在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&lt;path&gt;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的屬性值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*注意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它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只出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值，不會產生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，所以要結合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去生成元素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line()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://www.d3indepth.com/shapes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856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 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建立整個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的元素塞進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通常使用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g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當作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元素的容器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不會回傳任何東西，通常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是被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call()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呼叫並使用，然後變更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axis()</a:t>
            </a:r>
          </a:p>
        </p:txBody>
      </p:sp>
    </p:spTree>
    <p:extLst>
      <p:ext uri="{BB962C8B-B14F-4D97-AF65-F5344CB8AC3E}">
        <p14:creationId xmlns:p14="http://schemas.microsoft.com/office/powerpoint/2010/main" val="40680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ayout 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排版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整張圖表的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排列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使用資料集計算像素座標與角度，需消耗一整個資料集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會回傳一個資料結構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被綁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上，但不會建立任何圖形元素，只是計算元素需要放的座標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pie()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stack()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410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24" y="2254885"/>
            <a:ext cx="1087949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Generators</a:t>
            </a:r>
            <a:r>
              <a:rPr lang="zh-TW" altLang="en-US" sz="48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4800" dirty="0">
              <a:solidFill>
                <a:schemeClr val="accent4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00293" y="3580448"/>
            <a:ext cx="7009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bg1"/>
                </a:solidFill>
              </a:rPr>
              <a:t>s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ymbol()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、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line()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18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符號 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Symbols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7484" y="1844040"/>
            <a:ext cx="5287036" cy="46481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預先定義的形狀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無使用資料集，可變更符號形狀和大小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無固定位置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，而使用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調整移動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啟動產生器、餵資料集、呼叫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31902" y="1721168"/>
            <a:ext cx="5485778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啟動產生器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(line()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symbol()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area()…)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餵資料集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data()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呼叫得到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屬性字串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attr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呼叫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</a:p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4223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線條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啟動產生器、餵資料集、呼叫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屬性字串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line()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的設定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function(d,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data)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Defined()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可以設定某些值並跳過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內建的曲線語法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926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24" y="2254885"/>
            <a:ext cx="1087949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  <a:r>
              <a:rPr lang="zh-TW" altLang="en-US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4800" dirty="0">
              <a:solidFill>
                <a:schemeClr val="accent4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00293" y="3580448"/>
            <a:ext cx="7009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 smtClean="0">
                <a:solidFill>
                  <a:schemeClr val="bg1"/>
                </a:solidFill>
              </a:rPr>
              <a:t>pie()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59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餅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5624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24" y="2254885"/>
            <a:ext cx="1087949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zh-TW" altLang="en-US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4800" dirty="0">
              <a:solidFill>
                <a:schemeClr val="accent4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00293" y="3580448"/>
            <a:ext cx="7009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 smtClean="0">
                <a:solidFill>
                  <a:schemeClr val="bg1"/>
                </a:solidFill>
              </a:rPr>
              <a:t>axis ()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與使用目的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而非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canvas)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使用目的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三大重點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26856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軸線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052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第五章：互動應用</a:t>
            </a:r>
            <a:endParaRPr lang="zh-TW" altLang="en-US" sz="6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649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 </a:t>
            </a:r>
            <a:r>
              <a:rPr lang="en-US" altLang="zh-TW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(Event)</a:t>
            </a: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動畫 </a:t>
            </a:r>
            <a:r>
              <a:rPr lang="en-US" altLang="zh-TW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(transition)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58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滑鼠事件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Mousemove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hover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Tooltip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Invert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回傳的陣列轉成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514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滑鼠事件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</a:t>
            </a:r>
          </a:p>
        </p:txBody>
      </p:sp>
    </p:spTree>
    <p:extLst>
      <p:ext uri="{BB962C8B-B14F-4D97-AF65-F5344CB8AC3E}">
        <p14:creationId xmlns:p14="http://schemas.microsoft.com/office/powerpoint/2010/main" val="37819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複製大部分的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API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Interpolator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插補器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開始與結束之間需要的中間值配置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，可套用在大部分類型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 &gt;delay/duration/ease/on</a:t>
            </a:r>
          </a:p>
          <a:p>
            <a:pPr>
              <a:lnSpc>
                <a:spcPct val="20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4161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額外技巧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why?)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，改成控制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opacity</a:t>
            </a:r>
          </a:p>
        </p:txBody>
      </p:sp>
    </p:spTree>
    <p:extLst>
      <p:ext uri="{BB962C8B-B14F-4D97-AF65-F5344CB8AC3E}">
        <p14:creationId xmlns:p14="http://schemas.microsoft.com/office/powerpoint/2010/main" val="3435174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 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避免過度使用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無法暫停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或打斷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，讓使用者被迫等待而不爽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488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第六章：進階應用</a:t>
            </a:r>
            <a:endParaRPr lang="zh-TW" altLang="en-US" sz="6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6186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資料匯入、</a:t>
            </a: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比例尺與</a:t>
            </a:r>
            <a:r>
              <a:rPr lang="en-US" altLang="zh-TW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座標軸</a:t>
            </a:r>
            <a:endParaRPr lang="en-US" altLang="zh-TW" sz="3600" b="1" dirty="0" smtClean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圖表結合事件與動畫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2216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9019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 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比例尺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換算：使用資料去設定輸入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與輸出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(range)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範圍 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圖表範圍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3" y="3649980"/>
            <a:ext cx="10365736" cy="28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560076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553528"/>
            <a:ext cx="11383036" cy="5167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優點缺點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學習困難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why?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自由度大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能做到的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baseline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範例網站與應用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類似套件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charts)</a:t>
            </a:r>
          </a:p>
        </p:txBody>
      </p:sp>
    </p:spTree>
    <p:extLst>
      <p:ext uri="{BB962C8B-B14F-4D97-AF65-F5344CB8AC3E}">
        <p14:creationId xmlns:p14="http://schemas.microsoft.com/office/powerpoint/2010/main" val="2403636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507"/>
            <a:ext cx="10515600" cy="756108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2052242" y="5934514"/>
            <a:ext cx="8410098" cy="80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www.tutorialsteacher.com/d3js/scales-in-d3</a:t>
            </a:r>
            <a:endParaRPr lang="en-US" altLang="zh-TW" sz="1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文件：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github.com/d3/d3/blob/main/API.md#scales-d3-scale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4"/>
          <a:stretch/>
        </p:blipFill>
        <p:spPr>
          <a:xfrm>
            <a:off x="1732836" y="1064615"/>
            <a:ext cx="8729504" cy="46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1315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61851" cy="823912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連續性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61851" cy="368458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.ScaleLinear ( )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d3.scaleTime ( )</a:t>
            </a: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時間、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endParaRPr lang="en-US" altLang="zh-TW" b="1" dirty="0" smtClean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應用：折線圖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6568441" y="1681163"/>
            <a:ext cx="4786948" cy="823912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非連續性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3"/>
          <p:cNvSpPr>
            <a:spLocks noGrp="1"/>
          </p:cNvSpPr>
          <p:nvPr>
            <p:ph sz="half" idx="2"/>
          </p:nvPr>
        </p:nvSpPr>
        <p:spPr>
          <a:xfrm>
            <a:off x="6568441" y="2505075"/>
            <a:ext cx="4786948" cy="3684587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.ScaleBand ( )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d3.ScalePoint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男女比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、國家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長條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8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507"/>
            <a:ext cx="10515600" cy="756108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連續性</a:t>
            </a:r>
            <a:r>
              <a:rPr lang="en-US" altLang="zh-TW" b="1" dirty="0" smtClean="0">
                <a:solidFill>
                  <a:schemeClr val="accent4"/>
                </a:solidFill>
              </a:rPr>
              <a:t> 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2250362" y="6163115"/>
            <a:ext cx="8410098" cy="435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ithelp.ithome.com.tw/articles/10222875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1" t="28379" r="15953" b="7218"/>
          <a:stretch/>
        </p:blipFill>
        <p:spPr>
          <a:xfrm>
            <a:off x="3651568" y="2621281"/>
            <a:ext cx="4892040" cy="3322320"/>
          </a:xfrm>
          <a:prstGeom prst="rect">
            <a:avLst/>
          </a:prstGeom>
        </p:spPr>
      </p:pic>
      <p:sp>
        <p:nvSpPr>
          <p:cNvPr id="6" name="內容版面配置區 13"/>
          <p:cNvSpPr>
            <a:spLocks noGrp="1"/>
          </p:cNvSpPr>
          <p:nvPr>
            <p:ph sz="half" idx="2"/>
          </p:nvPr>
        </p:nvSpPr>
        <p:spPr>
          <a:xfrm>
            <a:off x="1297782" y="1064616"/>
            <a:ext cx="9599612" cy="13371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點都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可以經由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計算，給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出最適當的映射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因此只要給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的範圍即可。</a:t>
            </a:r>
          </a:p>
        </p:txBody>
      </p:sp>
    </p:spTree>
    <p:extLst>
      <p:ext uri="{BB962C8B-B14F-4D97-AF65-F5344CB8AC3E}">
        <p14:creationId xmlns:p14="http://schemas.microsoft.com/office/powerpoint/2010/main" val="21855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8785" y="398009"/>
            <a:ext cx="10515600" cy="697264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非連續性</a:t>
            </a:r>
            <a:r>
              <a:rPr lang="en-US" altLang="zh-TW" b="1" dirty="0" smtClean="0">
                <a:solidFill>
                  <a:schemeClr val="accent4"/>
                </a:solidFill>
              </a:rPr>
              <a:t>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sz="half" idx="2"/>
          </p:nvPr>
        </p:nvSpPr>
        <p:spPr>
          <a:xfrm>
            <a:off x="1297782" y="1212782"/>
            <a:ext cx="10057606" cy="142173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點無法經由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計算給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出最適當的映射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因此想要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擺在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上的資料全部都要餵給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2" t="3383" r="17333" b="10493"/>
          <a:stretch/>
        </p:blipFill>
        <p:spPr>
          <a:xfrm>
            <a:off x="3840480" y="2752022"/>
            <a:ext cx="4617720" cy="3311391"/>
          </a:xfrm>
          <a:prstGeom prst="rect">
            <a:avLst/>
          </a:prstGeom>
        </p:spPr>
      </p:pic>
      <p:sp>
        <p:nvSpPr>
          <p:cNvPr id="19" name="內容版面配置區 7"/>
          <p:cNvSpPr>
            <a:spLocks noGrp="1"/>
          </p:cNvSpPr>
          <p:nvPr>
            <p:ph sz="half" idx="2"/>
          </p:nvPr>
        </p:nvSpPr>
        <p:spPr>
          <a:xfrm>
            <a:off x="2357042" y="6254555"/>
            <a:ext cx="8410098" cy="435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ithelp.ithome.com.tw/articles/10222875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01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8444" y="335358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ScaleLinear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)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8444" y="1851659"/>
            <a:ext cx="5317516" cy="807721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"/>
          <a:stretch/>
        </p:blipFill>
        <p:spPr>
          <a:xfrm>
            <a:off x="458444" y="2850118"/>
            <a:ext cx="11394853" cy="31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8444" y="335358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err="1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ScaleLinear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8444" y="1592340"/>
            <a:ext cx="5317516" cy="807721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2400061"/>
            <a:ext cx="11001375" cy="38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7782" y="365125"/>
            <a:ext cx="9599612" cy="111315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err="1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)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sz="half" idx="2"/>
          </p:nvPr>
        </p:nvSpPr>
        <p:spPr>
          <a:xfrm>
            <a:off x="464819" y="1911666"/>
            <a:ext cx="9599612" cy="62484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傳入完整資料集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非範圍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，並依此切分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" y="2649852"/>
            <a:ext cx="11405627" cy="29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7782" y="365125"/>
            <a:ext cx="9599612" cy="111315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err="1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)  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800" b="1" dirty="0" err="1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ScalePoint</a:t>
            </a:r>
            <a:r>
              <a:rPr lang="en-US" altLang="zh-TW" sz="48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 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sz="half" idx="2"/>
          </p:nvPr>
        </p:nvSpPr>
        <p:spPr>
          <a:xfrm>
            <a:off x="637856" y="4273866"/>
            <a:ext cx="10919461" cy="8467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sz="3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3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calePoint</a:t>
            </a:r>
            <a:r>
              <a:rPr lang="en-US" altLang="zh-TW" sz="3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：紅色的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點是透過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scalePoint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出來的位置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，計算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的是</a:t>
            </a:r>
            <a:r>
              <a:rPr lang="zh-TW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個點的</a:t>
            </a:r>
            <a:r>
              <a:rPr lang="zh-TW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zh-TW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13"/>
          <p:cNvSpPr>
            <a:spLocks noGrp="1"/>
          </p:cNvSpPr>
          <p:nvPr>
            <p:ph sz="half" idx="2"/>
          </p:nvPr>
        </p:nvSpPr>
        <p:spPr>
          <a:xfrm>
            <a:off x="637856" y="1478280"/>
            <a:ext cx="10919461" cy="12954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TW" sz="2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：紅色</a:t>
            </a:r>
            <a:r>
              <a:rPr lang="zh-TW" altLang="en-US" sz="2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直線是透過 </a:t>
            </a:r>
            <a:r>
              <a:rPr lang="en-US" altLang="zh-TW" sz="22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sz="2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出來的位置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，計算</a:t>
            </a:r>
            <a:r>
              <a:rPr lang="zh-TW" altLang="en-US" sz="2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的是</a:t>
            </a:r>
            <a:r>
              <a:rPr lang="zh-TW" altLang="en-US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個區段的位置</a:t>
            </a:r>
            <a:r>
              <a:rPr lang="zh-TW" altLang="en-US" sz="2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，藍色區塊則是該區段的範圍。</a:t>
            </a:r>
          </a:p>
        </p:txBody>
      </p:sp>
      <p:sp>
        <p:nvSpPr>
          <p:cNvPr id="9" name="內容版面配置區 7"/>
          <p:cNvSpPr>
            <a:spLocks noGrp="1"/>
          </p:cNvSpPr>
          <p:nvPr>
            <p:ph sz="half" idx="2"/>
          </p:nvPr>
        </p:nvSpPr>
        <p:spPr>
          <a:xfrm>
            <a:off x="4704002" y="6422194"/>
            <a:ext cx="7487998" cy="435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ithelp.ithome.com.tw/articles/10241457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72"/>
          <a:stretch/>
        </p:blipFill>
        <p:spPr>
          <a:xfrm>
            <a:off x="857749" y="5143756"/>
            <a:ext cx="10699568" cy="7553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8" r="905" b="4009"/>
          <a:stretch/>
        </p:blipFill>
        <p:spPr>
          <a:xfrm>
            <a:off x="954586" y="3019642"/>
            <a:ext cx="10602731" cy="8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座標軸 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Axes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6617432" cy="4648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複雜結構，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&lt;path&gt;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一條直線，標示軸線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&lt;line&gt;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一組沿著軸的刻度記號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(ticks)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&lt;text&gt;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個刻度記號的標籤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9159240" y="1828800"/>
            <a:ext cx="30480" cy="39928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9144000" y="1859280"/>
            <a:ext cx="74676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9189720" y="3825240"/>
            <a:ext cx="74676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9174480" y="5791200"/>
            <a:ext cx="74676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向右箭號 17"/>
          <p:cNvSpPr/>
          <p:nvPr/>
        </p:nvSpPr>
        <p:spPr>
          <a:xfrm>
            <a:off x="6187440" y="2819400"/>
            <a:ext cx="2799165" cy="2845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9319641">
            <a:off x="7082984" y="2767524"/>
            <a:ext cx="2109873" cy="30132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2616580">
            <a:off x="7015461" y="4653488"/>
            <a:ext cx="2109873" cy="30132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7568806" y="3686471"/>
            <a:ext cx="1450649" cy="25465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187440" y="4381897"/>
            <a:ext cx="2756070" cy="217516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216050" y="1490871"/>
            <a:ext cx="49084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216050" y="3501777"/>
            <a:ext cx="49084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216050" y="5437257"/>
            <a:ext cx="49084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4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7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13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座標軸 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Axes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43" y="2550388"/>
            <a:ext cx="9888855" cy="3356640"/>
          </a:xfrm>
          <a:prstGeom prst="rect">
            <a:avLst/>
          </a:prstGeom>
        </p:spPr>
      </p:pic>
      <p:sp>
        <p:nvSpPr>
          <p:cNvPr id="19" name="內容版面配置區 7"/>
          <p:cNvSpPr>
            <a:spLocks noGrp="1"/>
          </p:cNvSpPr>
          <p:nvPr>
            <p:ph sz="half" idx="4294967295"/>
          </p:nvPr>
        </p:nvSpPr>
        <p:spPr>
          <a:xfrm>
            <a:off x="2006522" y="6193595"/>
            <a:ext cx="8410098" cy="4205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www.tutorialsteacher.com/d3js/scales-in-d3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1267142" y="1396094"/>
            <a:ext cx="9888855" cy="87575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方向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決定刻度記號的位置，軸線的位置用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40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網站應用與本次範例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Awwwards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得獎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https://www.awwwards.com/websites/d3/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性別平等議題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https://dataexplorer.womenwill.com/intl/en/thedivide/</a:t>
            </a:r>
          </a:p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城市探索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https://smartcities.smashdelta.com/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生涯理財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https://investmentcalculator.io/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用數據看台灣 </a:t>
            </a:r>
            <a:r>
              <a:rPr lang="en-US" altLang="zh-TW" b="1" dirty="0">
                <a:solidFill>
                  <a:schemeClr val="bg1"/>
                </a:solidFill>
              </a:rPr>
              <a:t>https://www.taiwanstat.com/realtime/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聯合新聞網 數據看疫情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topic.udn.com/event/COVID19_Taiwan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3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自訂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ticks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與標籤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188362" y="1533254"/>
            <a:ext cx="7846378" cy="87575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提供許多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協助調整想要的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與標籤樣式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14053"/>
              </p:ext>
            </p:extLst>
          </p:nvPr>
        </p:nvGraphicFramePr>
        <p:xfrm>
          <a:off x="1772920" y="2721657"/>
          <a:ext cx="919988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60"/>
                <a:gridCol w="5532120"/>
              </a:tblGrid>
              <a:tr h="395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800" dirty="0" smtClean="0"/>
                        <a:t>Ticks Methods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Description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95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4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tickValues</a:t>
                      </a: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自訂我們想要呈現的資料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5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400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tickFormat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用來調整刻度標籤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，自訂資料的格式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395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ticks ()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的數量</a:t>
                      </a:r>
                    </a:p>
                  </a:txBody>
                  <a:tcPr anchor="ctr"/>
                </a:tc>
              </a:tr>
              <a:tr h="395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4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tickSize</a:t>
                      </a: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同時設定內外部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的長度，預設值是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5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tickSizeInner</a:t>
                      </a: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設定內部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的長度，預設值是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395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tickSizeOuter</a:t>
                      </a: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設定外部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的長度，預設值是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5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4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tickPadding</a:t>
                      </a: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自訂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跟標籤的距離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2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284" y="195008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ticks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實際應用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4531112" y="3529694"/>
            <a:ext cx="3221838" cy="875755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icks.html</a:t>
            </a:r>
            <a:endParaRPr lang="en-US" altLang="zh-TW" sz="3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51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1323" y="4413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實戰範例應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96271" y="5583317"/>
            <a:ext cx="41088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</a:t>
            </a:r>
            <a:r>
              <a:rPr lang="zh-TW" altLang="en-US" sz="4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_charts</a:t>
            </a:r>
          </a:p>
        </p:txBody>
      </p:sp>
      <p:sp>
        <p:nvSpPr>
          <p:cNvPr id="5" name="矩形 4"/>
          <p:cNvSpPr/>
          <p:nvPr/>
        </p:nvSpPr>
        <p:spPr>
          <a:xfrm>
            <a:off x="887532" y="1766888"/>
            <a:ext cx="83631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遇到的問題點：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TW" sz="32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無法畫折線圖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軸自訂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間距，使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軸的軸線能一致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折線圖跳過空值，畫出虛線線段連接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設定滑鼠事件與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tooltips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Tooltips 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invert</a:t>
            </a:r>
          </a:p>
        </p:txBody>
      </p:sp>
    </p:spTree>
    <p:extLst>
      <p:ext uri="{BB962C8B-B14F-4D97-AF65-F5344CB8AC3E}">
        <p14:creationId xmlns:p14="http://schemas.microsoft.com/office/powerpoint/2010/main" val="499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vezona.github.io/D3.js_Demo/index.html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0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文件與社群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官方文件與社群、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Observable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2526554"/>
            <a:ext cx="4814596" cy="38932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5"/>
          <a:stretch/>
        </p:blipFill>
        <p:spPr>
          <a:xfrm>
            <a:off x="5759961" y="2511315"/>
            <a:ext cx="6142479" cy="38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0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文章與資源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Kuro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shawn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鐵人邦文章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教學影片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中文網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67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版本流變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baseline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版本差異</a:t>
            </a:r>
            <a:r>
              <a:rPr lang="en-US" altLang="zh-TW" b="1" baseline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(v3.v4=&gt;v6)</a:t>
            </a:r>
            <a:r>
              <a:rPr lang="zh-TW" altLang="en-US" b="1" baseline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教學網站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vue,react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6.0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Migration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https://observablehq.com/@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d3/d3v6-migration-guide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7.0 Released Note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github.com/d3/d3/releases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2" y="3810952"/>
            <a:ext cx="9657398" cy="17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E599"/>
      </a:hlink>
      <a:folHlink>
        <a:srgbClr val="82B3D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2510</Words>
  <Application>Microsoft Office PowerPoint</Application>
  <PresentationFormat>寬螢幕</PresentationFormat>
  <Paragraphs>375</Paragraphs>
  <Slides>63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2" baseType="lpstr">
      <vt:lpstr>Adobe 黑体 Std R</vt:lpstr>
      <vt:lpstr>Arial Unicode MS</vt:lpstr>
      <vt:lpstr>微軟正黑體</vt:lpstr>
      <vt:lpstr>新細明體</vt:lpstr>
      <vt:lpstr>Arial</vt:lpstr>
      <vt:lpstr>Calibri</vt:lpstr>
      <vt:lpstr>Calibri Light</vt:lpstr>
      <vt:lpstr>DejaVu Serif</vt:lpstr>
      <vt:lpstr>Office 佈景主題</vt:lpstr>
      <vt:lpstr>D3.js</vt:lpstr>
      <vt:lpstr>分享會大綱</vt:lpstr>
      <vt:lpstr>第一章：D3簡介</vt:lpstr>
      <vt:lpstr>D3 介紹：原理與使用目的</vt:lpstr>
      <vt:lpstr>D3 介紹：優缺點</vt:lpstr>
      <vt:lpstr>D3 介紹：網站應用與本次範例</vt:lpstr>
      <vt:lpstr>D3 介紹：官方文件與社群</vt:lpstr>
      <vt:lpstr>D3 介紹：教學文章與資源</vt:lpstr>
      <vt:lpstr>D3 介紹：版本流變</vt:lpstr>
      <vt:lpstr>第二章：前導知識</vt:lpstr>
      <vt:lpstr>D3 前導知識：SVG</vt:lpstr>
      <vt:lpstr>D3前導知識：SVG形狀/路徑/文字</vt:lpstr>
      <vt:lpstr>D3前導知識：SVG路徑</vt:lpstr>
      <vt:lpstr>D3前導知識：SVG文字</vt:lpstr>
      <vt:lpstr>D3前導知識：SVG顏色/轉換/結構元素</vt:lpstr>
      <vt:lpstr>D3前導知識：&lt;g&gt;</vt:lpstr>
      <vt:lpstr>D3前導知識：JS</vt:lpstr>
      <vt:lpstr>第三章：D3核心概念</vt:lpstr>
      <vt:lpstr>D3 核心概念：Selection 選取節點</vt:lpstr>
      <vt:lpstr>D3 核心概念：Selection 選取節點</vt:lpstr>
      <vt:lpstr>D3 核心概念：Data-binding 資料繫結</vt:lpstr>
      <vt:lpstr>D3 核心概念：Data-binding 資料繫結</vt:lpstr>
      <vt:lpstr>D3 核心概念：Data-binding 資料繫結</vt:lpstr>
      <vt:lpstr>D3 核心概念：Data-binding 資料繫結</vt:lpstr>
      <vt:lpstr>D3 核心概念：Data-binding 資料繫結</vt:lpstr>
      <vt:lpstr>D3 核心概念：Data-binding 資料繫結</vt:lpstr>
      <vt:lpstr>第四章：基礎應用</vt:lpstr>
      <vt:lpstr>D3 基礎應用：繪製形狀</vt:lpstr>
      <vt:lpstr>D3 基礎應用：三項 helper function</vt:lpstr>
      <vt:lpstr>D3 基礎應用：三項 helper function</vt:lpstr>
      <vt:lpstr>D3 基礎應用：Generators 產生器</vt:lpstr>
      <vt:lpstr>D3 基礎應用：Components 元件</vt:lpstr>
      <vt:lpstr>D3 基礎應用：Layout 排版</vt:lpstr>
      <vt:lpstr>Generators Function</vt:lpstr>
      <vt:lpstr>D3 基礎應用：符號 Symbols</vt:lpstr>
      <vt:lpstr>D3 基礎應用：線條與曲線</vt:lpstr>
      <vt:lpstr>Layout Function</vt:lpstr>
      <vt:lpstr>D3 基礎應用：圓餅圖 Pie</vt:lpstr>
      <vt:lpstr>Component Function</vt:lpstr>
      <vt:lpstr>D3 基礎應用：軸線 Axis</vt:lpstr>
      <vt:lpstr>第五章：互動應用</vt:lpstr>
      <vt:lpstr>D3 互動應用：滑鼠事件</vt:lpstr>
      <vt:lpstr>D3 互動應用：滑鼠事件</vt:lpstr>
      <vt:lpstr>D3 互動應用：動畫transition</vt:lpstr>
      <vt:lpstr>D3 互動應用：transition額外技巧</vt:lpstr>
      <vt:lpstr>D3 互動應用：transition 缺點</vt:lpstr>
      <vt:lpstr>第六章：進階應用</vt:lpstr>
      <vt:lpstr>D3 進階應用：資料匯入</vt:lpstr>
      <vt:lpstr>D3 進階應用：Scale 比例尺</vt:lpstr>
      <vt:lpstr>Scale</vt:lpstr>
      <vt:lpstr>Scale</vt:lpstr>
      <vt:lpstr>連續性 Scale</vt:lpstr>
      <vt:lpstr>非連續性 Scale</vt:lpstr>
      <vt:lpstr>ScaleLinear ( )</vt:lpstr>
      <vt:lpstr>ScaleLinear ( )</vt:lpstr>
      <vt:lpstr>ScaleBand ( )</vt:lpstr>
      <vt:lpstr>ScaleBand ( )  、  ScalePoint ( ) </vt:lpstr>
      <vt:lpstr>D3 進階應用：座標軸 Axes</vt:lpstr>
      <vt:lpstr>D3 進階應用：座標軸 Axes</vt:lpstr>
      <vt:lpstr>D3 進階應用：自訂ticks與標籤</vt:lpstr>
      <vt:lpstr>D3 進階應用：ticks實際應用</vt:lpstr>
      <vt:lpstr>D3 進階應用：實戰範例應用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user</dc:creator>
  <cp:lastModifiedBy>user</cp:lastModifiedBy>
  <cp:revision>79</cp:revision>
  <dcterms:created xsi:type="dcterms:W3CDTF">2021-06-15T01:21:37Z</dcterms:created>
  <dcterms:modified xsi:type="dcterms:W3CDTF">2021-06-17T11:16:02Z</dcterms:modified>
</cp:coreProperties>
</file>