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EE04-4D11-44A0-BB52-C3122D8A6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60964AA-392E-41FD-B194-FB6C456BC7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69BD84D-519C-40B5-B7E3-478883EC18FB}"/>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5" name="Footer Placeholder 4">
            <a:extLst>
              <a:ext uri="{FF2B5EF4-FFF2-40B4-BE49-F238E27FC236}">
                <a16:creationId xmlns:a16="http://schemas.microsoft.com/office/drawing/2014/main" id="{8D1B2B11-1CB4-4991-B11D-1720368B37C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EA18655-2740-47E3-A90F-23B41FF6DE78}"/>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37919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353B-96BE-4A1F-BC8B-EA5D3FB4764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16D4337-D38D-4CDB-A631-7663E622B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F58BB3-0501-41A2-A749-28F50DC234E9}"/>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5" name="Footer Placeholder 4">
            <a:extLst>
              <a:ext uri="{FF2B5EF4-FFF2-40B4-BE49-F238E27FC236}">
                <a16:creationId xmlns:a16="http://schemas.microsoft.com/office/drawing/2014/main" id="{9E7DF14F-23BA-4C99-ACFD-C3A0BAD42C9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0DBE2A-96D8-429C-A271-63E19F35C05D}"/>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305278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8A5003-D437-47DF-9142-2B2138E2B2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54BEBF0-6383-481D-B19A-640FFB94B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20280A0-0FCC-4C7A-A1C1-F8030401BD47}"/>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5" name="Footer Placeholder 4">
            <a:extLst>
              <a:ext uri="{FF2B5EF4-FFF2-40B4-BE49-F238E27FC236}">
                <a16:creationId xmlns:a16="http://schemas.microsoft.com/office/drawing/2014/main" id="{FC3A1A17-4F77-419A-AB20-ACBE4A454DD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A703E4D-C6CC-43D1-887C-6C580E8B2816}"/>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232630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2AE5-89CE-49F1-AC5F-E1CA3FF6928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A72044C-D29F-4612-AC87-2A9D1CBF9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AAD3E81-79DD-459B-A19F-BFD00D6F2AF6}"/>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5" name="Footer Placeholder 4">
            <a:extLst>
              <a:ext uri="{FF2B5EF4-FFF2-40B4-BE49-F238E27FC236}">
                <a16:creationId xmlns:a16="http://schemas.microsoft.com/office/drawing/2014/main" id="{4F6B6151-1ADD-4FD5-8B1B-0902558C0A7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1084EA7-AABE-4723-874F-C9F11403F0E2}"/>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328154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40F9-5DEE-4D3F-ABFD-EC23DA44D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37F6B7D-2165-4E97-962E-891A424A06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87CFE-091C-401E-8FFA-FA4AC930028D}"/>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5" name="Footer Placeholder 4">
            <a:extLst>
              <a:ext uri="{FF2B5EF4-FFF2-40B4-BE49-F238E27FC236}">
                <a16:creationId xmlns:a16="http://schemas.microsoft.com/office/drawing/2014/main" id="{7DD7307B-4685-4774-9E7E-ADD69F27530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C8662E0-2BB3-43E9-A48C-7A0AB01FCC13}"/>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214589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A30D-F03F-4D34-AEDC-632C271317C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557EF82-DC4D-458F-B1DC-58064E6A7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9E1DE1F-BBFF-4DCA-9EE2-F87EAC7A7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A33C468-10B6-4704-B5D2-0532A66C8BE3}"/>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6" name="Footer Placeholder 5">
            <a:extLst>
              <a:ext uri="{FF2B5EF4-FFF2-40B4-BE49-F238E27FC236}">
                <a16:creationId xmlns:a16="http://schemas.microsoft.com/office/drawing/2014/main" id="{6FAB76E9-C028-48C0-A44A-24891F8D22A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7256112-6FAB-40BF-A4CF-3F656BD36EDB}"/>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217304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8DA2-8D44-41A0-BF0C-76E8B7617B6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B2B78AE-EE01-49E9-8694-8474D6B5E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20BC0-EE95-48F1-82BC-6758BA23F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508B7C4-8C5B-4086-90AB-A74E53052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689796-6868-4044-8BCE-21F8264A1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375B6AE-83CA-47ED-9551-9E764327A0BF}"/>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8" name="Footer Placeholder 7">
            <a:extLst>
              <a:ext uri="{FF2B5EF4-FFF2-40B4-BE49-F238E27FC236}">
                <a16:creationId xmlns:a16="http://schemas.microsoft.com/office/drawing/2014/main" id="{42C7E544-B276-4347-A386-484320D5CF8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A710ADC-4C77-4326-8375-9F92B39EDB9D}"/>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12232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C758-0A35-4FCE-9356-5BB7706FCE2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719BF10-1DDE-4BF1-8354-2A62C119663D}"/>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4" name="Footer Placeholder 3">
            <a:extLst>
              <a:ext uri="{FF2B5EF4-FFF2-40B4-BE49-F238E27FC236}">
                <a16:creationId xmlns:a16="http://schemas.microsoft.com/office/drawing/2014/main" id="{62C65C80-3D7D-46E0-9D6B-3B9748D61E3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1F5A3B8-B385-4B56-9273-57E3037CE171}"/>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320805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CAD01-7365-4E29-91A3-5F080574B0D2}"/>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3" name="Footer Placeholder 2">
            <a:extLst>
              <a:ext uri="{FF2B5EF4-FFF2-40B4-BE49-F238E27FC236}">
                <a16:creationId xmlns:a16="http://schemas.microsoft.com/office/drawing/2014/main" id="{F17E70DC-9110-4513-A570-CCAD6F6CDEA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070166D-D855-4640-891C-122D63597691}"/>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334451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CEB4-6F6B-40F1-85EA-7C952A1D9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162945E-0F22-419D-BCDA-75ED3D517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30E8CC59-97F3-42DB-B1D2-F3CB9C341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863C8-CC38-4BB6-B51A-1D09D71329F0}"/>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6" name="Footer Placeholder 5">
            <a:extLst>
              <a:ext uri="{FF2B5EF4-FFF2-40B4-BE49-F238E27FC236}">
                <a16:creationId xmlns:a16="http://schemas.microsoft.com/office/drawing/2014/main" id="{176A94A7-03DC-4A25-B5EE-52B175AD2FC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6B6C6E-F44D-410A-A1FE-AECB386E42A9}"/>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161790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33A1-DA43-4135-BD41-7A9AE3B75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355ED05-A74C-4E6C-A11D-9F5F431BA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91203F88-1672-41FC-944E-586827194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96A91-74BF-4FB6-94E7-9746DABD57CD}"/>
              </a:ext>
            </a:extLst>
          </p:cNvPr>
          <p:cNvSpPr>
            <a:spLocks noGrp="1"/>
          </p:cNvSpPr>
          <p:nvPr>
            <p:ph type="dt" sz="half" idx="10"/>
          </p:nvPr>
        </p:nvSpPr>
        <p:spPr/>
        <p:txBody>
          <a:bodyPr/>
          <a:lstStyle/>
          <a:p>
            <a:fld id="{6C80DD98-148A-4705-B934-0E44BCAF84FF}" type="datetimeFigureOut">
              <a:rPr lang="en-PH" smtClean="0"/>
              <a:t>07/02/2023</a:t>
            </a:fld>
            <a:endParaRPr lang="en-PH"/>
          </a:p>
        </p:txBody>
      </p:sp>
      <p:sp>
        <p:nvSpPr>
          <p:cNvPr id="6" name="Footer Placeholder 5">
            <a:extLst>
              <a:ext uri="{FF2B5EF4-FFF2-40B4-BE49-F238E27FC236}">
                <a16:creationId xmlns:a16="http://schemas.microsoft.com/office/drawing/2014/main" id="{F889F36E-B2F7-4426-990A-0C3ACC24B19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425B448-0326-421A-B787-6809CAB8724E}"/>
              </a:ext>
            </a:extLst>
          </p:cNvPr>
          <p:cNvSpPr>
            <a:spLocks noGrp="1"/>
          </p:cNvSpPr>
          <p:nvPr>
            <p:ph type="sldNum" sz="quarter" idx="12"/>
          </p:nvPr>
        </p:nvSpPr>
        <p:spPr/>
        <p:txBody>
          <a:bodyPr/>
          <a:lstStyle/>
          <a:p>
            <a:fld id="{E3CA83A2-3DFF-47FE-A4BB-F57F1BD07CEF}" type="slidenum">
              <a:rPr lang="en-PH" smtClean="0"/>
              <a:t>‹#›</a:t>
            </a:fld>
            <a:endParaRPr lang="en-PH"/>
          </a:p>
        </p:txBody>
      </p:sp>
    </p:spTree>
    <p:extLst>
      <p:ext uri="{BB962C8B-B14F-4D97-AF65-F5344CB8AC3E}">
        <p14:creationId xmlns:p14="http://schemas.microsoft.com/office/powerpoint/2010/main" val="273201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8545F-6E98-4765-B7A1-4BC1E178C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5FE6B7E-87CB-4F4C-A64E-BBC509490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4AEED46-B1C0-4168-997E-0D1D87581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0DD98-148A-4705-B934-0E44BCAF84FF}" type="datetimeFigureOut">
              <a:rPr lang="en-PH" smtClean="0"/>
              <a:t>07/02/2023</a:t>
            </a:fld>
            <a:endParaRPr lang="en-PH"/>
          </a:p>
        </p:txBody>
      </p:sp>
      <p:sp>
        <p:nvSpPr>
          <p:cNvPr id="5" name="Footer Placeholder 4">
            <a:extLst>
              <a:ext uri="{FF2B5EF4-FFF2-40B4-BE49-F238E27FC236}">
                <a16:creationId xmlns:a16="http://schemas.microsoft.com/office/drawing/2014/main" id="{BEEA2A0B-2F4A-4915-871F-EC2B0857D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2777E42-3838-4A11-B15D-342FFE451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A83A2-3DFF-47FE-A4BB-F57F1BD07CEF}" type="slidenum">
              <a:rPr lang="en-PH" smtClean="0"/>
              <a:t>‹#›</a:t>
            </a:fld>
            <a:endParaRPr lang="en-PH"/>
          </a:p>
        </p:txBody>
      </p:sp>
    </p:spTree>
    <p:extLst>
      <p:ext uri="{BB962C8B-B14F-4D97-AF65-F5344CB8AC3E}">
        <p14:creationId xmlns:p14="http://schemas.microsoft.com/office/powerpoint/2010/main" val="312327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D0FD-EFF2-45BF-BF63-FDEC753631F0}"/>
              </a:ext>
            </a:extLst>
          </p:cNvPr>
          <p:cNvSpPr>
            <a:spLocks noGrp="1"/>
          </p:cNvSpPr>
          <p:nvPr>
            <p:ph type="ctrTitle"/>
          </p:nvPr>
        </p:nvSpPr>
        <p:spPr/>
        <p:txBody>
          <a:bodyPr/>
          <a:lstStyle/>
          <a:p>
            <a:r>
              <a:rPr lang="en-US" dirty="0"/>
              <a:t>Affine Cypher</a:t>
            </a:r>
            <a:endParaRPr lang="en-PH" dirty="0"/>
          </a:p>
        </p:txBody>
      </p:sp>
      <p:sp>
        <p:nvSpPr>
          <p:cNvPr id="3" name="Subtitle 2">
            <a:extLst>
              <a:ext uri="{FF2B5EF4-FFF2-40B4-BE49-F238E27FC236}">
                <a16:creationId xmlns:a16="http://schemas.microsoft.com/office/drawing/2014/main" id="{BEE502B5-7958-4EEC-96C0-4D3F950F9382}"/>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428952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59EC-667B-45E9-AD0F-3905CE0CF938}"/>
              </a:ext>
            </a:extLst>
          </p:cNvPr>
          <p:cNvSpPr>
            <a:spLocks noGrp="1"/>
          </p:cNvSpPr>
          <p:nvPr>
            <p:ph type="title"/>
          </p:nvPr>
        </p:nvSpPr>
        <p:spPr/>
        <p:txBody>
          <a:bodyPr/>
          <a:lstStyle/>
          <a:p>
            <a:r>
              <a:rPr lang="en-US" dirty="0"/>
              <a:t>Affine Cypher</a:t>
            </a:r>
            <a:endParaRPr lang="en-PH" dirty="0"/>
          </a:p>
        </p:txBody>
      </p:sp>
      <p:sp>
        <p:nvSpPr>
          <p:cNvPr id="3" name="Content Placeholder 2">
            <a:extLst>
              <a:ext uri="{FF2B5EF4-FFF2-40B4-BE49-F238E27FC236}">
                <a16:creationId xmlns:a16="http://schemas.microsoft.com/office/drawing/2014/main" id="{7FA2ECA3-9522-4102-BCD2-CC2EEA3C3AEE}"/>
              </a:ext>
            </a:extLst>
          </p:cNvPr>
          <p:cNvSpPr>
            <a:spLocks noGrp="1"/>
          </p:cNvSpPr>
          <p:nvPr>
            <p:ph idx="1"/>
          </p:nvPr>
        </p:nvSpPr>
        <p:spPr/>
        <p:txBody>
          <a:bodyPr>
            <a:normAutofit/>
          </a:bodyPr>
          <a:lstStyle/>
          <a:p>
            <a:pPr algn="l"/>
            <a:r>
              <a:rPr lang="en-US" b="0" i="0" dirty="0">
                <a:solidFill>
                  <a:srgbClr val="374151"/>
                </a:solidFill>
                <a:effectLst/>
                <a:latin typeface="Söhne"/>
              </a:rPr>
              <a:t>The Affine Cipher is a type of monoalphabetic substitution cipher, where each letter of the plaintext is mapped to a corresponding letter of the ciphertext through a linear transformation. </a:t>
            </a:r>
          </a:p>
          <a:p>
            <a:pPr algn="l"/>
            <a:r>
              <a:rPr lang="en-US" b="0" i="0" dirty="0">
                <a:solidFill>
                  <a:srgbClr val="374151"/>
                </a:solidFill>
                <a:effectLst/>
                <a:latin typeface="Söhne"/>
              </a:rPr>
              <a:t>The transformation uses two keys, an "a" key and a "b" key, and the formula for the encryption and decryption is:</a:t>
            </a:r>
          </a:p>
          <a:p>
            <a:pPr lvl="1"/>
            <a:r>
              <a:rPr lang="en-US" b="0" i="0" dirty="0">
                <a:solidFill>
                  <a:srgbClr val="374151"/>
                </a:solidFill>
                <a:effectLst/>
                <a:latin typeface="Söhne"/>
              </a:rPr>
              <a:t>C = (a * P + b) mod 26 P = (C - b) * a^-1 mod 26</a:t>
            </a:r>
          </a:p>
          <a:p>
            <a:pPr algn="l"/>
            <a:r>
              <a:rPr lang="en-US" b="0" i="0" dirty="0">
                <a:solidFill>
                  <a:srgbClr val="374151"/>
                </a:solidFill>
                <a:effectLst/>
                <a:latin typeface="Söhne"/>
              </a:rPr>
              <a:t>where P is the plaintext, C is the ciphertext, a is the "a" key, and b is the "b" key. The "a" key must be chosen such that a is relatively prime to 26 and a^-1 mod 26 exists.</a:t>
            </a:r>
          </a:p>
          <a:p>
            <a:endParaRPr lang="en-PH" dirty="0"/>
          </a:p>
        </p:txBody>
      </p:sp>
    </p:spTree>
    <p:extLst>
      <p:ext uri="{BB962C8B-B14F-4D97-AF65-F5344CB8AC3E}">
        <p14:creationId xmlns:p14="http://schemas.microsoft.com/office/powerpoint/2010/main" val="217287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AFDA-CB03-4909-9787-FC67EAD7F5F8}"/>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B2C5D347-93E5-417B-B2E7-76B8A0C1AA45}"/>
              </a:ext>
            </a:extLst>
          </p:cNvPr>
          <p:cNvSpPr>
            <a:spLocks noGrp="1"/>
          </p:cNvSpPr>
          <p:nvPr>
            <p:ph idx="1"/>
          </p:nvPr>
        </p:nvSpPr>
        <p:spPr/>
        <p:txBody>
          <a:bodyPr/>
          <a:lstStyle/>
          <a:p>
            <a:r>
              <a:rPr lang="en-US" b="0" i="0" dirty="0">
                <a:solidFill>
                  <a:srgbClr val="374151"/>
                </a:solidFill>
                <a:effectLst/>
                <a:latin typeface="Söhne"/>
              </a:rPr>
              <a:t>The key pair used in the Affine Cipher consists of two integers, used as the parameters for the encryption and decryption functions. </a:t>
            </a:r>
          </a:p>
          <a:p>
            <a:r>
              <a:rPr lang="en-US" b="0" i="0" dirty="0">
                <a:solidFill>
                  <a:srgbClr val="374151"/>
                </a:solidFill>
                <a:effectLst/>
                <a:latin typeface="Söhne"/>
              </a:rPr>
              <a:t>The security of the Affine Cipher depends on the secrecy of the key pair and the strength of the mathematical functions used. It is important to note that the Affine Cipher is not considered a secure encryption algorithm in modern cryptography, as it is vulnerable to known-plaintext attacks and frequency analysis.</a:t>
            </a:r>
            <a:endParaRPr lang="en-PH" dirty="0"/>
          </a:p>
        </p:txBody>
      </p:sp>
    </p:spTree>
    <p:extLst>
      <p:ext uri="{BB962C8B-B14F-4D97-AF65-F5344CB8AC3E}">
        <p14:creationId xmlns:p14="http://schemas.microsoft.com/office/powerpoint/2010/main" val="216905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3B33-3ECE-4BF3-B206-1058E8FAB196}"/>
              </a:ext>
            </a:extLst>
          </p:cNvPr>
          <p:cNvSpPr>
            <a:spLocks noGrp="1"/>
          </p:cNvSpPr>
          <p:nvPr>
            <p:ph type="title"/>
          </p:nvPr>
        </p:nvSpPr>
        <p:spPr/>
        <p:txBody>
          <a:bodyPr/>
          <a:lstStyle/>
          <a:p>
            <a:r>
              <a:rPr lang="en-US" dirty="0"/>
              <a:t>Implementation of Affine Cypher</a:t>
            </a:r>
            <a:endParaRPr lang="en-PH" dirty="0"/>
          </a:p>
        </p:txBody>
      </p:sp>
      <p:sp>
        <p:nvSpPr>
          <p:cNvPr id="3" name="Content Placeholder 2">
            <a:extLst>
              <a:ext uri="{FF2B5EF4-FFF2-40B4-BE49-F238E27FC236}">
                <a16:creationId xmlns:a16="http://schemas.microsoft.com/office/drawing/2014/main" id="{E1F131C9-382E-4B70-B1D9-02DADBCDBC7D}"/>
              </a:ext>
            </a:extLst>
          </p:cNvPr>
          <p:cNvSpPr>
            <a:spLocks noGrp="1"/>
          </p:cNvSpPr>
          <p:nvPr>
            <p:ph idx="1"/>
          </p:nvPr>
        </p:nvSpPr>
        <p:spPr>
          <a:xfrm>
            <a:off x="838200" y="2049744"/>
            <a:ext cx="10515600" cy="1751291"/>
          </a:xfrm>
        </p:spPr>
        <p:txBody>
          <a:bodyPr>
            <a:normAutofit fontScale="77500" lnSpcReduction="20000"/>
          </a:bodyPr>
          <a:lstStyle/>
          <a:p>
            <a:pPr algn="l"/>
            <a:r>
              <a:rPr lang="en-US" b="0" i="0" dirty="0">
                <a:solidFill>
                  <a:srgbClr val="374151"/>
                </a:solidFill>
                <a:effectLst/>
                <a:latin typeface="Söhne"/>
              </a:rPr>
              <a:t>To implement the Affine Cipher in Java, you can define a class that takes in the plaintext message, the key pair, and the mode of operation (encryption or decryption). </a:t>
            </a:r>
          </a:p>
          <a:p>
            <a:pPr algn="l"/>
            <a:r>
              <a:rPr lang="en-US" b="0" i="0" dirty="0">
                <a:solidFill>
                  <a:srgbClr val="374151"/>
                </a:solidFill>
                <a:effectLst/>
                <a:latin typeface="Söhne"/>
              </a:rPr>
              <a:t>The code should contain methods to perform the encryption and decryption operations using the mathematical functions defined by the Affine Cipher.</a:t>
            </a:r>
          </a:p>
          <a:p>
            <a:pPr algn="l"/>
            <a:r>
              <a:rPr lang="en-US" b="0" i="0" dirty="0">
                <a:solidFill>
                  <a:srgbClr val="374151"/>
                </a:solidFill>
                <a:effectLst/>
                <a:latin typeface="Söhne"/>
              </a:rPr>
              <a:t>For example, the encryption function could be defined as:</a:t>
            </a:r>
          </a:p>
          <a:p>
            <a:endParaRPr lang="en-PH" dirty="0"/>
          </a:p>
        </p:txBody>
      </p:sp>
    </p:spTree>
    <p:extLst>
      <p:ext uri="{BB962C8B-B14F-4D97-AF65-F5344CB8AC3E}">
        <p14:creationId xmlns:p14="http://schemas.microsoft.com/office/powerpoint/2010/main" val="339866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290</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Affine Cypher</vt:lpstr>
      <vt:lpstr>Affine Cypher</vt:lpstr>
      <vt:lpstr>Cont..</vt:lpstr>
      <vt:lpstr>Implementation of Affine Cypher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Affine Cypher</dc:title>
  <dc:creator>Enrico Chavez</dc:creator>
  <cp:lastModifiedBy>Enrico Chavez</cp:lastModifiedBy>
  <cp:revision>1</cp:revision>
  <dcterms:created xsi:type="dcterms:W3CDTF">2023-02-07T02:25:06Z</dcterms:created>
  <dcterms:modified xsi:type="dcterms:W3CDTF">2023-02-07T06:14:05Z</dcterms:modified>
</cp:coreProperties>
</file>