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co Chavez" userId="6866abea5757b787" providerId="LiveId" clId="{05B2A42D-073E-4458-AD79-9238415882A6}"/>
    <pc:docChg chg="custSel addSld modSld">
      <pc:chgData name="Enrico Chavez" userId="6866abea5757b787" providerId="LiveId" clId="{05B2A42D-073E-4458-AD79-9238415882A6}" dt="2023-02-18T03:30:23.718" v="8" actId="27636"/>
      <pc:docMkLst>
        <pc:docMk/>
      </pc:docMkLst>
      <pc:sldChg chg="modSp new mod">
        <pc:chgData name="Enrico Chavez" userId="6866abea5757b787" providerId="LiveId" clId="{05B2A42D-073E-4458-AD79-9238415882A6}" dt="2023-02-18T03:30:23.718" v="8" actId="27636"/>
        <pc:sldMkLst>
          <pc:docMk/>
          <pc:sldMk cId="127905864" sldId="272"/>
        </pc:sldMkLst>
        <pc:spChg chg="mod">
          <ac:chgData name="Enrico Chavez" userId="6866abea5757b787" providerId="LiveId" clId="{05B2A42D-073E-4458-AD79-9238415882A6}" dt="2023-02-18T03:30:11.122" v="4" actId="27636"/>
          <ac:spMkLst>
            <pc:docMk/>
            <pc:sldMk cId="127905864" sldId="272"/>
            <ac:spMk id="2" creationId="{D0B3B637-04D9-4CB8-914C-CAE19CDAF54A}"/>
          </ac:spMkLst>
        </pc:spChg>
        <pc:spChg chg="mod">
          <ac:chgData name="Enrico Chavez" userId="6866abea5757b787" providerId="LiveId" clId="{05B2A42D-073E-4458-AD79-9238415882A6}" dt="2023-02-18T03:30:23.718" v="8" actId="27636"/>
          <ac:spMkLst>
            <pc:docMk/>
            <pc:sldMk cId="127905864" sldId="272"/>
            <ac:spMk id="3" creationId="{7109DDF5-041B-42AE-B504-D365FA875D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C5B1-9B8E-4F77-A13A-B43E7A4A5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A3B1BB7-677F-43B7-98D3-8E367F6A3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99F3DE8-50DD-4A4C-9FB7-04EE50ECACD2}"/>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5" name="Footer Placeholder 4">
            <a:extLst>
              <a:ext uri="{FF2B5EF4-FFF2-40B4-BE49-F238E27FC236}">
                <a16:creationId xmlns:a16="http://schemas.microsoft.com/office/drawing/2014/main" id="{6865B845-EADB-4E2D-BA42-E05727026E4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0797EF9-7195-42D6-8032-2FBB3A8B6240}"/>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74225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B0A-FF13-4E9C-A357-83E9D3379DD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5A7D3CC-5CA7-4550-A9CC-4625C7CB3C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5430A44-B680-4AF1-A524-81649FC3850D}"/>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5" name="Footer Placeholder 4">
            <a:extLst>
              <a:ext uri="{FF2B5EF4-FFF2-40B4-BE49-F238E27FC236}">
                <a16:creationId xmlns:a16="http://schemas.microsoft.com/office/drawing/2014/main" id="{14C3C18B-A030-49AF-BA45-DD4021D5D5B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A243E3D-D136-4774-94DD-BBB1C6F3BC34}"/>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151797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A288E-E153-49C8-85EC-0734B064E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27CAF67-0E3E-4290-BB92-DFACC6BBA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81A69E8-3B12-42F0-9CAB-DF1DC01A07CF}"/>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5" name="Footer Placeholder 4">
            <a:extLst>
              <a:ext uri="{FF2B5EF4-FFF2-40B4-BE49-F238E27FC236}">
                <a16:creationId xmlns:a16="http://schemas.microsoft.com/office/drawing/2014/main" id="{5ED2CD8E-A92A-4B39-BA43-D7184BC0CE3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911D378-AC32-4FB1-8829-1FF924F90961}"/>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304477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C704-4EDA-4772-A2B6-CF4C0DC09ED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D33636F-348B-4BB3-A919-CD436A936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E411BC3-BB50-49A7-9BEF-6A00B1030302}"/>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5" name="Footer Placeholder 4">
            <a:extLst>
              <a:ext uri="{FF2B5EF4-FFF2-40B4-BE49-F238E27FC236}">
                <a16:creationId xmlns:a16="http://schemas.microsoft.com/office/drawing/2014/main" id="{3CB6E190-9498-42F6-A65B-9D522F62314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460DDD-C723-4F15-A534-618637E07FC5}"/>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57925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5BAC-D8E0-405D-AAEB-CFBA1D1B8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3362832-9F0B-4E28-8FC3-8266ED09F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98D3FA-284D-4540-8629-BC0B02A3EF66}"/>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5" name="Footer Placeholder 4">
            <a:extLst>
              <a:ext uri="{FF2B5EF4-FFF2-40B4-BE49-F238E27FC236}">
                <a16:creationId xmlns:a16="http://schemas.microsoft.com/office/drawing/2014/main" id="{36F18B4C-CF9D-4DBD-AB26-1AB0B06D536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D09691E-A2F4-454B-949C-B608618DD3AC}"/>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72154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C173-AD51-4F68-8ACF-3B7ECE51F96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6433656-13F6-43B3-A20A-6ABBD2068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B18259C-8E1B-4326-8753-EEE640B0D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14F6593-D094-4F1D-93DE-1F171F2EEC64}"/>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6" name="Footer Placeholder 5">
            <a:extLst>
              <a:ext uri="{FF2B5EF4-FFF2-40B4-BE49-F238E27FC236}">
                <a16:creationId xmlns:a16="http://schemas.microsoft.com/office/drawing/2014/main" id="{C867DAED-7B51-49FC-BFEF-60A68138B16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3DF5892-D4A3-43E5-BA65-2CDD026DF6EE}"/>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194874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4091-02AF-4D2D-BAC8-E141B4EE41E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B1002BC-8CBB-45DA-829B-D2338DF39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97907-7B4B-46F1-887A-BB63F18C5D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9DC32A05-53AD-4BA4-990A-B5EB84F5F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5D3A1-723B-4957-BA6E-3E8ACF89E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70A753D-7C2F-431B-890E-0D0EE7DDEF88}"/>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8" name="Footer Placeholder 7">
            <a:extLst>
              <a:ext uri="{FF2B5EF4-FFF2-40B4-BE49-F238E27FC236}">
                <a16:creationId xmlns:a16="http://schemas.microsoft.com/office/drawing/2014/main" id="{7A890FA8-1A09-4B0A-8443-515C35FB4E8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33660974-4305-4CB0-9BC1-5D2F94C2DD9B}"/>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7541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7BF9-3F75-4366-86DC-18E2038FEEC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05CB242-9E31-442B-A236-24D7973B07F5}"/>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4" name="Footer Placeholder 3">
            <a:extLst>
              <a:ext uri="{FF2B5EF4-FFF2-40B4-BE49-F238E27FC236}">
                <a16:creationId xmlns:a16="http://schemas.microsoft.com/office/drawing/2014/main" id="{9C4B27A2-6E27-4D52-BFB6-AFF68980E98B}"/>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6979728-4AC8-421A-A668-267A06A6B611}"/>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12607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9452A-8AF8-4447-9720-532F206A916D}"/>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3" name="Footer Placeholder 2">
            <a:extLst>
              <a:ext uri="{FF2B5EF4-FFF2-40B4-BE49-F238E27FC236}">
                <a16:creationId xmlns:a16="http://schemas.microsoft.com/office/drawing/2014/main" id="{37C50278-0AAA-4AA3-BC79-4FA44F45725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51EC4B6-8767-4B5A-9C93-3EF655552DA6}"/>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112403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03AB-2BDD-4642-89EA-37E7F57A7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B969EFF-D9AC-4635-B931-8114608DB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089E9C4-98EC-4FE6-8B1B-A57AF663F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7EDD9-1FA0-4597-A092-36DC999A7EAD}"/>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6" name="Footer Placeholder 5">
            <a:extLst>
              <a:ext uri="{FF2B5EF4-FFF2-40B4-BE49-F238E27FC236}">
                <a16:creationId xmlns:a16="http://schemas.microsoft.com/office/drawing/2014/main" id="{8033FA5B-0F14-4BD5-B3CC-2C60045ACC2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12E300B-6441-4818-A4C1-E990F44EE0C8}"/>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356309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D657-6C1B-465C-A464-C4BC1E9BF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8441567-B1CD-4CCC-BCF5-AC99F4596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DFCAEB9-6425-4E36-BD6F-6CF2D4B08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59E5D-C6DE-4111-AF68-911DE4E248EF}"/>
              </a:ext>
            </a:extLst>
          </p:cNvPr>
          <p:cNvSpPr>
            <a:spLocks noGrp="1"/>
          </p:cNvSpPr>
          <p:nvPr>
            <p:ph type="dt" sz="half" idx="10"/>
          </p:nvPr>
        </p:nvSpPr>
        <p:spPr/>
        <p:txBody>
          <a:bodyPr/>
          <a:lstStyle/>
          <a:p>
            <a:fld id="{23957463-6789-4DB0-A593-CA7B9314AC0F}" type="datetimeFigureOut">
              <a:rPr lang="en-PH" smtClean="0"/>
              <a:t>18/02/2023</a:t>
            </a:fld>
            <a:endParaRPr lang="en-PH"/>
          </a:p>
        </p:txBody>
      </p:sp>
      <p:sp>
        <p:nvSpPr>
          <p:cNvPr id="6" name="Footer Placeholder 5">
            <a:extLst>
              <a:ext uri="{FF2B5EF4-FFF2-40B4-BE49-F238E27FC236}">
                <a16:creationId xmlns:a16="http://schemas.microsoft.com/office/drawing/2014/main" id="{41BDA3F7-F039-4E1A-95D9-EC7DD37D666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AEEA1F3-0614-4B8E-8E42-9C9B74C3EB47}"/>
              </a:ext>
            </a:extLst>
          </p:cNvPr>
          <p:cNvSpPr>
            <a:spLocks noGrp="1"/>
          </p:cNvSpPr>
          <p:nvPr>
            <p:ph type="sldNum" sz="quarter" idx="12"/>
          </p:nvPr>
        </p:nvSpPr>
        <p:spPr/>
        <p:txBody>
          <a:bodyPr/>
          <a:lstStyle/>
          <a:p>
            <a:fld id="{3BEE5949-DD93-4F76-8515-3455FD98E31B}" type="slidenum">
              <a:rPr lang="en-PH" smtClean="0"/>
              <a:t>‹#›</a:t>
            </a:fld>
            <a:endParaRPr lang="en-PH"/>
          </a:p>
        </p:txBody>
      </p:sp>
    </p:spTree>
    <p:extLst>
      <p:ext uri="{BB962C8B-B14F-4D97-AF65-F5344CB8AC3E}">
        <p14:creationId xmlns:p14="http://schemas.microsoft.com/office/powerpoint/2010/main" val="321628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15264B-6FE2-4C36-9425-E151F6C29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1D7314A-30AF-418F-AAC6-03EA6BEA1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0411BCD-BBDB-40A3-ACE4-5286CE358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57463-6789-4DB0-A593-CA7B9314AC0F}" type="datetimeFigureOut">
              <a:rPr lang="en-PH" smtClean="0"/>
              <a:t>18/02/2023</a:t>
            </a:fld>
            <a:endParaRPr lang="en-PH"/>
          </a:p>
        </p:txBody>
      </p:sp>
      <p:sp>
        <p:nvSpPr>
          <p:cNvPr id="5" name="Footer Placeholder 4">
            <a:extLst>
              <a:ext uri="{FF2B5EF4-FFF2-40B4-BE49-F238E27FC236}">
                <a16:creationId xmlns:a16="http://schemas.microsoft.com/office/drawing/2014/main" id="{E52645A6-96EB-4E8D-AF04-1D639679A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68DC9342-6994-4B5E-A519-49BE738C3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E5949-DD93-4F76-8515-3455FD98E31B}" type="slidenum">
              <a:rPr lang="en-PH" smtClean="0"/>
              <a:t>‹#›</a:t>
            </a:fld>
            <a:endParaRPr lang="en-PH"/>
          </a:p>
        </p:txBody>
      </p:sp>
    </p:spTree>
    <p:extLst>
      <p:ext uri="{BB962C8B-B14F-4D97-AF65-F5344CB8AC3E}">
        <p14:creationId xmlns:p14="http://schemas.microsoft.com/office/powerpoint/2010/main" val="1964857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9807-3874-42E8-8419-0E4736FB4A57}"/>
              </a:ext>
            </a:extLst>
          </p:cNvPr>
          <p:cNvSpPr>
            <a:spLocks noGrp="1"/>
          </p:cNvSpPr>
          <p:nvPr>
            <p:ph type="ctrTitle"/>
          </p:nvPr>
        </p:nvSpPr>
        <p:spPr/>
        <p:txBody>
          <a:bodyPr/>
          <a:lstStyle/>
          <a:p>
            <a:r>
              <a:rPr lang="en-PH" dirty="0"/>
              <a:t>Organizational Structure and Design</a:t>
            </a:r>
          </a:p>
        </p:txBody>
      </p:sp>
      <p:sp>
        <p:nvSpPr>
          <p:cNvPr id="3" name="Subtitle 2">
            <a:extLst>
              <a:ext uri="{FF2B5EF4-FFF2-40B4-BE49-F238E27FC236}">
                <a16:creationId xmlns:a16="http://schemas.microsoft.com/office/drawing/2014/main" id="{5D5C4F94-EEDB-446C-B7F5-E4664F859F4D}"/>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235516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61B5-ABF1-4CFC-BB69-939CACAFF0A1}"/>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DFE6A99F-E010-4DFF-8D18-9BAE0AF381F5}"/>
              </a:ext>
            </a:extLst>
          </p:cNvPr>
          <p:cNvSpPr>
            <a:spLocks noGrp="1"/>
          </p:cNvSpPr>
          <p:nvPr>
            <p:ph idx="1"/>
          </p:nvPr>
        </p:nvSpPr>
        <p:spPr/>
        <p:txBody>
          <a:bodyPr>
            <a:normAutofit fontScale="70000" lnSpcReduction="20000"/>
          </a:bodyPr>
          <a:lstStyle/>
          <a:p>
            <a:r>
              <a:rPr lang="en-US" b="0" i="0" dirty="0">
                <a:solidFill>
                  <a:srgbClr val="374151"/>
                </a:solidFill>
                <a:effectLst/>
                <a:latin typeface="Söhne"/>
              </a:rPr>
              <a:t>Strategy: An organization's strategy is a key factor in determining its design. The design must align with the organization's strategic goals and support its overall mission.</a:t>
            </a:r>
          </a:p>
          <a:p>
            <a:r>
              <a:rPr lang="en-US" b="0" i="0" dirty="0">
                <a:solidFill>
                  <a:srgbClr val="374151"/>
                </a:solidFill>
                <a:effectLst/>
                <a:latin typeface="Söhne"/>
              </a:rPr>
              <a:t>Size: The size of an organization can impact its design. Smaller organizations may have a more informal and flat structure, while larger organizations may require a more formal and hierarchical structure.</a:t>
            </a:r>
          </a:p>
          <a:p>
            <a:r>
              <a:rPr lang="en-US" b="0" i="0" dirty="0">
                <a:solidFill>
                  <a:srgbClr val="374151"/>
                </a:solidFill>
                <a:effectLst/>
                <a:latin typeface="Söhne"/>
              </a:rPr>
              <a:t>Environment: The external environment in which an organization operates can influence its design. For example, organizations in highly regulated industries may require a more centralized structure to comply with regulations.</a:t>
            </a:r>
          </a:p>
          <a:p>
            <a:r>
              <a:rPr lang="en-US" b="0" i="0" dirty="0">
                <a:solidFill>
                  <a:srgbClr val="374151"/>
                </a:solidFill>
                <a:effectLst/>
                <a:latin typeface="Söhne"/>
              </a:rPr>
              <a:t>Technology: The technology an organization uses can impact its design. Organizations that rely heavily on technology may require a flatter structure to promote innovation and collaboration.</a:t>
            </a:r>
          </a:p>
          <a:p>
            <a:r>
              <a:rPr lang="en-US" b="0" i="0" dirty="0">
                <a:solidFill>
                  <a:srgbClr val="374151"/>
                </a:solidFill>
                <a:effectLst/>
                <a:latin typeface="Söhne"/>
              </a:rPr>
              <a:t>Culture: The culture of an organization can impact its design. Organizations with a culture of collaboration and teamwork may require a more decentralized and flat structure.</a:t>
            </a:r>
          </a:p>
          <a:p>
            <a:r>
              <a:rPr lang="en-US" b="0" i="0" dirty="0">
                <a:solidFill>
                  <a:srgbClr val="374151"/>
                </a:solidFill>
                <a:effectLst/>
                <a:latin typeface="Söhne"/>
              </a:rPr>
              <a:t>Human Resources: The skills and abilities of employees can impact an organization's design. For example, an organization with a highly skilled workforce may require a flatter structure to promote innovation and collaboration.</a:t>
            </a:r>
          </a:p>
          <a:p>
            <a:endParaRPr lang="en-PH" dirty="0"/>
          </a:p>
        </p:txBody>
      </p:sp>
    </p:spTree>
    <p:extLst>
      <p:ext uri="{BB962C8B-B14F-4D97-AF65-F5344CB8AC3E}">
        <p14:creationId xmlns:p14="http://schemas.microsoft.com/office/powerpoint/2010/main" val="104878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3361-246A-43A8-9A6E-3B211C2CD46D}"/>
              </a:ext>
            </a:extLst>
          </p:cNvPr>
          <p:cNvSpPr>
            <a:spLocks noGrp="1"/>
          </p:cNvSpPr>
          <p:nvPr>
            <p:ph type="title"/>
          </p:nvPr>
        </p:nvSpPr>
        <p:spPr/>
        <p:txBody>
          <a:bodyPr/>
          <a:lstStyle/>
          <a:p>
            <a:r>
              <a:rPr lang="en-PH" b="1" i="0" dirty="0">
                <a:solidFill>
                  <a:srgbClr val="2D2D2D"/>
                </a:solidFill>
                <a:effectLst/>
                <a:latin typeface="Noto Sans"/>
              </a:rPr>
              <a:t>Benefits of organizational design</a:t>
            </a:r>
            <a:endParaRPr lang="en-PH" dirty="0"/>
          </a:p>
        </p:txBody>
      </p:sp>
      <p:sp>
        <p:nvSpPr>
          <p:cNvPr id="3" name="Content Placeholder 2">
            <a:extLst>
              <a:ext uri="{FF2B5EF4-FFF2-40B4-BE49-F238E27FC236}">
                <a16:creationId xmlns:a16="http://schemas.microsoft.com/office/drawing/2014/main" id="{6EBEEBEA-2A8B-4853-93EA-7E6AC2312240}"/>
              </a:ext>
            </a:extLst>
          </p:cNvPr>
          <p:cNvSpPr>
            <a:spLocks noGrp="1"/>
          </p:cNvSpPr>
          <p:nvPr>
            <p:ph idx="1"/>
          </p:nvPr>
        </p:nvSpPr>
        <p:spPr/>
        <p:txBody>
          <a:bodyPr>
            <a:normAutofit fontScale="77500" lnSpcReduction="20000"/>
          </a:bodyPr>
          <a:lstStyle/>
          <a:p>
            <a:pPr algn="l"/>
            <a:r>
              <a:rPr lang="en-US" b="1" i="0" dirty="0">
                <a:solidFill>
                  <a:srgbClr val="2D2D2D"/>
                </a:solidFill>
                <a:effectLst/>
                <a:latin typeface="Noto Sans"/>
              </a:rPr>
              <a:t>Clarity in operations- </a:t>
            </a:r>
            <a:r>
              <a:rPr lang="en-US" b="0" i="0" dirty="0">
                <a:solidFill>
                  <a:srgbClr val="2D2D2D"/>
                </a:solidFill>
                <a:effectLst/>
                <a:latin typeface="Noto Sans"/>
              </a:rPr>
              <a:t>Adopting an efficient organizational design is important for every organization, regardless of size. It clarifies a company's daily operations and the process of making key decisions and other activities. A practical design provides an overview of each stakeholder's role. This helps employees understand their responsibilities, the timeframe to complete specific projects, the tasks to prioritize, and who they can contact when they need help. A good organizational design can significantly affect efficiency, particularly in large corporations.</a:t>
            </a:r>
          </a:p>
          <a:p>
            <a:pPr algn="l"/>
            <a:r>
              <a:rPr lang="en-US" b="1" i="0" dirty="0">
                <a:solidFill>
                  <a:srgbClr val="2D2D2D"/>
                </a:solidFill>
                <a:effectLst/>
                <a:latin typeface="Noto Sans"/>
              </a:rPr>
              <a:t>Growth opportunities-</a:t>
            </a:r>
            <a:r>
              <a:rPr lang="en-US" b="0" i="0" dirty="0">
                <a:solidFill>
                  <a:srgbClr val="2D2D2D"/>
                </a:solidFill>
                <a:effectLst/>
                <a:latin typeface="Noto Sans"/>
              </a:rPr>
              <a:t>An organization with an efficient design can take advantage of growth opportunities more easily. An excellent organizational design encompasses a technological infrastructure. It's also beneficial when a manager is considering hiring a new employee. The organization's design stipulates specific measures to follow when hiring new people.</a:t>
            </a:r>
          </a:p>
          <a:p>
            <a:pPr algn="l"/>
            <a:r>
              <a:rPr lang="en-US" b="1" i="0" dirty="0">
                <a:solidFill>
                  <a:srgbClr val="2D2D2D"/>
                </a:solidFill>
                <a:effectLst/>
                <a:latin typeface="Noto Sans"/>
              </a:rPr>
              <a:t>Adaptability to change- </a:t>
            </a:r>
            <a:r>
              <a:rPr lang="en-US" b="0" i="0" dirty="0">
                <a:solidFill>
                  <a:srgbClr val="2D2D2D"/>
                </a:solidFill>
                <a:effectLst/>
                <a:latin typeface="Noto Sans"/>
              </a:rPr>
              <a:t>A key feature of an effective design is the ability to respond to a changing marketplace and industry conditions. Many company leaders prefer to focus on existing operations, but the best design allows space for new trends. Ideally, a practical design is flexible enough to allow for any adjustments when necessary.</a:t>
            </a:r>
          </a:p>
          <a:p>
            <a:pPr algn="l"/>
            <a:endParaRPr lang="en-US" b="0" i="0" dirty="0">
              <a:solidFill>
                <a:srgbClr val="2D2D2D"/>
              </a:solidFill>
              <a:effectLst/>
              <a:latin typeface="Noto Sans"/>
            </a:endParaRPr>
          </a:p>
          <a:p>
            <a:endParaRPr lang="en-PH" dirty="0"/>
          </a:p>
        </p:txBody>
      </p:sp>
    </p:spTree>
    <p:extLst>
      <p:ext uri="{BB962C8B-B14F-4D97-AF65-F5344CB8AC3E}">
        <p14:creationId xmlns:p14="http://schemas.microsoft.com/office/powerpoint/2010/main" val="222236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896C-5050-4A88-B828-B9BF69BAEB84}"/>
              </a:ext>
            </a:extLst>
          </p:cNvPr>
          <p:cNvSpPr>
            <a:spLocks noGrp="1"/>
          </p:cNvSpPr>
          <p:nvPr>
            <p:ph type="title"/>
          </p:nvPr>
        </p:nvSpPr>
        <p:spPr/>
        <p:txBody>
          <a:bodyPr>
            <a:normAutofit/>
          </a:bodyPr>
          <a:lstStyle/>
          <a:p>
            <a:r>
              <a:rPr lang="en-US" b="1" i="0" dirty="0">
                <a:solidFill>
                  <a:srgbClr val="2D2D2D"/>
                </a:solidFill>
                <a:effectLst/>
                <a:latin typeface="Noto Sans"/>
              </a:rPr>
              <a:t>8 organizational design principles to consider</a:t>
            </a:r>
            <a:endParaRPr lang="en-PH" dirty="0"/>
          </a:p>
        </p:txBody>
      </p:sp>
      <p:sp>
        <p:nvSpPr>
          <p:cNvPr id="3" name="Content Placeholder 2">
            <a:extLst>
              <a:ext uri="{FF2B5EF4-FFF2-40B4-BE49-F238E27FC236}">
                <a16:creationId xmlns:a16="http://schemas.microsoft.com/office/drawing/2014/main" id="{4442C77B-BCC4-4ECE-A154-A6452FCDB2A1}"/>
              </a:ext>
            </a:extLst>
          </p:cNvPr>
          <p:cNvSpPr>
            <a:spLocks noGrp="1"/>
          </p:cNvSpPr>
          <p:nvPr>
            <p:ph idx="1"/>
          </p:nvPr>
        </p:nvSpPr>
        <p:spPr/>
        <p:txBody>
          <a:bodyPr>
            <a:normAutofit fontScale="85000" lnSpcReduction="20000"/>
          </a:bodyPr>
          <a:lstStyle/>
          <a:p>
            <a:pPr algn="l"/>
            <a:r>
              <a:rPr lang="en-US" b="1" i="0" dirty="0">
                <a:solidFill>
                  <a:srgbClr val="2D2D2D"/>
                </a:solidFill>
                <a:effectLst/>
                <a:latin typeface="Noto Sans"/>
              </a:rPr>
              <a:t>Work specialization- </a:t>
            </a:r>
            <a:r>
              <a:rPr lang="en-US" b="0" i="0" dirty="0">
                <a:solidFill>
                  <a:srgbClr val="2D2D2D"/>
                </a:solidFill>
                <a:effectLst/>
                <a:latin typeface="Noto Sans"/>
              </a:rPr>
              <a:t>The principle of work specialization is a key element of organizational design. A manager typically delegates various responsibilities to employees. An employee's skills, qualifications, job role, and abilities determine how a manager can delegate their work. For example, asking an accountant to prepare a list of materials a company requires to maintain production isn't efficient. When everyone in the organization follows the work specialization principle, the employees can complete their tasks quickly with high quality.</a:t>
            </a:r>
          </a:p>
          <a:p>
            <a:pPr algn="l"/>
            <a:r>
              <a:rPr lang="en-US" b="1" i="0" dirty="0">
                <a:solidFill>
                  <a:srgbClr val="2D2D2D"/>
                </a:solidFill>
                <a:effectLst/>
                <a:latin typeface="Noto Sans"/>
              </a:rPr>
              <a:t>Unity of command- </a:t>
            </a:r>
            <a:r>
              <a:rPr lang="en-US" b="0" i="0" dirty="0">
                <a:solidFill>
                  <a:srgbClr val="2D2D2D"/>
                </a:solidFill>
                <a:effectLst/>
                <a:latin typeface="Noto Sans"/>
              </a:rPr>
              <a:t>A company's communication hierarchy is the focus of the unity of command principle. The communication hierarchy outlines the relationship between an organization's leadership and its employees. It's important for every employee to report to their immediate manager when discussing daily activities. The unity of command principle creates a proper flow of information within a company. For example, the managing director can instruct the marketing manager, and the marketing manager reports directly to only the managing director. A marketing manager can have authority over a sales manager, who is in charge of their sales representatives.</a:t>
            </a:r>
          </a:p>
          <a:p>
            <a:pPr algn="l"/>
            <a:endParaRPr lang="en-US" b="0" i="0" dirty="0">
              <a:solidFill>
                <a:srgbClr val="2D2D2D"/>
              </a:solidFill>
              <a:effectLst/>
              <a:latin typeface="Noto Sans"/>
            </a:endParaRPr>
          </a:p>
          <a:p>
            <a:pPr algn="l"/>
            <a:endParaRPr lang="en-US" b="0" i="0" dirty="0">
              <a:solidFill>
                <a:srgbClr val="2D2D2D"/>
              </a:solidFill>
              <a:effectLst/>
              <a:latin typeface="Noto Sans"/>
            </a:endParaRPr>
          </a:p>
          <a:p>
            <a:endParaRPr lang="en-PH" dirty="0"/>
          </a:p>
        </p:txBody>
      </p:sp>
    </p:spTree>
    <p:extLst>
      <p:ext uri="{BB962C8B-B14F-4D97-AF65-F5344CB8AC3E}">
        <p14:creationId xmlns:p14="http://schemas.microsoft.com/office/powerpoint/2010/main" val="342637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8C68-0F09-46F7-8184-63A5111B7EF3}"/>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450D55B7-CC97-4EC6-93F0-3974ED7D9E34}"/>
              </a:ext>
            </a:extLst>
          </p:cNvPr>
          <p:cNvSpPr>
            <a:spLocks noGrp="1"/>
          </p:cNvSpPr>
          <p:nvPr>
            <p:ph idx="1"/>
          </p:nvPr>
        </p:nvSpPr>
        <p:spPr/>
        <p:txBody>
          <a:bodyPr>
            <a:normAutofit fontScale="92500" lnSpcReduction="10000"/>
          </a:bodyPr>
          <a:lstStyle/>
          <a:p>
            <a:pPr algn="l"/>
            <a:r>
              <a:rPr lang="en-US" b="1" i="0" dirty="0">
                <a:solidFill>
                  <a:srgbClr val="2D2D2D"/>
                </a:solidFill>
                <a:effectLst/>
                <a:latin typeface="Noto Sans"/>
              </a:rPr>
              <a:t>Control or supervision- </a:t>
            </a:r>
            <a:r>
              <a:rPr lang="en-US" b="0" i="0" dirty="0">
                <a:solidFill>
                  <a:srgbClr val="2D2D2D"/>
                </a:solidFill>
                <a:effectLst/>
                <a:latin typeface="Noto Sans"/>
              </a:rPr>
              <a:t>The control or supervision principle focuses on the number of employees a manager can work with efficiently. It's important for the manager to be able to supervise the employees who report to them. The number of employees a manager oversees depends on their competence and abilities, along with the work of the team. The following describes the span of control a manager may have in their role:</a:t>
            </a:r>
          </a:p>
          <a:p>
            <a:pPr lvl="1"/>
            <a:r>
              <a:rPr lang="en-US" b="1" i="0" dirty="0">
                <a:solidFill>
                  <a:srgbClr val="2D2D2D"/>
                </a:solidFill>
                <a:effectLst/>
                <a:latin typeface="Noto Sans"/>
              </a:rPr>
              <a:t>Wide span of control:</a:t>
            </a:r>
            <a:r>
              <a:rPr lang="en-US" b="0" i="0" dirty="0">
                <a:solidFill>
                  <a:srgbClr val="2D2D2D"/>
                </a:solidFill>
                <a:effectLst/>
                <a:latin typeface="Noto Sans"/>
              </a:rPr>
              <a:t> This happens when a manager oversees a large group of employees efficiently. A wide span of control can occur in environments where work is repetitive, communication is excellent, employees require little help, and teams respond promptly.</a:t>
            </a:r>
          </a:p>
          <a:p>
            <a:pPr lvl="1"/>
            <a:r>
              <a:rPr lang="en-US" b="1" i="0" dirty="0">
                <a:solidFill>
                  <a:srgbClr val="2D2D2D"/>
                </a:solidFill>
                <a:effectLst/>
                <a:latin typeface="Noto Sans"/>
              </a:rPr>
              <a:t>Narrow span of control:</a:t>
            </a:r>
            <a:r>
              <a:rPr lang="en-US" b="0" i="0" dirty="0">
                <a:solidFill>
                  <a:srgbClr val="2D2D2D"/>
                </a:solidFill>
                <a:effectLst/>
                <a:latin typeface="Noto Sans"/>
              </a:rPr>
              <a:t> This happens when a manager oversees a small group of employees. A narrow span of control works when the team requires continuous supervision, they have less coordination, there's some miscommunication, or the job requires specific specialization.</a:t>
            </a:r>
          </a:p>
          <a:p>
            <a:pPr marL="0" indent="0">
              <a:buNone/>
            </a:pPr>
            <a:endParaRPr lang="en-PH" dirty="0"/>
          </a:p>
        </p:txBody>
      </p:sp>
    </p:spTree>
    <p:extLst>
      <p:ext uri="{BB962C8B-B14F-4D97-AF65-F5344CB8AC3E}">
        <p14:creationId xmlns:p14="http://schemas.microsoft.com/office/powerpoint/2010/main" val="153090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2B47-4A13-4641-B739-37A130A6CA68}"/>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E393021F-D6DC-4771-B317-1EDF7C0C2D71}"/>
              </a:ext>
            </a:extLst>
          </p:cNvPr>
          <p:cNvSpPr>
            <a:spLocks noGrp="1"/>
          </p:cNvSpPr>
          <p:nvPr>
            <p:ph idx="1"/>
          </p:nvPr>
        </p:nvSpPr>
        <p:spPr/>
        <p:txBody>
          <a:bodyPr>
            <a:normAutofit fontScale="92500" lnSpcReduction="10000"/>
          </a:bodyPr>
          <a:lstStyle/>
          <a:p>
            <a:r>
              <a:rPr lang="en-US" b="1" i="0" dirty="0">
                <a:solidFill>
                  <a:srgbClr val="2D2D2D"/>
                </a:solidFill>
                <a:effectLst/>
                <a:latin typeface="Noto Sans"/>
              </a:rPr>
              <a:t>Coordination of departments and compartments- </a:t>
            </a:r>
            <a:r>
              <a:rPr lang="en-US" b="0" i="0" dirty="0">
                <a:solidFill>
                  <a:srgbClr val="2D2D2D"/>
                </a:solidFill>
                <a:effectLst/>
                <a:latin typeface="Noto Sans"/>
              </a:rPr>
              <a:t>A larger organization comprises various departments and compartments. This design principle allows the teams within each department or compartment to focus on specific tasks. It's important to coordinate the various activities in the company, so each department or compartment can work together efficiently. Here are the differences between a department and a compartment:</a:t>
            </a:r>
          </a:p>
          <a:p>
            <a:pPr lvl="1"/>
            <a:r>
              <a:rPr lang="en-US" b="1" i="0" dirty="0">
                <a:solidFill>
                  <a:srgbClr val="2D2D2D"/>
                </a:solidFill>
                <a:effectLst/>
                <a:latin typeface="Noto Sans"/>
              </a:rPr>
              <a:t>Compartments:</a:t>
            </a:r>
            <a:r>
              <a:rPr lang="en-US" b="0" i="0" dirty="0">
                <a:solidFill>
                  <a:srgbClr val="2D2D2D"/>
                </a:solidFill>
                <a:effectLst/>
                <a:latin typeface="Noto Sans"/>
              </a:rPr>
              <a:t> This refers to the group of professionals who each come from different career paths and specialties. These professionals use their skills to complete a project together.</a:t>
            </a:r>
          </a:p>
          <a:p>
            <a:pPr lvl="1"/>
            <a:r>
              <a:rPr lang="en-US" b="1" i="0" dirty="0">
                <a:solidFill>
                  <a:srgbClr val="2D2D2D"/>
                </a:solidFill>
                <a:effectLst/>
                <a:latin typeface="Noto Sans"/>
              </a:rPr>
              <a:t>Departments:</a:t>
            </a:r>
            <a:r>
              <a:rPr lang="en-US" b="0" i="0" dirty="0">
                <a:solidFill>
                  <a:srgbClr val="2D2D2D"/>
                </a:solidFill>
                <a:effectLst/>
                <a:latin typeface="Noto Sans"/>
              </a:rPr>
              <a:t> This refers to the group of professionals with similar skill sets in a company. Each individual typically has the same duties in the department and uses the same practices to achieve a goal.</a:t>
            </a:r>
            <a:endParaRPr lang="en-US" b="1" i="0" dirty="0">
              <a:solidFill>
                <a:srgbClr val="2D2D2D"/>
              </a:solidFill>
              <a:effectLst/>
              <a:latin typeface="Noto Sans"/>
            </a:endParaRPr>
          </a:p>
          <a:p>
            <a:pPr marL="0" indent="0">
              <a:buNone/>
            </a:pPr>
            <a:endParaRPr lang="en-PH" dirty="0"/>
          </a:p>
        </p:txBody>
      </p:sp>
    </p:spTree>
    <p:extLst>
      <p:ext uri="{BB962C8B-B14F-4D97-AF65-F5344CB8AC3E}">
        <p14:creationId xmlns:p14="http://schemas.microsoft.com/office/powerpoint/2010/main" val="18519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A265-4F32-4590-8357-10007027BC2A}"/>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71DB7DE0-DC3F-4528-8F8A-506E262757E4}"/>
              </a:ext>
            </a:extLst>
          </p:cNvPr>
          <p:cNvSpPr>
            <a:spLocks noGrp="1"/>
          </p:cNvSpPr>
          <p:nvPr>
            <p:ph idx="1"/>
          </p:nvPr>
        </p:nvSpPr>
        <p:spPr/>
        <p:txBody>
          <a:bodyPr>
            <a:normAutofit fontScale="62500" lnSpcReduction="20000"/>
          </a:bodyPr>
          <a:lstStyle/>
          <a:p>
            <a:pPr algn="l"/>
            <a:r>
              <a:rPr lang="en-US" b="1" i="0" dirty="0">
                <a:solidFill>
                  <a:srgbClr val="2D2D2D"/>
                </a:solidFill>
                <a:effectLst/>
                <a:latin typeface="Noto Sans"/>
              </a:rPr>
              <a:t>Balance of responsibilities- </a:t>
            </a:r>
            <a:r>
              <a:rPr lang="en-US" b="0" i="0" dirty="0">
                <a:solidFill>
                  <a:srgbClr val="2D2D2D"/>
                </a:solidFill>
                <a:effectLst/>
                <a:latin typeface="Noto Sans"/>
              </a:rPr>
              <a:t>It's important for managers to ensure every employee has an equal amount of work. Having a balance of responsibilities helps to reduce the chances of conflict among the team members. It also ensures the company uses the employee's time and skills effectively. This principle usually benefits employees because it can provide everyone with equal opportunities to perform.</a:t>
            </a:r>
          </a:p>
          <a:p>
            <a:pPr algn="l"/>
            <a:r>
              <a:rPr lang="en-US" b="1" i="0" dirty="0">
                <a:solidFill>
                  <a:srgbClr val="2D2D2D"/>
                </a:solidFill>
                <a:effectLst/>
                <a:latin typeface="Noto Sans"/>
              </a:rPr>
              <a:t>Functional definition- </a:t>
            </a:r>
            <a:r>
              <a:rPr lang="en-US" b="0" i="0" dirty="0">
                <a:solidFill>
                  <a:srgbClr val="2D2D2D"/>
                </a:solidFill>
                <a:effectLst/>
                <a:latin typeface="Noto Sans"/>
              </a:rPr>
              <a:t>A clear definition of responsibility and authority between leadership, management, and employees can be key. If there's no clear definition of specific responsibilities, there's a possibility that the work can remain incomplete. For example, a restaurant may require someone to turn off all the electrical appliances at the end of the day. If this responsibility goes unassigned, the restaurant can't hold an employee accountable if the electrical appliances stay on throughout the night. Telling everyone their responsibilities can ensure that they complete their work without delay.</a:t>
            </a:r>
          </a:p>
          <a:p>
            <a:pPr algn="l"/>
            <a:r>
              <a:rPr lang="en-US" b="1" i="0" dirty="0">
                <a:solidFill>
                  <a:srgbClr val="2D2D2D"/>
                </a:solidFill>
                <a:effectLst/>
                <a:latin typeface="Noto Sans"/>
              </a:rPr>
              <a:t>Simplicity of communication- </a:t>
            </a:r>
            <a:r>
              <a:rPr lang="en-US" b="0" i="0" dirty="0">
                <a:solidFill>
                  <a:srgbClr val="2D2D2D"/>
                </a:solidFill>
                <a:effectLst/>
                <a:latin typeface="Noto Sans"/>
              </a:rPr>
              <a:t>Simplifying the authority of communication throughout an organization can result in less confusion among employees about who they can approach when facing challenges. Creating simplicity means clearly delegating authority in an organizational design. For example, a customer service representative reports to a manager, but the manager doesn't report to the customer service representative. Having a short chain of command can reduce confusion and delays in the decision-making process. This can also reduce any coordination and communication challenges throughout the company.</a:t>
            </a:r>
          </a:p>
          <a:p>
            <a:pPr algn="l"/>
            <a:r>
              <a:rPr lang="en-US" b="1" i="0" dirty="0">
                <a:solidFill>
                  <a:srgbClr val="2D2D2D"/>
                </a:solidFill>
                <a:effectLst/>
                <a:latin typeface="Noto Sans"/>
              </a:rPr>
              <a:t>Adaptability to change-</a:t>
            </a:r>
            <a:r>
              <a:rPr lang="en-US" b="0" i="0" dirty="0">
                <a:solidFill>
                  <a:srgbClr val="2D2D2D"/>
                </a:solidFill>
                <a:effectLst/>
                <a:latin typeface="Noto Sans"/>
              </a:rPr>
              <a:t>Being able to adapt to change is beneficial for an organization. Creating an organizational design that's flexible enough to adapt to certain circumstances is important. For example, it's important for an employee to know who they can report to when a manager suddenly isn't available. Flexibility allows an organization to grow faster than a company that's not ready for change.</a:t>
            </a:r>
          </a:p>
          <a:p>
            <a:pPr algn="l"/>
            <a:endParaRPr lang="en-US" b="0" i="0" dirty="0">
              <a:solidFill>
                <a:srgbClr val="2D2D2D"/>
              </a:solidFill>
              <a:effectLst/>
              <a:latin typeface="Noto Sans"/>
            </a:endParaRPr>
          </a:p>
          <a:p>
            <a:pPr algn="l"/>
            <a:endParaRPr lang="en-US" b="0" i="0" dirty="0">
              <a:solidFill>
                <a:srgbClr val="2D2D2D"/>
              </a:solidFill>
              <a:effectLst/>
              <a:latin typeface="Noto Sans"/>
            </a:endParaRPr>
          </a:p>
          <a:p>
            <a:pPr algn="l"/>
            <a:endParaRPr lang="en-US" b="0" i="0" dirty="0">
              <a:solidFill>
                <a:srgbClr val="2D2D2D"/>
              </a:solidFill>
              <a:effectLst/>
              <a:latin typeface="Noto Sans"/>
            </a:endParaRPr>
          </a:p>
          <a:p>
            <a:endParaRPr lang="en-PH" dirty="0"/>
          </a:p>
        </p:txBody>
      </p:sp>
    </p:spTree>
    <p:extLst>
      <p:ext uri="{BB962C8B-B14F-4D97-AF65-F5344CB8AC3E}">
        <p14:creationId xmlns:p14="http://schemas.microsoft.com/office/powerpoint/2010/main" val="240591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B637-04D9-4CB8-914C-CAE19CDAF54A}"/>
              </a:ext>
            </a:extLst>
          </p:cNvPr>
          <p:cNvSpPr>
            <a:spLocks noGrp="1"/>
          </p:cNvSpPr>
          <p:nvPr>
            <p:ph type="title"/>
          </p:nvPr>
        </p:nvSpPr>
        <p:spPr/>
        <p:txBody>
          <a:bodyPr>
            <a:normAutofit/>
          </a:bodyPr>
          <a:lstStyle/>
          <a:p>
            <a:r>
              <a:rPr lang="en-US" b="1" i="0" dirty="0">
                <a:solidFill>
                  <a:srgbClr val="2D2D2D"/>
                </a:solidFill>
                <a:effectLst/>
                <a:latin typeface="Noto Sans"/>
              </a:rPr>
              <a:t>Evaluating the effectiveness of an organizational design</a:t>
            </a:r>
            <a:endParaRPr lang="en-PH" dirty="0"/>
          </a:p>
        </p:txBody>
      </p:sp>
      <p:sp>
        <p:nvSpPr>
          <p:cNvPr id="3" name="Content Placeholder 2">
            <a:extLst>
              <a:ext uri="{FF2B5EF4-FFF2-40B4-BE49-F238E27FC236}">
                <a16:creationId xmlns:a16="http://schemas.microsoft.com/office/drawing/2014/main" id="{7109DDF5-041B-42AE-B504-D365FA875D33}"/>
              </a:ext>
            </a:extLst>
          </p:cNvPr>
          <p:cNvSpPr>
            <a:spLocks noGrp="1"/>
          </p:cNvSpPr>
          <p:nvPr>
            <p:ph idx="1"/>
          </p:nvPr>
        </p:nvSpPr>
        <p:spPr/>
        <p:txBody>
          <a:bodyPr>
            <a:normAutofit lnSpcReduction="10000"/>
          </a:bodyPr>
          <a:lstStyle/>
          <a:p>
            <a:pPr algn="l"/>
            <a:r>
              <a:rPr lang="en-US" b="0" i="0" dirty="0">
                <a:solidFill>
                  <a:srgbClr val="2D2D2D"/>
                </a:solidFill>
                <a:effectLst/>
                <a:latin typeface="Noto Sans"/>
              </a:rPr>
              <a:t>Using the principles of organizational design can result in an effective organization. This means the company can achieve its goals. Evaluating an organizational design can help you identify improvement areas. Here are some approaches you can use to evaluate an organizational design:</a:t>
            </a:r>
          </a:p>
          <a:p>
            <a:pPr lvl="1"/>
            <a:r>
              <a:rPr lang="en-US" b="1" i="0" dirty="0">
                <a:solidFill>
                  <a:srgbClr val="2D2D2D"/>
                </a:solidFill>
                <a:effectLst/>
                <a:latin typeface="Noto Sans"/>
              </a:rPr>
              <a:t>Resources-based approach:</a:t>
            </a:r>
            <a:r>
              <a:rPr lang="en-US" b="0" i="0" dirty="0">
                <a:solidFill>
                  <a:srgbClr val="2D2D2D"/>
                </a:solidFill>
                <a:effectLst/>
                <a:latin typeface="Noto Sans"/>
              </a:rPr>
              <a:t> This approach assesses an organization's effectiveness on whether it can get the resources it requires for high performance.</a:t>
            </a:r>
          </a:p>
          <a:p>
            <a:pPr lvl="1"/>
            <a:r>
              <a:rPr lang="en-US" b="1" i="0" dirty="0">
                <a:solidFill>
                  <a:srgbClr val="2D2D2D"/>
                </a:solidFill>
                <a:effectLst/>
                <a:latin typeface="Noto Sans"/>
              </a:rPr>
              <a:t>Internal process approach:</a:t>
            </a:r>
            <a:r>
              <a:rPr lang="en-US" b="0" i="0" dirty="0">
                <a:solidFill>
                  <a:srgbClr val="2D2D2D"/>
                </a:solidFill>
                <a:effectLst/>
                <a:latin typeface="Noto Sans"/>
              </a:rPr>
              <a:t> This focuses on an organization's production process and determines its effectiveness using internal economic efficiency.</a:t>
            </a:r>
          </a:p>
          <a:p>
            <a:pPr lvl="1"/>
            <a:r>
              <a:rPr lang="en-US" b="1" i="0" dirty="0">
                <a:solidFill>
                  <a:srgbClr val="2D2D2D"/>
                </a:solidFill>
                <a:effectLst/>
                <a:latin typeface="Noto Sans"/>
              </a:rPr>
              <a:t>Goal approach:</a:t>
            </a:r>
            <a:r>
              <a:rPr lang="en-US" b="0" i="0" dirty="0">
                <a:solidFill>
                  <a:srgbClr val="2D2D2D"/>
                </a:solidFill>
                <a:effectLst/>
                <a:latin typeface="Noto Sans"/>
              </a:rPr>
              <a:t> This focuses on assessing an organization's effectiveness by monitoring how well it can reach its operational goals.</a:t>
            </a:r>
          </a:p>
          <a:p>
            <a:endParaRPr lang="en-PH" dirty="0"/>
          </a:p>
        </p:txBody>
      </p:sp>
    </p:spTree>
    <p:extLst>
      <p:ext uri="{BB962C8B-B14F-4D97-AF65-F5344CB8AC3E}">
        <p14:creationId xmlns:p14="http://schemas.microsoft.com/office/powerpoint/2010/main" val="12790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9036-662D-46EC-BE05-EDE4A9B11F83}"/>
              </a:ext>
            </a:extLst>
          </p:cNvPr>
          <p:cNvSpPr>
            <a:spLocks noGrp="1"/>
          </p:cNvSpPr>
          <p:nvPr>
            <p:ph type="title"/>
          </p:nvPr>
        </p:nvSpPr>
        <p:spPr/>
        <p:txBody>
          <a:bodyPr/>
          <a:lstStyle/>
          <a:p>
            <a:r>
              <a:rPr lang="en-US" dirty="0"/>
              <a:t>Introduction</a:t>
            </a:r>
            <a:endParaRPr lang="en-PH" dirty="0"/>
          </a:p>
        </p:txBody>
      </p:sp>
      <p:sp>
        <p:nvSpPr>
          <p:cNvPr id="3" name="Content Placeholder 2">
            <a:extLst>
              <a:ext uri="{FF2B5EF4-FFF2-40B4-BE49-F238E27FC236}">
                <a16:creationId xmlns:a16="http://schemas.microsoft.com/office/drawing/2014/main" id="{AF4EBF77-8598-47AF-AAAC-0C664178A038}"/>
              </a:ext>
            </a:extLst>
          </p:cNvPr>
          <p:cNvSpPr>
            <a:spLocks noGrp="1"/>
          </p:cNvSpPr>
          <p:nvPr>
            <p:ph idx="1"/>
          </p:nvPr>
        </p:nvSpPr>
        <p:spPr/>
        <p:txBody>
          <a:bodyPr>
            <a:normAutofit fontScale="92500" lnSpcReduction="10000"/>
          </a:bodyPr>
          <a:lstStyle/>
          <a:p>
            <a:pPr marL="0" indent="0" rtl="0">
              <a:spcBef>
                <a:spcPts val="0"/>
              </a:spcBef>
              <a:spcAft>
                <a:spcPts val="1500"/>
              </a:spcAft>
              <a:buNone/>
            </a:pPr>
            <a:r>
              <a:rPr lang="en-US" sz="1800" b="0" i="0" u="none" strike="noStrike" dirty="0">
                <a:solidFill>
                  <a:srgbClr val="000000"/>
                </a:solidFill>
                <a:effectLst/>
                <a:latin typeface="Roboto"/>
              </a:rPr>
              <a:t>Organizational structure and design refer to the way an organization is arranged and how its different parts work together to achieve its goals. The structure of an organization includes its hierarchy of roles, responsibilities, and reporting relationships. The design of an organization involves decisions around how to organize and group its various functions, departments, and teams to optimize efficiency and effectiveness.</a:t>
            </a:r>
            <a:endParaRPr lang="en-US" b="0" dirty="0">
              <a:effectLst/>
            </a:endParaRPr>
          </a:p>
          <a:p>
            <a:pPr marL="0" indent="0" rtl="0">
              <a:spcBef>
                <a:spcPts val="0"/>
              </a:spcBef>
              <a:spcAft>
                <a:spcPts val="1500"/>
              </a:spcAft>
              <a:buNone/>
            </a:pPr>
            <a:r>
              <a:rPr lang="en-US" sz="1800" b="0" i="0" u="none" strike="noStrike" dirty="0">
                <a:solidFill>
                  <a:srgbClr val="000000"/>
                </a:solidFill>
                <a:effectLst/>
                <a:latin typeface="Roboto"/>
              </a:rPr>
              <a:t>Common types of organizational structures include:</a:t>
            </a:r>
            <a:endParaRPr lang="en-US" b="0" dirty="0">
              <a:effectLst/>
            </a:endParaRPr>
          </a:p>
          <a:p>
            <a:pPr fontAlgn="base">
              <a:spcBef>
                <a:spcPts val="0"/>
              </a:spcBef>
            </a:pPr>
            <a:r>
              <a:rPr lang="en-US" sz="1800" b="0" i="0" u="none" strike="noStrike" dirty="0">
                <a:solidFill>
                  <a:srgbClr val="000000"/>
                </a:solidFill>
                <a:effectLst/>
                <a:latin typeface="Roboto"/>
              </a:rPr>
              <a:t>Functional: Organized by departments based on similar functions (e.g., marketing, finance, operations)</a:t>
            </a:r>
          </a:p>
          <a:p>
            <a:pPr fontAlgn="base">
              <a:spcBef>
                <a:spcPts val="0"/>
              </a:spcBef>
            </a:pPr>
            <a:r>
              <a:rPr lang="en-US" sz="1800" b="0" i="0" u="none" strike="noStrike" dirty="0">
                <a:solidFill>
                  <a:srgbClr val="000000"/>
                </a:solidFill>
                <a:effectLst/>
                <a:latin typeface="Roboto"/>
              </a:rPr>
              <a:t>Divisional: Organized by product, customer, or geographic location</a:t>
            </a:r>
          </a:p>
          <a:p>
            <a:pPr fontAlgn="base">
              <a:spcBef>
                <a:spcPts val="0"/>
              </a:spcBef>
            </a:pPr>
            <a:r>
              <a:rPr lang="en-US" sz="1800" b="0" i="0" u="none" strike="noStrike" dirty="0">
                <a:solidFill>
                  <a:srgbClr val="000000"/>
                </a:solidFill>
                <a:effectLst/>
                <a:latin typeface="Roboto"/>
              </a:rPr>
              <a:t>Matrix: Combines functional and divisional structures to create cross-functional teams</a:t>
            </a:r>
          </a:p>
          <a:p>
            <a:pPr fontAlgn="base">
              <a:spcBef>
                <a:spcPts val="0"/>
              </a:spcBef>
              <a:spcAft>
                <a:spcPts val="1500"/>
              </a:spcAft>
            </a:pPr>
            <a:r>
              <a:rPr lang="en-US" sz="1800" b="0" i="0" u="none" strike="noStrike" dirty="0">
                <a:solidFill>
                  <a:srgbClr val="000000"/>
                </a:solidFill>
                <a:effectLst/>
                <a:latin typeface="Roboto"/>
              </a:rPr>
              <a:t>Flat: Minimal hierarchy with few layers of management</a:t>
            </a:r>
          </a:p>
          <a:p>
            <a:pPr marL="0" indent="0" rtl="0">
              <a:spcBef>
                <a:spcPts val="1500"/>
              </a:spcBef>
              <a:spcAft>
                <a:spcPts val="0"/>
              </a:spcAft>
              <a:buNone/>
            </a:pPr>
            <a:r>
              <a:rPr lang="en-US" sz="1800" b="0" i="0" u="none" strike="noStrike" dirty="0">
                <a:solidFill>
                  <a:srgbClr val="000000"/>
                </a:solidFill>
                <a:effectLst/>
                <a:latin typeface="Roboto"/>
              </a:rPr>
              <a:t>Factors that influence organizational design include the organization's size, complexity, culture, industry, and strategic goals. Effective organizational design can help to improve communication, reduce costs, increase efficiency, and support the organization's overall strategy.</a:t>
            </a:r>
            <a:endParaRPr lang="en-US" b="0" dirty="0">
              <a:effectLst/>
            </a:endParaRPr>
          </a:p>
          <a:p>
            <a:pPr marL="0" indent="0">
              <a:buNone/>
            </a:pPr>
            <a:br>
              <a:rPr lang="en-US" dirty="0"/>
            </a:br>
            <a:endParaRPr lang="en-PH" dirty="0"/>
          </a:p>
        </p:txBody>
      </p:sp>
    </p:spTree>
    <p:extLst>
      <p:ext uri="{BB962C8B-B14F-4D97-AF65-F5344CB8AC3E}">
        <p14:creationId xmlns:p14="http://schemas.microsoft.com/office/powerpoint/2010/main" val="418269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2142-8D47-49ED-9FF5-E8A7146FBDAE}"/>
              </a:ext>
            </a:extLst>
          </p:cNvPr>
          <p:cNvSpPr>
            <a:spLocks noGrp="1"/>
          </p:cNvSpPr>
          <p:nvPr>
            <p:ph type="title"/>
          </p:nvPr>
        </p:nvSpPr>
        <p:spPr/>
        <p:txBody>
          <a:bodyPr/>
          <a:lstStyle/>
          <a:p>
            <a:r>
              <a:rPr lang="en-PH" b="1" i="0" dirty="0">
                <a:solidFill>
                  <a:srgbClr val="111111"/>
                </a:solidFill>
                <a:effectLst/>
                <a:latin typeface="Cabin-semi-bold"/>
              </a:rPr>
              <a:t>Understanding an Organizational Structure</a:t>
            </a:r>
            <a:endParaRPr lang="en-PH" dirty="0"/>
          </a:p>
        </p:txBody>
      </p:sp>
      <p:sp>
        <p:nvSpPr>
          <p:cNvPr id="3" name="Content Placeholder 2">
            <a:extLst>
              <a:ext uri="{FF2B5EF4-FFF2-40B4-BE49-F238E27FC236}">
                <a16:creationId xmlns:a16="http://schemas.microsoft.com/office/drawing/2014/main" id="{BCEDA72B-12AE-4BFC-B63E-88690CCA4943}"/>
              </a:ext>
            </a:extLst>
          </p:cNvPr>
          <p:cNvSpPr>
            <a:spLocks noGrp="1"/>
          </p:cNvSpPr>
          <p:nvPr>
            <p:ph idx="1"/>
          </p:nvPr>
        </p:nvSpPr>
        <p:spPr/>
        <p:txBody>
          <a:bodyPr>
            <a:normAutofit fontScale="85000" lnSpcReduction="20000"/>
          </a:bodyPr>
          <a:lstStyle/>
          <a:p>
            <a:pPr algn="l"/>
            <a:r>
              <a:rPr lang="en-US" b="0" i="0" dirty="0">
                <a:solidFill>
                  <a:srgbClr val="111111"/>
                </a:solidFill>
                <a:effectLst/>
                <a:latin typeface="SourceSansPro"/>
              </a:rPr>
              <a:t>Businesses of all shapes and sizes use organizational structures heavily. They define a specific </a:t>
            </a:r>
            <a:r>
              <a:rPr lang="en-US" dirty="0">
                <a:solidFill>
                  <a:srgbClr val="111111"/>
                </a:solidFill>
                <a:latin typeface="SourceSansPro"/>
              </a:rPr>
              <a:t>hierarchy</a:t>
            </a:r>
            <a:r>
              <a:rPr lang="en-US" b="0" i="0" dirty="0">
                <a:solidFill>
                  <a:srgbClr val="111111"/>
                </a:solidFill>
                <a:effectLst/>
                <a:latin typeface="SourceSansPro"/>
              </a:rPr>
              <a:t> within an organization. A successful organizational structure defines each employee's job and how it fits within the overall system. Put simply, the organizational structure lays out who does what so the company can meet its objectives.</a:t>
            </a:r>
          </a:p>
          <a:p>
            <a:pPr algn="l"/>
            <a:r>
              <a:rPr lang="en-US" b="0" i="0" dirty="0">
                <a:solidFill>
                  <a:srgbClr val="111111"/>
                </a:solidFill>
                <a:effectLst/>
                <a:latin typeface="SourceSansPro"/>
              </a:rPr>
              <a:t>This structuring provides a company with a visual representation of how it is shaped and how it can best move forward in achieving its goals. </a:t>
            </a:r>
          </a:p>
          <a:p>
            <a:pPr algn="l"/>
            <a:r>
              <a:rPr lang="en-US" b="0" i="0" dirty="0">
                <a:solidFill>
                  <a:srgbClr val="111111"/>
                </a:solidFill>
                <a:effectLst/>
                <a:latin typeface="SourceSansPro"/>
              </a:rPr>
              <a:t>Organizational structures are normally illustrated in some sort of chart or diagram like a pyramid, where the most powerful members of the organization sit at the top, while those with the least amount of power are at the bottom.</a:t>
            </a:r>
          </a:p>
          <a:p>
            <a:pPr algn="l"/>
            <a:r>
              <a:rPr lang="en-US" b="0" i="0" dirty="0">
                <a:solidFill>
                  <a:srgbClr val="111111"/>
                </a:solidFill>
                <a:effectLst/>
                <a:latin typeface="SourceSansPro"/>
              </a:rPr>
              <a:t>Not having a formal structure in place may prove difficult for certain organizations. For instance, employees may have difficulty knowing to whom they should report. That can lead to uncertainty as to who is responsible for what in the organization.</a:t>
            </a:r>
          </a:p>
          <a:p>
            <a:endParaRPr lang="en-PH" dirty="0"/>
          </a:p>
        </p:txBody>
      </p:sp>
    </p:spTree>
    <p:extLst>
      <p:ext uri="{BB962C8B-B14F-4D97-AF65-F5344CB8AC3E}">
        <p14:creationId xmlns:p14="http://schemas.microsoft.com/office/powerpoint/2010/main" val="287740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1B54-D488-40C8-B01A-11CEA5F9D298}"/>
              </a:ext>
            </a:extLst>
          </p:cNvPr>
          <p:cNvSpPr>
            <a:spLocks noGrp="1"/>
          </p:cNvSpPr>
          <p:nvPr>
            <p:ph type="title"/>
          </p:nvPr>
        </p:nvSpPr>
        <p:spPr/>
        <p:txBody>
          <a:bodyPr>
            <a:normAutofit/>
          </a:bodyPr>
          <a:lstStyle/>
          <a:p>
            <a:r>
              <a:rPr lang="en-US" b="1" i="0" dirty="0">
                <a:solidFill>
                  <a:srgbClr val="111111"/>
                </a:solidFill>
                <a:effectLst/>
                <a:latin typeface="Cabin-semi-bold"/>
              </a:rPr>
              <a:t>Centralized vs. Decentralized Organizational Structures</a:t>
            </a:r>
            <a:endParaRPr lang="en-PH" dirty="0"/>
          </a:p>
        </p:txBody>
      </p:sp>
      <p:sp>
        <p:nvSpPr>
          <p:cNvPr id="3" name="Content Placeholder 2">
            <a:extLst>
              <a:ext uri="{FF2B5EF4-FFF2-40B4-BE49-F238E27FC236}">
                <a16:creationId xmlns:a16="http://schemas.microsoft.com/office/drawing/2014/main" id="{865BC2FC-AE00-4042-AA09-E9CEA2D9E9D6}"/>
              </a:ext>
            </a:extLst>
          </p:cNvPr>
          <p:cNvSpPr>
            <a:spLocks noGrp="1"/>
          </p:cNvSpPr>
          <p:nvPr>
            <p:ph idx="1"/>
          </p:nvPr>
        </p:nvSpPr>
        <p:spPr/>
        <p:txBody>
          <a:bodyPr>
            <a:normAutofit fontScale="85000" lnSpcReduction="20000"/>
          </a:bodyPr>
          <a:lstStyle/>
          <a:p>
            <a:pPr algn="l"/>
            <a:r>
              <a:rPr lang="en-US" b="0" i="0" dirty="0">
                <a:solidFill>
                  <a:srgbClr val="111111"/>
                </a:solidFill>
                <a:effectLst/>
                <a:latin typeface="SourceSansPro"/>
              </a:rPr>
              <a:t>organizations have been structured with centralized leadership and a defined chain of command. The military is an organization famous for its highly centralized structure, with a long and specific hierarchy of superiors and subordinates. </a:t>
            </a:r>
          </a:p>
          <a:p>
            <a:pPr algn="l"/>
            <a:r>
              <a:rPr lang="en-US" b="0" i="0" dirty="0">
                <a:solidFill>
                  <a:srgbClr val="111111"/>
                </a:solidFill>
                <a:effectLst/>
                <a:latin typeface="SourceSansPro"/>
              </a:rPr>
              <a:t>In a centralized organizational system, there are very clear responsibilities for each role, with subordinate roles defaulting to the guidance of their superiors.</a:t>
            </a:r>
          </a:p>
          <a:p>
            <a:pPr algn="l"/>
            <a:r>
              <a:rPr lang="en-US" dirty="0">
                <a:solidFill>
                  <a:srgbClr val="111111"/>
                </a:solidFill>
                <a:latin typeface="SourceSansPro"/>
              </a:rPr>
              <a:t>decentralized organizations. This allows companies to remain fast, agile, and adaptable, with almost every employee receiving a high level of personal agency. For example, Johnson &amp; Johnson is a company that's known for its decentralized structure.</a:t>
            </a:r>
          </a:p>
          <a:p>
            <a:pPr algn="l"/>
            <a:r>
              <a:rPr lang="en-US" dirty="0">
                <a:solidFill>
                  <a:srgbClr val="111111"/>
                </a:solidFill>
                <a:latin typeface="SourceSansPro"/>
              </a:rPr>
              <a:t>As a large company with over 200 business units and brands that function in sometimes very different industries, each operates autonomously. Even in decentralized companies, there are still usually built-in hierarchies. However, teams are empowered to make their own decisions and come to the best conclusion without necessarily getting "approval" from up top.</a:t>
            </a:r>
          </a:p>
          <a:p>
            <a:endParaRPr lang="en-PH" dirty="0"/>
          </a:p>
        </p:txBody>
      </p:sp>
    </p:spTree>
    <p:extLst>
      <p:ext uri="{BB962C8B-B14F-4D97-AF65-F5344CB8AC3E}">
        <p14:creationId xmlns:p14="http://schemas.microsoft.com/office/powerpoint/2010/main" val="232286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E1DE-637C-4919-8D9E-B251EABB79B1}"/>
              </a:ext>
            </a:extLst>
          </p:cNvPr>
          <p:cNvSpPr>
            <a:spLocks noGrp="1"/>
          </p:cNvSpPr>
          <p:nvPr>
            <p:ph type="title"/>
          </p:nvPr>
        </p:nvSpPr>
        <p:spPr/>
        <p:txBody>
          <a:bodyPr/>
          <a:lstStyle/>
          <a:p>
            <a:r>
              <a:rPr lang="en-PH" b="1" i="0" dirty="0">
                <a:solidFill>
                  <a:srgbClr val="111111"/>
                </a:solidFill>
                <a:effectLst/>
                <a:latin typeface="Cabin-semi-bold"/>
              </a:rPr>
              <a:t>Types of Organizational Structures</a:t>
            </a:r>
            <a:endParaRPr lang="en-PH" dirty="0"/>
          </a:p>
        </p:txBody>
      </p:sp>
      <p:sp>
        <p:nvSpPr>
          <p:cNvPr id="3" name="Content Placeholder 2">
            <a:extLst>
              <a:ext uri="{FF2B5EF4-FFF2-40B4-BE49-F238E27FC236}">
                <a16:creationId xmlns:a16="http://schemas.microsoft.com/office/drawing/2014/main" id="{B1E36064-5251-41DF-BC5B-A3CDC916CF4F}"/>
              </a:ext>
            </a:extLst>
          </p:cNvPr>
          <p:cNvSpPr>
            <a:spLocks noGrp="1"/>
          </p:cNvSpPr>
          <p:nvPr>
            <p:ph idx="1"/>
          </p:nvPr>
        </p:nvSpPr>
        <p:spPr>
          <a:xfrm>
            <a:off x="838200" y="1825625"/>
            <a:ext cx="10515600" cy="2298140"/>
          </a:xfrm>
        </p:spPr>
        <p:txBody>
          <a:bodyPr>
            <a:normAutofit fontScale="62500" lnSpcReduction="20000"/>
          </a:bodyPr>
          <a:lstStyle/>
          <a:p>
            <a:pPr algn="l"/>
            <a:r>
              <a:rPr lang="en-US" b="1" i="0" dirty="0">
                <a:solidFill>
                  <a:srgbClr val="111111"/>
                </a:solidFill>
                <a:effectLst/>
                <a:latin typeface="Cabin-semi-bold"/>
              </a:rPr>
              <a:t>Functional Structure- </a:t>
            </a:r>
            <a:r>
              <a:rPr lang="en-US" b="0" i="0" dirty="0">
                <a:solidFill>
                  <a:srgbClr val="111111"/>
                </a:solidFill>
                <a:effectLst/>
                <a:latin typeface="SourceSansPro"/>
              </a:rPr>
              <a:t>This is also referred to as a </a:t>
            </a:r>
            <a:r>
              <a:rPr lang="en-US" dirty="0">
                <a:solidFill>
                  <a:srgbClr val="111111"/>
                </a:solidFill>
                <a:latin typeface="SourceSansPro"/>
              </a:rPr>
              <a:t>bureaucratic organizational structure and breaks up a company </a:t>
            </a:r>
            <a:r>
              <a:rPr lang="en-US" b="0" i="0" dirty="0">
                <a:solidFill>
                  <a:srgbClr val="111111"/>
                </a:solidFill>
                <a:effectLst/>
                <a:latin typeface="SourceSansPro"/>
              </a:rPr>
              <a:t>based on the specialization of its workforce. Most small-to-medium-sized businesses implement a functional structure. Dividing the firm into departments consisting of marketing, sales, and operations is the act of using a bureaucratic organizational structure.</a:t>
            </a:r>
          </a:p>
          <a:p>
            <a:pPr algn="l"/>
            <a:r>
              <a:rPr lang="en-US" b="1" i="0" dirty="0">
                <a:solidFill>
                  <a:srgbClr val="111111"/>
                </a:solidFill>
                <a:effectLst/>
                <a:latin typeface="Cabin-semi-bold"/>
              </a:rPr>
              <a:t>Divisional or Multidivisional Structure- </a:t>
            </a:r>
            <a:r>
              <a:rPr lang="en-US" b="0" i="0" dirty="0">
                <a:solidFill>
                  <a:srgbClr val="111111"/>
                </a:solidFill>
                <a:effectLst/>
                <a:latin typeface="SourceSansPro"/>
              </a:rPr>
              <a:t>The second type is common among large companies with many business units. Called the divisional or multidivisional (M-Form) structure, a company that uses this method structures its leadership team based on the products, projects, or subsidiaries they operate. A good example of this structure is Johnson &amp; Johnson. With thousands of products and lines of business, the company structures itself so each business unit operates as its own company with its own president.</a:t>
            </a:r>
          </a:p>
          <a:p>
            <a:pPr algn="l"/>
            <a:endParaRPr lang="en-US" b="0" i="0" dirty="0">
              <a:solidFill>
                <a:srgbClr val="111111"/>
              </a:solidFill>
              <a:effectLst/>
              <a:latin typeface="SourceSansPro"/>
            </a:endParaRPr>
          </a:p>
          <a:p>
            <a:endParaRPr lang="en-PH" dirty="0"/>
          </a:p>
        </p:txBody>
      </p:sp>
      <p:pic>
        <p:nvPicPr>
          <p:cNvPr id="1026" name="Picture 2">
            <a:extLst>
              <a:ext uri="{FF2B5EF4-FFF2-40B4-BE49-F238E27FC236}">
                <a16:creationId xmlns:a16="http://schemas.microsoft.com/office/drawing/2014/main" id="{8EB979A3-FB9B-463E-9C1A-13AF25FC0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706" y="3935504"/>
            <a:ext cx="8144435" cy="266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38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8F63-6D24-4EC8-99EC-6E3AA4607643}"/>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2C3D46D9-A7F5-465B-99ED-B700F0A37457}"/>
              </a:ext>
            </a:extLst>
          </p:cNvPr>
          <p:cNvSpPr>
            <a:spLocks noGrp="1"/>
          </p:cNvSpPr>
          <p:nvPr>
            <p:ph idx="1"/>
          </p:nvPr>
        </p:nvSpPr>
        <p:spPr/>
        <p:txBody>
          <a:bodyPr>
            <a:normAutofit fontScale="92500" lnSpcReduction="20000"/>
          </a:bodyPr>
          <a:lstStyle/>
          <a:p>
            <a:pPr algn="l"/>
            <a:r>
              <a:rPr lang="en-US" b="1" i="0" dirty="0">
                <a:solidFill>
                  <a:srgbClr val="111111"/>
                </a:solidFill>
                <a:effectLst/>
                <a:latin typeface="Cabin-semi-bold"/>
              </a:rPr>
              <a:t>Team-Based-</a:t>
            </a:r>
            <a:r>
              <a:rPr lang="en-US" b="0" i="0" dirty="0">
                <a:solidFill>
                  <a:srgbClr val="111111"/>
                </a:solidFill>
                <a:effectLst/>
                <a:latin typeface="SourceSansPro"/>
              </a:rPr>
              <a:t>Similar to divisional or functional structures, team-based organizations segregate into close-knit teams of employees that serve particular goals and functions, but where each team is a unit that contains both leaders and workers.</a:t>
            </a:r>
          </a:p>
          <a:p>
            <a:pPr algn="l"/>
            <a:r>
              <a:rPr lang="en-US" b="1" i="0" dirty="0">
                <a:solidFill>
                  <a:srgbClr val="111111"/>
                </a:solidFill>
                <a:effectLst/>
                <a:latin typeface="Cabin-semi-bold"/>
              </a:rPr>
              <a:t>Flat (</a:t>
            </a:r>
            <a:r>
              <a:rPr lang="en-US" b="1" i="0" dirty="0" err="1">
                <a:solidFill>
                  <a:srgbClr val="111111"/>
                </a:solidFill>
                <a:effectLst/>
                <a:latin typeface="Cabin-semi-bold"/>
              </a:rPr>
              <a:t>Flatarchy</a:t>
            </a:r>
            <a:r>
              <a:rPr lang="en-US" b="1" i="0" dirty="0">
                <a:solidFill>
                  <a:srgbClr val="111111"/>
                </a:solidFill>
                <a:effectLst/>
                <a:latin typeface="Cabin-semi-bold"/>
              </a:rPr>
              <a:t>) Structure- </a:t>
            </a:r>
            <a:r>
              <a:rPr lang="en-US" b="0" i="0" dirty="0" err="1">
                <a:solidFill>
                  <a:srgbClr val="111111"/>
                </a:solidFill>
                <a:effectLst/>
                <a:latin typeface="SourceSansPro"/>
              </a:rPr>
              <a:t>Flatarchy</a:t>
            </a:r>
            <a:r>
              <a:rPr lang="en-US" b="0" i="0" dirty="0">
                <a:solidFill>
                  <a:srgbClr val="111111"/>
                </a:solidFill>
                <a:effectLst/>
                <a:latin typeface="SourceSansPro"/>
              </a:rPr>
              <a:t>, also known as a horizontal structure, is relatively newer, and is used among many startups. As the name alludes, it flattens the hierarchy and chain of command and gives its employees a lot of autonomy. Companies that use this type of structure have a high speed of implementation.</a:t>
            </a:r>
          </a:p>
          <a:p>
            <a:pPr algn="l"/>
            <a:r>
              <a:rPr lang="en-US" b="1" i="0" dirty="0">
                <a:solidFill>
                  <a:srgbClr val="111111"/>
                </a:solidFill>
                <a:effectLst/>
                <a:latin typeface="Cabin-semi-bold"/>
              </a:rPr>
              <a:t>Matrix Structure- </a:t>
            </a:r>
            <a:r>
              <a:rPr lang="en-US" b="0" i="0" dirty="0">
                <a:solidFill>
                  <a:srgbClr val="111111"/>
                </a:solidFill>
                <a:effectLst/>
                <a:latin typeface="SourceSansPro"/>
              </a:rPr>
              <a:t>Firms can also have a matrix structure. It is also the most confusing and the least used. This structure matrixes employees across different superiors, divisions, or departments. An employee working for a matrixed company, for example, may have duties in both sales and </a:t>
            </a:r>
            <a:r>
              <a:rPr lang="en-US" dirty="0">
                <a:solidFill>
                  <a:srgbClr val="111111"/>
                </a:solidFill>
                <a:latin typeface="SourceSansPro"/>
              </a:rPr>
              <a:t>customer service.</a:t>
            </a: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endParaRPr lang="en-PH" dirty="0"/>
          </a:p>
        </p:txBody>
      </p:sp>
    </p:spTree>
    <p:extLst>
      <p:ext uri="{BB962C8B-B14F-4D97-AF65-F5344CB8AC3E}">
        <p14:creationId xmlns:p14="http://schemas.microsoft.com/office/powerpoint/2010/main" val="119083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9982-13CC-4A25-BF96-46238724647A}"/>
              </a:ext>
            </a:extLst>
          </p:cNvPr>
          <p:cNvSpPr>
            <a:spLocks noGrp="1"/>
          </p:cNvSpPr>
          <p:nvPr>
            <p:ph type="title"/>
          </p:nvPr>
        </p:nvSpPr>
        <p:spPr/>
        <p:txBody>
          <a:bodyPr/>
          <a:lstStyle/>
          <a:p>
            <a:r>
              <a:rPr lang="en-US" dirty="0"/>
              <a:t>Cont..</a:t>
            </a:r>
            <a:endParaRPr lang="en-PH" dirty="0"/>
          </a:p>
        </p:txBody>
      </p:sp>
      <p:sp>
        <p:nvSpPr>
          <p:cNvPr id="3" name="Content Placeholder 2">
            <a:extLst>
              <a:ext uri="{FF2B5EF4-FFF2-40B4-BE49-F238E27FC236}">
                <a16:creationId xmlns:a16="http://schemas.microsoft.com/office/drawing/2014/main" id="{29D8DE54-57B6-479E-87A5-A0D9C3917CFC}"/>
              </a:ext>
            </a:extLst>
          </p:cNvPr>
          <p:cNvSpPr>
            <a:spLocks noGrp="1"/>
          </p:cNvSpPr>
          <p:nvPr>
            <p:ph idx="1"/>
          </p:nvPr>
        </p:nvSpPr>
        <p:spPr/>
        <p:txBody>
          <a:bodyPr>
            <a:normAutofit lnSpcReduction="10000"/>
          </a:bodyPr>
          <a:lstStyle/>
          <a:p>
            <a:pPr algn="l"/>
            <a:r>
              <a:rPr lang="en-US" b="1" i="0" dirty="0">
                <a:solidFill>
                  <a:srgbClr val="111111"/>
                </a:solidFill>
                <a:effectLst/>
                <a:latin typeface="Cabin-semi-bold"/>
              </a:rPr>
              <a:t>Circular Structure- </a:t>
            </a:r>
            <a:r>
              <a:rPr lang="en-US" b="0" i="0" dirty="0">
                <a:solidFill>
                  <a:srgbClr val="111111"/>
                </a:solidFill>
                <a:effectLst/>
                <a:latin typeface="SourceSansPro"/>
              </a:rPr>
              <a:t>Circular structures are hierarchical, but they are said to be circular as it places higher-level employees and managers at the center of the organization with concentric rings expanding outward, which contain lower-level employees and staff. This way of organizing is intended to encourage open communication and collaboration among the different ranks.</a:t>
            </a:r>
          </a:p>
          <a:p>
            <a:pPr algn="l"/>
            <a:r>
              <a:rPr lang="en-US" b="1" i="0" dirty="0">
                <a:solidFill>
                  <a:srgbClr val="111111"/>
                </a:solidFill>
                <a:effectLst/>
                <a:latin typeface="Cabin-semi-bold"/>
              </a:rPr>
              <a:t>Network Structure-</a:t>
            </a:r>
            <a:r>
              <a:rPr lang="en-US" b="0" i="0" dirty="0">
                <a:solidFill>
                  <a:srgbClr val="111111"/>
                </a:solidFill>
                <a:effectLst/>
                <a:latin typeface="SourceSansPro"/>
              </a:rPr>
              <a:t>The network structure organizes contractors and third-party vendors to carry out certain key functions. It features a relatively small headquarters with geographically-dispersed satellite offices, along with key functions outsourced to other firms and consultants.</a:t>
            </a:r>
          </a:p>
          <a:p>
            <a:pPr algn="l"/>
            <a:endParaRPr lang="en-US" b="0" i="0" dirty="0">
              <a:solidFill>
                <a:srgbClr val="111111"/>
              </a:solidFill>
              <a:effectLst/>
              <a:latin typeface="SourceSansPro"/>
            </a:endParaRPr>
          </a:p>
          <a:p>
            <a:endParaRPr lang="en-PH" dirty="0"/>
          </a:p>
        </p:txBody>
      </p:sp>
    </p:spTree>
    <p:extLst>
      <p:ext uri="{BB962C8B-B14F-4D97-AF65-F5344CB8AC3E}">
        <p14:creationId xmlns:p14="http://schemas.microsoft.com/office/powerpoint/2010/main" val="3371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3B75-7BD0-4BE3-852F-D0168B19BC6B}"/>
              </a:ext>
            </a:extLst>
          </p:cNvPr>
          <p:cNvSpPr>
            <a:spLocks noGrp="1"/>
          </p:cNvSpPr>
          <p:nvPr>
            <p:ph type="title"/>
          </p:nvPr>
        </p:nvSpPr>
        <p:spPr/>
        <p:txBody>
          <a:bodyPr/>
          <a:lstStyle/>
          <a:p>
            <a:r>
              <a:rPr lang="en-PH" b="1" i="0" dirty="0">
                <a:solidFill>
                  <a:srgbClr val="111111"/>
                </a:solidFill>
                <a:effectLst/>
                <a:latin typeface="Cabin-semi-bold"/>
              </a:rPr>
              <a:t>Benefits of Organizational Structures</a:t>
            </a:r>
            <a:endParaRPr lang="en-PH" dirty="0"/>
          </a:p>
        </p:txBody>
      </p:sp>
      <p:sp>
        <p:nvSpPr>
          <p:cNvPr id="3" name="Content Placeholder 2">
            <a:extLst>
              <a:ext uri="{FF2B5EF4-FFF2-40B4-BE49-F238E27FC236}">
                <a16:creationId xmlns:a16="http://schemas.microsoft.com/office/drawing/2014/main" id="{44ADEC68-48D2-4CE3-AFEA-6D010199D9A4}"/>
              </a:ext>
            </a:extLst>
          </p:cNvPr>
          <p:cNvSpPr>
            <a:spLocks noGrp="1"/>
          </p:cNvSpPr>
          <p:nvPr>
            <p:ph idx="1"/>
          </p:nvPr>
        </p:nvSpPr>
        <p:spPr/>
        <p:txBody>
          <a:bodyPr>
            <a:normAutofit fontScale="92500" lnSpcReduction="20000"/>
          </a:bodyPr>
          <a:lstStyle/>
          <a:p>
            <a:pPr algn="l"/>
            <a:r>
              <a:rPr lang="en-US" b="0" i="0" dirty="0">
                <a:solidFill>
                  <a:srgbClr val="111111"/>
                </a:solidFill>
                <a:effectLst/>
                <a:latin typeface="SourceSansPro"/>
              </a:rPr>
              <a:t>The structure also makes operations more efficient and much more effective. By separating employees and functions into different departments, the company can perform different operations at once seamlessly.</a:t>
            </a:r>
          </a:p>
          <a:p>
            <a:pPr algn="l"/>
            <a:r>
              <a:rPr lang="en-US" b="0" i="0" dirty="0">
                <a:solidFill>
                  <a:srgbClr val="111111"/>
                </a:solidFill>
                <a:effectLst/>
                <a:latin typeface="SourceSansPro"/>
              </a:rPr>
              <a:t>In addition, a very clear organizational structure informs employees on how best to get their jobs done. For example, in a hierarchical organization, employees will have to work harder at buying favor or courting those with decision-making power. In a decentralized organization, employees must take on more initiative and bring creative problem solving to the table.</a:t>
            </a:r>
          </a:p>
          <a:p>
            <a:pPr algn="l"/>
            <a:r>
              <a:rPr lang="en-US" b="0" i="0" dirty="0">
                <a:solidFill>
                  <a:srgbClr val="111111"/>
                </a:solidFill>
                <a:effectLst/>
                <a:latin typeface="SourceSansPro"/>
              </a:rPr>
              <a:t> This can also help set expectations for how employees can track their own growth within a company and emphasize a certain set of skills—as well as for potential employees to gauge if such a company would be a good fit with their own interests and work styles.</a:t>
            </a:r>
          </a:p>
          <a:p>
            <a:endParaRPr lang="en-PH" dirty="0"/>
          </a:p>
        </p:txBody>
      </p:sp>
    </p:spTree>
    <p:extLst>
      <p:ext uri="{BB962C8B-B14F-4D97-AF65-F5344CB8AC3E}">
        <p14:creationId xmlns:p14="http://schemas.microsoft.com/office/powerpoint/2010/main" val="130646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1F09-1C28-46BD-9C33-DA7E05E3F6A4}"/>
              </a:ext>
            </a:extLst>
          </p:cNvPr>
          <p:cNvSpPr>
            <a:spLocks noGrp="1"/>
          </p:cNvSpPr>
          <p:nvPr>
            <p:ph type="title"/>
          </p:nvPr>
        </p:nvSpPr>
        <p:spPr/>
        <p:txBody>
          <a:bodyPr/>
          <a:lstStyle/>
          <a:p>
            <a:r>
              <a:rPr lang="en-US" dirty="0"/>
              <a:t>Factors that influence organizational design</a:t>
            </a:r>
            <a:endParaRPr lang="en-PH" dirty="0"/>
          </a:p>
        </p:txBody>
      </p:sp>
      <p:pic>
        <p:nvPicPr>
          <p:cNvPr id="5" name="Content Placeholder 4">
            <a:extLst>
              <a:ext uri="{FF2B5EF4-FFF2-40B4-BE49-F238E27FC236}">
                <a16:creationId xmlns:a16="http://schemas.microsoft.com/office/drawing/2014/main" id="{885ECA54-D44E-4E65-A745-5855F61E0715}"/>
              </a:ext>
            </a:extLst>
          </p:cNvPr>
          <p:cNvPicPr>
            <a:picLocks noGrp="1" noChangeAspect="1"/>
          </p:cNvPicPr>
          <p:nvPr>
            <p:ph idx="1"/>
          </p:nvPr>
        </p:nvPicPr>
        <p:blipFill>
          <a:blip r:embed="rId2"/>
          <a:stretch>
            <a:fillRect/>
          </a:stretch>
        </p:blipFill>
        <p:spPr>
          <a:xfrm>
            <a:off x="1021977" y="1577788"/>
            <a:ext cx="9457764" cy="4616824"/>
          </a:xfrm>
        </p:spPr>
      </p:pic>
    </p:spTree>
    <p:extLst>
      <p:ext uri="{BB962C8B-B14F-4D97-AF65-F5344CB8AC3E}">
        <p14:creationId xmlns:p14="http://schemas.microsoft.com/office/powerpoint/2010/main" val="264406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2405</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Cabin-semi-bold</vt:lpstr>
      <vt:lpstr>Calibri</vt:lpstr>
      <vt:lpstr>Calibri Light</vt:lpstr>
      <vt:lpstr>Noto Sans</vt:lpstr>
      <vt:lpstr>Roboto</vt:lpstr>
      <vt:lpstr>Söhne</vt:lpstr>
      <vt:lpstr>SourceSansPro</vt:lpstr>
      <vt:lpstr>Office Theme</vt:lpstr>
      <vt:lpstr>Organizational Structure and Design</vt:lpstr>
      <vt:lpstr>Introduction</vt:lpstr>
      <vt:lpstr>Understanding an Organizational Structure</vt:lpstr>
      <vt:lpstr>Centralized vs. Decentralized Organizational Structures</vt:lpstr>
      <vt:lpstr>Types of Organizational Structures</vt:lpstr>
      <vt:lpstr>Cont..</vt:lpstr>
      <vt:lpstr>Cont..</vt:lpstr>
      <vt:lpstr>Benefits of Organizational Structures</vt:lpstr>
      <vt:lpstr>Factors that influence organizational design</vt:lpstr>
      <vt:lpstr>Cont..</vt:lpstr>
      <vt:lpstr>Benefits of organizational design</vt:lpstr>
      <vt:lpstr>8 organizational design principles to consider</vt:lpstr>
      <vt:lpstr>Cont..</vt:lpstr>
      <vt:lpstr>Cont..</vt:lpstr>
      <vt:lpstr>Cont..</vt:lpstr>
      <vt:lpstr>Evaluating the effectiveness of an organizational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Structure and Design</dc:title>
  <dc:creator>Enrico Chavez</dc:creator>
  <cp:lastModifiedBy>Enrico Chavez</cp:lastModifiedBy>
  <cp:revision>1</cp:revision>
  <dcterms:created xsi:type="dcterms:W3CDTF">2023-02-18T03:04:39Z</dcterms:created>
  <dcterms:modified xsi:type="dcterms:W3CDTF">2023-02-18T03:30:27Z</dcterms:modified>
</cp:coreProperties>
</file>