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74" r:id="rId3"/>
    <p:sldId id="257" r:id="rId4"/>
    <p:sldId id="288" r:id="rId5"/>
    <p:sldId id="280" r:id="rId6"/>
    <p:sldId id="278" r:id="rId7"/>
    <p:sldId id="289" r:id="rId8"/>
    <p:sldId id="279" r:id="rId9"/>
    <p:sldId id="281" r:id="rId10"/>
    <p:sldId id="283" r:id="rId11"/>
    <p:sldId id="282" r:id="rId12"/>
    <p:sldId id="284" r:id="rId13"/>
    <p:sldId id="285" r:id="rId14"/>
    <p:sldId id="286" r:id="rId15"/>
    <p:sldId id="28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DF3"/>
    <a:srgbClr val="D3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2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09701-54EF-4B87-93E6-E9E937372713}" type="doc">
      <dgm:prSet loTypeId="urn:microsoft.com/office/officeart/2018/2/layout/IconLabelList" loCatId="icon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B9680E5-A555-42E2-81A5-CCA4D23DF0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400" dirty="0"/>
            <a:t>ABOUT THE COMPANY (INTRODUCTION)</a:t>
          </a:r>
          <a:endParaRPr lang="en-US" sz="2400" dirty="0"/>
        </a:p>
      </dgm:t>
    </dgm:pt>
    <dgm:pt modelId="{2CFA8AB2-6AAE-4523-B148-82B570760340}" type="parTrans" cxnId="{8D1D5AF7-805B-4D1D-9782-22833198B038}">
      <dgm:prSet/>
      <dgm:spPr/>
      <dgm:t>
        <a:bodyPr/>
        <a:lstStyle/>
        <a:p>
          <a:endParaRPr lang="en-US"/>
        </a:p>
      </dgm:t>
    </dgm:pt>
    <dgm:pt modelId="{B9FD6E36-80A4-444E-B1D6-FB028F3A8F69}" type="sibTrans" cxnId="{8D1D5AF7-805B-4D1D-9782-22833198B038}">
      <dgm:prSet/>
      <dgm:spPr/>
      <dgm:t>
        <a:bodyPr/>
        <a:lstStyle/>
        <a:p>
          <a:endParaRPr lang="en-US"/>
        </a:p>
      </dgm:t>
    </dgm:pt>
    <dgm:pt modelId="{50CF4211-E8E6-4EF6-BCB2-8911BCB1C6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400" dirty="0"/>
            <a:t>DATABASE AND MAIN QUESTION</a:t>
          </a:r>
          <a:endParaRPr lang="en-US" sz="2400" dirty="0"/>
        </a:p>
      </dgm:t>
    </dgm:pt>
    <dgm:pt modelId="{BD0A5CA7-6F1E-4E4C-BEC1-C70C43D1546F}" type="parTrans" cxnId="{8CF6EB3C-7458-4E16-AA70-29DEDC93412E}">
      <dgm:prSet/>
      <dgm:spPr/>
      <dgm:t>
        <a:bodyPr/>
        <a:lstStyle/>
        <a:p>
          <a:endParaRPr lang="en-US"/>
        </a:p>
      </dgm:t>
    </dgm:pt>
    <dgm:pt modelId="{A5212602-D64B-40A7-A59F-199BE44FBC97}" type="sibTrans" cxnId="{8CF6EB3C-7458-4E16-AA70-29DEDC93412E}">
      <dgm:prSet/>
      <dgm:spPr/>
      <dgm:t>
        <a:bodyPr/>
        <a:lstStyle/>
        <a:p>
          <a:endParaRPr lang="en-US"/>
        </a:p>
      </dgm:t>
    </dgm:pt>
    <dgm:pt modelId="{CCD2FEA3-5B23-48E3-8B29-D7E89D063E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it-IT" sz="2400" dirty="0"/>
            <a:t>INSIGHT (CONCLUSION)</a:t>
          </a:r>
          <a:endParaRPr lang="en-US" sz="2400" dirty="0"/>
        </a:p>
      </dgm:t>
    </dgm:pt>
    <dgm:pt modelId="{DFF31F1E-2D0B-4AC5-9E5E-62776FDD0AE4}" type="parTrans" cxnId="{6582911D-EC70-4758-86F6-D951E57F7D16}">
      <dgm:prSet/>
      <dgm:spPr/>
      <dgm:t>
        <a:bodyPr/>
        <a:lstStyle/>
        <a:p>
          <a:endParaRPr lang="en-US"/>
        </a:p>
      </dgm:t>
    </dgm:pt>
    <dgm:pt modelId="{BBB76079-441F-496D-9345-744BB51B9720}" type="sibTrans" cxnId="{6582911D-EC70-4758-86F6-D951E57F7D16}">
      <dgm:prSet/>
      <dgm:spPr/>
      <dgm:t>
        <a:bodyPr/>
        <a:lstStyle/>
        <a:p>
          <a:endParaRPr lang="en-US"/>
        </a:p>
      </dgm:t>
    </dgm:pt>
    <dgm:pt modelId="{8DF2BC76-8BD2-4C03-9DF3-984F12D18CE7}" type="pres">
      <dgm:prSet presAssocID="{BE709701-54EF-4B87-93E6-E9E937372713}" presName="root" presStyleCnt="0">
        <dgm:presLayoutVars>
          <dgm:dir/>
          <dgm:resizeHandles val="exact"/>
        </dgm:presLayoutVars>
      </dgm:prSet>
      <dgm:spPr/>
    </dgm:pt>
    <dgm:pt modelId="{67182996-8BEF-409F-9D32-FD82240C989A}" type="pres">
      <dgm:prSet presAssocID="{9B9680E5-A555-42E2-81A5-CCA4D23DF073}" presName="compNode" presStyleCnt="0"/>
      <dgm:spPr/>
    </dgm:pt>
    <dgm:pt modelId="{8084D494-7459-4583-BFC1-1ADD2CD8D9FC}" type="pres">
      <dgm:prSet presAssocID="{9B9680E5-A555-42E2-81A5-CCA4D23DF0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8F8D2B2-EFCF-4320-A013-1DE3F782C902}" type="pres">
      <dgm:prSet presAssocID="{9B9680E5-A555-42E2-81A5-CCA4D23DF073}" presName="spaceRect" presStyleCnt="0"/>
      <dgm:spPr/>
    </dgm:pt>
    <dgm:pt modelId="{BD720FA7-1E11-41F2-B1B6-60FD12F48A08}" type="pres">
      <dgm:prSet presAssocID="{9B9680E5-A555-42E2-81A5-CCA4D23DF073}" presName="textRect" presStyleLbl="revTx" presStyleIdx="0" presStyleCnt="3">
        <dgm:presLayoutVars>
          <dgm:chMax val="1"/>
          <dgm:chPref val="1"/>
        </dgm:presLayoutVars>
      </dgm:prSet>
      <dgm:spPr/>
    </dgm:pt>
    <dgm:pt modelId="{AC7B0886-9CA9-4D74-BD72-0892055D3A84}" type="pres">
      <dgm:prSet presAssocID="{B9FD6E36-80A4-444E-B1D6-FB028F3A8F69}" presName="sibTrans" presStyleCnt="0"/>
      <dgm:spPr/>
    </dgm:pt>
    <dgm:pt modelId="{B7CC3BDE-31C4-48CA-B726-E97E687CE4C3}" type="pres">
      <dgm:prSet presAssocID="{50CF4211-E8E6-4EF6-BCB2-8911BCB1C683}" presName="compNode" presStyleCnt="0"/>
      <dgm:spPr/>
    </dgm:pt>
    <dgm:pt modelId="{F1E55929-6169-4435-B4FF-4D500BCE545F}" type="pres">
      <dgm:prSet presAssocID="{50CF4211-E8E6-4EF6-BCB2-8911BCB1C6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C1455E-9952-4647-9B13-2BFE94E2C402}" type="pres">
      <dgm:prSet presAssocID="{50CF4211-E8E6-4EF6-BCB2-8911BCB1C683}" presName="spaceRect" presStyleCnt="0"/>
      <dgm:spPr/>
    </dgm:pt>
    <dgm:pt modelId="{8A218F14-466B-44BE-969A-2880B13F0620}" type="pres">
      <dgm:prSet presAssocID="{50CF4211-E8E6-4EF6-BCB2-8911BCB1C683}" presName="textRect" presStyleLbl="revTx" presStyleIdx="1" presStyleCnt="3">
        <dgm:presLayoutVars>
          <dgm:chMax val="1"/>
          <dgm:chPref val="1"/>
        </dgm:presLayoutVars>
      </dgm:prSet>
      <dgm:spPr/>
    </dgm:pt>
    <dgm:pt modelId="{53321FD0-5878-4B62-A03C-E9C85C292A24}" type="pres">
      <dgm:prSet presAssocID="{A5212602-D64B-40A7-A59F-199BE44FBC97}" presName="sibTrans" presStyleCnt="0"/>
      <dgm:spPr/>
    </dgm:pt>
    <dgm:pt modelId="{60FAB8F0-BD04-4D22-841A-C7F28C632AAC}" type="pres">
      <dgm:prSet presAssocID="{CCD2FEA3-5B23-48E3-8B29-D7E89D063EFF}" presName="compNode" presStyleCnt="0"/>
      <dgm:spPr/>
    </dgm:pt>
    <dgm:pt modelId="{AE4E76BE-404F-4550-A5D0-CAFC7C39377A}" type="pres">
      <dgm:prSet presAssocID="{CCD2FEA3-5B23-48E3-8B29-D7E89D063E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FD0C42B5-78C6-4DBB-9909-AF979BBFAE20}" type="pres">
      <dgm:prSet presAssocID="{CCD2FEA3-5B23-48E3-8B29-D7E89D063EFF}" presName="spaceRect" presStyleCnt="0"/>
      <dgm:spPr/>
    </dgm:pt>
    <dgm:pt modelId="{63C999FA-E6A6-48FF-8C68-9349A26DFD7F}" type="pres">
      <dgm:prSet presAssocID="{CCD2FEA3-5B23-48E3-8B29-D7E89D063E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82911D-EC70-4758-86F6-D951E57F7D16}" srcId="{BE709701-54EF-4B87-93E6-E9E937372713}" destId="{CCD2FEA3-5B23-48E3-8B29-D7E89D063EFF}" srcOrd="2" destOrd="0" parTransId="{DFF31F1E-2D0B-4AC5-9E5E-62776FDD0AE4}" sibTransId="{BBB76079-441F-496D-9345-744BB51B9720}"/>
    <dgm:cxn modelId="{CCAF042D-36D3-467A-A462-03D7CFDC391D}" type="presOf" srcId="{BE709701-54EF-4B87-93E6-E9E937372713}" destId="{8DF2BC76-8BD2-4C03-9DF3-984F12D18CE7}" srcOrd="0" destOrd="0" presId="urn:microsoft.com/office/officeart/2018/2/layout/IconLabelList"/>
    <dgm:cxn modelId="{8CF6EB3C-7458-4E16-AA70-29DEDC93412E}" srcId="{BE709701-54EF-4B87-93E6-E9E937372713}" destId="{50CF4211-E8E6-4EF6-BCB2-8911BCB1C683}" srcOrd="1" destOrd="0" parTransId="{BD0A5CA7-6F1E-4E4C-BEC1-C70C43D1546F}" sibTransId="{A5212602-D64B-40A7-A59F-199BE44FBC97}"/>
    <dgm:cxn modelId="{D809AC6B-BD71-4529-80F5-10D4989D6512}" type="presOf" srcId="{9B9680E5-A555-42E2-81A5-CCA4D23DF073}" destId="{BD720FA7-1E11-41F2-B1B6-60FD12F48A08}" srcOrd="0" destOrd="0" presId="urn:microsoft.com/office/officeart/2018/2/layout/IconLabelList"/>
    <dgm:cxn modelId="{F44FD1D0-1BDB-4A38-95B3-1F2AF0FFC257}" type="presOf" srcId="{50CF4211-E8E6-4EF6-BCB2-8911BCB1C683}" destId="{8A218F14-466B-44BE-969A-2880B13F0620}" srcOrd="0" destOrd="0" presId="urn:microsoft.com/office/officeart/2018/2/layout/IconLabelList"/>
    <dgm:cxn modelId="{67A986D1-D769-48E0-980C-44E6ACD0DCB2}" type="presOf" srcId="{CCD2FEA3-5B23-48E3-8B29-D7E89D063EFF}" destId="{63C999FA-E6A6-48FF-8C68-9349A26DFD7F}" srcOrd="0" destOrd="0" presId="urn:microsoft.com/office/officeart/2018/2/layout/IconLabelList"/>
    <dgm:cxn modelId="{8D1D5AF7-805B-4D1D-9782-22833198B038}" srcId="{BE709701-54EF-4B87-93E6-E9E937372713}" destId="{9B9680E5-A555-42E2-81A5-CCA4D23DF073}" srcOrd="0" destOrd="0" parTransId="{2CFA8AB2-6AAE-4523-B148-82B570760340}" sibTransId="{B9FD6E36-80A4-444E-B1D6-FB028F3A8F69}"/>
    <dgm:cxn modelId="{DE46201F-ADF9-4118-8A35-BB4A3F389F3A}" type="presParOf" srcId="{8DF2BC76-8BD2-4C03-9DF3-984F12D18CE7}" destId="{67182996-8BEF-409F-9D32-FD82240C989A}" srcOrd="0" destOrd="0" presId="urn:microsoft.com/office/officeart/2018/2/layout/IconLabelList"/>
    <dgm:cxn modelId="{EC3A0D20-5D5A-4326-8842-558225E200B9}" type="presParOf" srcId="{67182996-8BEF-409F-9D32-FD82240C989A}" destId="{8084D494-7459-4583-BFC1-1ADD2CD8D9FC}" srcOrd="0" destOrd="0" presId="urn:microsoft.com/office/officeart/2018/2/layout/IconLabelList"/>
    <dgm:cxn modelId="{AC7E73EA-9C07-4F24-8205-533B7BED3921}" type="presParOf" srcId="{67182996-8BEF-409F-9D32-FD82240C989A}" destId="{28F8D2B2-EFCF-4320-A013-1DE3F782C902}" srcOrd="1" destOrd="0" presId="urn:microsoft.com/office/officeart/2018/2/layout/IconLabelList"/>
    <dgm:cxn modelId="{48190A87-311A-4714-8514-BC3C2C72E941}" type="presParOf" srcId="{67182996-8BEF-409F-9D32-FD82240C989A}" destId="{BD720FA7-1E11-41F2-B1B6-60FD12F48A08}" srcOrd="2" destOrd="0" presId="urn:microsoft.com/office/officeart/2018/2/layout/IconLabelList"/>
    <dgm:cxn modelId="{E6DA7819-F6B5-4308-BE84-CE40E80ECBDD}" type="presParOf" srcId="{8DF2BC76-8BD2-4C03-9DF3-984F12D18CE7}" destId="{AC7B0886-9CA9-4D74-BD72-0892055D3A84}" srcOrd="1" destOrd="0" presId="urn:microsoft.com/office/officeart/2018/2/layout/IconLabelList"/>
    <dgm:cxn modelId="{F1ED9AF8-0C4A-4FEE-B27D-87AC8762BF43}" type="presParOf" srcId="{8DF2BC76-8BD2-4C03-9DF3-984F12D18CE7}" destId="{B7CC3BDE-31C4-48CA-B726-E97E687CE4C3}" srcOrd="2" destOrd="0" presId="urn:microsoft.com/office/officeart/2018/2/layout/IconLabelList"/>
    <dgm:cxn modelId="{459D7A12-E928-4800-9360-09268BF5BA02}" type="presParOf" srcId="{B7CC3BDE-31C4-48CA-B726-E97E687CE4C3}" destId="{F1E55929-6169-4435-B4FF-4D500BCE545F}" srcOrd="0" destOrd="0" presId="urn:microsoft.com/office/officeart/2018/2/layout/IconLabelList"/>
    <dgm:cxn modelId="{7AF54FCB-F24D-463E-9577-C5B69ED3616E}" type="presParOf" srcId="{B7CC3BDE-31C4-48CA-B726-E97E687CE4C3}" destId="{7AC1455E-9952-4647-9B13-2BFE94E2C402}" srcOrd="1" destOrd="0" presId="urn:microsoft.com/office/officeart/2018/2/layout/IconLabelList"/>
    <dgm:cxn modelId="{7717AE7E-633C-4C33-A900-5D812F1F745E}" type="presParOf" srcId="{B7CC3BDE-31C4-48CA-B726-E97E687CE4C3}" destId="{8A218F14-466B-44BE-969A-2880B13F0620}" srcOrd="2" destOrd="0" presId="urn:microsoft.com/office/officeart/2018/2/layout/IconLabelList"/>
    <dgm:cxn modelId="{0653359D-BCB0-4862-B8EC-CBF3EB4CF77D}" type="presParOf" srcId="{8DF2BC76-8BD2-4C03-9DF3-984F12D18CE7}" destId="{53321FD0-5878-4B62-A03C-E9C85C292A24}" srcOrd="3" destOrd="0" presId="urn:microsoft.com/office/officeart/2018/2/layout/IconLabelList"/>
    <dgm:cxn modelId="{3705ABEA-7200-4998-8D0A-580427A6B424}" type="presParOf" srcId="{8DF2BC76-8BD2-4C03-9DF3-984F12D18CE7}" destId="{60FAB8F0-BD04-4D22-841A-C7F28C632AAC}" srcOrd="4" destOrd="0" presId="urn:microsoft.com/office/officeart/2018/2/layout/IconLabelList"/>
    <dgm:cxn modelId="{338C5B7A-24E5-4C58-BAF2-54398A9F9949}" type="presParOf" srcId="{60FAB8F0-BD04-4D22-841A-C7F28C632AAC}" destId="{AE4E76BE-404F-4550-A5D0-CAFC7C39377A}" srcOrd="0" destOrd="0" presId="urn:microsoft.com/office/officeart/2018/2/layout/IconLabelList"/>
    <dgm:cxn modelId="{0D9F4628-6A87-471F-BAD1-4D66A288A6CB}" type="presParOf" srcId="{60FAB8F0-BD04-4D22-841A-C7F28C632AAC}" destId="{FD0C42B5-78C6-4DBB-9909-AF979BBFAE20}" srcOrd="1" destOrd="0" presId="urn:microsoft.com/office/officeart/2018/2/layout/IconLabelList"/>
    <dgm:cxn modelId="{D3D90AD1-E9E0-4AEC-93EC-053655F3CEA3}" type="presParOf" srcId="{60FAB8F0-BD04-4D22-841A-C7F28C632AAC}" destId="{63C999FA-E6A6-48FF-8C68-9349A26DFD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4D494-7459-4583-BFC1-1ADD2CD8D9FC}">
      <dsp:nvSpPr>
        <dsp:cNvPr id="0" name=""/>
        <dsp:cNvSpPr/>
      </dsp:nvSpPr>
      <dsp:spPr>
        <a:xfrm>
          <a:off x="1014449" y="43053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720FA7-1E11-41F2-B1B6-60FD12F48A08}">
      <dsp:nvSpPr>
        <dsp:cNvPr id="0" name=""/>
        <dsp:cNvSpPr/>
      </dsp:nvSpPr>
      <dsp:spPr>
        <a:xfrm>
          <a:off x="240805" y="2098677"/>
          <a:ext cx="281324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ABOUT THE COMPANY (INTRODUCTION)</a:t>
          </a:r>
          <a:endParaRPr lang="en-US" sz="2400" kern="1200" dirty="0"/>
        </a:p>
      </dsp:txBody>
      <dsp:txXfrm>
        <a:off x="240805" y="2098677"/>
        <a:ext cx="2813249" cy="1012500"/>
      </dsp:txXfrm>
    </dsp:sp>
    <dsp:sp modelId="{F1E55929-6169-4435-B4FF-4D500BCE545F}">
      <dsp:nvSpPr>
        <dsp:cNvPr id="0" name=""/>
        <dsp:cNvSpPr/>
      </dsp:nvSpPr>
      <dsp:spPr>
        <a:xfrm>
          <a:off x="4320018" y="43053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218F14-466B-44BE-969A-2880B13F0620}">
      <dsp:nvSpPr>
        <dsp:cNvPr id="0" name=""/>
        <dsp:cNvSpPr/>
      </dsp:nvSpPr>
      <dsp:spPr>
        <a:xfrm>
          <a:off x="3546374" y="2098677"/>
          <a:ext cx="281324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DATABASE AND MAIN QUESTION</a:t>
          </a:r>
          <a:endParaRPr lang="en-US" sz="2400" kern="1200" dirty="0"/>
        </a:p>
      </dsp:txBody>
      <dsp:txXfrm>
        <a:off x="3546374" y="2098677"/>
        <a:ext cx="2813249" cy="1012500"/>
      </dsp:txXfrm>
    </dsp:sp>
    <dsp:sp modelId="{AE4E76BE-404F-4550-A5D0-CAFC7C39377A}">
      <dsp:nvSpPr>
        <dsp:cNvPr id="0" name=""/>
        <dsp:cNvSpPr/>
      </dsp:nvSpPr>
      <dsp:spPr>
        <a:xfrm>
          <a:off x="7625586" y="43053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C999FA-E6A6-48FF-8C68-9349A26DFD7F}">
      <dsp:nvSpPr>
        <dsp:cNvPr id="0" name=""/>
        <dsp:cNvSpPr/>
      </dsp:nvSpPr>
      <dsp:spPr>
        <a:xfrm>
          <a:off x="6851943" y="2098677"/>
          <a:ext cx="2813249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INSIGHT (CONCLUSION)</a:t>
          </a:r>
          <a:endParaRPr lang="en-US" sz="2400" kern="1200" dirty="0"/>
        </a:p>
      </dsp:txBody>
      <dsp:txXfrm>
        <a:off x="6851943" y="2098677"/>
        <a:ext cx="2813249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7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8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85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763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106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885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526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072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57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179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109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939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141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56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08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312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76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B3C02-7D1A-D84C-AA7E-FD9B6E79EC3C}" type="datetimeFigureOut">
              <a:rPr lang="it-IT" smtClean="0"/>
              <a:t>14/02/22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4020-F1BD-284F-8D7C-1D96946B85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365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>
              <a:lumMod val="60000"/>
              <a:lumOff val="40000"/>
            </a:schemeClr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287F4-6770-7C44-A35E-77B51FB5A0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b="1" dirty="0"/>
              <a:t>CASE STUDY: </a:t>
            </a:r>
            <a:br>
              <a:rPr lang="it-IT" sz="6600" b="1" dirty="0"/>
            </a:br>
            <a:r>
              <a:rPr lang="it-IT" sz="6600" b="1" dirty="0"/>
              <a:t>Cyclistic bike-share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99327F-A1F4-9347-87D5-C96BEC065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2400" dirty="0">
                <a:solidFill>
                  <a:schemeClr val="tx1"/>
                </a:solidFill>
              </a:rPr>
              <a:t>PRESENTED BY:  VEZZANI FILIPPO</a:t>
            </a:r>
          </a:p>
          <a:p>
            <a:pPr>
              <a:lnSpc>
                <a:spcPct val="100000"/>
              </a:lnSpc>
            </a:pPr>
            <a:r>
              <a:rPr lang="it-IT" sz="2400" dirty="0">
                <a:solidFill>
                  <a:schemeClr val="tx1"/>
                </a:solidFill>
              </a:rPr>
              <a:t>LAST UPDATED: FEBRUARY 2022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215D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6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b="1" dirty="0" err="1"/>
              <a:t>Determine</a:t>
            </a:r>
            <a:r>
              <a:rPr lang="it-IT" b="1" dirty="0"/>
              <a:t> the </a:t>
            </a:r>
            <a:r>
              <a:rPr lang="it-IT" b="1" dirty="0" err="1"/>
              <a:t>credibility</a:t>
            </a:r>
            <a:r>
              <a:rPr lang="it-IT" b="1" dirty="0"/>
              <a:t> of the data </a:t>
            </a:r>
            <a:br>
              <a:rPr lang="it-IT" sz="4000" b="1" dirty="0"/>
            </a:br>
            <a:endParaRPr lang="it-IT" sz="4000" b="1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800" dirty="0" err="1"/>
              <a:t>Make</a:t>
            </a:r>
            <a:r>
              <a:rPr lang="it-IT" sz="1800" dirty="0"/>
              <a:t> </a:t>
            </a:r>
            <a:r>
              <a:rPr lang="it-IT" sz="1800" dirty="0" err="1"/>
              <a:t>columns</a:t>
            </a:r>
            <a:r>
              <a:rPr lang="it-IT" sz="1800" dirty="0"/>
              <a:t> </a:t>
            </a:r>
            <a:r>
              <a:rPr lang="it-IT" sz="1800" dirty="0" err="1"/>
              <a:t>consistent</a:t>
            </a:r>
            <a:endParaRPr lang="it-IT" sz="1800" dirty="0"/>
          </a:p>
          <a:p>
            <a:pPr>
              <a:lnSpc>
                <a:spcPct val="110000"/>
              </a:lnSpc>
            </a:pPr>
            <a:r>
              <a:rPr lang="it-IT" sz="1800" dirty="0" err="1"/>
              <a:t>Check</a:t>
            </a:r>
            <a:r>
              <a:rPr lang="it-IT" sz="1800" dirty="0"/>
              <a:t> the data for </a:t>
            </a:r>
            <a:r>
              <a:rPr lang="it-IT" sz="1800" dirty="0" err="1"/>
              <a:t>errors</a:t>
            </a:r>
            <a:r>
              <a:rPr lang="it-IT" sz="1800" dirty="0"/>
              <a:t> </a:t>
            </a:r>
          </a:p>
          <a:p>
            <a:r>
              <a:rPr lang="it-IT" sz="1800" dirty="0" err="1"/>
              <a:t>Stack</a:t>
            </a:r>
            <a:r>
              <a:rPr lang="it-IT" sz="1800" dirty="0"/>
              <a:t> </a:t>
            </a:r>
            <a:r>
              <a:rPr lang="it-IT" sz="1800" dirty="0" err="1"/>
              <a:t>individual</a:t>
            </a:r>
            <a:r>
              <a:rPr lang="it-IT" sz="1800" dirty="0"/>
              <a:t> </a:t>
            </a:r>
            <a:r>
              <a:rPr lang="it-IT" sz="1800" dirty="0" err="1"/>
              <a:t>month’s</a:t>
            </a:r>
            <a:r>
              <a:rPr lang="it-IT" sz="1800" dirty="0"/>
              <a:t> data </a:t>
            </a:r>
            <a:r>
              <a:rPr lang="it-IT" sz="1800" dirty="0" err="1"/>
              <a:t>frames</a:t>
            </a:r>
            <a:r>
              <a:rPr lang="it-IT" sz="1800" dirty="0"/>
              <a:t> </a:t>
            </a:r>
            <a:r>
              <a:rPr lang="it-IT" sz="1800" dirty="0" err="1"/>
              <a:t>into</a:t>
            </a:r>
            <a:r>
              <a:rPr lang="it-IT" sz="1800" dirty="0"/>
              <a:t> </a:t>
            </a:r>
            <a:r>
              <a:rPr lang="it-IT" sz="1800" dirty="0" err="1"/>
              <a:t>one</a:t>
            </a:r>
            <a:r>
              <a:rPr lang="it-IT" sz="1800" dirty="0"/>
              <a:t> big data frame </a:t>
            </a:r>
          </a:p>
          <a:p>
            <a:pPr marL="0" indent="0">
              <a:lnSpc>
                <a:spcPct val="110000"/>
              </a:lnSpc>
              <a:buNone/>
            </a:pPr>
            <a:endParaRPr lang="it-IT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4162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/>
              <a:t>Useful</a:t>
            </a:r>
            <a:r>
              <a:rPr lang="it-IT" sz="4000" b="1" dirty="0"/>
              <a:t> </a:t>
            </a:r>
            <a:r>
              <a:rPr lang="it-IT" sz="4000" b="1" dirty="0" err="1"/>
              <a:t>statistic</a:t>
            </a:r>
            <a:r>
              <a:rPr lang="it-IT" sz="4000" b="1" dirty="0"/>
              <a:t> for the ride </a:t>
            </a:r>
            <a:r>
              <a:rPr lang="it-IT" sz="4000" b="1" dirty="0" err="1"/>
              <a:t>lenght</a:t>
            </a:r>
            <a:r>
              <a:rPr lang="it-IT" sz="4000" b="1" dirty="0"/>
              <a:t> of the </a:t>
            </a:r>
            <a:r>
              <a:rPr lang="it-IT" sz="4000" b="1" dirty="0" err="1"/>
              <a:t>users</a:t>
            </a:r>
            <a:r>
              <a:rPr lang="it-IT" sz="4000" b="1" dirty="0"/>
              <a:t> (in </a:t>
            </a:r>
            <a:r>
              <a:rPr lang="it-IT" sz="4000" b="1" dirty="0" err="1"/>
              <a:t>seconds</a:t>
            </a:r>
            <a:r>
              <a:rPr lang="it-IT" sz="4000" b="1" dirty="0"/>
              <a:t>)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13" name="Tabella 13">
            <a:extLst>
              <a:ext uri="{FF2B5EF4-FFF2-40B4-BE49-F238E27FC236}">
                <a16:creationId xmlns:a16="http://schemas.microsoft.com/office/drawing/2014/main" id="{E79C7BE1-8CEE-2847-8D73-7BCD51F1A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90711"/>
              </p:ext>
            </p:extLst>
          </p:nvPr>
        </p:nvGraphicFramePr>
        <p:xfrm>
          <a:off x="5126841" y="1382713"/>
          <a:ext cx="5920572" cy="3721100"/>
        </p:xfrm>
        <a:graphic>
          <a:graphicData uri="http://schemas.openxmlformats.org/drawingml/2006/table">
            <a:tbl>
              <a:tblPr firstRow="1" bandRow="1">
                <a:effectLst>
                  <a:outerShdw blurRad="635000" dir="5400000" algn="ctr" rotWithShape="0">
                    <a:srgbClr val="000000"/>
                  </a:outerShdw>
                  <a:reflection stA="70055" endPos="30332" dir="5400000" sy="-100000" algn="bl" rotWithShape="0"/>
                </a:effectLst>
                <a:tableStyleId>{5C22544A-7EE6-4342-B048-85BDC9FD1C3A}</a:tableStyleId>
              </a:tblPr>
              <a:tblGrid>
                <a:gridCol w="1973524">
                  <a:extLst>
                    <a:ext uri="{9D8B030D-6E8A-4147-A177-3AD203B41FA5}">
                      <a16:colId xmlns:a16="http://schemas.microsoft.com/office/drawing/2014/main" val="3532343169"/>
                    </a:ext>
                  </a:extLst>
                </a:gridCol>
                <a:gridCol w="1973524">
                  <a:extLst>
                    <a:ext uri="{9D8B030D-6E8A-4147-A177-3AD203B41FA5}">
                      <a16:colId xmlns:a16="http://schemas.microsoft.com/office/drawing/2014/main" val="2197194639"/>
                    </a:ext>
                  </a:extLst>
                </a:gridCol>
                <a:gridCol w="1973524">
                  <a:extLst>
                    <a:ext uri="{9D8B030D-6E8A-4147-A177-3AD203B41FA5}">
                      <a16:colId xmlns:a16="http://schemas.microsoft.com/office/drawing/2014/main" val="3493877240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tDn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Casual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tDn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Member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tDnDiag">
                      <a:fgClr>
                        <a:schemeClr val="bg2">
                          <a:lumMod val="5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35221476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tx1"/>
                          </a:solidFill>
                        </a:rPr>
                        <a:t>Mean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tDn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1.590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708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4420173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it-IT" b="1" dirty="0" err="1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it-IT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pattFill prst="ltDn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756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485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55299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Max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75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2.442.301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93.595</a:t>
                      </a:r>
                    </a:p>
                  </a:txBody>
                  <a:tcPr>
                    <a:pattFill prst="ltDnDiag">
                      <a:fgClr>
                        <a:schemeClr val="bg2">
                          <a:lumMod val="40000"/>
                          <a:lumOff val="60000"/>
                        </a:schemeClr>
                      </a:fgClr>
                      <a:bgClr>
                        <a:schemeClr val="bg2">
                          <a:lumMod val="60000"/>
                          <a:lumOff val="40000"/>
                        </a:schemeClr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48438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4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marL="0" indent="0" algn="ctr"/>
            <a:r>
              <a:rPr lang="it-IT" sz="4000" b="1" dirty="0"/>
              <a:t>NUMBER OF </a:t>
            </a:r>
            <a:br>
              <a:rPr lang="it-IT" sz="4000" b="1" dirty="0"/>
            </a:br>
            <a:r>
              <a:rPr lang="it-IT" sz="4000" b="1" dirty="0"/>
              <a:t>RIDE BY EACH </a:t>
            </a:r>
            <a:br>
              <a:rPr lang="it-IT" sz="4000" b="1" dirty="0"/>
            </a:br>
            <a:r>
              <a:rPr lang="it-IT" sz="4000" b="1" dirty="0"/>
              <a:t>DAY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" name="Segnaposto contenuto 8">
            <a:extLst>
              <a:ext uri="{FF2B5EF4-FFF2-40B4-BE49-F238E27FC236}">
                <a16:creationId xmlns:a16="http://schemas.microsoft.com/office/drawing/2014/main" id="{D2F9F4FB-A894-C943-948C-26C4C4ED2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161" y="1454684"/>
            <a:ext cx="5807839" cy="3926426"/>
          </a:xfrm>
          <a:effectLst>
            <a:outerShdw blurRad="635000" dist="50800" dir="5400000" algn="ctr" rotWithShape="0">
              <a:srgbClr val="000000"/>
            </a:outerShdw>
            <a:reflection blurRad="6350" stA="70473" endPos="3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2264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AVERAGE RIDE TIME BY EACH DAY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" name="Segnaposto contenuto 2">
            <a:extLst>
              <a:ext uri="{FF2B5EF4-FFF2-40B4-BE49-F238E27FC236}">
                <a16:creationId xmlns:a16="http://schemas.microsoft.com/office/drawing/2014/main" id="{654F3DE9-5ACC-D14A-827E-48A7D040C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1162" y="1454684"/>
            <a:ext cx="5807838" cy="3926426"/>
          </a:xfrm>
          <a:effectLst>
            <a:outerShdw blurRad="635000" dir="5400000" algn="ctr" rotWithShape="0">
              <a:srgbClr val="000000"/>
            </a:outerShdw>
            <a:reflection blurRad="6350" stA="70000" endPos="3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2735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/>
              <a:t>Type</a:t>
            </a:r>
            <a:r>
              <a:rPr lang="it-IT" sz="4000" b="1" dirty="0"/>
              <a:t> of </a:t>
            </a:r>
            <a:r>
              <a:rPr lang="it-IT" sz="4000" b="1" dirty="0" err="1"/>
              <a:t>vehicle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D9D19D9-5E11-BA4D-8C20-A189908D9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488" y="1496815"/>
            <a:ext cx="5751512" cy="3880245"/>
          </a:xfrm>
          <a:effectLst>
            <a:outerShdw blurRad="646658" dist="50800" dir="5400000" sx="99653" sy="99653" algn="ctr" rotWithShape="0">
              <a:srgbClr val="000000"/>
            </a:outerShdw>
            <a:reflection stA="70000" endPos="29809" dist="50800" dir="5400000" sy="-100000" algn="bl" rotWithShape="0"/>
          </a:effectLst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90136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SUMMARY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800" dirty="0"/>
              <a:t>In </a:t>
            </a:r>
            <a:r>
              <a:rPr lang="it-IT" sz="1800" dirty="0" err="1"/>
              <a:t>conclusion</a:t>
            </a:r>
            <a:r>
              <a:rPr lang="it-IT" sz="1800" dirty="0"/>
              <a:t> the casual consumers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greater</a:t>
            </a:r>
            <a:r>
              <a:rPr lang="it-IT" sz="1800" dirty="0"/>
              <a:t> </a:t>
            </a:r>
            <a:r>
              <a:rPr lang="it-IT" sz="1800" dirty="0" err="1"/>
              <a:t>statistic</a:t>
            </a:r>
            <a:r>
              <a:rPr lang="it-IT" sz="1800" dirty="0"/>
              <a:t> </a:t>
            </a:r>
            <a:r>
              <a:rPr lang="it-IT" sz="1800" dirty="0" err="1"/>
              <a:t>than</a:t>
            </a:r>
            <a:r>
              <a:rPr lang="it-IT" sz="1800" dirty="0"/>
              <a:t> </a:t>
            </a:r>
            <a:r>
              <a:rPr lang="it-IT" sz="1800" dirty="0" err="1"/>
              <a:t>ordinary</a:t>
            </a:r>
            <a:r>
              <a:rPr lang="it-IT" sz="1800" dirty="0"/>
              <a:t> </a:t>
            </a:r>
            <a:r>
              <a:rPr lang="it-IT" sz="1800" dirty="0" err="1"/>
              <a:t>members</a:t>
            </a:r>
            <a:r>
              <a:rPr lang="it-IT" sz="1800" dirty="0"/>
              <a:t>. </a:t>
            </a:r>
            <a:r>
              <a:rPr lang="it-IT" sz="1800" dirty="0" err="1"/>
              <a:t>However</a:t>
            </a:r>
            <a:r>
              <a:rPr lang="it-IT" sz="1800" dirty="0"/>
              <a:t>, the </a:t>
            </a:r>
            <a:r>
              <a:rPr lang="it-IT" sz="1800" dirty="0" err="1"/>
              <a:t>number</a:t>
            </a:r>
            <a:r>
              <a:rPr lang="it-IT" sz="1800" dirty="0"/>
              <a:t> of </a:t>
            </a:r>
            <a:r>
              <a:rPr lang="it-IT" sz="1800" dirty="0" err="1"/>
              <a:t>their</a:t>
            </a:r>
            <a:r>
              <a:rPr lang="it-IT" sz="1800" dirty="0"/>
              <a:t> ride is </a:t>
            </a:r>
            <a:r>
              <a:rPr lang="it-IT" sz="1800" dirty="0" err="1"/>
              <a:t>very</a:t>
            </a:r>
            <a:r>
              <a:rPr lang="it-IT" sz="1800" dirty="0"/>
              <a:t> </a:t>
            </a:r>
            <a:r>
              <a:rPr lang="it-IT" sz="1800" dirty="0" err="1"/>
              <a:t>low</a:t>
            </a:r>
            <a:r>
              <a:rPr lang="it-IT" sz="1800" dirty="0"/>
              <a:t>. </a:t>
            </a:r>
            <a:r>
              <a:rPr lang="it-IT" sz="1800" dirty="0" err="1"/>
              <a:t>There</a:t>
            </a:r>
            <a:r>
              <a:rPr lang="it-IT" sz="1800" dirty="0"/>
              <a:t> are </a:t>
            </a:r>
            <a:r>
              <a:rPr lang="it-IT" sz="1800" dirty="0" err="1"/>
              <a:t>two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</a:t>
            </a:r>
            <a:r>
              <a:rPr lang="it-IT" sz="1800" dirty="0" err="1"/>
              <a:t>strategies</a:t>
            </a:r>
            <a:r>
              <a:rPr lang="it-IT" sz="1800" dirty="0"/>
              <a:t>:</a:t>
            </a:r>
          </a:p>
          <a:p>
            <a:pPr>
              <a:lnSpc>
                <a:spcPct val="110000"/>
              </a:lnSpc>
            </a:pPr>
            <a:r>
              <a:rPr lang="it-IT" sz="1800" dirty="0" err="1"/>
              <a:t>Increase</a:t>
            </a:r>
            <a:r>
              <a:rPr lang="it-IT" sz="1800" dirty="0"/>
              <a:t> the </a:t>
            </a:r>
            <a:r>
              <a:rPr lang="it-IT" sz="1800" dirty="0" err="1"/>
              <a:t>awareness</a:t>
            </a:r>
            <a:r>
              <a:rPr lang="it-IT" sz="1800" dirty="0"/>
              <a:t> of the brand and in </a:t>
            </a:r>
            <a:r>
              <a:rPr lang="it-IT" sz="1800" dirty="0" err="1"/>
              <a:t>addiction</a:t>
            </a:r>
            <a:r>
              <a:rPr lang="it-IT" sz="1800" dirty="0"/>
              <a:t> of </a:t>
            </a:r>
            <a:r>
              <a:rPr lang="it-IT" sz="1800" dirty="0" err="1"/>
              <a:t>this</a:t>
            </a:r>
            <a:r>
              <a:rPr lang="it-IT" sz="1800" dirty="0"/>
              <a:t> the </a:t>
            </a:r>
            <a:r>
              <a:rPr lang="it-IT" sz="1800" dirty="0" err="1"/>
              <a:t>number</a:t>
            </a:r>
            <a:r>
              <a:rPr lang="it-IT" sz="1800" dirty="0"/>
              <a:t> of casual consumers</a:t>
            </a:r>
          </a:p>
          <a:p>
            <a:pPr>
              <a:lnSpc>
                <a:spcPct val="110000"/>
              </a:lnSpc>
            </a:pPr>
            <a:r>
              <a:rPr lang="it-IT" sz="1800" dirty="0" err="1"/>
              <a:t>Increase</a:t>
            </a:r>
            <a:r>
              <a:rPr lang="it-IT" sz="1800" dirty="0"/>
              <a:t> the </a:t>
            </a:r>
            <a:r>
              <a:rPr lang="it-IT" sz="1800" dirty="0" err="1"/>
              <a:t>conversion</a:t>
            </a:r>
            <a:r>
              <a:rPr lang="it-IT" sz="1800" dirty="0"/>
              <a:t> rate </a:t>
            </a:r>
            <a:r>
              <a:rPr lang="it-IT" sz="1800" dirty="0" err="1"/>
              <a:t>provide</a:t>
            </a:r>
            <a:r>
              <a:rPr lang="it-IT" sz="1800" dirty="0"/>
              <a:t> a more </a:t>
            </a:r>
            <a:r>
              <a:rPr lang="it-IT" sz="1800" dirty="0" err="1"/>
              <a:t>efficient</a:t>
            </a:r>
            <a:r>
              <a:rPr lang="it-IT" sz="1800" dirty="0"/>
              <a:t> and competitive </a:t>
            </a:r>
            <a:r>
              <a:rPr lang="it-IT" sz="1800" dirty="0" err="1"/>
              <a:t>product</a:t>
            </a:r>
            <a:endParaRPr lang="it-IT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36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2">
              <a:lumMod val="60000"/>
              <a:lumOff val="40000"/>
            </a:schemeClr>
          </a:fgClr>
          <a:bgClr>
            <a:schemeClr val="bg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2BCCBB-3B5C-4840-B528-C0639830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6600" b="1" dirty="0"/>
              <a:t>TABLE OF CONTENENTS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6670D69A-722C-45E5-871B-37FD584EE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654237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59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/>
              <a:t>About</a:t>
            </a:r>
            <a:r>
              <a:rPr lang="it-IT" sz="4000" b="1" dirty="0"/>
              <a:t> the company </a:t>
            </a:r>
            <a:endParaRPr lang="it-IT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it-IT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5282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/>
              <a:t>About</a:t>
            </a:r>
            <a:r>
              <a:rPr lang="it-IT" sz="4000" b="1" dirty="0"/>
              <a:t> the company </a:t>
            </a:r>
            <a:endParaRPr lang="it-IT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800" dirty="0"/>
              <a:t>In 2016, Cyclistic </a:t>
            </a:r>
            <a:r>
              <a:rPr lang="it-IT" sz="1800" dirty="0" err="1"/>
              <a:t>launched</a:t>
            </a:r>
            <a:r>
              <a:rPr lang="it-IT" sz="1800" dirty="0"/>
              <a:t> a </a:t>
            </a:r>
            <a:r>
              <a:rPr lang="it-IT" sz="1800" dirty="0" err="1"/>
              <a:t>successful</a:t>
            </a:r>
            <a:r>
              <a:rPr lang="it-IT" sz="1800" dirty="0"/>
              <a:t> bike-share </a:t>
            </a:r>
            <a:r>
              <a:rPr lang="it-IT" sz="1800" dirty="0" err="1"/>
              <a:t>offering</a:t>
            </a:r>
            <a:r>
              <a:rPr lang="it-IT" sz="1800" dirty="0"/>
              <a:t>. </a:t>
            </a:r>
            <a:r>
              <a:rPr lang="it-IT" sz="1800" dirty="0" err="1"/>
              <a:t>Since</a:t>
            </a:r>
            <a:r>
              <a:rPr lang="it-IT" sz="1800" dirty="0"/>
              <a:t> </a:t>
            </a:r>
            <a:r>
              <a:rPr lang="it-IT" sz="1800" dirty="0" err="1"/>
              <a:t>then</a:t>
            </a:r>
            <a:r>
              <a:rPr lang="it-IT" sz="1800" dirty="0"/>
              <a:t>, the </a:t>
            </a:r>
            <a:r>
              <a:rPr lang="it-IT" sz="1800" dirty="0" err="1"/>
              <a:t>program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grown</a:t>
            </a:r>
            <a:r>
              <a:rPr lang="it-IT" sz="1800" dirty="0"/>
              <a:t> to a </a:t>
            </a:r>
            <a:r>
              <a:rPr lang="it-IT" sz="1800" dirty="0" err="1"/>
              <a:t>fleet</a:t>
            </a:r>
            <a:r>
              <a:rPr lang="it-IT" sz="1800" dirty="0"/>
              <a:t> of 5,824 </a:t>
            </a:r>
            <a:r>
              <a:rPr lang="it-IT" sz="1800" dirty="0" err="1"/>
              <a:t>bicycles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are </a:t>
            </a:r>
            <a:r>
              <a:rPr lang="it-IT" sz="1800" dirty="0" err="1"/>
              <a:t>geotracked</a:t>
            </a:r>
            <a:r>
              <a:rPr lang="it-IT" sz="1800" dirty="0"/>
              <a:t> and </a:t>
            </a:r>
            <a:r>
              <a:rPr lang="it-IT" sz="1800" dirty="0" err="1"/>
              <a:t>locked</a:t>
            </a:r>
            <a:r>
              <a:rPr lang="it-IT" sz="1800" dirty="0"/>
              <a:t> </a:t>
            </a:r>
            <a:r>
              <a:rPr lang="it-IT" sz="1800" dirty="0" err="1"/>
              <a:t>into</a:t>
            </a:r>
            <a:r>
              <a:rPr lang="it-IT" sz="1800" dirty="0"/>
              <a:t> a network of 692 </a:t>
            </a:r>
            <a:r>
              <a:rPr lang="it-IT" sz="1800" dirty="0" err="1"/>
              <a:t>stations</a:t>
            </a:r>
            <a:r>
              <a:rPr lang="it-IT" sz="1800" dirty="0"/>
              <a:t> </a:t>
            </a:r>
            <a:r>
              <a:rPr lang="it-IT" sz="1800" dirty="0" err="1"/>
              <a:t>across</a:t>
            </a:r>
            <a:r>
              <a:rPr lang="it-IT" sz="1800" dirty="0"/>
              <a:t> Chicago. The bikes can be </a:t>
            </a:r>
            <a:r>
              <a:rPr lang="it-IT" sz="1800" dirty="0" err="1"/>
              <a:t>unlocked</a:t>
            </a:r>
            <a:r>
              <a:rPr lang="it-IT" sz="1800" dirty="0"/>
              <a:t> from </a:t>
            </a:r>
            <a:r>
              <a:rPr lang="it-IT" sz="1800" dirty="0" err="1"/>
              <a:t>one</a:t>
            </a:r>
            <a:r>
              <a:rPr lang="it-IT" sz="1800" dirty="0"/>
              <a:t> station and </a:t>
            </a:r>
            <a:r>
              <a:rPr lang="it-IT" sz="1800" dirty="0" err="1"/>
              <a:t>returned</a:t>
            </a:r>
            <a:r>
              <a:rPr lang="it-IT" sz="1800" dirty="0"/>
              <a:t> to </a:t>
            </a:r>
            <a:r>
              <a:rPr lang="it-IT" sz="1800" dirty="0" err="1"/>
              <a:t>any</a:t>
            </a:r>
            <a:r>
              <a:rPr lang="it-IT" sz="1800" dirty="0"/>
              <a:t> </a:t>
            </a:r>
            <a:r>
              <a:rPr lang="it-IT" sz="1800" dirty="0" err="1"/>
              <a:t>other</a:t>
            </a:r>
            <a:r>
              <a:rPr lang="it-IT" sz="1800" dirty="0"/>
              <a:t> station in the </a:t>
            </a:r>
            <a:r>
              <a:rPr lang="it-IT" sz="1800" dirty="0" err="1"/>
              <a:t>system</a:t>
            </a:r>
            <a:r>
              <a:rPr lang="it-IT" sz="1800" dirty="0"/>
              <a:t> </a:t>
            </a:r>
            <a:r>
              <a:rPr lang="it-IT" sz="1800" dirty="0" err="1"/>
              <a:t>anytime</a:t>
            </a:r>
            <a:r>
              <a:rPr lang="it-IT" sz="18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1800" dirty="0" err="1"/>
              <a:t>Until</a:t>
            </a:r>
            <a:r>
              <a:rPr lang="it-IT" sz="1800" dirty="0"/>
              <a:t> </a:t>
            </a:r>
            <a:r>
              <a:rPr lang="it-IT" sz="1800" dirty="0" err="1"/>
              <a:t>now</a:t>
            </a:r>
            <a:r>
              <a:rPr lang="it-IT" sz="1800" dirty="0"/>
              <a:t>, </a:t>
            </a:r>
            <a:r>
              <a:rPr lang="it-IT" sz="1800" dirty="0" err="1"/>
              <a:t>Cyclistic’s</a:t>
            </a:r>
            <a:r>
              <a:rPr lang="it-IT" sz="1800" dirty="0"/>
              <a:t> marketing </a:t>
            </a:r>
            <a:r>
              <a:rPr lang="it-IT" sz="1800" dirty="0" err="1"/>
              <a:t>strategy</a:t>
            </a:r>
            <a:r>
              <a:rPr lang="it-IT" sz="1800" dirty="0"/>
              <a:t> </a:t>
            </a:r>
            <a:r>
              <a:rPr lang="it-IT" sz="1800" dirty="0" err="1"/>
              <a:t>relied</a:t>
            </a:r>
            <a:r>
              <a:rPr lang="it-IT" sz="1800" dirty="0"/>
              <a:t> on building general </a:t>
            </a:r>
            <a:r>
              <a:rPr lang="it-IT" sz="1800" dirty="0" err="1"/>
              <a:t>awareness</a:t>
            </a:r>
            <a:r>
              <a:rPr lang="it-IT" sz="1800" dirty="0"/>
              <a:t> and </a:t>
            </a:r>
            <a:r>
              <a:rPr lang="it-IT" sz="1800" dirty="0" err="1"/>
              <a:t>appealing</a:t>
            </a:r>
            <a:r>
              <a:rPr lang="it-IT" sz="1800" dirty="0"/>
              <a:t> to </a:t>
            </a:r>
            <a:r>
              <a:rPr lang="it-IT" sz="1800" dirty="0" err="1"/>
              <a:t>broad</a:t>
            </a:r>
            <a:r>
              <a:rPr lang="it-IT" sz="1800" dirty="0"/>
              <a:t> consumer </a:t>
            </a:r>
            <a:r>
              <a:rPr lang="it-IT" sz="1800" dirty="0" err="1"/>
              <a:t>segments</a:t>
            </a:r>
            <a:r>
              <a:rPr lang="it-IT" sz="1800" dirty="0"/>
              <a:t>. </a:t>
            </a:r>
            <a:r>
              <a:rPr lang="it-IT" sz="1800" dirty="0" err="1"/>
              <a:t>One</a:t>
            </a:r>
            <a:r>
              <a:rPr lang="it-IT" sz="1800" dirty="0"/>
              <a:t> </a:t>
            </a:r>
            <a:r>
              <a:rPr lang="it-IT" sz="1800" dirty="0" err="1"/>
              <a:t>approach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helped</a:t>
            </a:r>
            <a:r>
              <a:rPr lang="it-IT" sz="1800" dirty="0"/>
              <a:t> </a:t>
            </a:r>
            <a:r>
              <a:rPr lang="it-IT" sz="1800" dirty="0" err="1"/>
              <a:t>make</a:t>
            </a:r>
            <a:r>
              <a:rPr lang="it-IT" sz="1800" dirty="0"/>
              <a:t> </a:t>
            </a:r>
            <a:r>
              <a:rPr lang="it-IT" sz="1800" dirty="0" err="1"/>
              <a:t>these</a:t>
            </a:r>
            <a:r>
              <a:rPr lang="it-IT" sz="1800" dirty="0"/>
              <a:t> </a:t>
            </a:r>
            <a:r>
              <a:rPr lang="it-IT" sz="1800" dirty="0" err="1"/>
              <a:t>things</a:t>
            </a:r>
            <a:r>
              <a:rPr lang="it-IT" sz="1800" dirty="0"/>
              <a:t> </a:t>
            </a:r>
            <a:r>
              <a:rPr lang="it-IT" sz="1800" dirty="0" err="1"/>
              <a:t>possible</a:t>
            </a:r>
            <a:r>
              <a:rPr lang="it-IT" sz="1800" dirty="0"/>
              <a:t> </a:t>
            </a:r>
            <a:r>
              <a:rPr lang="it-IT" sz="1800" dirty="0" err="1"/>
              <a:t>was</a:t>
            </a:r>
            <a:r>
              <a:rPr lang="it-IT" sz="1800" dirty="0"/>
              <a:t> the </a:t>
            </a:r>
            <a:r>
              <a:rPr lang="it-IT" sz="1800" dirty="0" err="1"/>
              <a:t>flexibility</a:t>
            </a:r>
            <a:r>
              <a:rPr lang="it-IT" sz="1800" dirty="0"/>
              <a:t> of </a:t>
            </a:r>
            <a:r>
              <a:rPr lang="it-IT" sz="1800" dirty="0" err="1"/>
              <a:t>its</a:t>
            </a:r>
            <a:r>
              <a:rPr lang="it-IT" sz="1800" dirty="0"/>
              <a:t> </a:t>
            </a:r>
            <a:r>
              <a:rPr lang="it-IT" sz="1800" dirty="0" err="1"/>
              <a:t>pricing</a:t>
            </a:r>
            <a:r>
              <a:rPr lang="it-IT" sz="1800" dirty="0"/>
              <a:t> </a:t>
            </a:r>
            <a:r>
              <a:rPr lang="it-IT" sz="1800" dirty="0" err="1"/>
              <a:t>plans</a:t>
            </a:r>
            <a:r>
              <a:rPr lang="it-IT" sz="1800" dirty="0"/>
              <a:t>: single-ride </a:t>
            </a:r>
            <a:r>
              <a:rPr lang="it-IT" sz="1800" dirty="0" err="1"/>
              <a:t>passes</a:t>
            </a:r>
            <a:r>
              <a:rPr lang="it-IT" sz="1800" dirty="0"/>
              <a:t>, full-</a:t>
            </a:r>
            <a:r>
              <a:rPr lang="it-IT" sz="1800" dirty="0" err="1"/>
              <a:t>day</a:t>
            </a:r>
            <a:r>
              <a:rPr lang="it-IT" sz="1800" dirty="0"/>
              <a:t> </a:t>
            </a:r>
            <a:r>
              <a:rPr lang="it-IT" sz="1800" dirty="0" err="1"/>
              <a:t>passes</a:t>
            </a:r>
            <a:r>
              <a:rPr lang="it-IT" sz="1800" dirty="0"/>
              <a:t>, and </a:t>
            </a:r>
            <a:r>
              <a:rPr lang="it-IT" sz="1800" dirty="0" err="1"/>
              <a:t>annual</a:t>
            </a:r>
            <a:r>
              <a:rPr lang="it-IT" sz="1800" dirty="0"/>
              <a:t> </a:t>
            </a:r>
            <a:r>
              <a:rPr lang="it-IT" sz="1800" dirty="0" err="1"/>
              <a:t>memberships</a:t>
            </a:r>
            <a:r>
              <a:rPr lang="it-IT" sz="1800" dirty="0"/>
              <a:t>. </a:t>
            </a:r>
            <a:r>
              <a:rPr lang="it-IT" sz="1800" dirty="0" err="1"/>
              <a:t>Customers</a:t>
            </a:r>
            <a:r>
              <a:rPr lang="it-IT" sz="1800" dirty="0"/>
              <a:t> </a:t>
            </a:r>
            <a:r>
              <a:rPr lang="it-IT" sz="1800" dirty="0" err="1"/>
              <a:t>who</a:t>
            </a:r>
            <a:r>
              <a:rPr lang="it-IT" sz="1800" dirty="0"/>
              <a:t> </a:t>
            </a:r>
            <a:r>
              <a:rPr lang="it-IT" sz="1800" dirty="0" err="1"/>
              <a:t>purchase</a:t>
            </a:r>
            <a:r>
              <a:rPr lang="it-IT" sz="1800" dirty="0"/>
              <a:t> single-ride or full-</a:t>
            </a:r>
            <a:r>
              <a:rPr lang="it-IT" sz="1800" dirty="0" err="1"/>
              <a:t>day</a:t>
            </a:r>
            <a:r>
              <a:rPr lang="it-IT" sz="1800" dirty="0"/>
              <a:t> </a:t>
            </a:r>
            <a:r>
              <a:rPr lang="it-IT" sz="1800" dirty="0" err="1"/>
              <a:t>passes</a:t>
            </a:r>
            <a:r>
              <a:rPr lang="it-IT" sz="1800" dirty="0"/>
              <a:t> are </a:t>
            </a:r>
            <a:r>
              <a:rPr lang="it-IT" sz="1800" dirty="0" err="1"/>
              <a:t>referred</a:t>
            </a:r>
            <a:r>
              <a:rPr lang="it-IT" sz="1800" dirty="0"/>
              <a:t> to as casual </a:t>
            </a:r>
            <a:r>
              <a:rPr lang="it-IT" sz="1800" dirty="0" err="1"/>
              <a:t>riders</a:t>
            </a:r>
            <a:r>
              <a:rPr lang="it-IT" sz="1800" dirty="0"/>
              <a:t>. </a:t>
            </a:r>
            <a:r>
              <a:rPr lang="it-IT" sz="1800" dirty="0" err="1"/>
              <a:t>Customers</a:t>
            </a:r>
            <a:r>
              <a:rPr lang="it-IT" sz="1800" dirty="0"/>
              <a:t> </a:t>
            </a:r>
            <a:r>
              <a:rPr lang="it-IT" sz="1800" dirty="0" err="1"/>
              <a:t>who</a:t>
            </a:r>
            <a:r>
              <a:rPr lang="it-IT" sz="1800" dirty="0"/>
              <a:t> </a:t>
            </a:r>
            <a:r>
              <a:rPr lang="it-IT" sz="1800" dirty="0" err="1"/>
              <a:t>purchase</a:t>
            </a:r>
            <a:r>
              <a:rPr lang="it-IT" sz="1800" dirty="0"/>
              <a:t> </a:t>
            </a:r>
            <a:r>
              <a:rPr lang="it-IT" sz="1800" dirty="0" err="1"/>
              <a:t>annual</a:t>
            </a:r>
            <a:r>
              <a:rPr lang="it-IT" sz="1800" dirty="0"/>
              <a:t> </a:t>
            </a:r>
            <a:r>
              <a:rPr lang="it-IT" sz="1800" dirty="0" err="1"/>
              <a:t>memberships</a:t>
            </a:r>
            <a:r>
              <a:rPr lang="it-IT" sz="1800" dirty="0"/>
              <a:t> are Cyclistic </a:t>
            </a:r>
            <a:r>
              <a:rPr lang="it-IT" sz="1800" dirty="0" err="1"/>
              <a:t>members</a:t>
            </a:r>
            <a:r>
              <a:rPr lang="it-IT" sz="1800" dirty="0"/>
              <a:t>.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696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 err="1"/>
              <a:t>About</a:t>
            </a:r>
            <a:r>
              <a:rPr lang="it-IT" sz="4000" b="1" dirty="0"/>
              <a:t> the company </a:t>
            </a:r>
            <a:endParaRPr lang="it-IT" sz="40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912813"/>
            <a:ext cx="5751237" cy="504190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900" dirty="0" err="1"/>
              <a:t>Cyclistic’s</a:t>
            </a:r>
            <a:r>
              <a:rPr lang="it-IT" sz="1900" dirty="0"/>
              <a:t> </a:t>
            </a:r>
            <a:r>
              <a:rPr lang="it-IT" sz="1900" dirty="0" err="1"/>
              <a:t>finance</a:t>
            </a:r>
            <a:r>
              <a:rPr lang="it-IT" sz="1900" dirty="0"/>
              <a:t> </a:t>
            </a:r>
            <a:r>
              <a:rPr lang="it-IT" sz="1900" dirty="0" err="1"/>
              <a:t>analysts</a:t>
            </a:r>
            <a:r>
              <a:rPr lang="it-IT" sz="1900" dirty="0"/>
              <a:t>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concluded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annual</a:t>
            </a:r>
            <a:r>
              <a:rPr lang="it-IT" sz="1900" dirty="0"/>
              <a:t> </a:t>
            </a:r>
            <a:r>
              <a:rPr lang="it-IT" sz="1900" dirty="0" err="1"/>
              <a:t>members</a:t>
            </a:r>
            <a:r>
              <a:rPr lang="it-IT" sz="1900" dirty="0"/>
              <a:t> are </a:t>
            </a:r>
            <a:r>
              <a:rPr lang="it-IT" sz="1900" dirty="0" err="1"/>
              <a:t>much</a:t>
            </a:r>
            <a:r>
              <a:rPr lang="it-IT" sz="1900" dirty="0"/>
              <a:t> more </a:t>
            </a:r>
            <a:r>
              <a:rPr lang="it-IT" sz="1900" dirty="0" err="1"/>
              <a:t>profitable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casual </a:t>
            </a:r>
            <a:r>
              <a:rPr lang="it-IT" sz="1900" dirty="0" err="1"/>
              <a:t>riders</a:t>
            </a:r>
            <a:r>
              <a:rPr lang="it-IT" sz="1900" dirty="0"/>
              <a:t>. </a:t>
            </a:r>
            <a:r>
              <a:rPr lang="it-IT" sz="1900" dirty="0" err="1"/>
              <a:t>Although</a:t>
            </a:r>
            <a:r>
              <a:rPr lang="it-IT" sz="1900" dirty="0"/>
              <a:t> the </a:t>
            </a:r>
            <a:r>
              <a:rPr lang="it-IT" sz="1900" dirty="0" err="1"/>
              <a:t>pricing</a:t>
            </a:r>
            <a:r>
              <a:rPr lang="it-IT" sz="1900" dirty="0"/>
              <a:t> </a:t>
            </a:r>
            <a:r>
              <a:rPr lang="it-IT" sz="1900" dirty="0" err="1"/>
              <a:t>flexibility</a:t>
            </a:r>
            <a:r>
              <a:rPr lang="it-IT" sz="1900" dirty="0"/>
              <a:t> </a:t>
            </a:r>
            <a:r>
              <a:rPr lang="it-IT" sz="1900" dirty="0" err="1"/>
              <a:t>helps</a:t>
            </a:r>
            <a:r>
              <a:rPr lang="it-IT" sz="1900" dirty="0"/>
              <a:t> Cyclistic </a:t>
            </a:r>
            <a:r>
              <a:rPr lang="it-IT" sz="1900" dirty="0" err="1"/>
              <a:t>attract</a:t>
            </a:r>
            <a:r>
              <a:rPr lang="it-IT" sz="1900" dirty="0"/>
              <a:t> more </a:t>
            </a:r>
            <a:r>
              <a:rPr lang="it-IT" sz="1900" dirty="0" err="1"/>
              <a:t>customers</a:t>
            </a:r>
            <a:r>
              <a:rPr lang="it-IT" sz="1900" dirty="0"/>
              <a:t>, the </a:t>
            </a:r>
            <a:r>
              <a:rPr lang="it-IT" sz="1900" dirty="0" err="1"/>
              <a:t>director</a:t>
            </a:r>
            <a:r>
              <a:rPr lang="it-IT" sz="1900" dirty="0"/>
              <a:t> of marketing </a:t>
            </a:r>
            <a:r>
              <a:rPr lang="it-IT" sz="1900" dirty="0" err="1"/>
              <a:t>believes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</a:t>
            </a:r>
            <a:r>
              <a:rPr lang="it-IT" sz="1900" dirty="0" err="1"/>
              <a:t>maximizing</a:t>
            </a:r>
            <a:r>
              <a:rPr lang="it-IT" sz="1900" dirty="0"/>
              <a:t> the </a:t>
            </a:r>
            <a:r>
              <a:rPr lang="it-IT" sz="1900" dirty="0" err="1"/>
              <a:t>number</a:t>
            </a:r>
            <a:r>
              <a:rPr lang="it-IT" sz="1900" dirty="0"/>
              <a:t> of </a:t>
            </a:r>
            <a:r>
              <a:rPr lang="it-IT" sz="1900" dirty="0" err="1"/>
              <a:t>annual</a:t>
            </a:r>
            <a:r>
              <a:rPr lang="it-IT" sz="1900" dirty="0"/>
              <a:t> </a:t>
            </a:r>
            <a:r>
              <a:rPr lang="it-IT" sz="1900" dirty="0" err="1"/>
              <a:t>members</a:t>
            </a:r>
            <a:r>
              <a:rPr lang="it-IT" sz="1900" dirty="0"/>
              <a:t> </a:t>
            </a:r>
            <a:r>
              <a:rPr lang="it-IT" sz="1900" dirty="0" err="1"/>
              <a:t>will</a:t>
            </a:r>
            <a:r>
              <a:rPr lang="it-IT" sz="1900" dirty="0"/>
              <a:t> be key to future </a:t>
            </a:r>
            <a:r>
              <a:rPr lang="it-IT" sz="1900" dirty="0" err="1"/>
              <a:t>growth</a:t>
            </a:r>
            <a:r>
              <a:rPr lang="it-IT" sz="1900" dirty="0"/>
              <a:t>. </a:t>
            </a:r>
            <a:r>
              <a:rPr lang="it-IT" sz="1900" dirty="0" err="1"/>
              <a:t>Rather</a:t>
            </a:r>
            <a:r>
              <a:rPr lang="it-IT" sz="1900" dirty="0"/>
              <a:t> </a:t>
            </a:r>
            <a:r>
              <a:rPr lang="it-IT" sz="1900" dirty="0" err="1"/>
              <a:t>than</a:t>
            </a:r>
            <a:r>
              <a:rPr lang="it-IT" sz="1900" dirty="0"/>
              <a:t> </a:t>
            </a:r>
            <a:r>
              <a:rPr lang="it-IT" sz="1900" dirty="0" err="1"/>
              <a:t>creating</a:t>
            </a:r>
            <a:r>
              <a:rPr lang="it-IT" sz="1900" dirty="0"/>
              <a:t> a marketing </a:t>
            </a:r>
            <a:r>
              <a:rPr lang="it-IT" sz="1900" dirty="0" err="1"/>
              <a:t>campaign</a:t>
            </a:r>
            <a:r>
              <a:rPr lang="it-IT" sz="1900" dirty="0"/>
              <a:t> </a:t>
            </a:r>
            <a:r>
              <a:rPr lang="it-IT" sz="1900" dirty="0" err="1"/>
              <a:t>that</a:t>
            </a:r>
            <a:r>
              <a:rPr lang="it-IT" sz="1900" dirty="0"/>
              <a:t> targets </a:t>
            </a:r>
            <a:r>
              <a:rPr lang="it-IT" sz="1900" dirty="0" err="1"/>
              <a:t>all</a:t>
            </a:r>
            <a:r>
              <a:rPr lang="it-IT" sz="1900" dirty="0"/>
              <a:t>-new </a:t>
            </a:r>
            <a:r>
              <a:rPr lang="it-IT" sz="1900" dirty="0" err="1"/>
              <a:t>customers</a:t>
            </a:r>
            <a:r>
              <a:rPr lang="it-IT" sz="1900" dirty="0"/>
              <a:t>, the </a:t>
            </a:r>
            <a:r>
              <a:rPr lang="it-IT" sz="1900" dirty="0" err="1"/>
              <a:t>director</a:t>
            </a:r>
            <a:r>
              <a:rPr lang="it-IT" sz="1900" dirty="0"/>
              <a:t> of marketing </a:t>
            </a:r>
            <a:r>
              <a:rPr lang="it-IT" sz="1900" dirty="0" err="1"/>
              <a:t>believes</a:t>
            </a:r>
            <a:r>
              <a:rPr lang="it-IT" sz="1900" dirty="0"/>
              <a:t> </a:t>
            </a:r>
            <a:r>
              <a:rPr lang="it-IT" sz="1900" dirty="0" err="1"/>
              <a:t>there</a:t>
            </a:r>
            <a:r>
              <a:rPr lang="it-IT" sz="1900" dirty="0"/>
              <a:t> is a </a:t>
            </a:r>
            <a:r>
              <a:rPr lang="it-IT" sz="1900" dirty="0" err="1"/>
              <a:t>very</a:t>
            </a:r>
            <a:r>
              <a:rPr lang="it-IT" sz="1900" dirty="0"/>
              <a:t> </a:t>
            </a:r>
            <a:r>
              <a:rPr lang="it-IT" sz="1900" dirty="0" err="1"/>
              <a:t>good</a:t>
            </a:r>
            <a:r>
              <a:rPr lang="it-IT" sz="1900" dirty="0"/>
              <a:t> chance to </a:t>
            </a:r>
            <a:r>
              <a:rPr lang="it-IT" sz="1900" dirty="0" err="1"/>
              <a:t>convert</a:t>
            </a:r>
            <a:r>
              <a:rPr lang="it-IT" sz="1900" dirty="0"/>
              <a:t> casual </a:t>
            </a:r>
            <a:r>
              <a:rPr lang="it-IT" sz="1900" dirty="0" err="1"/>
              <a:t>riders</a:t>
            </a:r>
            <a:r>
              <a:rPr lang="it-IT" sz="1900" dirty="0"/>
              <a:t> </a:t>
            </a:r>
            <a:r>
              <a:rPr lang="it-IT" sz="1900" dirty="0" err="1"/>
              <a:t>into</a:t>
            </a:r>
            <a:r>
              <a:rPr lang="it-IT" sz="1900" dirty="0"/>
              <a:t> </a:t>
            </a:r>
            <a:r>
              <a:rPr lang="it-IT" sz="1900" dirty="0" err="1"/>
              <a:t>members</a:t>
            </a:r>
            <a:r>
              <a:rPr lang="it-IT" sz="1900" dirty="0"/>
              <a:t>. </a:t>
            </a:r>
            <a:r>
              <a:rPr lang="it-IT" sz="1900" dirty="0" err="1"/>
              <a:t>She</a:t>
            </a:r>
            <a:r>
              <a:rPr lang="it-IT" sz="1900" dirty="0"/>
              <a:t> notes </a:t>
            </a:r>
            <a:r>
              <a:rPr lang="it-IT" sz="1900" dirty="0" err="1"/>
              <a:t>that</a:t>
            </a:r>
            <a:r>
              <a:rPr lang="it-IT" sz="1900" dirty="0"/>
              <a:t> casual </a:t>
            </a:r>
            <a:r>
              <a:rPr lang="it-IT" sz="1900" dirty="0" err="1"/>
              <a:t>riders</a:t>
            </a:r>
            <a:r>
              <a:rPr lang="it-IT" sz="1900" dirty="0"/>
              <a:t> are </a:t>
            </a:r>
            <a:r>
              <a:rPr lang="it-IT" sz="1900" dirty="0" err="1"/>
              <a:t>already</a:t>
            </a:r>
            <a:r>
              <a:rPr lang="it-IT" sz="1900" dirty="0"/>
              <a:t> </a:t>
            </a:r>
            <a:r>
              <a:rPr lang="it-IT" sz="1900" dirty="0" err="1"/>
              <a:t>aware</a:t>
            </a:r>
            <a:r>
              <a:rPr lang="it-IT" sz="1900" dirty="0"/>
              <a:t> of the Cyclistic </a:t>
            </a:r>
            <a:r>
              <a:rPr lang="it-IT" sz="1900" dirty="0" err="1"/>
              <a:t>program</a:t>
            </a:r>
            <a:r>
              <a:rPr lang="it-IT" sz="1900" dirty="0"/>
              <a:t> and </a:t>
            </a:r>
            <a:r>
              <a:rPr lang="it-IT" sz="1900" dirty="0" err="1"/>
              <a:t>have</a:t>
            </a:r>
            <a:r>
              <a:rPr lang="it-IT" sz="1900" dirty="0"/>
              <a:t> </a:t>
            </a:r>
            <a:r>
              <a:rPr lang="it-IT" sz="1900" dirty="0" err="1"/>
              <a:t>chosen</a:t>
            </a:r>
            <a:r>
              <a:rPr lang="it-IT" sz="1900" dirty="0"/>
              <a:t> Cyclistic for </a:t>
            </a:r>
            <a:r>
              <a:rPr lang="it-IT" sz="1900" dirty="0" err="1"/>
              <a:t>their</a:t>
            </a:r>
            <a:r>
              <a:rPr lang="it-IT" sz="1900" dirty="0"/>
              <a:t> </a:t>
            </a:r>
            <a:r>
              <a:rPr lang="it-IT" sz="1900" dirty="0" err="1"/>
              <a:t>mobility</a:t>
            </a:r>
            <a:r>
              <a:rPr lang="it-IT" sz="1900" dirty="0"/>
              <a:t> </a:t>
            </a:r>
            <a:r>
              <a:rPr lang="it-IT" sz="1900" dirty="0" err="1"/>
              <a:t>needs</a:t>
            </a:r>
            <a:r>
              <a:rPr lang="it-IT" sz="1900" dirty="0"/>
              <a:t>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it-IT" sz="1900" dirty="0"/>
              <a:t>The </a:t>
            </a:r>
            <a:r>
              <a:rPr lang="it-IT" sz="1900" dirty="0" err="1"/>
              <a:t>director</a:t>
            </a:r>
            <a:r>
              <a:rPr lang="it-IT" sz="1900" dirty="0"/>
              <a:t> of marketing </a:t>
            </a:r>
            <a:r>
              <a:rPr lang="it-IT" sz="1900" dirty="0" err="1"/>
              <a:t>has</a:t>
            </a:r>
            <a:r>
              <a:rPr lang="it-IT" sz="1900" dirty="0"/>
              <a:t> set a </a:t>
            </a:r>
            <a:r>
              <a:rPr lang="it-IT" sz="1900" dirty="0" err="1"/>
              <a:t>clear</a:t>
            </a:r>
            <a:r>
              <a:rPr lang="it-IT" sz="1900" dirty="0"/>
              <a:t> goal: Design marketing </a:t>
            </a:r>
            <a:r>
              <a:rPr lang="it-IT" sz="1900" dirty="0" err="1"/>
              <a:t>strategies</a:t>
            </a:r>
            <a:r>
              <a:rPr lang="it-IT" sz="1900" dirty="0"/>
              <a:t> </a:t>
            </a:r>
            <a:r>
              <a:rPr lang="it-IT" sz="1900" dirty="0" err="1"/>
              <a:t>aimed</a:t>
            </a:r>
            <a:r>
              <a:rPr lang="it-IT" sz="1900" dirty="0"/>
              <a:t> </a:t>
            </a:r>
            <a:r>
              <a:rPr lang="it-IT" sz="1900" dirty="0" err="1"/>
              <a:t>at</a:t>
            </a:r>
            <a:r>
              <a:rPr lang="it-IT" sz="1900" dirty="0"/>
              <a:t> </a:t>
            </a:r>
            <a:r>
              <a:rPr lang="it-IT" sz="1900" dirty="0" err="1"/>
              <a:t>converting</a:t>
            </a:r>
            <a:r>
              <a:rPr lang="it-IT" sz="1900" dirty="0"/>
              <a:t> casual </a:t>
            </a:r>
            <a:r>
              <a:rPr lang="it-IT" sz="1900" dirty="0" err="1"/>
              <a:t>riders</a:t>
            </a:r>
            <a:r>
              <a:rPr lang="it-IT" sz="1900" dirty="0"/>
              <a:t> </a:t>
            </a:r>
            <a:r>
              <a:rPr lang="it-IT" sz="1900" dirty="0" err="1"/>
              <a:t>into</a:t>
            </a:r>
            <a:r>
              <a:rPr lang="it-IT" sz="1900" dirty="0"/>
              <a:t> </a:t>
            </a:r>
            <a:r>
              <a:rPr lang="it-IT" sz="1900" dirty="0" err="1"/>
              <a:t>annual</a:t>
            </a:r>
            <a:r>
              <a:rPr lang="it-IT" sz="1900" dirty="0"/>
              <a:t> </a:t>
            </a:r>
            <a:r>
              <a:rPr lang="it-IT" sz="1900" dirty="0" err="1"/>
              <a:t>members</a:t>
            </a:r>
            <a:r>
              <a:rPr lang="it-IT" sz="1900" dirty="0"/>
              <a:t>. In </a:t>
            </a:r>
            <a:r>
              <a:rPr lang="it-IT" sz="1900" dirty="0" err="1"/>
              <a:t>order</a:t>
            </a:r>
            <a:r>
              <a:rPr lang="it-IT" sz="1900" dirty="0"/>
              <a:t> to do </a:t>
            </a:r>
            <a:r>
              <a:rPr lang="it-IT" sz="1900" dirty="0" err="1"/>
              <a:t>that</a:t>
            </a:r>
            <a:r>
              <a:rPr lang="it-IT" sz="1900" dirty="0"/>
              <a:t>, </a:t>
            </a:r>
            <a:r>
              <a:rPr lang="it-IT" sz="1900" dirty="0" err="1"/>
              <a:t>however</a:t>
            </a:r>
            <a:r>
              <a:rPr lang="it-IT" sz="1900" dirty="0"/>
              <a:t>, the marketing </a:t>
            </a:r>
            <a:r>
              <a:rPr lang="it-IT" sz="1900" dirty="0" err="1"/>
              <a:t>analyst</a:t>
            </a:r>
            <a:r>
              <a:rPr lang="it-IT" sz="1900" dirty="0"/>
              <a:t> team </a:t>
            </a:r>
            <a:r>
              <a:rPr lang="it-IT" sz="1900" dirty="0" err="1"/>
              <a:t>needs</a:t>
            </a:r>
            <a:r>
              <a:rPr lang="it-IT" sz="1900" dirty="0"/>
              <a:t> to </a:t>
            </a:r>
            <a:r>
              <a:rPr lang="it-IT" sz="1900" dirty="0" err="1"/>
              <a:t>better</a:t>
            </a:r>
            <a:r>
              <a:rPr lang="it-IT" sz="1900" dirty="0"/>
              <a:t> </a:t>
            </a:r>
            <a:r>
              <a:rPr lang="it-IT" sz="1900" dirty="0" err="1"/>
              <a:t>understand</a:t>
            </a:r>
            <a:r>
              <a:rPr lang="it-IT" sz="1900" dirty="0"/>
              <a:t> </a:t>
            </a:r>
            <a:r>
              <a:rPr lang="it-IT" sz="1900" dirty="0" err="1"/>
              <a:t>how</a:t>
            </a:r>
            <a:r>
              <a:rPr lang="it-IT" sz="1900" dirty="0"/>
              <a:t> </a:t>
            </a:r>
            <a:r>
              <a:rPr lang="it-IT" sz="1900" dirty="0" err="1"/>
              <a:t>annual</a:t>
            </a:r>
            <a:r>
              <a:rPr lang="it-IT" sz="1900" dirty="0"/>
              <a:t> </a:t>
            </a:r>
            <a:r>
              <a:rPr lang="it-IT" sz="1900" dirty="0" err="1"/>
              <a:t>members</a:t>
            </a:r>
            <a:r>
              <a:rPr lang="it-IT" sz="1900" dirty="0"/>
              <a:t> and casual </a:t>
            </a:r>
            <a:r>
              <a:rPr lang="it-IT" sz="1900" dirty="0" err="1"/>
              <a:t>riders</a:t>
            </a:r>
            <a:r>
              <a:rPr lang="it-IT" sz="1900" dirty="0"/>
              <a:t> </a:t>
            </a:r>
            <a:r>
              <a:rPr lang="it-IT" sz="1900" dirty="0" err="1"/>
              <a:t>differ</a:t>
            </a:r>
            <a:r>
              <a:rPr lang="it-IT" sz="1900" dirty="0"/>
              <a:t>, </a:t>
            </a:r>
            <a:r>
              <a:rPr lang="it-IT" sz="1900" dirty="0" err="1"/>
              <a:t>why</a:t>
            </a:r>
            <a:r>
              <a:rPr lang="it-IT" sz="1900" dirty="0"/>
              <a:t> casual </a:t>
            </a:r>
            <a:r>
              <a:rPr lang="it-IT" sz="1900" dirty="0" err="1"/>
              <a:t>riders</a:t>
            </a:r>
            <a:r>
              <a:rPr lang="it-IT" sz="1900" dirty="0"/>
              <a:t> </a:t>
            </a:r>
            <a:r>
              <a:rPr lang="it-IT" sz="1900" dirty="0" err="1"/>
              <a:t>would</a:t>
            </a:r>
            <a:r>
              <a:rPr lang="it-IT" sz="1900" dirty="0"/>
              <a:t> </a:t>
            </a:r>
            <a:r>
              <a:rPr lang="it-IT" sz="1900" dirty="0" err="1"/>
              <a:t>buy</a:t>
            </a:r>
            <a:r>
              <a:rPr lang="it-IT" sz="1900" dirty="0"/>
              <a:t> a </a:t>
            </a:r>
            <a:r>
              <a:rPr lang="it-IT" sz="1900" dirty="0" err="1"/>
              <a:t>membership</a:t>
            </a:r>
            <a:r>
              <a:rPr lang="it-IT" sz="1900" dirty="0"/>
              <a:t>, and </a:t>
            </a:r>
            <a:r>
              <a:rPr lang="it-IT" sz="1900" dirty="0" err="1"/>
              <a:t>how</a:t>
            </a:r>
            <a:r>
              <a:rPr lang="it-IT" sz="1900" dirty="0"/>
              <a:t> </a:t>
            </a:r>
            <a:r>
              <a:rPr lang="it-IT" sz="1900" dirty="0" err="1"/>
              <a:t>digital</a:t>
            </a:r>
            <a:r>
              <a:rPr lang="it-IT" sz="1900" dirty="0"/>
              <a:t> media </a:t>
            </a:r>
            <a:r>
              <a:rPr lang="it-IT" sz="1900" dirty="0" err="1"/>
              <a:t>could</a:t>
            </a:r>
            <a:r>
              <a:rPr lang="it-IT" sz="1900" dirty="0"/>
              <a:t> </a:t>
            </a:r>
            <a:r>
              <a:rPr lang="it-IT" sz="1900" dirty="0" err="1"/>
              <a:t>affect</a:t>
            </a:r>
            <a:r>
              <a:rPr lang="it-IT" sz="1900" dirty="0"/>
              <a:t> </a:t>
            </a:r>
            <a:r>
              <a:rPr lang="it-IT" sz="1900" dirty="0" err="1"/>
              <a:t>their</a:t>
            </a:r>
            <a:r>
              <a:rPr lang="it-IT" sz="1900" dirty="0"/>
              <a:t> marketing </a:t>
            </a:r>
            <a:r>
              <a:rPr lang="it-IT" sz="1900" dirty="0" err="1"/>
              <a:t>tactics</a:t>
            </a:r>
            <a:r>
              <a:rPr lang="it-IT" sz="1900" dirty="0"/>
              <a:t>. The </a:t>
            </a:r>
            <a:r>
              <a:rPr lang="it-IT" sz="1900" dirty="0" err="1"/>
              <a:t>director</a:t>
            </a:r>
            <a:r>
              <a:rPr lang="it-IT" sz="1900" dirty="0"/>
              <a:t> of marketing and </a:t>
            </a:r>
            <a:r>
              <a:rPr lang="it-IT" sz="1900" dirty="0" err="1"/>
              <a:t>his</a:t>
            </a:r>
            <a:r>
              <a:rPr lang="it-IT" sz="1900" dirty="0"/>
              <a:t> team are </a:t>
            </a:r>
            <a:r>
              <a:rPr lang="it-IT" sz="1900" dirty="0" err="1"/>
              <a:t>interested</a:t>
            </a:r>
            <a:r>
              <a:rPr lang="it-IT" sz="1900" dirty="0"/>
              <a:t> in </a:t>
            </a:r>
            <a:r>
              <a:rPr lang="it-IT" sz="1900" dirty="0" err="1"/>
              <a:t>analyzing</a:t>
            </a:r>
            <a:r>
              <a:rPr lang="it-IT" sz="1900" dirty="0"/>
              <a:t> the Cyclistic </a:t>
            </a:r>
            <a:r>
              <a:rPr lang="it-IT" sz="1900" dirty="0" err="1"/>
              <a:t>historical</a:t>
            </a:r>
            <a:r>
              <a:rPr lang="it-IT" sz="1900" dirty="0"/>
              <a:t> bike trip data to </a:t>
            </a:r>
            <a:r>
              <a:rPr lang="it-IT" sz="1900" dirty="0" err="1"/>
              <a:t>identify</a:t>
            </a:r>
            <a:r>
              <a:rPr lang="it-IT" sz="1900" dirty="0"/>
              <a:t> trends. </a:t>
            </a:r>
          </a:p>
          <a:p>
            <a:pPr>
              <a:lnSpc>
                <a:spcPct val="110000"/>
              </a:lnSpc>
            </a:pPr>
            <a:endParaRPr lang="it-IT" sz="11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8990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DATABASE &amp; MAIN QUESTION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it-IT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8389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DATABASE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The data of this analysis are the last quarter of 2021. This data is free and available at the following link: https://divvy-tripdata.s3.amazonaws.com/</a:t>
            </a:r>
            <a:r>
              <a:rPr lang="en-US" sz="1800" dirty="0" err="1"/>
              <a:t>index.html</a:t>
            </a:r>
            <a:endParaRPr lang="it-IT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0275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MAIN QUESTION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800" dirty="0"/>
              <a:t>How do </a:t>
            </a:r>
            <a:r>
              <a:rPr lang="it-IT" sz="1800" dirty="0" err="1"/>
              <a:t>annual</a:t>
            </a:r>
            <a:r>
              <a:rPr lang="it-IT" sz="1800" dirty="0"/>
              <a:t> </a:t>
            </a:r>
            <a:r>
              <a:rPr lang="it-IT" sz="1800" dirty="0" err="1"/>
              <a:t>members</a:t>
            </a:r>
            <a:r>
              <a:rPr lang="it-IT" sz="1800" dirty="0"/>
              <a:t> and casual </a:t>
            </a:r>
            <a:r>
              <a:rPr lang="it-IT" sz="1800" dirty="0" err="1"/>
              <a:t>riders</a:t>
            </a:r>
            <a:r>
              <a:rPr lang="it-IT" sz="1800" dirty="0"/>
              <a:t> use Cyclistic bikes </a:t>
            </a:r>
            <a:r>
              <a:rPr lang="it-IT" sz="1800" dirty="0" err="1"/>
              <a:t>differently</a:t>
            </a:r>
            <a:r>
              <a:rPr lang="it-IT" sz="1800" dirty="0"/>
              <a:t>?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777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4B1D371-7652-0A49-9BB6-135187A6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ctr"/>
            <a:r>
              <a:rPr lang="it-IT" sz="4000" b="1" dirty="0"/>
              <a:t>INSIGHT</a:t>
            </a:r>
            <a:endParaRPr lang="it-IT" sz="40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30DFD-C6F5-8B45-937F-73192DE0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it-IT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0839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{7870A005-671D-3642-A8C6-A380D5F2B416}tf10001122</Template>
  <TotalTime>278</TotalTime>
  <Words>524</Words>
  <Application>Microsoft Macintosh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CASE STUDY:  Cyclistic bike-share</vt:lpstr>
      <vt:lpstr>TABLE OF CONTENENTS</vt:lpstr>
      <vt:lpstr>About the company </vt:lpstr>
      <vt:lpstr>About the company </vt:lpstr>
      <vt:lpstr>About the company </vt:lpstr>
      <vt:lpstr>DATABASE &amp; MAIN QUESTION</vt:lpstr>
      <vt:lpstr>DATABASE</vt:lpstr>
      <vt:lpstr>MAIN QUESTION</vt:lpstr>
      <vt:lpstr>INSIGHT</vt:lpstr>
      <vt:lpstr>Determine the credibility of the data  </vt:lpstr>
      <vt:lpstr>Useful statistic for the ride lenght of the users (in seconds)</vt:lpstr>
      <vt:lpstr>NUMBER OF  RIDE BY EACH  DAY</vt:lpstr>
      <vt:lpstr>AVERAGE RIDE TIME BY EACH DAY</vt:lpstr>
      <vt:lpstr>Type of vehicle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STUDY:  Cyclistic bike-share</dc:title>
  <dc:creator>Filippo Vezzani</dc:creator>
  <cp:lastModifiedBy>Filippo Vezzani</cp:lastModifiedBy>
  <cp:revision>2</cp:revision>
  <dcterms:created xsi:type="dcterms:W3CDTF">2022-02-13T13:47:39Z</dcterms:created>
  <dcterms:modified xsi:type="dcterms:W3CDTF">2022-02-14T08:54:45Z</dcterms:modified>
</cp:coreProperties>
</file>