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0" r:id="rId4"/>
    <p:sldId id="264" r:id="rId5"/>
    <p:sldId id="262" r:id="rId6"/>
    <p:sldId id="325" r:id="rId7"/>
    <p:sldId id="326" r:id="rId8"/>
    <p:sldId id="327" r:id="rId9"/>
    <p:sldId id="312" r:id="rId10"/>
    <p:sldId id="313" r:id="rId11"/>
    <p:sldId id="330" r:id="rId12"/>
    <p:sldId id="293" r:id="rId13"/>
    <p:sldId id="275" r:id="rId14"/>
    <p:sldId id="277" r:id="rId15"/>
    <p:sldId id="306" r:id="rId16"/>
    <p:sldId id="282" r:id="rId17"/>
    <p:sldId id="281" r:id="rId18"/>
    <p:sldId id="280" r:id="rId19"/>
    <p:sldId id="287" r:id="rId20"/>
    <p:sldId id="304" r:id="rId21"/>
    <p:sldId id="284" r:id="rId22"/>
    <p:sldId id="314" r:id="rId23"/>
    <p:sldId id="285" r:id="rId24"/>
    <p:sldId id="296" r:id="rId25"/>
    <p:sldId id="311" r:id="rId26"/>
    <p:sldId id="307" r:id="rId27"/>
    <p:sldId id="321" r:id="rId28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70255611011773"/>
          <c:y val="0.13992499858690166"/>
          <c:w val="0.72270215869756382"/>
          <c:h val="0.68700861941265789"/>
        </c:manualLayout>
      </c:layout>
      <c:scatterChart>
        <c:scatterStyle val="smoothMarker"/>
        <c:varyColors val="0"/>
        <c:ser>
          <c:idx val="0"/>
          <c:order val="0"/>
          <c:tx>
            <c:v>Wopt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DIEMnotseikika!$A$5:$A$12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xVal>
          <c:yVal>
            <c:numRef>
              <c:f>DIEMnotseikika!$D$5:$D$12</c:f>
              <c:numCache>
                <c:formatCode>0</c:formatCode>
                <c:ptCount val="8"/>
                <c:pt idx="0" formatCode="General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C40-48A7-BCE1-654184C92708}"/>
            </c:ext>
          </c:extLst>
        </c:ser>
        <c:ser>
          <c:idx val="1"/>
          <c:order val="1"/>
          <c:tx>
            <c:v>推定値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DIEMnotseikika!$A$58:$A$65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xVal>
          <c:yVal>
            <c:numRef>
              <c:f>DIEMnotseikika!$D$58:$D$65</c:f>
              <c:numCache>
                <c:formatCode>General</c:formatCode>
                <c:ptCount val="8"/>
                <c:pt idx="0">
                  <c:v>5.0105880000000003</c:v>
                </c:pt>
                <c:pt idx="1">
                  <c:v>9.9994730000000001</c:v>
                </c:pt>
                <c:pt idx="2">
                  <c:v>15.004092</c:v>
                </c:pt>
                <c:pt idx="3">
                  <c:v>20.000105000000001</c:v>
                </c:pt>
                <c:pt idx="4">
                  <c:v>25.000785</c:v>
                </c:pt>
                <c:pt idx="5" formatCode="#,##0.000000">
                  <c:v>30.001794</c:v>
                </c:pt>
                <c:pt idx="6" formatCode="#,##0.000000">
                  <c:v>34.986724000000002</c:v>
                </c:pt>
                <c:pt idx="7" formatCode="0.000000">
                  <c:v>39.981909000000002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C40-48A7-BCE1-654184C92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578712"/>
        <c:axId val="229579496"/>
      </c:scatterChart>
      <c:valAx>
        <c:axId val="229578712"/>
        <c:scaling>
          <c:orientation val="minMax"/>
          <c:max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SNR[dB]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9579496"/>
        <c:crosses val="autoZero"/>
        <c:crossBetween val="midCat"/>
      </c:valAx>
      <c:valAx>
        <c:axId val="22957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SIR[dB]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9578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728395061728392"/>
          <c:y val="0.45652143923096461"/>
          <c:w val="8.7962962962962965E-2"/>
          <c:h val="8.6957121538070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543" cy="34106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9" y="2"/>
            <a:ext cx="4301543" cy="34106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37191ABF-2542-4137-A5DE-06DD62704339}" type="datetimeFigureOut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9" y="6456613"/>
            <a:ext cx="4301543" cy="34106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900BAB43-67D4-466B-90D4-C396335BBE3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2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A6E20DE7-53EF-4D1C-A66B-43298D161E3B}" type="datetimeFigureOut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622799" y="6456613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7F759D9F-A4A7-49F4-876F-7FFA187401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91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88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0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8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5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31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5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89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59D9F-A4A7-49F4-876F-7FFA18740136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66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CF26-071F-45A6-B5F2-DC99260012B9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42BD-6088-4D53-B6E1-6B6E006115E4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4AFD-B6F9-4345-BA4B-7846DD9AD31C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D170-5E3C-4F2B-AFC4-0083DF577445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7ED2-10D3-4751-9477-1E9F03F70114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28DD-2F68-4D0F-B6A8-3EF5EED36F1B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DD1A-713D-4DBE-B237-18D2AB239F30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BBD-D19A-4CA1-ACE9-F38A1EB063A3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9B7-1EA3-456C-AF97-4A0367B313C7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779-1C43-43C6-A1B5-CF85AA2FC22B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33B6-26E4-471A-A8DC-AA3A83B680C9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75D4-769B-4DC0-BC7B-6BF2EDDB0F43}" type="datetime1">
              <a:rPr kumimoji="1" lang="ja-JP" altLang="en-US" smtClean="0"/>
              <a:pPr/>
              <a:t>2017/12/6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9C3F-6F3D-43EB-BA0D-08FB680987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microsoft.com/office/2007/relationships/hdphoto" Target="../media/hdphoto1.wdp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5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Excel_______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3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0.png"/><Relationship Id="rId5" Type="http://schemas.openxmlformats.org/officeDocument/2006/relationships/image" Target="../media/image86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1.png"/><Relationship Id="rId3" Type="http://schemas.openxmlformats.org/officeDocument/2006/relationships/image" Target="../media/image96.png"/><Relationship Id="rId7" Type="http://schemas.openxmlformats.org/officeDocument/2006/relationships/image" Target="../media/image89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9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760.png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60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0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______3.xlsx"/><Relationship Id="rId5" Type="http://schemas.openxmlformats.org/officeDocument/2006/relationships/image" Target="../media/image116.emf"/><Relationship Id="rId4" Type="http://schemas.openxmlformats.org/officeDocument/2006/relationships/package" Target="../embeddings/Microsoft_Excel_______2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26" Type="http://schemas.openxmlformats.org/officeDocument/2006/relationships/image" Target="../media/image10.wmf"/><Relationship Id="rId39" Type="http://schemas.openxmlformats.org/officeDocument/2006/relationships/image" Target="../media/image19.png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4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0.bin"/><Relationship Id="rId33" Type="http://schemas.openxmlformats.org/officeDocument/2006/relationships/image" Target="../media/image13.wmf"/><Relationship Id="rId38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9.wmf"/><Relationship Id="rId32" Type="http://schemas.openxmlformats.org/officeDocument/2006/relationships/oleObject" Target="../embeddings/oleObject13.bin"/><Relationship Id="rId37" Type="http://schemas.openxmlformats.org/officeDocument/2006/relationships/image" Target="../media/image15.wmf"/><Relationship Id="rId40" Type="http://schemas.openxmlformats.org/officeDocument/2006/relationships/image" Target="../media/image30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9.bin"/><Relationship Id="rId28" Type="http://schemas.openxmlformats.org/officeDocument/2006/relationships/oleObject" Target="../embeddings/oleObject11.bin"/><Relationship Id="rId36" Type="http://schemas.openxmlformats.org/officeDocument/2006/relationships/oleObject" Target="../embeddings/oleObject15.bin"/><Relationship Id="rId10" Type="http://schemas.openxmlformats.org/officeDocument/2006/relationships/image" Target="../media/image3.wmf"/><Relationship Id="rId19" Type="http://schemas.openxmlformats.org/officeDocument/2006/relationships/image" Target="../media/image23.png"/><Relationship Id="rId31" Type="http://schemas.openxmlformats.org/officeDocument/2006/relationships/image" Target="../media/image12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24.png"/><Relationship Id="rId27" Type="http://schemas.openxmlformats.org/officeDocument/2006/relationships/image" Target="../media/image25.png"/><Relationship Id="rId30" Type="http://schemas.openxmlformats.org/officeDocument/2006/relationships/oleObject" Target="../embeddings/oleObject12.bin"/><Relationship Id="rId35" Type="http://schemas.openxmlformats.org/officeDocument/2006/relationships/image" Target="../media/image14.wmf"/><Relationship Id="rId8" Type="http://schemas.openxmlformats.org/officeDocument/2006/relationships/image" Target="../media/image2.wmf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9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376263"/>
          </a:xfrm>
        </p:spPr>
        <p:txBody>
          <a:bodyPr>
            <a:normAutofit fontScale="90000"/>
          </a:bodyPr>
          <a:lstStyle/>
          <a:p>
            <a:r>
              <a:rPr lang="en-US" altLang="ja-JP" sz="4000" dirty="0" err="1" smtClean="0"/>
              <a:t>DIagonalization</a:t>
            </a:r>
            <a:r>
              <a:rPr lang="en-US" altLang="ja-JP" sz="4000" dirty="0" smtClean="0"/>
              <a:t> using Equivalent Matrices(DIEM)</a:t>
            </a:r>
            <a:r>
              <a:rPr lang="ja-JP" altLang="en-US" sz="4000" dirty="0" smtClean="0"/>
              <a:t>を用いた音響信号を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対象とする</a:t>
            </a:r>
            <a:r>
              <a:rPr lang="ja-JP" altLang="en-US" sz="4000" dirty="0"/>
              <a:t>ブラインド</a:t>
            </a:r>
            <a:r>
              <a:rPr lang="ja-JP" altLang="en-US" sz="4000" dirty="0" smtClean="0"/>
              <a:t>信号分離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913656"/>
          </a:xfrm>
        </p:spPr>
        <p:txBody>
          <a:bodyPr/>
          <a:lstStyle/>
          <a:p>
            <a:pPr algn="r"/>
            <a:r>
              <a:rPr lang="ja-JP" altLang="en-US" b="1" dirty="0" smtClean="0">
                <a:solidFill>
                  <a:schemeClr val="tx1"/>
                </a:solidFill>
              </a:rPr>
              <a:t>古川研究室　</a:t>
            </a:r>
            <a:r>
              <a:rPr lang="en-US" altLang="ja-JP" b="1" dirty="0" smtClean="0">
                <a:solidFill>
                  <a:schemeClr val="tx1"/>
                </a:solidFill>
              </a:rPr>
              <a:t>B4</a:t>
            </a:r>
            <a:r>
              <a:rPr lang="ja-JP" altLang="en-US" b="1" dirty="0" smtClean="0">
                <a:solidFill>
                  <a:schemeClr val="tx1"/>
                </a:solidFill>
              </a:rPr>
              <a:t>　西山　慶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3568" y="1124744"/>
                <a:ext cx="7776864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 smtClean="0"/>
                  <a:t>　　　</a:t>
                </a:r>
                <a:r>
                  <a:rPr lang="en-US" altLang="ja-JP" sz="2000" dirty="0" smtClean="0"/>
                  <a:t>(8)</a:t>
                </a:r>
                <a:r>
                  <a:rPr lang="ja-JP" altLang="en-US" sz="2000" dirty="0" smtClean="0"/>
                  <a:t>式からの続き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　　　　</a:t>
                </a:r>
                <a:endParaRPr lang="en-US" altLang="ja-JP" sz="2000" dirty="0"/>
              </a:p>
              <a:p>
                <a:pPr algn="ctr"/>
                <a:r>
                  <a:rPr lang="ja-JP" altLang="en-US" sz="2400" dirty="0" smtClean="0"/>
                  <a:t>と置くと</a:t>
                </a:r>
                <a:endParaRPr lang="en-US" altLang="ja-JP" sz="2400" dirty="0" smtClean="0"/>
              </a:p>
              <a:p>
                <a:pPr algn="ctr"/>
                <a:endParaRPr lang="en-US" altLang="ja-JP" sz="2000" dirty="0" smtClean="0"/>
              </a:p>
              <a:p>
                <a:r>
                  <a:rPr lang="ja-JP" altLang="en-US" sz="2000" dirty="0" smtClean="0"/>
                  <a:t>　　　　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　　　　　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sz="2000" dirty="0" smtClean="0"/>
              </a:p>
              <a:p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sz="2000" dirty="0" smtClean="0"/>
              </a:p>
              <a:p>
                <a:r>
                  <a:rPr lang="ja-JP" altLang="en-US" sz="2000" dirty="0" smtClean="0"/>
                  <a:t>　　　　　　　　　　　　　　　　　　　　　　　　　　　　として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　　　　　　　　　</a:t>
                </a:r>
                <a14:m>
                  <m:oMath xmlns:m="http://schemas.openxmlformats.org/officeDocument/2006/math"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sz="2000" dirty="0"/>
              </a:p>
              <a:p>
                <a:pPr algn="ctr"/>
                <a:r>
                  <a:rPr lang="ja-JP" altLang="en-US" sz="2000" dirty="0" smtClean="0"/>
                  <a:t>　　　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000" dirty="0"/>
                  <a:t>空間での最小値は一致しない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dirty="0" smtClean="0"/>
                  <a:t>　　　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　　　　　　　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　　　</a:t>
                </a:r>
                <a:r>
                  <a:rPr lang="ja-JP" altLang="en-US" dirty="0" err="1" smtClean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個の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中の</m:t>
                    </m:r>
                  </m:oMath>
                </a14:m>
                <a:r>
                  <a:rPr lang="ja-JP" altLang="en-US" dirty="0" smtClean="0"/>
                  <a:t>影響力の大きい</a:t>
                </a:r>
                <a:r>
                  <a:rPr lang="en-US" altLang="ja-JP" dirty="0" smtClean="0"/>
                  <a:t>N</a:t>
                </a:r>
                <a:r>
                  <a:rPr lang="ja-JP" altLang="en-US" dirty="0" smtClean="0"/>
                  <a:t>個の固有ベクトルを取り出して考える</a:t>
                </a:r>
                <a:r>
                  <a:rPr lang="ja-JP" altLang="en-US" sz="2000" dirty="0" smtClean="0"/>
                  <a:t>　　　　　</a:t>
                </a:r>
                <a:endParaRPr lang="en-US" altLang="ja-JP" sz="2000" dirty="0" smtClean="0"/>
              </a:p>
              <a:p>
                <a:r>
                  <a:rPr lang="en-US" altLang="ja-JP" sz="2000" dirty="0" smtClean="0"/>
                  <a:t>        </a:t>
                </a:r>
                <a:endParaRPr lang="en-US" altLang="ja-JP" sz="2000" dirty="0"/>
              </a:p>
              <a:p>
                <a:endParaRPr lang="en-US" altLang="ja-JP" sz="2000" dirty="0" smtClean="0"/>
              </a:p>
              <a:p>
                <a:r>
                  <a:rPr lang="en-US" altLang="ja-JP" sz="2000" dirty="0" smtClean="0">
                    <a:solidFill>
                      <a:srgbClr val="FF0000"/>
                    </a:solidFill>
                  </a:rPr>
                  <a:t>           </a:t>
                </a:r>
                <a:r>
                  <a:rPr lang="en-US" altLang="ja-JP" sz="2000" dirty="0" smtClean="0"/>
                  <a:t>(</a:t>
                </a:r>
                <a:r>
                  <a:rPr lang="ja-JP" altLang="en-US" sz="2000" dirty="0" smtClean="0"/>
                  <a:t>以降の詳細は付録</a:t>
                </a:r>
                <a:r>
                  <a:rPr lang="en-US" altLang="ja-JP" sz="2000" dirty="0" smtClean="0"/>
                  <a:t>P.20 </a:t>
                </a:r>
                <a:r>
                  <a:rPr lang="ja-JP" altLang="en-US" sz="2000" dirty="0" smtClean="0"/>
                  <a:t>に</a:t>
                </a:r>
                <a:r>
                  <a:rPr lang="ja-JP" altLang="en-US" sz="2000" dirty="0"/>
                  <a:t>記載</a:t>
                </a:r>
                <a:r>
                  <a:rPr lang="en-US" altLang="ja-JP" sz="2000" dirty="0" smtClean="0"/>
                  <a:t>)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7776864" cy="5539978"/>
              </a:xfrm>
              <a:prstGeom prst="rect">
                <a:avLst/>
              </a:prstGeom>
              <a:blipFill rotWithShape="0">
                <a:blip r:embed="rId3"/>
                <a:stretch>
                  <a:fillRect t="-991" b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1 つの角を切り取った四角形 8"/>
          <p:cNvSpPr/>
          <p:nvPr/>
        </p:nvSpPr>
        <p:spPr>
          <a:xfrm>
            <a:off x="1298112" y="3997221"/>
            <a:ext cx="6696744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463988" y="4642974"/>
            <a:ext cx="36004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1560" y="4992725"/>
            <a:ext cx="7704856" cy="948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07704" y="39086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5</a:t>
            </a:r>
            <a:r>
              <a:rPr kumimoji="1" lang="en-US" altLang="ja-JP" sz="3200" dirty="0" smtClean="0"/>
              <a:t>. DIEM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9" y="1785863"/>
            <a:ext cx="2706537" cy="34699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1" y="2212404"/>
            <a:ext cx="5730873" cy="95354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236296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……..(</a:t>
            </a:r>
            <a:r>
              <a:rPr lang="en-US" altLang="ja-JP" dirty="0"/>
              <a:t>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56" y="5274376"/>
            <a:ext cx="254156" cy="325637"/>
          </a:xfrm>
          <a:prstGeom prst="rect">
            <a:avLst/>
          </a:prstGeom>
        </p:spPr>
      </p:pic>
      <p:sp>
        <p:nvSpPr>
          <p:cNvPr id="2" name="右カーブ矢印 1"/>
          <p:cNvSpPr/>
          <p:nvPr/>
        </p:nvSpPr>
        <p:spPr>
          <a:xfrm>
            <a:off x="378703" y="3655231"/>
            <a:ext cx="720080" cy="1656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9" y="3189142"/>
            <a:ext cx="4171429" cy="7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182" y="2861620"/>
            <a:ext cx="7639443" cy="195047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565392" y="3867005"/>
            <a:ext cx="8158449" cy="21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100754" y="2375336"/>
            <a:ext cx="8158" cy="36224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839227" y="1956996"/>
            <a:ext cx="10429" cy="4392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3394436" y="2450473"/>
            <a:ext cx="22477" cy="36086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2603" y="213722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振幅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20" y="3963319"/>
            <a:ext cx="133333" cy="24761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6" y="4153241"/>
            <a:ext cx="222245" cy="24447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96" y="4254584"/>
            <a:ext cx="199020" cy="21960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95" y="4268698"/>
            <a:ext cx="206267" cy="2200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87" y="4375733"/>
            <a:ext cx="405533" cy="22596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46" y="4352589"/>
            <a:ext cx="325329" cy="236602"/>
          </a:xfrm>
          <a:prstGeom prst="rect">
            <a:avLst/>
          </a:prstGeom>
        </p:spPr>
      </p:pic>
      <p:cxnSp>
        <p:nvCxnSpPr>
          <p:cNvPr id="26" name="直線矢印コネクタ 25"/>
          <p:cNvCxnSpPr/>
          <p:nvPr/>
        </p:nvCxnSpPr>
        <p:spPr>
          <a:xfrm>
            <a:off x="850160" y="5102740"/>
            <a:ext cx="12601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22143" y="2261529"/>
            <a:ext cx="461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全体では非定常信号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33163" y="4790206"/>
            <a:ext cx="107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</a:t>
            </a:r>
            <a:r>
              <a:rPr kumimoji="1" lang="en-US" altLang="ja-JP" sz="1400" dirty="0" smtClean="0"/>
              <a:t>poch  1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91908" y="5116898"/>
            <a:ext cx="120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定常とみなす</a:t>
            </a:r>
            <a:endParaRPr kumimoji="1" lang="ja-JP" altLang="en-US" sz="1400" dirty="0"/>
          </a:p>
        </p:txBody>
      </p:sp>
      <p:sp>
        <p:nvSpPr>
          <p:cNvPr id="40" name="下矢印 39"/>
          <p:cNvSpPr/>
          <p:nvPr/>
        </p:nvSpPr>
        <p:spPr>
          <a:xfrm>
            <a:off x="1333125" y="5477869"/>
            <a:ext cx="288032" cy="24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>
            <a:off x="2590461" y="5502804"/>
            <a:ext cx="288032" cy="24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2139606" y="5123796"/>
            <a:ext cx="1224135" cy="164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311213" y="4832625"/>
            <a:ext cx="107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</a:t>
            </a:r>
            <a:r>
              <a:rPr kumimoji="1" lang="en-US" altLang="ja-JP" sz="1400" dirty="0" smtClean="0"/>
              <a:t>poch 2</a:t>
            </a:r>
            <a:endParaRPr kumimoji="1" lang="ja-JP" altLang="en-US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148668" y="5158125"/>
            <a:ext cx="127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定常とみなす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93984" y="4916935"/>
            <a:ext cx="27976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分散共分散行列を得る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(</a:t>
            </a:r>
            <a:r>
              <a:rPr lang="ja-JP" altLang="en-US" sz="2000" dirty="0" smtClean="0"/>
              <a:t>推定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7" name="フローチャート: 準備 46"/>
          <p:cNvSpPr/>
          <p:nvPr/>
        </p:nvSpPr>
        <p:spPr>
          <a:xfrm flipV="1">
            <a:off x="4204279" y="4687627"/>
            <a:ext cx="82315" cy="139881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ローチャート: 準備 48"/>
          <p:cNvSpPr/>
          <p:nvPr/>
        </p:nvSpPr>
        <p:spPr>
          <a:xfrm flipV="1">
            <a:off x="4464977" y="4687626"/>
            <a:ext cx="82315" cy="139881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ローチャート: 準備 49"/>
          <p:cNvSpPr/>
          <p:nvPr/>
        </p:nvSpPr>
        <p:spPr>
          <a:xfrm flipV="1">
            <a:off x="4796561" y="4687842"/>
            <a:ext cx="82315" cy="139881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ローチャート: 準備 50"/>
          <p:cNvSpPr/>
          <p:nvPr/>
        </p:nvSpPr>
        <p:spPr>
          <a:xfrm flipV="1">
            <a:off x="5098736" y="4687625"/>
            <a:ext cx="82315" cy="139881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準備 51"/>
          <p:cNvSpPr/>
          <p:nvPr/>
        </p:nvSpPr>
        <p:spPr>
          <a:xfrm flipV="1">
            <a:off x="5421841" y="4689776"/>
            <a:ext cx="82315" cy="139881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ローチャート: 準備 52"/>
          <p:cNvSpPr/>
          <p:nvPr/>
        </p:nvSpPr>
        <p:spPr>
          <a:xfrm flipV="1">
            <a:off x="5734731" y="4687624"/>
            <a:ext cx="82315" cy="139881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2" y="5779307"/>
            <a:ext cx="763018" cy="34536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24" y="5783972"/>
            <a:ext cx="795435" cy="360039"/>
          </a:xfrm>
          <a:prstGeom prst="rect">
            <a:avLst/>
          </a:prstGeom>
        </p:spPr>
      </p:pic>
      <p:cxnSp>
        <p:nvCxnSpPr>
          <p:cNvPr id="57" name="直線矢印コネクタ 56"/>
          <p:cNvCxnSpPr/>
          <p:nvPr/>
        </p:nvCxnSpPr>
        <p:spPr>
          <a:xfrm>
            <a:off x="7039810" y="5097983"/>
            <a:ext cx="1224135" cy="164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7294193" y="4761136"/>
            <a:ext cx="117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</a:t>
            </a:r>
            <a:r>
              <a:rPr kumimoji="1" lang="en-US" altLang="ja-JP" sz="1400" dirty="0" smtClean="0"/>
              <a:t>poch K</a:t>
            </a:r>
            <a:endParaRPr kumimoji="1" lang="ja-JP" altLang="en-US" sz="1400" dirty="0"/>
          </a:p>
        </p:txBody>
      </p:sp>
      <p:sp>
        <p:nvSpPr>
          <p:cNvPr id="59" name="下矢印 58"/>
          <p:cNvSpPr/>
          <p:nvPr/>
        </p:nvSpPr>
        <p:spPr>
          <a:xfrm>
            <a:off x="7530127" y="5454596"/>
            <a:ext cx="288032" cy="24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29097" y="5162531"/>
            <a:ext cx="128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定常とみなす</a:t>
            </a:r>
            <a:endParaRPr kumimoji="1" lang="ja-JP" altLang="en-US" sz="1400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38" y="5757593"/>
            <a:ext cx="884348" cy="336522"/>
          </a:xfrm>
          <a:prstGeom prst="rect">
            <a:avLst/>
          </a:prstGeom>
        </p:spPr>
      </p:pic>
      <p:cxnSp>
        <p:nvCxnSpPr>
          <p:cNvPr id="67" name="直線矢印コネクタ 66"/>
          <p:cNvCxnSpPr/>
          <p:nvPr/>
        </p:nvCxnSpPr>
        <p:spPr>
          <a:xfrm>
            <a:off x="892915" y="2534864"/>
            <a:ext cx="12078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2155603" y="2541016"/>
            <a:ext cx="12078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084915" y="3178511"/>
            <a:ext cx="12078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116166" y="2541016"/>
            <a:ext cx="89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長さ </a:t>
            </a:r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85320" y="2558472"/>
            <a:ext cx="89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長さ </a:t>
            </a:r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308438" y="3197828"/>
            <a:ext cx="89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長さ </a:t>
            </a:r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cxnSp>
        <p:nvCxnSpPr>
          <p:cNvPr id="55" name="直線コネクタ 54"/>
          <p:cNvCxnSpPr/>
          <p:nvPr/>
        </p:nvCxnSpPr>
        <p:spPr>
          <a:xfrm flipH="1">
            <a:off x="7031170" y="2485442"/>
            <a:ext cx="22477" cy="36086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8294639" y="2462717"/>
            <a:ext cx="22477" cy="36086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552959" y="335230"/>
            <a:ext cx="6263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4. DIEM</a:t>
            </a:r>
            <a:r>
              <a:rPr lang="ja-JP" altLang="en-US" sz="3200" dirty="0"/>
              <a:t>の音源分離への適用</a:t>
            </a:r>
            <a:r>
              <a:rPr lang="en-US" altLang="ja-JP" sz="3200" dirty="0"/>
              <a:t>(</a:t>
            </a:r>
            <a:r>
              <a:rPr lang="ja-JP" altLang="en-US" sz="3200" dirty="0"/>
              <a:t>提案</a:t>
            </a:r>
            <a:r>
              <a:rPr lang="en-US" altLang="ja-JP" sz="3200" dirty="0"/>
              <a:t>)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951" y="98072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　観測信号から　　　　を得られる条件</a:t>
            </a:r>
            <a:r>
              <a:rPr kumimoji="1" lang="en-US" altLang="ja-JP" sz="2400" dirty="0" smtClean="0"/>
              <a:t>: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lang="ja-JP" altLang="en-US" sz="2400" dirty="0" smtClean="0"/>
              <a:t>信号の</a:t>
            </a:r>
            <a:r>
              <a:rPr lang="en-US" altLang="ja-JP" sz="2400" dirty="0" err="1" smtClean="0"/>
              <a:t>quasistationry</a:t>
            </a:r>
            <a:r>
              <a:rPr lang="ja-JP" altLang="en-US" sz="2400" dirty="0" smtClean="0"/>
              <a:t>性，信号源の平均値    </a:t>
            </a:r>
            <a:r>
              <a:rPr lang="en-US" altLang="ja-JP" sz="2400" dirty="0" smtClean="0"/>
              <a:t>,</a:t>
            </a:r>
            <a:r>
              <a:rPr lang="ja-JP" altLang="en-US" sz="2400" dirty="0" smtClean="0"/>
              <a:t>信号源が統計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的</a:t>
            </a:r>
            <a:r>
              <a:rPr lang="ja-JP" altLang="en-US" sz="2400" dirty="0" smtClean="0"/>
              <a:t>に独立であること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70" y="1064199"/>
            <a:ext cx="762111" cy="33784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39922"/>
            <a:ext cx="200000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3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15616" y="260648"/>
            <a:ext cx="6910536" cy="81706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4</a:t>
            </a:r>
            <a:r>
              <a:rPr lang="en-US" altLang="ja-JP" sz="3200" dirty="0" smtClean="0"/>
              <a:t>. </a:t>
            </a:r>
            <a:r>
              <a:rPr lang="ja-JP" altLang="en-US" sz="3200" dirty="0" smtClean="0"/>
              <a:t>提案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音声で用いる共分散行列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24744"/>
                <a:ext cx="7992888" cy="5040560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短時間区間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から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 err="1" smtClean="0">
                    <a:solidFill>
                      <a:schemeClr val="tx1"/>
                    </a:solidFill>
                  </a:rPr>
                  <a:t>までの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観測信号の共分散行列</a:t>
                </a:r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endParaRPr lang="en-US" altLang="ja-JP" sz="2000" dirty="0" smtClean="0">
                  <a:solidFill>
                    <a:schemeClr val="tx1"/>
                  </a:solidFill>
                </a:endParaRPr>
              </a:p>
              <a:p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  <a:p>
                <a:endParaRPr lang="en-US" altLang="ja-JP" sz="2000" dirty="0" smtClean="0">
                  <a:solidFill>
                    <a:schemeClr val="tx1"/>
                  </a:solidFill>
                </a:endParaRPr>
              </a:p>
              <a:p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実際には　　　は未知　　　　　　　　　で推定</a:t>
                </a:r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        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L:1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区間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(epoch)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の長さ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, k={1,…..,K}:epoch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の個数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l"/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24744"/>
                <a:ext cx="7992888" cy="5040560"/>
              </a:xfrm>
              <a:blipFill rotWithShape="0">
                <a:blip r:embed="rId2"/>
                <a:stretch>
                  <a:fillRect l="-1144" b="-7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69442"/>
            <a:ext cx="7200800" cy="363514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3657375" y="368900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04248" y="4445639"/>
            <a:ext cx="1077888" cy="37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……..(10)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43608" y="2420888"/>
            <a:ext cx="216024" cy="15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79688"/>
            <a:ext cx="5019048" cy="109407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54751"/>
            <a:ext cx="7931224" cy="3618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93715"/>
            <a:ext cx="576064" cy="2786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29" y="3617131"/>
            <a:ext cx="724643" cy="38846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105796"/>
            <a:ext cx="2006758" cy="27498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76" y="3065118"/>
            <a:ext cx="715049" cy="32835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7504" y="1886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1520" y="4453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08004" y="3030142"/>
            <a:ext cx="13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対角行列，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63888" y="2972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00845" y="299386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）</a:t>
            </a:r>
            <a:endParaRPr kumimoji="1" lang="ja-JP" altLang="en-US" sz="2400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539722"/>
            <a:ext cx="576064" cy="278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0777"/>
            <a:ext cx="8229600" cy="683995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6</a:t>
            </a:r>
            <a:r>
              <a:rPr kumimoji="1" lang="en-US" altLang="ja-JP" sz="3200" dirty="0" smtClean="0"/>
              <a:t>.</a:t>
            </a:r>
            <a:r>
              <a:rPr lang="ja-JP" altLang="en-US" sz="3200" dirty="0" smtClean="0"/>
              <a:t>シミュレーション</a:t>
            </a:r>
            <a:endParaRPr kumimoji="1"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272537"/>
              </p:ext>
            </p:extLst>
          </p:nvPr>
        </p:nvGraphicFramePr>
        <p:xfrm>
          <a:off x="539553" y="2487896"/>
          <a:ext cx="8149789" cy="2580595"/>
        </p:xfrm>
        <a:graphic>
          <a:graphicData uri="http://schemas.openxmlformats.org/drawingml/2006/table">
            <a:tbl>
              <a:tblPr/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信号源、マイクロフォン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混合行列</a:t>
                      </a:r>
                      <a:r>
                        <a:rPr lang="en-US" altLang="ja-JP" sz="1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ガウス乱数</a:t>
                      </a:r>
                      <a:r>
                        <a:rPr lang="en-US" altLang="ja-JP" sz="1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A=[-0.394818 0.276162;0.187384 0.694967]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サンプリングレート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8kHz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音声の長さ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最大</a:t>
                      </a:r>
                      <a:r>
                        <a:rPr lang="en-US" altLang="ja-JP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130</a:t>
                      </a:r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ＰＩ（Ｇ）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37" y="4365104"/>
            <a:ext cx="5616624" cy="53611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899592" y="1539260"/>
            <a:ext cx="695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DIEM</a:t>
            </a:r>
            <a:r>
              <a:rPr lang="ja-JP" altLang="en-US" sz="2000" dirty="0"/>
              <a:t>に音声を適用したときに有効性が</a:t>
            </a:r>
            <a:r>
              <a:rPr lang="ja-JP" altLang="en-US" sz="2000" dirty="0" smtClean="0"/>
              <a:t>ある</a:t>
            </a:r>
            <a:r>
              <a:rPr lang="ja-JP" altLang="en-US" sz="2000" dirty="0"/>
              <a:t>か</a:t>
            </a:r>
            <a:r>
              <a:rPr lang="ja-JP" altLang="en-US" sz="2000" dirty="0" smtClean="0"/>
              <a:t>どうか</a:t>
            </a:r>
            <a:r>
              <a:rPr lang="ja-JP" altLang="en-US" sz="2000" dirty="0"/>
              <a:t>を確かめる</a:t>
            </a:r>
            <a:endParaRPr lang="en-US" altLang="ja-JP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98168" y="519970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音声は日本音響学会研究用連続音声データベース</a:t>
            </a:r>
            <a:r>
              <a:rPr kumimoji="1" lang="en-US" altLang="ja-JP" dirty="0" smtClean="0"/>
              <a:t>(ASJ-JIPDEC)</a:t>
            </a:r>
            <a:r>
              <a:rPr kumimoji="1" lang="ja-JP" altLang="en-US" dirty="0" smtClean="0"/>
              <a:t>の中の音声データ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男</a:t>
            </a:r>
            <a:r>
              <a:rPr lang="ja-JP" altLang="en-US" dirty="0"/>
              <a:t>性</a:t>
            </a:r>
            <a:r>
              <a:rPr kumimoji="1" lang="ja-JP" altLang="en-US" dirty="0" smtClean="0"/>
              <a:t>と女性の声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を使用した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59832" y="20420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1: </a:t>
            </a:r>
            <a:r>
              <a:rPr kumimoji="1" lang="ja-JP" altLang="en-US" dirty="0" smtClean="0"/>
              <a:t>シミュレーション条件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07904" y="5916525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(PI(G)</a:t>
            </a:r>
            <a:r>
              <a:rPr kumimoji="1" lang="ja-JP" altLang="en-US" dirty="0" smtClean="0"/>
              <a:t>は，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∞</a:t>
            </a:r>
            <a:r>
              <a:rPr kumimoji="1" lang="en-US" altLang="ja-JP" dirty="0" smtClean="0"/>
              <a:t>[dB]</a:t>
            </a:r>
            <a:r>
              <a:rPr kumimoji="1" lang="ja-JP" altLang="en-US" dirty="0" smtClean="0"/>
              <a:t>に近いほど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が対角行列に近くなる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0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6.</a:t>
            </a:r>
            <a:r>
              <a:rPr kumimoji="1" lang="ja-JP" altLang="en-US" sz="3200" dirty="0" smtClean="0"/>
              <a:t>シミュレーション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3" y="1196752"/>
            <a:ext cx="7704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epoch</a:t>
            </a:r>
            <a:r>
              <a:rPr lang="ja-JP" altLang="en-US" sz="2000" dirty="0" smtClean="0"/>
              <a:t>の個数</a:t>
            </a:r>
            <a:r>
              <a:rPr lang="en-US" altLang="ja-JP" sz="2000" dirty="0" smtClean="0"/>
              <a:t>, epoch</a:t>
            </a:r>
            <a:r>
              <a:rPr lang="ja-JP" altLang="en-US" sz="2000" dirty="0" smtClean="0"/>
              <a:t>の長さをどのように設定すれば、</a:t>
            </a:r>
            <a:endParaRPr lang="en-US" altLang="ja-JP" sz="2000" dirty="0" smtClean="0"/>
          </a:p>
          <a:p>
            <a:r>
              <a:rPr lang="en-US" altLang="ja-JP" sz="2000" dirty="0" smtClean="0"/>
              <a:t>				                        </a:t>
            </a:r>
            <a:r>
              <a:rPr lang="ja-JP" altLang="en-US" sz="2000" dirty="0" smtClean="0"/>
              <a:t>適切であるか調査した</a:t>
            </a:r>
            <a:endParaRPr lang="en-US" altLang="ja-JP" sz="2000" dirty="0" smtClean="0"/>
          </a:p>
          <a:p>
            <a:r>
              <a:rPr lang="en-US" altLang="ja-JP" sz="2000" dirty="0" smtClean="0"/>
              <a:t> </a:t>
            </a:r>
          </a:p>
          <a:p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　　表</a:t>
            </a:r>
            <a:r>
              <a:rPr lang="en-US" altLang="ja-JP" sz="2000" dirty="0" smtClean="0"/>
              <a:t>2: K,L</a:t>
            </a:r>
            <a:r>
              <a:rPr lang="ja-JP" altLang="en-US" sz="2000" dirty="0" smtClean="0"/>
              <a:t>を変化させたときのＰＩ（Ｇ</a:t>
            </a:r>
            <a:r>
              <a:rPr lang="ja-JP" altLang="en-US" sz="2000" dirty="0"/>
              <a:t>）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502955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表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の結果から，ＤＩＥＭを音声の混合モデルに用いることができ，有効であることが判明</a:t>
            </a:r>
            <a:endParaRPr lang="en-US" altLang="ja-JP" sz="2400" dirty="0" smtClean="0"/>
          </a:p>
          <a:p>
            <a:r>
              <a:rPr lang="en-US" altLang="ja-JP" sz="2400" dirty="0" smtClean="0"/>
              <a:t>K=1000,L=10000</a:t>
            </a:r>
            <a:r>
              <a:rPr lang="ja-JP" altLang="en-US" sz="2400" dirty="0" smtClean="0"/>
              <a:t>のときに分離精度が高いことが判明</a:t>
            </a:r>
            <a:endParaRPr lang="en-US" altLang="ja-JP" sz="24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9417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　　　　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477953"/>
              </p:ext>
            </p:extLst>
          </p:nvPr>
        </p:nvGraphicFramePr>
        <p:xfrm>
          <a:off x="755576" y="2852937"/>
          <a:ext cx="7848872" cy="172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ワークシート" r:id="rId4" imgW="7340760" imgH="1263387" progId="Excel.Sheet.12">
                  <p:embed/>
                </p:oleObj>
              </mc:Choice>
              <mc:Fallback>
                <p:oleObj name="ワークシート" r:id="rId4" imgW="7340760" imgH="1263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2852937"/>
                        <a:ext cx="7848872" cy="172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192" y="260648"/>
            <a:ext cx="8229600" cy="660006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dirty="0" smtClean="0"/>
              <a:t>      6</a:t>
            </a:r>
            <a:r>
              <a:rPr lang="en-US" altLang="ja-JP" sz="3200" dirty="0" smtClean="0"/>
              <a:t>. 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シミュレーション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ノイズを</a:t>
            </a:r>
            <a:r>
              <a:rPr lang="ja-JP" altLang="en-US" sz="3200" dirty="0" smtClean="0"/>
              <a:t>混入した</a:t>
            </a:r>
            <a:r>
              <a:rPr kumimoji="1" lang="ja-JP" altLang="en-US" sz="3200" dirty="0" smtClean="0"/>
              <a:t>とき</a:t>
            </a:r>
            <a:r>
              <a:rPr kumimoji="1" lang="en-US" altLang="ja-JP" sz="3200" dirty="0" smtClean="0"/>
              <a:t>)	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2260" y="1496583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　　　　　</a:t>
            </a:r>
            <a:r>
              <a:rPr lang="ja-JP" altLang="en-US" i="1" dirty="0" smtClean="0"/>
              <a:t>表３：ＤＩＥＭ</a:t>
            </a:r>
            <a:r>
              <a:rPr lang="ja-JP" altLang="en-US" i="1" dirty="0"/>
              <a:t>に</a:t>
            </a:r>
            <a:r>
              <a:rPr lang="ja-JP" altLang="en-US" i="1" dirty="0" smtClean="0"/>
              <a:t>ノイズを入れるときのシミュレーション条件</a:t>
            </a:r>
            <a:endParaRPr kumimoji="1" lang="ja-JP" altLang="en-US" i="1" dirty="0"/>
          </a:p>
        </p:txBody>
      </p:sp>
      <p:pic>
        <p:nvPicPr>
          <p:cNvPr id="10" name="図 9" descr="http://texclip.marutank.net/render.php/texclip20151216184807.png?s=%5Cbegin%7Balign*%7D%0ASIR(i)_%7By%7D%3D%5Cdfrac%7BE%5B(g_%7Bii%7D%5Cbm%7Bs%7D_%7Bi%7D(t))%5E%7B2%7D%5D%7D%7BE%5B(%5Csum_%7Bj%3D1%7D%5E%7BN%7Dw_%7Bij%7D%5Cbm%7Bn%7D_%7Bj%7D(t))%5E%7B2%7D%5D%7D%0A%5Cend%7Balign*%7D&amp;f=c&amp;r=300&amp;m=p&amp;b=f&amp;k=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390938"/>
            <a:ext cx="36766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/>
          <a:stretch/>
        </p:blipFill>
        <p:spPr>
          <a:xfrm>
            <a:off x="4139952" y="2950738"/>
            <a:ext cx="2872862" cy="889166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831882" y="4958012"/>
            <a:ext cx="47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</a:t>
            </a:r>
            <a:r>
              <a:rPr lang="ja-JP" altLang="en-US" sz="2000" dirty="0" smtClean="0"/>
              <a:t>のとき、ＳＩＲとＳＮＲは一致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84" y="5189690"/>
            <a:ext cx="1495238" cy="341744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51884"/>
              </p:ext>
            </p:extLst>
          </p:nvPr>
        </p:nvGraphicFramePr>
        <p:xfrm>
          <a:off x="715946" y="1966157"/>
          <a:ext cx="7816494" cy="2903003"/>
        </p:xfrm>
        <a:graphic>
          <a:graphicData uri="http://schemas.openxmlformats.org/drawingml/2006/table">
            <a:tbl>
              <a:tblPr/>
              <a:tblGrid>
                <a:gridCol w="21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K(epoch</a:t>
                      </a:r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の個数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L(epoch</a:t>
                      </a:r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の長さ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1.25</a:t>
                      </a:r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秒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(10000</a:t>
                      </a:r>
                      <a:r>
                        <a:rPr lang="ja-JP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サンプル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SNR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図 14" descr="http://texclip.marutank.net/render.php/texclip20151216184807.png?s=%5Cbegin%7Balign*%7D%0ASIR(i)_%7By%7D%3D%5Cdfrac%7BE%5B(g_%7Bii%7D%5Cbm%7Bs%7D_%7Bi%7D(t))%5E%7B2%7D%5D%7D%7BE%5B(%5Csum_%7Bj%3D1%7D%5E%7BN%7Dw_%7Bij%7D%5Cbm%7Bn%7D_%7Bj%7D(t))%5E%7B2%7D%5D%7D%0A%5Cend%7Balign*%7D&amp;f=c&amp;r=300&amp;m=p&amp;b=f&amp;k=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524538"/>
            <a:ext cx="36766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40831"/>
            <a:ext cx="6666863" cy="550306"/>
          </a:xfrm>
          <a:prstGeom prst="rect">
            <a:avLst/>
          </a:prstGeom>
          <a:ln>
            <a:noFill/>
          </a:ln>
        </p:spPr>
      </p:pic>
      <p:sp>
        <p:nvSpPr>
          <p:cNvPr id="14" name="角丸四角形 13"/>
          <p:cNvSpPr/>
          <p:nvPr/>
        </p:nvSpPr>
        <p:spPr>
          <a:xfrm>
            <a:off x="1331640" y="4234976"/>
            <a:ext cx="1512168" cy="508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5656" y="416625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SIR</a:t>
            </a:r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54890" y="572999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SIR: </a:t>
            </a:r>
            <a:r>
              <a:rPr kumimoji="1" lang="ja-JP" altLang="en-US" dirty="0" smtClean="0"/>
              <a:t>所望信号と干渉信号の電力比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3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6.</a:t>
            </a:r>
            <a:r>
              <a:rPr lang="ja-JP" altLang="en-US" sz="3200" dirty="0"/>
              <a:t> </a:t>
            </a:r>
            <a:r>
              <a:rPr lang="ja-JP" altLang="en-US" sz="3200" dirty="0" smtClean="0"/>
              <a:t>シミュレーション</a:t>
            </a:r>
            <a:r>
              <a:rPr lang="en-US" altLang="ja-JP" sz="3200" dirty="0" smtClean="0"/>
              <a:t>(</a:t>
            </a:r>
            <a:r>
              <a:rPr lang="ja-JP" altLang="en-US" sz="3200" dirty="0"/>
              <a:t>結果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493352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 smtClean="0"/>
              <a:t>最適なパラメータを用いて</a:t>
            </a:r>
            <a:r>
              <a:rPr lang="en-US" altLang="ja-JP" sz="2400" u="sng" dirty="0" smtClean="0"/>
              <a:t>DIEM</a:t>
            </a:r>
            <a:r>
              <a:rPr lang="ja-JP" altLang="en-US" sz="2400" u="sng" dirty="0" smtClean="0"/>
              <a:t>で推定した　　　　　　　と</a:t>
            </a:r>
            <a:endParaRPr lang="en-US" altLang="ja-JP" sz="2400" u="sng" dirty="0" smtClean="0"/>
          </a:p>
          <a:p>
            <a:r>
              <a:rPr lang="ja-JP" altLang="en-US" sz="2400" u="sng" dirty="0" smtClean="0"/>
              <a:t>完全な分離行列　　　　　　　でＳＩＲを比較したとき，ほぼ</a:t>
            </a:r>
            <a:endParaRPr lang="en-US" altLang="ja-JP" sz="2400" u="sng" dirty="0" smtClean="0"/>
          </a:p>
          <a:p>
            <a:r>
              <a:rPr lang="ja-JP" altLang="en-US" sz="2400" u="sng" dirty="0" smtClean="0"/>
              <a:t>一致している</a:t>
            </a:r>
            <a:r>
              <a:rPr lang="ja-JP" altLang="en-US" sz="2400" u="sng" dirty="0"/>
              <a:t>．</a:t>
            </a:r>
            <a:r>
              <a:rPr lang="ja-JP" altLang="en-US" sz="2400" u="sng" dirty="0" smtClean="0"/>
              <a:t>　　　　　　　　</a:t>
            </a:r>
            <a:endParaRPr lang="en-US" altLang="ja-JP" sz="2400" u="sng" dirty="0" smtClean="0"/>
          </a:p>
          <a:p>
            <a:r>
              <a:rPr lang="ja-JP" altLang="en-US" sz="2400" dirty="0" smtClean="0"/>
              <a:t>（（２）式の</a:t>
            </a:r>
            <a:r>
              <a:rPr lang="en-US" altLang="ja-JP" sz="2400" dirty="0" smtClean="0"/>
              <a:t>n(t)</a:t>
            </a:r>
            <a:r>
              <a:rPr lang="ja-JP" altLang="en-US" sz="2400" dirty="0" smtClean="0"/>
              <a:t>の分散の決め方は付録</a:t>
            </a:r>
            <a:r>
              <a:rPr lang="en-US" altLang="ja-JP" sz="2400" dirty="0" smtClean="0"/>
              <a:t>P.25</a:t>
            </a:r>
            <a:r>
              <a:rPr lang="ja-JP" altLang="en-US" sz="2400" dirty="0" smtClean="0"/>
              <a:t>に記載）</a:t>
            </a:r>
            <a:endParaRPr lang="en-US" altLang="ja-JP" sz="2400" dirty="0" smtClean="0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30313"/>
              </p:ext>
            </p:extLst>
          </p:nvPr>
        </p:nvGraphicFramePr>
        <p:xfrm>
          <a:off x="899592" y="764704"/>
          <a:ext cx="763284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81" y="4957338"/>
            <a:ext cx="1413490" cy="3279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373216"/>
            <a:ext cx="1296144" cy="2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8. </a:t>
            </a:r>
            <a:r>
              <a:rPr lang="ja-JP" altLang="en-US" sz="3200" dirty="0" smtClean="0"/>
              <a:t>まとめ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47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dirty="0" smtClean="0"/>
              <a:t>　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まとめ</a:t>
            </a:r>
            <a:r>
              <a:rPr lang="en-US" altLang="ja-JP" sz="2800" dirty="0" smtClean="0"/>
              <a:t>&gt;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同時対角化問題の解法の一種である</a:t>
            </a:r>
            <a:r>
              <a:rPr lang="en-US" altLang="ja-JP" sz="2800" dirty="0" smtClean="0"/>
              <a:t>DIEM</a:t>
            </a:r>
            <a:r>
              <a:rPr lang="ja-JP" altLang="en-US" sz="2800" dirty="0" smtClean="0"/>
              <a:t>を用いて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ブラインド音源分離を行うことができた．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3000" dirty="0" smtClean="0"/>
              <a:t>  </a:t>
            </a:r>
            <a:r>
              <a:rPr lang="ja-JP" altLang="en-US" sz="3000" dirty="0" smtClean="0"/>
              <a:t>観測信号に雑音が混入したときに，影響を</a:t>
            </a:r>
            <a:r>
              <a:rPr lang="ja-JP" altLang="en-US" sz="3000" dirty="0" err="1" smtClean="0"/>
              <a:t>ほ</a:t>
            </a:r>
            <a:r>
              <a:rPr lang="ja-JP" altLang="en-US" sz="3000" dirty="0" smtClean="0"/>
              <a:t>とん</a:t>
            </a:r>
            <a:endParaRPr lang="en-US" altLang="ja-JP" sz="3000" dirty="0" smtClean="0"/>
          </a:p>
          <a:p>
            <a:pPr marL="0" indent="0">
              <a:buNone/>
            </a:pPr>
            <a:r>
              <a:rPr lang="en-US" altLang="ja-JP" sz="3000" dirty="0" smtClean="0"/>
              <a:t> </a:t>
            </a:r>
            <a:r>
              <a:rPr lang="ja-JP" altLang="en-US" sz="3000" dirty="0" smtClean="0"/>
              <a:t> </a:t>
            </a:r>
            <a:r>
              <a:rPr lang="ja-JP" altLang="en-US" sz="3000" dirty="0" err="1" smtClean="0"/>
              <a:t>ど</a:t>
            </a:r>
            <a:r>
              <a:rPr lang="ja-JP" altLang="en-US" sz="3000" dirty="0" smtClean="0"/>
              <a:t>受けないことが確認できた．</a:t>
            </a:r>
            <a:endParaRPr lang="en-US" altLang="ja-JP" sz="3000" dirty="0" smtClean="0"/>
          </a:p>
          <a:p>
            <a:pPr marL="0" indent="0">
              <a:buNone/>
            </a:pPr>
            <a:endParaRPr lang="en-US" altLang="ja-JP" sz="3000" dirty="0" smtClean="0"/>
          </a:p>
          <a:p>
            <a:pPr marL="0" indent="0">
              <a:buNone/>
            </a:pPr>
            <a:r>
              <a:rPr lang="ja-JP" altLang="en-US" sz="3000" dirty="0" smtClean="0"/>
              <a:t> </a:t>
            </a:r>
            <a:r>
              <a:rPr lang="en-US" altLang="ja-JP" sz="3000" dirty="0" smtClean="0"/>
              <a:t>&lt;</a:t>
            </a:r>
            <a:r>
              <a:rPr lang="ja-JP" altLang="en-US" sz="3000" dirty="0" smtClean="0"/>
              <a:t>今後の予定</a:t>
            </a:r>
            <a:r>
              <a:rPr lang="en-US" altLang="ja-JP" sz="3000" dirty="0" smtClean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ja-JP" altLang="en-US" sz="3000" dirty="0" smtClean="0"/>
              <a:t>今回、瞬時混合による研究を進めたが、畳み込み混合においても</a:t>
            </a:r>
            <a:r>
              <a:rPr lang="en-US" altLang="ja-JP" sz="3000" dirty="0" smtClean="0"/>
              <a:t>DIEM</a:t>
            </a:r>
            <a:r>
              <a:rPr lang="ja-JP" altLang="en-US" sz="3000" dirty="0" smtClean="0"/>
              <a:t>に音声を適用し、雑音混入の状況下での特性を解明したい．</a:t>
            </a:r>
            <a:endParaRPr lang="en-US" altLang="ja-JP" sz="3000" dirty="0" smtClean="0"/>
          </a:p>
          <a:p>
            <a:pPr marL="0" indent="0">
              <a:buNone/>
            </a:pPr>
            <a:r>
              <a:rPr lang="ja-JP" altLang="en-US" sz="3000" dirty="0" smtClean="0"/>
              <a:t>　</a:t>
            </a:r>
            <a:endParaRPr kumimoji="1" lang="ja-JP" altLang="en-US" sz="3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8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9. 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参考文献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[1] Gills </a:t>
            </a:r>
            <a:r>
              <a:rPr kumimoji="1" lang="en-US" altLang="ja-JP" sz="2400" dirty="0" err="1" smtClean="0"/>
              <a:t>Chabriel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and Jean </a:t>
            </a:r>
            <a:r>
              <a:rPr lang="en-US" altLang="ja-JP" sz="2400" dirty="0" err="1" smtClean="0"/>
              <a:t>Barrere</a:t>
            </a:r>
            <a:r>
              <a:rPr lang="en-US" altLang="ja-JP" sz="2400" dirty="0" smtClean="0"/>
              <a:t>, “A Direct Algorithm for Non-    orthogonal Approximate Joint </a:t>
            </a:r>
            <a:r>
              <a:rPr lang="en-US" altLang="ja-JP" sz="2400" dirty="0" err="1" smtClean="0"/>
              <a:t>Diagonalization</a:t>
            </a:r>
            <a:r>
              <a:rPr lang="en-US" altLang="ja-JP" sz="2400" dirty="0" smtClean="0"/>
              <a:t>” IEEE TRANSACTIONS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ON SIGNAL PROCESSING,VOL.60,NO.1,January 2012,pp.39-47.</a:t>
            </a:r>
          </a:p>
          <a:p>
            <a:pPr marL="0" indent="0">
              <a:buNone/>
            </a:pPr>
            <a:r>
              <a:rPr lang="en-US" altLang="ja-JP" sz="2400" dirty="0" smtClean="0"/>
              <a:t>[2] A. </a:t>
            </a:r>
            <a:r>
              <a:rPr lang="en-US" altLang="ja-JP" sz="2400" dirty="0" err="1" smtClean="0"/>
              <a:t>Yeredor</a:t>
            </a:r>
            <a:r>
              <a:rPr lang="en-US" altLang="ja-JP" sz="2400" dirty="0" smtClean="0"/>
              <a:t> ,“On Using Exact Joint </a:t>
            </a:r>
            <a:r>
              <a:rPr lang="en-US" altLang="ja-JP" sz="2400" dirty="0" err="1" smtClean="0"/>
              <a:t>Diagonalization</a:t>
            </a:r>
            <a:r>
              <a:rPr lang="en-US" altLang="ja-JP" sz="2400" dirty="0" smtClean="0"/>
              <a:t> for </a:t>
            </a:r>
            <a:r>
              <a:rPr lang="en-US" altLang="ja-JP" sz="2400" dirty="0" err="1" smtClean="0"/>
              <a:t>Noniterative</a:t>
            </a:r>
            <a:r>
              <a:rPr lang="en-US" altLang="ja-JP" sz="2400" dirty="0" smtClean="0"/>
              <a:t> Approximate Joint </a:t>
            </a:r>
            <a:r>
              <a:rPr lang="en-US" altLang="ja-JP" sz="2400" dirty="0" err="1" smtClean="0"/>
              <a:t>Diagonalization</a:t>
            </a:r>
            <a:r>
              <a:rPr lang="en-US" altLang="ja-JP" sz="2400" dirty="0" smtClean="0"/>
              <a:t>”,IEEE  SIGNAL PROCESSING LETTERS, VOL.12,NO.9,September 2005,pp.645-648.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1808" y="188641"/>
            <a:ext cx="7772400" cy="494197"/>
          </a:xfrm>
        </p:spPr>
        <p:txBody>
          <a:bodyPr>
            <a:normAutofit fontScale="90000"/>
          </a:bodyPr>
          <a:lstStyle/>
          <a:p>
            <a:r>
              <a:rPr lang="en-US" altLang="ja-JP" sz="3200" dirty="0" smtClean="0"/>
              <a:t>10</a:t>
            </a:r>
            <a:r>
              <a:rPr kumimoji="1" lang="en-US" altLang="ja-JP" sz="3200" dirty="0" smtClean="0"/>
              <a:t>. </a:t>
            </a:r>
            <a:r>
              <a:rPr lang="ja-JP" altLang="en-US" sz="3200" dirty="0"/>
              <a:t>付録</a:t>
            </a:r>
            <a:r>
              <a:rPr kumimoji="1" lang="en-US" altLang="ja-JP" sz="3200" dirty="0" smtClean="0"/>
              <a:t>(DIEM</a:t>
            </a:r>
            <a:r>
              <a:rPr lang="ja-JP" altLang="en-US" sz="3200" dirty="0" smtClean="0"/>
              <a:t>のまとめ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764705"/>
                <a:ext cx="8062664" cy="597666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1.  (N×N)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対角共分散行列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の</m:t>
                    </m:r>
                    <m:sSup>
                      <m:s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固有値の大きい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N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個の固有ベクトルを求める。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3. 2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で求めた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N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個の各固有ベクトル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に対し、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𝑣𝑒𝑐</m:t>
                        </m:r>
                      </m:e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𝑣𝑒𝑐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とする。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4. 3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で求めた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に対し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、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ja-JP" altLang="en-US" sz="2400" dirty="0" err="1" smtClean="0">
                    <a:solidFill>
                      <a:schemeClr val="tx1"/>
                    </a:solidFill>
                  </a:rPr>
                  <a:t>と置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き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(N×N)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の行列          </a:t>
                </a:r>
                <a:r>
                  <a:rPr lang="ja-JP" altLang="en-US" sz="2400" dirty="0" err="1" smtClean="0">
                    <a:solidFill>
                      <a:schemeClr val="tx1"/>
                    </a:solidFill>
                  </a:rPr>
                  <a:t>を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N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個作る。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5. 4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で求めた　　　に対し、　　　　　　　　　　　　　　　　　　　　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　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を計算する。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6. 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文献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[2]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により、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5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で求めた行列　　　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の最大固有値と２番目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　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に大きい固有値に対応する固有ベクトル　　　　　に対し、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　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                                                     を計算し、　　　　　　の固有ベク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ja-JP" altLang="en-US" sz="2400" dirty="0">
                    <a:solidFill>
                      <a:schemeClr val="tx1"/>
                    </a:solidFill>
                  </a:rPr>
                  <a:t>　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トルが求めたい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　となる。</a:t>
                </a: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764705"/>
                <a:ext cx="8062664" cy="5976663"/>
              </a:xfrm>
              <a:blipFill rotWithShape="0">
                <a:blip r:embed="rId2" cstate="print"/>
                <a:stretch>
                  <a:fillRect l="-1210" t="-1223" r="-9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79" y="840070"/>
            <a:ext cx="1658416" cy="3109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396225" y="764705"/>
            <a:ext cx="210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</a:t>
            </a:r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個用意して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26370"/>
            <a:ext cx="2627866" cy="47300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887498" y="1237706"/>
            <a:ext cx="210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とする。　　　　　　</a:t>
            </a:r>
            <a:endParaRPr lang="en-US" altLang="ja-JP" sz="2400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64" y="2963222"/>
            <a:ext cx="3580121" cy="43156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85" y="3444677"/>
            <a:ext cx="561905" cy="3655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561905" cy="36004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45" y="3867788"/>
            <a:ext cx="3917939" cy="49731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95" y="4838105"/>
            <a:ext cx="476190" cy="25929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19" y="5221875"/>
            <a:ext cx="933333" cy="37142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5616671"/>
            <a:ext cx="3562556" cy="4272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71" y="5698781"/>
            <a:ext cx="1180952" cy="345154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7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943319" y="537654"/>
            <a:ext cx="7486600" cy="64807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目次</a:t>
            </a:r>
            <a:endParaRPr kumimoji="1" lang="ja-JP" altLang="en-US" sz="32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971600" y="1185725"/>
            <a:ext cx="7344816" cy="4691547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ja-JP" sz="2400" dirty="0" smtClean="0">
                <a:solidFill>
                  <a:schemeClr val="tx1"/>
                </a:solidFill>
              </a:rPr>
              <a:t> 1.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はじめに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</a:rPr>
              <a:t> 2. BSS(Blind Source Separation)</a:t>
            </a:r>
            <a:r>
              <a:rPr lang="ja-JP" altLang="en-US" sz="2400" dirty="0" smtClean="0">
                <a:solidFill>
                  <a:schemeClr val="tx1"/>
                </a:solidFill>
              </a:rPr>
              <a:t>問題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3.</a:t>
            </a: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同時対角化問題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</a:rPr>
              <a:t> 4. </a:t>
            </a:r>
            <a:r>
              <a:rPr lang="ja-JP" altLang="en-US" sz="2400" dirty="0" smtClean="0">
                <a:solidFill>
                  <a:schemeClr val="tx1"/>
                </a:solidFill>
              </a:rPr>
              <a:t>研究目的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</a:rPr>
              <a:t> 5.</a:t>
            </a:r>
            <a:r>
              <a:rPr lang="ja-JP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DIEM</a:t>
            </a:r>
            <a:r>
              <a:rPr lang="ja-JP" altLang="en-US" sz="2400" dirty="0" smtClean="0">
                <a:solidFill>
                  <a:schemeClr val="tx1"/>
                </a:solidFill>
              </a:rPr>
              <a:t>の音源分離への適用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提案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6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.</a:t>
            </a:r>
            <a:r>
              <a:rPr lang="ja-JP" altLang="en-US" sz="2400" dirty="0" smtClean="0">
                <a:solidFill>
                  <a:schemeClr val="tx1"/>
                </a:solidFill>
              </a:rPr>
              <a:t> 評価</a:t>
            </a:r>
            <a:r>
              <a:rPr lang="ja-JP" altLang="en-US" sz="2400" dirty="0">
                <a:solidFill>
                  <a:schemeClr val="tx1"/>
                </a:solidFill>
              </a:rPr>
              <a:t>量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400" dirty="0">
                <a:solidFill>
                  <a:schemeClr val="tx1"/>
                </a:solidFill>
              </a:rPr>
              <a:t> 7</a:t>
            </a:r>
            <a:r>
              <a:rPr lang="en-US" altLang="ja-JP" sz="2400" dirty="0" smtClean="0">
                <a:solidFill>
                  <a:schemeClr val="tx1"/>
                </a:solidFill>
              </a:rPr>
              <a:t>.</a:t>
            </a:r>
            <a:r>
              <a:rPr lang="ja-JP" altLang="en-US" sz="2400" dirty="0" smtClean="0">
                <a:solidFill>
                  <a:schemeClr val="tx1"/>
                </a:solidFill>
              </a:rPr>
              <a:t> シミュレーション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8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.</a:t>
            </a:r>
            <a:r>
              <a:rPr lang="ja-JP" altLang="en-US" sz="2400" dirty="0" smtClean="0">
                <a:solidFill>
                  <a:schemeClr val="tx1"/>
                </a:solidFill>
              </a:rPr>
              <a:t> 結果</a:t>
            </a:r>
            <a:r>
              <a:rPr lang="en-US" altLang="ja-JP" sz="2400" dirty="0" smtClean="0">
                <a:solidFill>
                  <a:schemeClr val="tx1"/>
                </a:solidFill>
              </a:rPr>
              <a:t>,</a:t>
            </a:r>
            <a:r>
              <a:rPr lang="ja-JP" altLang="en-US" sz="2400" dirty="0" smtClean="0">
                <a:solidFill>
                  <a:schemeClr val="tx1"/>
                </a:solidFill>
              </a:rPr>
              <a:t>まと</a:t>
            </a:r>
            <a:r>
              <a:rPr lang="ja-JP" altLang="en-US" sz="2400" dirty="0">
                <a:solidFill>
                  <a:schemeClr val="tx1"/>
                </a:solidFill>
              </a:rPr>
              <a:t>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9</a:t>
            </a:r>
            <a:r>
              <a:rPr lang="en-US" altLang="ja-JP" sz="2400" dirty="0" smtClean="0">
                <a:solidFill>
                  <a:schemeClr val="tx1"/>
                </a:solidFill>
              </a:rPr>
              <a:t>. </a:t>
            </a:r>
            <a:r>
              <a:rPr lang="ja-JP" altLang="en-US" sz="2400" dirty="0">
                <a:solidFill>
                  <a:schemeClr val="tx1"/>
                </a:solidFill>
              </a:rPr>
              <a:t>考察</a:t>
            </a:r>
            <a:r>
              <a:rPr lang="ja-JP" altLang="en-US" sz="2400" dirty="0" smtClean="0">
                <a:solidFill>
                  <a:schemeClr val="tx1"/>
                </a:solidFill>
              </a:rPr>
              <a:t>と今後の予定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</a:rPr>
              <a:t>10. </a:t>
            </a:r>
            <a:r>
              <a:rPr lang="ja-JP" altLang="en-US" sz="2400" dirty="0" smtClean="0">
                <a:solidFill>
                  <a:schemeClr val="tx1"/>
                </a:solidFill>
              </a:rPr>
              <a:t>参考文献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</a:rPr>
              <a:t>11.</a:t>
            </a:r>
            <a:r>
              <a:rPr lang="ja-JP" altLang="en-US" sz="2400" dirty="0" smtClean="0">
                <a:solidFill>
                  <a:schemeClr val="tx1"/>
                </a:solidFill>
              </a:rPr>
              <a:t>付録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l"/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3200" dirty="0" smtClean="0"/>
                  <a:t>10. </a:t>
                </a:r>
                <a:r>
                  <a:rPr kumimoji="1" lang="ja-JP" altLang="en-US" sz="3200" dirty="0" smtClean="0"/>
                  <a:t>付録 （</a:t>
                </a:r>
                <a14:m>
                  <m:oMath xmlns:m="http://schemas.openxmlformats.org/officeDocument/2006/math"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ＤＩＥＭ</m:t>
                    </m:r>
                  </m:oMath>
                </a14:m>
                <a:r>
                  <a:rPr lang="ja-JP" altLang="en-US" sz="3200" dirty="0" smtClean="0"/>
                  <a:t>アルゴリズムの詳細</a:t>
                </a:r>
                <a:r>
                  <a:rPr lang="en-US" altLang="ja-JP" sz="3200" dirty="0" smtClean="0"/>
                  <a:t>)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  <a:blipFill rotWithShape="0">
                <a:blip r:embed="rId2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矢印 11"/>
          <p:cNvSpPr/>
          <p:nvPr/>
        </p:nvSpPr>
        <p:spPr>
          <a:xfrm>
            <a:off x="2051720" y="2156187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2" y="3885645"/>
            <a:ext cx="7062192" cy="973023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2009072" y="3327393"/>
            <a:ext cx="648072" cy="50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2" y="5271115"/>
            <a:ext cx="7343380" cy="81835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14" y="3481982"/>
            <a:ext cx="1584176" cy="37013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6581741" y="3469608"/>
            <a:ext cx="122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とすれば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23190" y="3494565"/>
            <a:ext cx="24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,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59" y="4837942"/>
            <a:ext cx="1773678" cy="438095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4820548" y="4887761"/>
            <a:ext cx="23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と書けるので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96824" y="1432543"/>
            <a:ext cx="94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…….(8’)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81899" y="2752393"/>
            <a:ext cx="94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…….(11)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06859" y="3907046"/>
            <a:ext cx="9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…….(12)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79" y="3401502"/>
            <a:ext cx="1904762" cy="3809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4" y="6227351"/>
            <a:ext cx="361905" cy="35238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3528" y="623639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</a:t>
            </a:r>
            <a:r>
              <a:rPr lang="en-US" altLang="ja-JP" sz="2400" dirty="0" smtClean="0"/>
              <a:t>(</a:t>
            </a:r>
            <a:r>
              <a:rPr kumimoji="1" lang="ja-JP" altLang="en-US" dirty="0" smtClean="0"/>
              <a:t>　　　</a:t>
            </a:r>
            <a:r>
              <a:rPr kumimoji="1" lang="ja-JP" altLang="en-US" sz="2400" dirty="0" smtClean="0"/>
              <a:t>は、       の対角要素を列に持つ</a:t>
            </a:r>
            <a:r>
              <a:rPr lang="ja-JP" altLang="en-US" sz="2400" dirty="0" smtClean="0"/>
              <a:t>行列</a:t>
            </a:r>
            <a:r>
              <a:rPr lang="en-US" altLang="ja-JP" sz="2400" dirty="0" smtClean="0"/>
              <a:t>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8" y="6290843"/>
            <a:ext cx="438095" cy="33333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2" y="1438093"/>
            <a:ext cx="6768753" cy="805493"/>
          </a:xfrm>
          <a:prstGeom prst="rect">
            <a:avLst/>
          </a:prstGeo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2" y="2513961"/>
            <a:ext cx="6963708" cy="866027"/>
          </a:xfrm>
        </p:spPr>
      </p:pic>
      <p:sp>
        <p:nvSpPr>
          <p:cNvPr id="9" name="下矢印 8"/>
          <p:cNvSpPr/>
          <p:nvPr/>
        </p:nvSpPr>
        <p:spPr>
          <a:xfrm>
            <a:off x="2081080" y="4736215"/>
            <a:ext cx="504056" cy="475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50387" y="5215756"/>
            <a:ext cx="9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…….(9’)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49639" y="6397106"/>
            <a:ext cx="1142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19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6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10</a:t>
            </a:r>
            <a:r>
              <a:rPr kumimoji="1" lang="en-US" altLang="ja-JP" sz="3200" dirty="0" smtClean="0"/>
              <a:t>.</a:t>
            </a:r>
            <a:r>
              <a:rPr kumimoji="1" lang="ja-JP" altLang="en-US" sz="3200" dirty="0" smtClean="0"/>
              <a:t>付録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 smtClean="0"/>
                  <a:t>（</a:t>
                </a:r>
                <a:r>
                  <a:rPr kumimoji="1" lang="en-US" altLang="ja-JP" sz="2000" dirty="0" smtClean="0"/>
                  <a:t>4</a:t>
                </a:r>
                <a:r>
                  <a:rPr kumimoji="1" lang="ja-JP" altLang="en-US" sz="2000" dirty="0" smtClean="0"/>
                  <a:t>）式の最小化問題は</a:t>
                </a:r>
                <a:r>
                  <a:rPr kumimoji="1" lang="en-US" altLang="ja-JP" sz="2000" dirty="0" smtClean="0"/>
                  <a:t>N</a:t>
                </a:r>
                <a:r>
                  <a:rPr kumimoji="1" lang="ja-JP" altLang="en-US" sz="2000" dirty="0" smtClean="0"/>
                  <a:t>個の固有ベクトル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2000" dirty="0" smtClean="0"/>
                  <a:t>を取り出すことによって、次の</a:t>
                </a:r>
                <a:r>
                  <a:rPr lang="en-US" altLang="ja-JP" sz="2000" dirty="0" smtClean="0"/>
                  <a:t>(13)</a:t>
                </a:r>
                <a:r>
                  <a:rPr kumimoji="1" lang="ja-JP" altLang="en-US" sz="2000" dirty="0" smtClean="0"/>
                  <a:t>式に書き替えることができる。　　　　　　　　　　　　　　を用いて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000" dirty="0" smtClean="0"/>
                  <a:t>次元の</a:t>
                </a:r>
                <a:r>
                  <a:rPr lang="ja-JP" altLang="en-US" sz="2000" dirty="0" smtClean="0"/>
                  <a:t>最小化問題に帰着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 rotWithShape="0">
                <a:blip r:embed="rId2"/>
                <a:stretch>
                  <a:fillRect l="-741" t="-1098" r="-27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53" y="3625453"/>
            <a:ext cx="2664296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2" y="4885083"/>
            <a:ext cx="3847619" cy="54285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620000" y="23802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……(13)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09520" y="37637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……(14)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68344" y="5058608"/>
            <a:ext cx="9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……(15)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9551" y="3933056"/>
            <a:ext cx="7632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kumimoji="1" lang="en-US" altLang="ja-JP" dirty="0" smtClean="0"/>
              <a:t>(14)</a:t>
            </a:r>
            <a:r>
              <a:rPr kumimoji="1" lang="ja-JP" altLang="en-US" dirty="0" smtClean="0"/>
              <a:t>式で示される対角共分散行列の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列成分は</a:t>
            </a:r>
            <a:r>
              <a:rPr kumimoji="1" lang="en-US" altLang="ja-JP" dirty="0" smtClean="0"/>
              <a:t>(12)</a:t>
            </a:r>
            <a:r>
              <a:rPr kumimoji="1" lang="ja-JP" altLang="en-US" dirty="0" smtClean="0"/>
              <a:t>式により</a:t>
            </a:r>
            <a:r>
              <a:rPr kumimoji="1" lang="en-US" altLang="ja-JP" dirty="0" smtClean="0"/>
              <a:t>(11)</a:t>
            </a:r>
            <a:r>
              <a:rPr kumimoji="1" lang="ja-JP" altLang="en-US" dirty="0" smtClean="0"/>
              <a:t>式のように表される。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01" y="1524471"/>
            <a:ext cx="2016224" cy="23105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56294" y="3210600"/>
            <a:ext cx="41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(14)</a:t>
            </a:r>
            <a:r>
              <a:rPr lang="ja-JP" altLang="en-US" dirty="0" smtClean="0"/>
              <a:t>式を考える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63429"/>
            <a:ext cx="7147721" cy="9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10.</a:t>
            </a:r>
            <a:r>
              <a:rPr kumimoji="1" lang="ja-JP" altLang="en-US" sz="3200" dirty="0" smtClean="0"/>
              <a:t>付録</a:t>
            </a:r>
            <a:endParaRPr kumimoji="1" lang="ja-JP" altLang="en-US" sz="32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39" y="1826431"/>
            <a:ext cx="4104309" cy="42292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15044"/>
            <a:ext cx="4099938" cy="4257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15" y="3639498"/>
            <a:ext cx="3714286" cy="4007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393117"/>
            <a:ext cx="6840760" cy="70017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37" y="4521053"/>
            <a:ext cx="4775611" cy="433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83568" y="1209214"/>
                <a:ext cx="8136904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(N×N)</a:t>
                </a:r>
                <a:r>
                  <a:rPr kumimoji="1" lang="ja-JP" altLang="en-US" dirty="0" smtClean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en-US" altLang="ja-JP" dirty="0" smtClean="0"/>
                  <a:t>m</a:t>
                </a:r>
                <a:r>
                  <a:rPr kumimoji="1" lang="ja-JP" altLang="en-US" dirty="0" smtClean="0"/>
                  <a:t>列成分を横に</a:t>
                </a:r>
                <a:r>
                  <a:rPr kumimoji="1" lang="en-US" altLang="ja-JP" dirty="0" smtClean="0"/>
                  <a:t>N</a:t>
                </a:r>
                <a:r>
                  <a:rPr kumimoji="1" lang="ja-JP" altLang="en-US" dirty="0" smtClean="0"/>
                  <a:t>個並べ、</a:t>
                </a:r>
                <a:r>
                  <a:rPr lang="ja-JP" altLang="en-US" dirty="0" smtClean="0"/>
                  <a:t>行ベクトルの形で表したものを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すれば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09214"/>
                <a:ext cx="8136904" cy="371255"/>
              </a:xfrm>
              <a:prstGeom prst="rect">
                <a:avLst/>
              </a:prstGeom>
              <a:blipFill rotWithShape="0">
                <a:blip r:embed="rId7"/>
                <a:stretch>
                  <a:fillRect l="-599" t="-13115" r="-30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7452320" y="1823572"/>
            <a:ext cx="9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……(16)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52320" y="2532915"/>
            <a:ext cx="9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……(17)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43608" y="31409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(16),(17)</a:t>
            </a:r>
            <a:r>
              <a:rPr kumimoji="1" lang="ja-JP" altLang="en-US" dirty="0" smtClean="0"/>
              <a:t>式により、</a:t>
            </a:r>
            <a:r>
              <a:rPr kumimoji="1" lang="en-US" altLang="ja-JP" dirty="0" smtClean="0"/>
              <a:t>(15)</a:t>
            </a:r>
            <a:r>
              <a:rPr kumimoji="1" lang="ja-JP" altLang="en-US" dirty="0" smtClean="0"/>
              <a:t>式は次のように書き替えることができる。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52320" y="3616557"/>
            <a:ext cx="9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……(18)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197968" y="4071340"/>
                <a:ext cx="7488832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推定値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en-US" altLang="ja-JP" dirty="0" smtClean="0"/>
                  <a:t>N</a:t>
                </a:r>
                <a:r>
                  <a:rPr kumimoji="1" lang="ja-JP" altLang="en-US" dirty="0" smtClean="0"/>
                  <a:t>個の各固有ベクトルをＮ個</a:t>
                </a:r>
                <a:r>
                  <a:rPr lang="en-US" altLang="ja-JP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𝑣𝑒𝑐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dirty="0" smtClean="0"/>
                  <a:t>()</a:t>
                </a:r>
                <a:r>
                  <a:rPr lang="ja-JP" altLang="en-US" dirty="0" smtClean="0"/>
                  <a:t>した行列となる。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68" y="4071340"/>
                <a:ext cx="7488832" cy="376770"/>
              </a:xfrm>
              <a:prstGeom prst="rect">
                <a:avLst/>
              </a:prstGeom>
              <a:blipFill rotWithShape="0">
                <a:blip r:embed="rId8"/>
                <a:stretch>
                  <a:fillRect t="-12903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016482" y="4984438"/>
                <a:ext cx="7416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(15)</a:t>
                </a:r>
                <a:r>
                  <a:rPr kumimoji="1" lang="ja-JP" altLang="en-US" dirty="0" smtClean="0"/>
                  <a:t>式の</a:t>
                </a:r>
                <a:r>
                  <a:rPr kumimoji="1" lang="en-US" altLang="ja-JP" dirty="0" smtClean="0"/>
                  <a:t>N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r>
                  <a:rPr kumimoji="1" lang="ja-JP" altLang="en-US" dirty="0" smtClean="0"/>
                  <a:t>の最小化問題は</a:t>
                </a:r>
                <a:r>
                  <a:rPr lang="en-US" altLang="ja-JP" dirty="0" smtClean="0"/>
                  <a:t>(19)</a:t>
                </a:r>
                <a:r>
                  <a:rPr lang="ja-JP" altLang="en-US" dirty="0" smtClean="0"/>
                  <a:t>式により</a:t>
                </a:r>
                <a:r>
                  <a:rPr lang="en-US" altLang="ja-JP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r>
                  <a:rPr lang="ja-JP" altLang="en-US" dirty="0" smtClean="0"/>
                  <a:t>の問題に帰着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2" y="4984438"/>
                <a:ext cx="74168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40" t="-15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7596336" y="5531993"/>
            <a:ext cx="9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……(19)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27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10. </a:t>
            </a:r>
            <a:r>
              <a:rPr kumimoji="1" lang="ja-JP" altLang="en-US" sz="3200" dirty="0" smtClean="0"/>
              <a:t>付録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(14)</a:t>
                </a:r>
                <a:r>
                  <a:rPr kumimoji="1" lang="ja-JP" altLang="en-US" sz="2000" dirty="0" smtClean="0"/>
                  <a:t>式から</a:t>
                </a:r>
                <a:r>
                  <a:rPr kumimoji="1" lang="en-US" altLang="ja-JP" sz="2000" dirty="0" smtClean="0"/>
                  <a:t>(15)</a:t>
                </a:r>
                <a:r>
                  <a:rPr kumimoji="1" lang="ja-JP" altLang="en-US" sz="2000" dirty="0" smtClean="0"/>
                  <a:t>式への証明</a:t>
                </a:r>
                <a:endParaRPr kumimoji="1" lang="en-US" altLang="ja-JP" sz="2000" dirty="0" smtClean="0"/>
              </a:p>
              <a:p>
                <a:pPr marL="0" indent="0">
                  <a:buNone/>
                </a:pPr>
                <a:r>
                  <a:rPr kumimoji="1" lang="ja-JP" altLang="en-US" sz="2000" dirty="0" smtClean="0"/>
                  <a:t>　</a:t>
                </a:r>
                <a:r>
                  <a:rPr kumimoji="1" lang="en-US" altLang="ja-JP" sz="2000" dirty="0" smtClean="0"/>
                  <a:t>(14)</a:t>
                </a:r>
                <a:r>
                  <a:rPr kumimoji="1" lang="ja-JP" altLang="en-US" sz="2000" dirty="0" smtClean="0"/>
                  <a:t>式で示した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en-US" altLang="ja-JP" sz="2000" dirty="0" err="1" smtClean="0"/>
                  <a:t>i</a:t>
                </a:r>
                <a:r>
                  <a:rPr kumimoji="1" lang="ja-JP" altLang="en-US" sz="2000" dirty="0" smtClean="0"/>
                  <a:t>行</a:t>
                </a:r>
                <a:r>
                  <a:rPr kumimoji="1" lang="en-US" altLang="ja-JP" sz="2000" dirty="0" smtClean="0"/>
                  <a:t>n</a:t>
                </a:r>
                <a:r>
                  <a:rPr kumimoji="1" lang="ja-JP" altLang="en-US" sz="2000" dirty="0" smtClean="0"/>
                  <a:t>列成分は次のように書ける。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  <a:blipFill rotWithShape="0">
                <a:blip r:embed="rId2"/>
                <a:stretch>
                  <a:fillRect l="-667" t="-9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6840760" cy="14036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20912"/>
            <a:ext cx="7812360" cy="1334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99592" y="3721393"/>
                <a:ext cx="64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ゆえに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en-US" altLang="ja-JP" dirty="0" smtClean="0"/>
                  <a:t>n</a:t>
                </a:r>
                <a:r>
                  <a:rPr kumimoji="1" lang="ja-JP" altLang="en-US" dirty="0" smtClean="0"/>
                  <a:t>列成分は以下のように表せる。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21393"/>
                <a:ext cx="6480720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847" t="-13115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092406"/>
            <a:ext cx="2304256" cy="26394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634599" y="606998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……..(15’)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920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9,</a:t>
            </a:r>
            <a:r>
              <a:rPr kumimoji="1" lang="ja-JP" altLang="en-US" sz="3200" dirty="0" smtClean="0"/>
              <a:t>付録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196752"/>
                <a:ext cx="7776864" cy="5159597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l"/>
                </a:pPr>
                <a:r>
                  <a:rPr lang="en-US" altLang="ja-JP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i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vec</a:t>
                </a:r>
                <a:r>
                  <a:rPr lang="en-US" altLang="ja-JP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()</a:t>
                </a:r>
                <a:r>
                  <a:rPr lang="ja-JP" alt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演算の定義</a:t>
                </a:r>
                <a:endParaRPr kumimoji="1" lang="en-US" altLang="ja-JP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kumimoji="1" lang="en-US" altLang="ja-JP" sz="2400" dirty="0" err="1" smtClean="0">
                    <a:solidFill>
                      <a:schemeClr val="tx1"/>
                    </a:solidFill>
                  </a:rPr>
                  <a:t>n×m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行列の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>B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en-US" altLang="ja-JP" sz="2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番目の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(n×1)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列ベクトルとする。</a:t>
                </a:r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　　　　　　　　　　　とするとき、各列をそれぞれ下に続けて示した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(nm×1)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ベクトルを　　　　　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によって表す。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l"/>
                </a:pPr>
                <a:r>
                  <a:rPr lang="en-US" altLang="ja-JP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𝑣𝑒𝑐</m:t>
                        </m:r>
                      </m:e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演算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の定義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　　　　　　　　　　　と置くと、　</a:t>
                </a:r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196752"/>
                <a:ext cx="7776864" cy="5159597"/>
              </a:xfrm>
              <a:blipFill rotWithShape="0">
                <a:blip r:embed="rId3"/>
                <a:stretch>
                  <a:fillRect l="-1254" t="-1299" r="-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2952328" cy="13681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503349"/>
            <a:ext cx="1008112" cy="34958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2" y="2132856"/>
            <a:ext cx="2241564" cy="37049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7" y="4683976"/>
            <a:ext cx="2085714" cy="34946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31" y="5301208"/>
            <a:ext cx="2542857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920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9,</a:t>
            </a:r>
            <a:r>
              <a:rPr kumimoji="1" lang="ja-JP" altLang="en-US" sz="3200" dirty="0" smtClean="0"/>
              <a:t>付録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196752"/>
                <a:ext cx="7776864" cy="5159597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l"/>
                </a:pPr>
                <a:r>
                  <a:rPr lang="ja-JP" alt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ＫＲ積</a:t>
                </a:r>
                <a:r>
                  <a:rPr lang="en-US" altLang="ja-JP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     </a:t>
                </a:r>
                <a:r>
                  <a:rPr lang="ja-JP" alt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演算）の定義</a:t>
                </a:r>
                <a:endParaRPr kumimoji="1" lang="en-US" altLang="ja-JP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kumimoji="1" lang="en-US" altLang="ja-JP" sz="2400" dirty="0" err="1" smtClean="0">
                    <a:solidFill>
                      <a:schemeClr val="tx1"/>
                    </a:solidFill>
                  </a:rPr>
                  <a:t>n×m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行列の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A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en-US" altLang="ja-JP" sz="2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番目の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(n×1)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列ベクトルとする。</a:t>
                </a:r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…..,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とする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.</a:t>
                </a: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同様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に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en-US" altLang="ja-JP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ja-JP" sz="2400" dirty="0" err="1">
                    <a:solidFill>
                      <a:schemeClr val="tx1"/>
                    </a:solidFill>
                  </a:rPr>
                  <a:t>n×m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行列の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の</a:t>
                </a:r>
                <a:r>
                  <a:rPr lang="en-US" altLang="ja-JP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番目の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>(n×1)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列ベクトル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とし、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A=(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400" dirty="0">
                    <a:solidFill>
                      <a:schemeClr val="tx1"/>
                    </a:solidFill>
                  </a:rPr>
                  <a:t>…..,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と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する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l"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クロネッカー積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　　演算</a:t>
                </a:r>
                <a:r>
                  <a:rPr lang="en-US" altLang="ja-JP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の定義</a:t>
                </a:r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196752"/>
                <a:ext cx="7776864" cy="5159597"/>
              </a:xfrm>
              <a:blipFill rotWithShape="0">
                <a:blip r:embed="rId3"/>
                <a:stretch>
                  <a:fillRect l="-1254" t="-1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6984776" cy="44920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161905" cy="16190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61048"/>
            <a:ext cx="266667" cy="27619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85079"/>
            <a:ext cx="6972944" cy="20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722511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10. </a:t>
            </a:r>
            <a:r>
              <a:rPr kumimoji="1" lang="ja-JP" altLang="en-US" sz="3200" dirty="0" smtClean="0"/>
              <a:t>付録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7" y="2436614"/>
            <a:ext cx="6458163" cy="1224135"/>
          </a:xfrm>
          <a:prstGeom prst="rect">
            <a:avLst/>
          </a:prstGeom>
        </p:spPr>
      </p:pic>
      <p:sp>
        <p:nvSpPr>
          <p:cNvPr id="6" name="サブタイトル 5"/>
          <p:cNvSpPr txBox="1">
            <a:spLocks noGrp="1"/>
          </p:cNvSpPr>
          <p:nvPr>
            <p:ph type="subTitle" idx="1"/>
          </p:nvPr>
        </p:nvSpPr>
        <p:spPr>
          <a:xfrm>
            <a:off x="539750" y="1412875"/>
            <a:ext cx="7843838" cy="154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smtClean="0"/>
              <a:t>         =    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を用いて</a:t>
            </a:r>
            <a:r>
              <a:rPr lang="en-US" altLang="ja-JP" sz="2400" dirty="0" smtClean="0">
                <a:solidFill>
                  <a:schemeClr val="tx1"/>
                </a:solidFill>
              </a:rPr>
              <a:t>SIR</a:t>
            </a:r>
            <a:r>
              <a:rPr lang="ja-JP" altLang="en-US" sz="2400" dirty="0" smtClean="0">
                <a:solidFill>
                  <a:schemeClr val="tx1"/>
                </a:solidFill>
              </a:rPr>
              <a:t>を計算したときに</a:t>
            </a:r>
            <a:r>
              <a:rPr lang="en-US" altLang="ja-JP" sz="2400" dirty="0" smtClean="0">
                <a:solidFill>
                  <a:schemeClr val="tx1"/>
                </a:solidFill>
              </a:rPr>
              <a:t>SNR</a:t>
            </a:r>
            <a:r>
              <a:rPr lang="ja-JP" altLang="en-US" sz="2400" dirty="0" smtClean="0">
                <a:solidFill>
                  <a:schemeClr val="tx1"/>
                </a:solidFill>
              </a:rPr>
              <a:t>と一致するように　　　を決定する式を以下に示す。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08304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………(20)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97488"/>
            <a:ext cx="466667" cy="22397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18239"/>
            <a:ext cx="576064" cy="3032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7" y="1926824"/>
            <a:ext cx="447619" cy="43809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2" y="4258628"/>
            <a:ext cx="2574452" cy="773214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925534" y="4275903"/>
            <a:ext cx="39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により決定したものを</a:t>
            </a:r>
            <a:r>
              <a:rPr lang="en-US" altLang="ja-JP" dirty="0" smtClean="0"/>
              <a:t>(16)</a:t>
            </a:r>
            <a:r>
              <a:rPr lang="ja-JP" altLang="en-US" dirty="0" smtClean="0"/>
              <a:t>式に用いた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483924" y="3445776"/>
                <a:ext cx="68407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en-US" altLang="ja-JP" dirty="0" smtClean="0"/>
                  <a:t>W</a:t>
                </a:r>
                <a:r>
                  <a:rPr kumimoji="1" lang="ja-JP" altLang="en-US" dirty="0" smtClean="0"/>
                  <a:t>の</a:t>
                </a:r>
                <a:r>
                  <a:rPr kumimoji="1" lang="en-US" altLang="ja-JP" dirty="0" err="1" smtClean="0"/>
                  <a:t>i</a:t>
                </a:r>
                <a:r>
                  <a:rPr kumimoji="1" lang="ja-JP" altLang="en-US" dirty="0" smtClean="0"/>
                  <a:t>行</a:t>
                </a:r>
                <a:r>
                  <a:rPr kumimoji="1" lang="en-US" altLang="ja-JP" dirty="0" smtClean="0"/>
                  <a:t>j</a:t>
                </a:r>
                <a:r>
                  <a:rPr kumimoji="1" lang="ja-JP" altLang="en-US" dirty="0" smtClean="0"/>
                  <a:t>列成分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924" y="3445776"/>
                <a:ext cx="6840760" cy="391646"/>
              </a:xfrm>
              <a:prstGeom prst="rect">
                <a:avLst/>
              </a:prstGeom>
              <a:blipFill rotWithShape="0">
                <a:blip r:embed="rId7"/>
                <a:stretch>
                  <a:fillRect t="-12500" r="-712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角丸四角形 16"/>
          <p:cNvSpPr/>
          <p:nvPr/>
        </p:nvSpPr>
        <p:spPr>
          <a:xfrm>
            <a:off x="6732240" y="3007295"/>
            <a:ext cx="144016" cy="1251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24228" y="291029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7618" y="4123561"/>
            <a:ext cx="65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（</a:t>
            </a:r>
            <a:endParaRPr kumimoji="1" lang="ja-JP" altLang="en-US" sz="4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57053" y="4060930"/>
            <a:ext cx="65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)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537321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音声信号を信号源として用いた環境下で，ＢＳＳの分離行列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の推定に，</a:t>
            </a:r>
            <a:endParaRPr kumimoji="1" lang="en-US" altLang="ja-JP" dirty="0" smtClean="0"/>
          </a:p>
          <a:p>
            <a:r>
              <a:rPr lang="ja-JP" altLang="en-US" dirty="0" smtClean="0"/>
              <a:t>同時対角化問題の解法の一種である</a:t>
            </a:r>
            <a:r>
              <a:rPr lang="en-US" altLang="ja-JP" dirty="0" smtClean="0"/>
              <a:t>DIEM</a:t>
            </a:r>
            <a:r>
              <a:rPr lang="ja-JP" altLang="en-US" dirty="0" smtClean="0"/>
              <a:t>を用いることを提案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5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682063"/>
              </p:ext>
            </p:extLst>
          </p:nvPr>
        </p:nvGraphicFramePr>
        <p:xfrm>
          <a:off x="2267744" y="764704"/>
          <a:ext cx="5040560" cy="281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ワークシート" r:id="rId4" imgW="3492720" imgH="1517688" progId="Excel.Sheet.12">
                  <p:embed/>
                </p:oleObj>
              </mc:Choice>
              <mc:Fallback>
                <p:oleObj name="ワークシート" r:id="rId4" imgW="3492720" imgH="15176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7744" y="764704"/>
                        <a:ext cx="5040560" cy="281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275856" y="364502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4.3: K=10,L=10000</a:t>
            </a:r>
            <a:r>
              <a:rPr kumimoji="1" lang="ja-JP" altLang="en-US" dirty="0" smtClean="0"/>
              <a:t>のときの</a:t>
            </a:r>
            <a:r>
              <a:rPr kumimoji="1" lang="en-US" altLang="ja-JP" dirty="0" smtClean="0"/>
              <a:t>SIR</a:t>
            </a:r>
          </a:p>
          <a:p>
            <a:endParaRPr kumimoji="1" lang="ja-JP" alt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716555"/>
              </p:ext>
            </p:extLst>
          </p:nvPr>
        </p:nvGraphicFramePr>
        <p:xfrm>
          <a:off x="2267744" y="4065694"/>
          <a:ext cx="5040560" cy="243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ワークシート" r:id="rId6" imgW="3473280" imgH="1492258" progId="Excel.Sheet.12">
                  <p:embed/>
                </p:oleObj>
              </mc:Choice>
              <mc:Fallback>
                <p:oleObj name="ワークシート" r:id="rId6" imgW="3473280" imgH="14922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744" y="4065694"/>
                        <a:ext cx="5040560" cy="243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285438" y="27750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4.1: K=1000,L=10000</a:t>
            </a:r>
            <a:r>
              <a:rPr lang="ja-JP" altLang="en-US" dirty="0" smtClean="0"/>
              <a:t>のときの</a:t>
            </a:r>
            <a:r>
              <a:rPr lang="en-US" altLang="ja-JP" dirty="0" smtClean="0"/>
              <a:t>SIR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2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1784" y="440668"/>
            <a:ext cx="7772400" cy="864096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1, </a:t>
            </a:r>
            <a:r>
              <a:rPr kumimoji="1" lang="ja-JP" altLang="en-US" sz="3200" b="1" dirty="0" smtClean="0"/>
              <a:t>はじめに</a:t>
            </a:r>
            <a:r>
              <a:rPr kumimoji="1" lang="en-US" altLang="ja-JP" sz="3200" b="1" dirty="0" smtClean="0"/>
              <a:t>(</a:t>
            </a:r>
            <a:r>
              <a:rPr kumimoji="1" lang="ja-JP" altLang="en-US" sz="3200" b="1" dirty="0" smtClean="0"/>
              <a:t>研究背景</a:t>
            </a:r>
            <a:r>
              <a:rPr kumimoji="1" lang="en-US" altLang="ja-JP" sz="3200" b="1" dirty="0" smtClean="0"/>
              <a:t>)</a:t>
            </a:r>
            <a:endParaRPr kumimoji="1" lang="ja-JP" altLang="en-US" sz="32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200800" cy="4176464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</a:rPr>
              <a:t>様々な音声が混在している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331640" y="2060848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動作設定ボタン : サウンド 4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 rot="5400000">
            <a:off x="1876771" y="2312876"/>
            <a:ext cx="576064" cy="792088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動作設定ボタン : サウンド 6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 rot="5400000">
            <a:off x="4217381" y="2273210"/>
            <a:ext cx="576064" cy="864096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 : サウンド 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 rot="5400000">
            <a:off x="6584605" y="2266471"/>
            <a:ext cx="576064" cy="864096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067944" y="3140968"/>
            <a:ext cx="72008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148064" y="3356992"/>
            <a:ext cx="273630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80112" y="342900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所望の音声抽出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BSS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259632" y="4365104"/>
            <a:ext cx="633670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47664" y="450912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00000"/>
                </a:solidFill>
              </a:rPr>
              <a:t>ノイズキャンセラ、音声認識率向上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3491880" y="50851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491880" y="55172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004048" y="53732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広範囲に応用が可能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35696" y="206084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話者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5374" y="2065636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話者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80212" y="2064524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話者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145351" y="1471110"/>
            <a:ext cx="432048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1774" y="86789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i="1" dirty="0" smtClean="0"/>
              <a:t>統計的に独立な信号源 </a:t>
            </a:r>
            <a:r>
              <a:rPr lang="en-US" altLang="ja-JP" sz="1200" b="1" i="1" dirty="0" smtClean="0"/>
              <a:t>s(t)</a:t>
            </a:r>
            <a:endParaRPr kumimoji="1" lang="ja-JP" altLang="en-US" sz="1200" b="1" i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81589" y="1296154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/>
              <a:t>インパルス応答</a:t>
            </a:r>
            <a:endParaRPr kumimoji="1" lang="ja-JP" altLang="en-US" sz="1100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412009" y="1431789"/>
            <a:ext cx="576064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994634" y="1503797"/>
            <a:ext cx="64807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328084" y="2488519"/>
            <a:ext cx="576064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642014" y="1905481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5925807" y="2577628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42014" y="2229855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89950" y="3680522"/>
            <a:ext cx="578193" cy="2962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886706" y="3687259"/>
            <a:ext cx="752906" cy="257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5616116" y="2986725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618287" y="3361559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76225" cy="1524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76225" cy="152400"/>
          </a:xfrm>
          <a:prstGeom prst="rect">
            <a:avLst/>
          </a:prstGeom>
          <a:noFill/>
        </p:spPr>
      </p:pic>
      <p:sp>
        <p:nvSpPr>
          <p:cNvPr id="37" name="テキスト ボックス 36"/>
          <p:cNvSpPr txBox="1"/>
          <p:nvPr/>
        </p:nvSpPr>
        <p:spPr>
          <a:xfrm>
            <a:off x="5364088" y="573325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 </a:t>
            </a:r>
            <a:endParaRPr kumimoji="1" lang="ja-JP" altLang="en-US" sz="11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639612" y="1623912"/>
            <a:ext cx="7889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555719" y="764128"/>
            <a:ext cx="1292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　　</a:t>
            </a:r>
            <a:r>
              <a:rPr kumimoji="1" lang="ja-JP" altLang="en-US" sz="1200" b="1" i="1" dirty="0" smtClean="0"/>
              <a:t>観測信号</a:t>
            </a:r>
            <a:r>
              <a:rPr lang="en-US" altLang="ja-JP" sz="1200" b="1" i="1" dirty="0" smtClean="0"/>
              <a:t>x(t)</a:t>
            </a:r>
            <a:endParaRPr kumimoji="1" lang="ja-JP" altLang="en-US" sz="1200" b="1" i="1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66700" cy="15240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66700" cy="152400"/>
          </a:xfrm>
          <a:prstGeom prst="rect">
            <a:avLst/>
          </a:prstGeom>
          <a:noFill/>
        </p:spPr>
      </p:pic>
      <p:sp>
        <p:nvSpPr>
          <p:cNvPr id="56" name="テキスト ボックス 55"/>
          <p:cNvSpPr txBox="1"/>
          <p:nvPr/>
        </p:nvSpPr>
        <p:spPr>
          <a:xfrm>
            <a:off x="7020272" y="11247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 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00253" y="345839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    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948264" y="501317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　 </a:t>
            </a:r>
            <a:endParaRPr kumimoji="1" lang="ja-JP" altLang="en-US" sz="1400" dirty="0"/>
          </a:p>
        </p:txBody>
      </p:sp>
      <p:graphicFrame>
        <p:nvGraphicFramePr>
          <p:cNvPr id="50" name="オブジェクト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471383"/>
              </p:ext>
            </p:extLst>
          </p:nvPr>
        </p:nvGraphicFramePr>
        <p:xfrm>
          <a:off x="4694064" y="1260388"/>
          <a:ext cx="505171" cy="277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" name="数式" r:id="rId5" imgW="393359" imgH="215713" progId="Equation.3">
                  <p:embed/>
                </p:oleObj>
              </mc:Choice>
              <mc:Fallback>
                <p:oleObj name="数式" r:id="rId5" imgW="393359" imgH="215713" progId="Equation.3">
                  <p:embed/>
                  <p:pic>
                    <p:nvPicPr>
                      <p:cNvPr id="0" name="Picture 1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064" y="1260388"/>
                        <a:ext cx="505171" cy="2770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オブジェクト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79900"/>
              </p:ext>
            </p:extLst>
          </p:nvPr>
        </p:nvGraphicFramePr>
        <p:xfrm>
          <a:off x="6955282" y="1165202"/>
          <a:ext cx="500288" cy="34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数式" r:id="rId7" imgW="317160" imgH="215640" progId="Equation.3">
                  <p:embed/>
                </p:oleObj>
              </mc:Choice>
              <mc:Fallback>
                <p:oleObj name="数式" r:id="rId7" imgW="317160" imgH="215640" progId="Equation.3">
                  <p:embed/>
                  <p:pic>
                    <p:nvPicPr>
                      <p:cNvPr id="0" name="Picture 1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282" y="1165202"/>
                        <a:ext cx="500288" cy="340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98216"/>
              </p:ext>
            </p:extLst>
          </p:nvPr>
        </p:nvGraphicFramePr>
        <p:xfrm>
          <a:off x="6929463" y="3354185"/>
          <a:ext cx="486853" cy="36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" name="数式" r:id="rId9" imgW="342603" imgH="215713" progId="Equation.3">
                  <p:embed/>
                </p:oleObj>
              </mc:Choice>
              <mc:Fallback>
                <p:oleObj name="数式" r:id="rId9" imgW="342603" imgH="215713" progId="Equation.3">
                  <p:embed/>
                  <p:pic>
                    <p:nvPicPr>
                      <p:cNvPr id="0" name="Picture 1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63" y="3354185"/>
                        <a:ext cx="486853" cy="360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09951"/>
              </p:ext>
            </p:extLst>
          </p:nvPr>
        </p:nvGraphicFramePr>
        <p:xfrm>
          <a:off x="4730031" y="2175500"/>
          <a:ext cx="532312" cy="31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" name="数式" r:id="rId11" imgW="380880" imgH="228600" progId="Equation.3">
                  <p:embed/>
                </p:oleObj>
              </mc:Choice>
              <mc:Fallback>
                <p:oleObj name="数式" r:id="rId11" imgW="380880" imgH="228600" progId="Equation.3">
                  <p:embed/>
                  <p:pic>
                    <p:nvPicPr>
                      <p:cNvPr id="0" name="Picture 1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031" y="2175500"/>
                        <a:ext cx="532312" cy="3187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オブジェクト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139413"/>
              </p:ext>
            </p:extLst>
          </p:nvPr>
        </p:nvGraphicFramePr>
        <p:xfrm>
          <a:off x="1652239" y="1494076"/>
          <a:ext cx="405792" cy="28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7" name="数式" r:id="rId13" imgW="304536" imgH="215713" progId="Equation.3">
                  <p:embed/>
                </p:oleObj>
              </mc:Choice>
              <mc:Fallback>
                <p:oleObj name="数式" r:id="rId13" imgW="304536" imgH="215713" progId="Equation.3">
                  <p:embed/>
                  <p:pic>
                    <p:nvPicPr>
                      <p:cNvPr id="0" name="Picture 1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39" y="1494076"/>
                        <a:ext cx="405792" cy="2874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オブジェクト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15337"/>
              </p:ext>
            </p:extLst>
          </p:nvPr>
        </p:nvGraphicFramePr>
        <p:xfrm>
          <a:off x="4624151" y="3714456"/>
          <a:ext cx="393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" name="数式" r:id="rId15" imgW="393480" imgH="228600" progId="Equation.3">
                  <p:embed/>
                </p:oleObj>
              </mc:Choice>
              <mc:Fallback>
                <p:oleObj name="数式" r:id="rId15" imgW="393480" imgH="228600" progId="Equation.3">
                  <p:embed/>
                  <p:pic>
                    <p:nvPicPr>
                      <p:cNvPr id="0" name="Picture 1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151" y="3714456"/>
                        <a:ext cx="393700" cy="314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426901"/>
              </p:ext>
            </p:extLst>
          </p:nvPr>
        </p:nvGraphicFramePr>
        <p:xfrm>
          <a:off x="4747286" y="3102081"/>
          <a:ext cx="487230" cy="26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数式" r:id="rId17" imgW="393480" imgH="215640" progId="Equation.3">
                  <p:embed/>
                </p:oleObj>
              </mc:Choice>
              <mc:Fallback>
                <p:oleObj name="数式" r:id="rId17" imgW="393480" imgH="215640" progId="Equation.3">
                  <p:embed/>
                  <p:pic>
                    <p:nvPicPr>
                      <p:cNvPr id="0" name="Picture 1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286" y="3102081"/>
                        <a:ext cx="487230" cy="2673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/楕円 69"/>
          <p:cNvSpPr/>
          <p:nvPr/>
        </p:nvSpPr>
        <p:spPr>
          <a:xfrm>
            <a:off x="2094745" y="3590844"/>
            <a:ext cx="432048" cy="3326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1480423" y="3636940"/>
                <a:ext cx="447958" cy="40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23" y="3636940"/>
                <a:ext cx="447958" cy="408510"/>
              </a:xfrm>
              <a:prstGeom prst="rect">
                <a:avLst/>
              </a:prstGeom>
              <a:blipFill rotWithShape="0">
                <a:blip r:embed="rId19"/>
                <a:stretch>
                  <a:fillRect l="-21918" t="-153731" r="-190411" b="-2283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399500" y="216790"/>
            <a:ext cx="638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2. BSS</a:t>
            </a:r>
            <a:r>
              <a:rPr lang="en-US" altLang="ja-JP" sz="3200" dirty="0" smtClean="0"/>
              <a:t>(Blind Source Separation)</a:t>
            </a:r>
            <a:r>
              <a:rPr lang="ja-JP" altLang="en-US" sz="3200" dirty="0" smtClean="0"/>
              <a:t>問題</a:t>
            </a:r>
            <a:endParaRPr lang="en-US" altLang="ja-JP" sz="3200" dirty="0" smtClean="0"/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6151626" y="1174817"/>
            <a:ext cx="0" cy="30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オブジェクト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895503"/>
              </p:ext>
            </p:extLst>
          </p:nvPr>
        </p:nvGraphicFramePr>
        <p:xfrm>
          <a:off x="5825863" y="910299"/>
          <a:ext cx="618345" cy="30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数式" r:id="rId20" imgW="317160" imgH="215640" progId="Equation.3">
                  <p:embed/>
                </p:oleObj>
              </mc:Choice>
              <mc:Fallback>
                <p:oleObj name="数式" r:id="rId20" imgW="317160" imgH="215640" progId="Equation.3">
                  <p:embed/>
                  <p:pic>
                    <p:nvPicPr>
                      <p:cNvPr id="0" name="Picture 1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863" y="910299"/>
                        <a:ext cx="618345" cy="309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5298120" y="716378"/>
            <a:ext cx="146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i="1" dirty="0" smtClean="0"/>
              <a:t>ガウス性白色雑音</a:t>
            </a:r>
            <a:endParaRPr kumimoji="1" lang="ja-JP" altLang="en-US" sz="1200" b="1" i="1" dirty="0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162504" y="2237427"/>
            <a:ext cx="0" cy="30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990655" y="2179447"/>
                <a:ext cx="4295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655" y="2179447"/>
                <a:ext cx="42954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4286" r="-10000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オブジェクト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90092"/>
              </p:ext>
            </p:extLst>
          </p:nvPr>
        </p:nvGraphicFramePr>
        <p:xfrm>
          <a:off x="5904148" y="1875543"/>
          <a:ext cx="6175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" name="数式" r:id="rId23" imgW="317160" imgH="228600" progId="Equation.3">
                  <p:embed/>
                </p:oleObj>
              </mc:Choice>
              <mc:Fallback>
                <p:oleObj name="数式" r:id="rId23" imgW="317160" imgH="228600" progId="Equation.3">
                  <p:embed/>
                  <p:pic>
                    <p:nvPicPr>
                      <p:cNvPr id="0" name="Picture 1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148" y="1875543"/>
                        <a:ext cx="61753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15749"/>
              </p:ext>
            </p:extLst>
          </p:nvPr>
        </p:nvGraphicFramePr>
        <p:xfrm>
          <a:off x="5897264" y="3092649"/>
          <a:ext cx="6667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" name="数式" r:id="rId25" imgW="342720" imgH="215640" progId="Equation.3">
                  <p:embed/>
                </p:oleObj>
              </mc:Choice>
              <mc:Fallback>
                <p:oleObj name="数式" r:id="rId25" imgW="342720" imgH="215640" progId="Equation.3">
                  <p:embed/>
                  <p:pic>
                    <p:nvPicPr>
                      <p:cNvPr id="0" name="Picture 1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264" y="3092649"/>
                        <a:ext cx="66675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線矢印コネクタ 78"/>
          <p:cNvCxnSpPr/>
          <p:nvPr/>
        </p:nvCxnSpPr>
        <p:spPr>
          <a:xfrm>
            <a:off x="6154553" y="3386387"/>
            <a:ext cx="0" cy="30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129306" y="2546654"/>
            <a:ext cx="432048" cy="3326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551218" y="2612903"/>
                <a:ext cx="38441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18" y="2612903"/>
                <a:ext cx="384416" cy="411395"/>
              </a:xfrm>
              <a:prstGeom prst="rect">
                <a:avLst/>
              </a:prstGeom>
              <a:blipFill rotWithShape="0">
                <a:blip r:embed="rId27"/>
                <a:stretch>
                  <a:fillRect l="-25000" t="-153731" r="-215625" b="-2283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2298808" y="1893996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2293882" y="2263715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2295823" y="2999383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2294369" y="3301172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560724" y="1608883"/>
            <a:ext cx="2763861" cy="108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2569265" y="2700427"/>
            <a:ext cx="2728854" cy="3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554278" y="1585091"/>
            <a:ext cx="2857520" cy="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2553442" y="1599111"/>
            <a:ext cx="2835869" cy="1117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779" y="2724976"/>
            <a:ext cx="2802024" cy="99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2553442" y="1623912"/>
            <a:ext cx="2835376" cy="208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2542441" y="2687125"/>
            <a:ext cx="2773305" cy="105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2498049" y="3737390"/>
            <a:ext cx="2835376" cy="1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オブジェクト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41078"/>
              </p:ext>
            </p:extLst>
          </p:nvPr>
        </p:nvGraphicFramePr>
        <p:xfrm>
          <a:off x="4511535" y="1616462"/>
          <a:ext cx="374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" name="数式" r:id="rId28" imgW="393480" imgH="241200" progId="Equation.3">
                  <p:embed/>
                </p:oleObj>
              </mc:Choice>
              <mc:Fallback>
                <p:oleObj name="数式" r:id="rId28" imgW="39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535" y="1616462"/>
                        <a:ext cx="374650" cy="228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オブジェクト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22449"/>
              </p:ext>
            </p:extLst>
          </p:nvPr>
        </p:nvGraphicFramePr>
        <p:xfrm>
          <a:off x="4932789" y="1921356"/>
          <a:ext cx="424021" cy="23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" name="数式" r:id="rId30" imgW="406080" imgH="228600" progId="Equation.3">
                  <p:embed/>
                </p:oleObj>
              </mc:Choice>
              <mc:Fallback>
                <p:oleObj name="数式" r:id="rId30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789" y="1921356"/>
                        <a:ext cx="424021" cy="239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オブジェクト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16962"/>
              </p:ext>
            </p:extLst>
          </p:nvPr>
        </p:nvGraphicFramePr>
        <p:xfrm>
          <a:off x="4370981" y="2460478"/>
          <a:ext cx="45561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" name="数式" r:id="rId32" imgW="368280" imgH="241200" progId="Equation.3">
                  <p:embed/>
                </p:oleObj>
              </mc:Choice>
              <mc:Fallback>
                <p:oleObj name="数式" r:id="rId32" imgW="368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981" y="2460478"/>
                        <a:ext cx="455613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オブジェクト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867148"/>
              </p:ext>
            </p:extLst>
          </p:nvPr>
        </p:nvGraphicFramePr>
        <p:xfrm>
          <a:off x="4740607" y="2823070"/>
          <a:ext cx="4857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" name="数式" r:id="rId34" imgW="393480" imgH="228600" progId="Equation.3">
                  <p:embed/>
                </p:oleObj>
              </mc:Choice>
              <mc:Fallback>
                <p:oleObj name="数式" r:id="rId34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607" y="2823070"/>
                        <a:ext cx="485775" cy="28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オブジェクト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57771"/>
              </p:ext>
            </p:extLst>
          </p:nvPr>
        </p:nvGraphicFramePr>
        <p:xfrm>
          <a:off x="4215034" y="3388552"/>
          <a:ext cx="3778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" name="数式" r:id="rId36" imgW="380880" imgH="241200" progId="Equation.3">
                  <p:embed/>
                </p:oleObj>
              </mc:Choice>
              <mc:Fallback>
                <p:oleObj name="数式" r:id="rId36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034" y="3388552"/>
                        <a:ext cx="377825" cy="32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矢印コネクタ 25"/>
          <p:cNvCxnSpPr>
            <a:stCxn id="2" idx="6"/>
            <a:endCxn id="2" idx="6"/>
          </p:cNvCxnSpPr>
          <p:nvPr/>
        </p:nvCxnSpPr>
        <p:spPr>
          <a:xfrm>
            <a:off x="2577399" y="16151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583190" y="1628891"/>
            <a:ext cx="2684944" cy="209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817119" y="4541142"/>
            <a:ext cx="99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…….(2)</a:t>
            </a:r>
            <a:endParaRPr kumimoji="1" lang="ja-JP" altLang="en-US" dirty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7" y="4041279"/>
            <a:ext cx="7266612" cy="1437827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3" y="5432180"/>
            <a:ext cx="4589221" cy="691124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7878480" y="5576539"/>
            <a:ext cx="14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61436" y="6165653"/>
                <a:ext cx="8171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ea typeface="+mj-ea"/>
                  </a:rPr>
                  <a:t>(A</a:t>
                </a:r>
                <a:r>
                  <a:rPr lang="ja-JP" altLang="en-US" sz="1400" dirty="0" smtClean="0">
                    <a:ea typeface="+mj-ea"/>
                  </a:rPr>
                  <a:t>の正則を仮定、信号源の個数が既知である仮定で信号源の個数</a:t>
                </a:r>
                <a:r>
                  <a:rPr lang="en-US" altLang="ja-JP" sz="1400" dirty="0" smtClean="0">
                    <a:ea typeface="+mj-ea"/>
                  </a:rPr>
                  <a:t>J</a:t>
                </a:r>
                <a:r>
                  <a:rPr lang="ja-JP" altLang="en-US" sz="1400" dirty="0" smtClean="0">
                    <a:ea typeface="+mj-ea"/>
                  </a:rPr>
                  <a:t>とマイクロホンの個数</a:t>
                </a:r>
                <a:r>
                  <a:rPr lang="en-US" altLang="ja-JP" sz="1400" dirty="0" smtClean="0">
                    <a:ea typeface="+mj-ea"/>
                  </a:rPr>
                  <a:t>I</a:t>
                </a:r>
                <a:r>
                  <a:rPr lang="ja-JP" altLang="en-US" sz="1400" dirty="0" smtClean="0">
                    <a:ea typeface="+mj-ea"/>
                  </a:rPr>
                  <a:t>の関係はＩ</a:t>
                </a:r>
                <a:r>
                  <a:rPr lang="en-US" altLang="ja-JP" sz="1400" dirty="0" smtClean="0">
                    <a:ea typeface="+mj-ea"/>
                  </a:rPr>
                  <a:t>=J</a:t>
                </a:r>
                <a14:m>
                  <m:oMath xmlns:m="http://schemas.openxmlformats.org/officeDocument/2006/math">
                    <m:r>
                      <a:rPr lang="en-US" altLang="ja-JP" sz="1400" i="1" smtClean="0">
                        <a:latin typeface="Cambria Math" panose="02040503050406030204" pitchFamily="18" charset="0"/>
                        <a:ea typeface="+mj-ea"/>
                      </a:rPr>
                      <m:t>≥</m:t>
                    </m:r>
                  </m:oMath>
                </a14:m>
                <a:r>
                  <a:rPr kumimoji="1" lang="en-US" altLang="ja-JP" sz="1400" dirty="0" smtClean="0">
                    <a:ea typeface="+mj-ea"/>
                  </a:rPr>
                  <a:t>2)</a:t>
                </a:r>
                <a:endParaRPr kumimoji="1" lang="ja-JP" altLang="en-US" sz="1400" dirty="0"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6" y="6165653"/>
                <a:ext cx="8171004" cy="307777"/>
              </a:xfrm>
              <a:prstGeom prst="rect">
                <a:avLst/>
              </a:prstGeom>
              <a:blipFill rotWithShape="0">
                <a:blip r:embed="rId40"/>
                <a:stretch>
                  <a:fillRect l="-224" t="-5882" b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円/楕円 84"/>
          <p:cNvSpPr/>
          <p:nvPr/>
        </p:nvSpPr>
        <p:spPr>
          <a:xfrm>
            <a:off x="6831700" y="1929798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6827683" y="2317946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6827683" y="3013250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6821303" y="3390399"/>
            <a:ext cx="72008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6635949" y="2685640"/>
            <a:ext cx="7889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6639612" y="3808283"/>
            <a:ext cx="7889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8676" y="397819"/>
            <a:ext cx="7772400" cy="792087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2</a:t>
            </a:r>
            <a:r>
              <a:rPr lang="en-US" altLang="ja-JP" sz="3200" dirty="0"/>
              <a:t>.</a:t>
            </a:r>
            <a:r>
              <a:rPr kumimoji="1" lang="en-US" altLang="ja-JP" sz="3200" dirty="0" smtClean="0"/>
              <a:t> BSS</a:t>
            </a:r>
            <a:r>
              <a:rPr kumimoji="1" lang="ja-JP" altLang="en-US" sz="3200" dirty="0" smtClean="0"/>
              <a:t>問題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瞬時混合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1189906"/>
            <a:ext cx="8064895" cy="526343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式において</a:t>
            </a:r>
            <a:r>
              <a:rPr lang="en-US" altLang="ja-JP" sz="2400" dirty="0" smtClean="0">
                <a:solidFill>
                  <a:schemeClr val="tx1"/>
                </a:solidFill>
              </a:rPr>
              <a:t>P=0(</a:t>
            </a:r>
            <a:r>
              <a:rPr lang="ja-JP" altLang="en-US" sz="2400" dirty="0" smtClean="0">
                <a:solidFill>
                  <a:schemeClr val="tx1"/>
                </a:solidFill>
              </a:rPr>
              <a:t>インパルス応答長</a:t>
            </a:r>
            <a:r>
              <a:rPr lang="en-US" altLang="ja-JP" sz="2400" dirty="0" smtClean="0">
                <a:solidFill>
                  <a:schemeClr val="tx1"/>
                </a:solidFill>
              </a:rPr>
              <a:t>1)</a:t>
            </a:r>
          </a:p>
          <a:p>
            <a:endParaRPr kumimoji="1" lang="en-US" altLang="ja-JP" sz="28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</a:rPr>
              <a:t>　　　　　　　　　　　　　　　　　　　　　　　　　　　 と定義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　            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904402" y="1752152"/>
            <a:ext cx="648072" cy="309549"/>
          </a:xfrm>
          <a:prstGeom prst="downArrow">
            <a:avLst>
              <a:gd name="adj1" fmla="val 50000"/>
              <a:gd name="adj2" fmla="val 51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03884" y="2106532"/>
            <a:ext cx="194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:</a:t>
            </a:r>
            <a:r>
              <a:rPr kumimoji="1" lang="ja-JP" altLang="en-US" sz="2800" dirty="0" smtClean="0">
                <a:solidFill>
                  <a:srgbClr val="C00000"/>
                </a:solidFill>
              </a:rPr>
              <a:t>瞬時混合</a:t>
            </a:r>
            <a:endParaRPr kumimoji="1" lang="en-US" altLang="ja-JP" sz="2800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074292" y="3732634"/>
                <a:ext cx="7056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u="sng" dirty="0" smtClean="0"/>
                  <a:t>観測信号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sng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kumimoji="1" lang="en-US" altLang="ja-JP" sz="28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u="sng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2800" i="1" u="sng"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800" u="sng" dirty="0" smtClean="0"/>
                  <a:t>信号源の推定値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i="1" u="sng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 u="sng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altLang="ja-JP" sz="28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 u="sng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2800" i="1" u="sng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800" u="sng" dirty="0" smtClean="0"/>
                  <a:t>得る</a:t>
                </a:r>
                <a:endParaRPr kumimoji="1" lang="ja-JP" altLang="en-US" sz="2800" u="sng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92" y="3732634"/>
                <a:ext cx="7056784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727" t="-16279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矢印 12"/>
          <p:cNvSpPr/>
          <p:nvPr/>
        </p:nvSpPr>
        <p:spPr>
          <a:xfrm>
            <a:off x="4067944" y="4181257"/>
            <a:ext cx="576064" cy="247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8492" y="4967334"/>
            <a:ext cx="691276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                              </a:t>
            </a:r>
            <a:endParaRPr lang="en-US" altLang="ja-JP" sz="2800" dirty="0"/>
          </a:p>
          <a:p>
            <a:endParaRPr kumimoji="1" lang="en-US" altLang="ja-JP" sz="1050" dirty="0" smtClean="0"/>
          </a:p>
          <a:p>
            <a:r>
              <a:rPr lang="ja-JP" altLang="en-US" sz="2800" dirty="0" smtClean="0"/>
              <a:t>           を満たす分離行列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を推定する。</a:t>
            </a:r>
            <a:endParaRPr lang="en-US" altLang="ja-JP" sz="2800" dirty="0" smtClean="0"/>
          </a:p>
          <a:p>
            <a:r>
              <a:rPr lang="en-US" altLang="ja-JP" sz="2800" dirty="0" smtClean="0"/>
              <a:t>       </a:t>
            </a:r>
            <a:r>
              <a:rPr lang="ja-JP" altLang="en-US" sz="2800" dirty="0" smtClean="0"/>
              <a:t>　　　　　　　</a:t>
            </a:r>
            <a:endParaRPr lang="en-US" altLang="ja-JP" sz="2800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32240" y="2751798"/>
            <a:ext cx="1077888" cy="37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……..(4)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35" y="5651840"/>
            <a:ext cx="466667" cy="28571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35" y="2149535"/>
            <a:ext cx="819048" cy="40952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51148" y="3359956"/>
            <a:ext cx="198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+mj-ea"/>
                <a:ea typeface="+mj-ea"/>
              </a:rPr>
              <a:t>&lt;BSS</a:t>
            </a:r>
            <a:r>
              <a:rPr lang="ja-JP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の目標</a:t>
            </a:r>
            <a:r>
              <a:rPr lang="en-US" altLang="ja-JP" sz="2400" dirty="0" smtClean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  <a:endParaRPr kumimoji="1" lang="ja-JP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8676" y="3270539"/>
            <a:ext cx="8098124" cy="28079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36495" y="4458434"/>
            <a:ext cx="1077888" cy="37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……..(5)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47" y="2688229"/>
            <a:ext cx="4771473" cy="51568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459141"/>
            <a:ext cx="3228571" cy="447619"/>
          </a:xfrm>
          <a:prstGeom prst="rect">
            <a:avLst/>
          </a:prstGeom>
        </p:spPr>
      </p:pic>
      <p:cxnSp>
        <p:nvCxnSpPr>
          <p:cNvPr id="24" name="直線矢印コネクタ 23"/>
          <p:cNvCxnSpPr/>
          <p:nvPr/>
        </p:nvCxnSpPr>
        <p:spPr>
          <a:xfrm>
            <a:off x="5181194" y="2348880"/>
            <a:ext cx="1206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4" y="2231061"/>
            <a:ext cx="354930" cy="313173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5" y="5062394"/>
            <a:ext cx="4717503" cy="41682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84" y="4854830"/>
            <a:ext cx="284475" cy="130509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6930553" y="5062394"/>
            <a:ext cx="1077888" cy="37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……..(6)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5760" y="296654"/>
            <a:ext cx="7772400" cy="86409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3.</a:t>
            </a:r>
            <a:r>
              <a:rPr lang="ja-JP" altLang="en-US" sz="3200" dirty="0" smtClean="0"/>
              <a:t> 同時対角化問題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73465" y="1194022"/>
            <a:ext cx="7632848" cy="5231608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同時対角化問題とは、　　　　　　　　　　　　　　　　　に対し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en-US" altLang="ja-JP" sz="2400" dirty="0" smtClean="0">
                <a:solidFill>
                  <a:schemeClr val="tx1"/>
                </a:solidFill>
              </a:rPr>
              <a:t>    :</a:t>
            </a: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正則な行列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　　　</a:t>
            </a:r>
            <a:r>
              <a:rPr lang="en-US" altLang="ja-JP" sz="2400" dirty="0" smtClean="0">
                <a:solidFill>
                  <a:schemeClr val="tx1"/>
                </a:solidFill>
              </a:rPr>
              <a:t>:K</a:t>
            </a:r>
            <a:r>
              <a:rPr lang="ja-JP" altLang="en-US" sz="2400" dirty="0" smtClean="0">
                <a:solidFill>
                  <a:schemeClr val="tx1"/>
                </a:solidFill>
              </a:rPr>
              <a:t>個の必ずしも正則とは限らない対角行列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11" name="図 10" descr="http://texclip.marutank.net/render.php/texclip20151213150837.png?s=%5Cbegin%7Balign*%7D%0A%5Cbm%7BT%7D_%7Bx%7D(k)%3D%5Cbm%7BA%7D%5Cbm%7B%5CLambda%7D_%7Bs%7D(k)%5Cbm%7BA%7D%5E%7BT%7D%0A%5Cend%7Balign*%7D&amp;f=c&amp;r=300&amp;m=p&amp;b=f&amp;k=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268760"/>
            <a:ext cx="33379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323810" cy="2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6919"/>
            <a:ext cx="438095" cy="3333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2448272" cy="32220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51508"/>
            <a:ext cx="2430158" cy="32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617781" y="3239140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r>
                  <a:rPr lang="en-US" altLang="ja-JP" dirty="0"/>
                  <a:t> </a:t>
                </a:r>
                <a:r>
                  <a:rPr lang="en-US" altLang="ja-JP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781" y="3239140"/>
                <a:ext cx="1944216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12427"/>
            <a:ext cx="2520282" cy="307100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4086762" y="4299536"/>
            <a:ext cx="720080" cy="211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r>
              <a:rPr lang="en-US" altLang="ja-JP" dirty="0" smtClean="0"/>
              <a:t>K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224946" y="4501870"/>
                <a:ext cx="6912768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K</a:t>
                </a:r>
                <a:r>
                  <a:rPr kumimoji="1" lang="ja-JP" altLang="en-US" dirty="0" smtClean="0"/>
                  <a:t>個の等式を</a:t>
                </a:r>
                <a:r>
                  <a:rPr lang="ja-JP" altLang="en-US" dirty="0" smtClean="0"/>
                  <a:t>全て満たすとき、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は同時対角可能な行列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46" y="4501870"/>
                <a:ext cx="6912768" cy="380425"/>
              </a:xfrm>
              <a:prstGeom prst="rect">
                <a:avLst/>
              </a:prstGeom>
              <a:blipFill rotWithShape="0">
                <a:blip r:embed="rId9"/>
                <a:stretch>
                  <a:fillRect l="-794" t="-11111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矢印 16"/>
          <p:cNvSpPr/>
          <p:nvPr/>
        </p:nvSpPr>
        <p:spPr>
          <a:xfrm>
            <a:off x="4157538" y="4947004"/>
            <a:ext cx="675018" cy="204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41701" y="5162717"/>
                <a:ext cx="7704856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しかもっていない状況で、</a:t>
                </a:r>
                <a:r>
                  <a:rPr kumimoji="1" lang="en-US" altLang="ja-JP" dirty="0" smtClean="0"/>
                  <a:t>(1)</a:t>
                </a:r>
                <a:r>
                  <a:rPr kumimoji="1" lang="ja-JP" altLang="en-US" dirty="0" smtClean="0"/>
                  <a:t>式を満たす正則行列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を推定する問題</a:t>
                </a:r>
                <a:endParaRPr kumimoji="1" lang="en-US" altLang="ja-JP" dirty="0" smtClean="0"/>
              </a:p>
              <a:p>
                <a:r>
                  <a:rPr lang="en-US" altLang="ja-JP" dirty="0" smtClean="0"/>
                  <a:t>                                                   (A</a:t>
                </a:r>
                <a:r>
                  <a:rPr lang="ja-JP" altLang="en-US" dirty="0" smtClean="0"/>
                  <a:t>はユニタリ行列か列ノルムが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であることが必要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01" y="5162717"/>
                <a:ext cx="7704856" cy="657424"/>
              </a:xfrm>
              <a:prstGeom prst="rect">
                <a:avLst/>
              </a:prstGeom>
              <a:blipFill rotWithShape="0">
                <a:blip r:embed="rId10"/>
                <a:stretch>
                  <a:fillRect t="-7407" r="-396" b="-148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6195730" y="31524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………(1)</a:t>
            </a:r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4184749" y="5821598"/>
            <a:ext cx="620596" cy="199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18783" y="607172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同時対角化問題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05930"/>
            <a:ext cx="7772400" cy="792087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4. </a:t>
            </a:r>
            <a:r>
              <a:rPr kumimoji="1" lang="ja-JP" altLang="en-US" sz="3200" dirty="0" smtClean="0"/>
              <a:t>研究目的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268760"/>
            <a:ext cx="7846640" cy="4968552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同時対角化問題の解法</a:t>
            </a:r>
            <a:r>
              <a:rPr lang="ja-JP" altLang="en-US" sz="2400" dirty="0">
                <a:solidFill>
                  <a:schemeClr val="tx1"/>
                </a:solidFill>
              </a:rPr>
              <a:t>の</a:t>
            </a:r>
            <a:r>
              <a:rPr lang="ja-JP" altLang="en-US" sz="2400" dirty="0" smtClean="0">
                <a:solidFill>
                  <a:schemeClr val="tx1"/>
                </a:solidFill>
              </a:rPr>
              <a:t>一種</a:t>
            </a:r>
            <a:endParaRPr lang="en-US" altLang="ja-JP" sz="2400" u="sng" dirty="0">
              <a:solidFill>
                <a:schemeClr val="tx1"/>
              </a:solidFill>
            </a:endParaRPr>
          </a:p>
          <a:p>
            <a:pPr algn="l"/>
            <a:endParaRPr lang="en-US" altLang="ja-JP" sz="2400" dirty="0" smtClean="0">
              <a:solidFill>
                <a:schemeClr val="accent2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　　　　　　　　</a:t>
            </a:r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rgbClr val="FF0000"/>
                </a:solidFill>
              </a:rPr>
              <a:t>文献</a:t>
            </a:r>
            <a:r>
              <a:rPr lang="en-US" altLang="ja-JP" sz="2400" dirty="0" smtClean="0">
                <a:solidFill>
                  <a:srgbClr val="FF0000"/>
                </a:solidFill>
              </a:rPr>
              <a:t>[1]</a:t>
            </a:r>
            <a:r>
              <a:rPr lang="ja-JP" altLang="en-US" sz="2400" dirty="0" smtClean="0">
                <a:solidFill>
                  <a:srgbClr val="FF0000"/>
                </a:solidFill>
              </a:rPr>
              <a:t>では，ＤＩＥＭ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提唱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algn="l"/>
            <a:r>
              <a:rPr lang="ja-JP" altLang="en-US" dirty="0">
                <a:solidFill>
                  <a:srgbClr val="FF0000"/>
                </a:solidFill>
              </a:rPr>
              <a:t>　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43608" y="3429000"/>
            <a:ext cx="77768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C00000"/>
                </a:solidFill>
              </a:rPr>
              <a:t>&lt;</a:t>
            </a:r>
            <a:r>
              <a:rPr kumimoji="1" lang="ja-JP" altLang="en-US" sz="2800" dirty="0" smtClean="0">
                <a:solidFill>
                  <a:srgbClr val="C00000"/>
                </a:solidFill>
              </a:rPr>
              <a:t>特徴</a:t>
            </a:r>
            <a:r>
              <a:rPr kumimoji="1" lang="en-US" altLang="ja-JP" sz="2800" dirty="0" smtClean="0">
                <a:solidFill>
                  <a:srgbClr val="C00000"/>
                </a:solidFill>
              </a:rPr>
              <a:t>&gt;</a:t>
            </a:r>
          </a:p>
          <a:p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反復なしで，　　　　　を計算しなくても　　が求まる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　　　　　　　</a:t>
            </a:r>
            <a:endParaRPr kumimoji="1" lang="en-US" altLang="ja-JP" sz="2400" dirty="0" smtClean="0"/>
          </a:p>
          <a:p>
            <a:r>
              <a:rPr lang="ja-JP" altLang="en-US" dirty="0" smtClean="0"/>
              <a:t>　　　　　　　　　　　　　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</a:t>
            </a:r>
            <a:r>
              <a:rPr lang="ja-JP" altLang="en-US" sz="2400" dirty="0" smtClean="0">
                <a:solidFill>
                  <a:srgbClr val="FF0000"/>
                </a:solidFill>
              </a:rPr>
              <a:t>演算量が少ない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42" y="3941369"/>
            <a:ext cx="864096" cy="34761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84" y="3941369"/>
            <a:ext cx="323810" cy="28571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4139952" y="4437112"/>
            <a:ext cx="432048" cy="323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139952" y="1772816"/>
            <a:ext cx="432048" cy="280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7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792088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4. </a:t>
            </a:r>
            <a:r>
              <a:rPr kumimoji="1" lang="ja-JP" altLang="en-US" sz="3200" dirty="0" smtClean="0"/>
              <a:t>研究目的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84176" y="692696"/>
            <a:ext cx="7702624" cy="5184576"/>
          </a:xfrm>
        </p:spPr>
        <p:txBody>
          <a:bodyPr>
            <a:normAutofit/>
          </a:bodyPr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dirty="0" smtClean="0">
                <a:solidFill>
                  <a:srgbClr val="FF0000"/>
                </a:solidFill>
              </a:rPr>
              <a:t>BSS</a:t>
            </a:r>
            <a:r>
              <a:rPr lang="ja-JP" altLang="en-US" dirty="0" smtClean="0">
                <a:solidFill>
                  <a:srgbClr val="FF0000"/>
                </a:solidFill>
              </a:rPr>
              <a:t>問題の目標である分離行列</a:t>
            </a:r>
            <a:r>
              <a:rPr lang="en-US" altLang="ja-JP" dirty="0" smtClean="0">
                <a:solidFill>
                  <a:srgbClr val="FF0000"/>
                </a:solidFill>
              </a:rPr>
              <a:t>W</a:t>
            </a:r>
            <a:r>
              <a:rPr lang="ja-JP" altLang="en-US" dirty="0" smtClean="0">
                <a:solidFill>
                  <a:srgbClr val="FF0000"/>
                </a:solidFill>
              </a:rPr>
              <a:t>の推定に</a:t>
            </a:r>
            <a:r>
              <a:rPr lang="en-US" altLang="ja-JP" dirty="0" smtClean="0">
                <a:solidFill>
                  <a:srgbClr val="FF0000"/>
                </a:solidFill>
              </a:rPr>
              <a:t>DIEM</a:t>
            </a:r>
            <a:r>
              <a:rPr lang="ja-JP" altLang="en-US" dirty="0" smtClean="0">
                <a:solidFill>
                  <a:srgbClr val="FF0000"/>
                </a:solidFill>
              </a:rPr>
              <a:t>を用いることが有効であるか検証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rgbClr val="FF0000"/>
                </a:solidFill>
              </a:rPr>
              <a:t>観測信号にノイズが混入したときの特性評価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99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9636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5.</a:t>
            </a:r>
            <a:r>
              <a:rPr kumimoji="1" lang="en-US" altLang="ja-JP" sz="3200" dirty="0" smtClean="0"/>
              <a:t> DIEM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9387" y="908720"/>
            <a:ext cx="8425226" cy="561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                                                              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　　　　　　　　　　　　　　　　</a:t>
            </a:r>
            <a:r>
              <a:rPr lang="ja-JP" altLang="en-US" dirty="0" smtClean="0"/>
              <a:t>　　　　　　　　               　　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000" dirty="0" smtClean="0"/>
              <a:t>　　　　　　　　　　　　　　　　</a:t>
            </a:r>
            <a:endParaRPr lang="en-US" altLang="ja-JP" sz="2000" dirty="0" smtClean="0"/>
          </a:p>
        </p:txBody>
      </p:sp>
      <p:sp>
        <p:nvSpPr>
          <p:cNvPr id="5" name="下矢印 4"/>
          <p:cNvSpPr/>
          <p:nvPr/>
        </p:nvSpPr>
        <p:spPr>
          <a:xfrm>
            <a:off x="3756384" y="2299913"/>
            <a:ext cx="513681" cy="359890"/>
          </a:xfrm>
          <a:prstGeom prst="downArrow">
            <a:avLst>
              <a:gd name="adj1" fmla="val 50000"/>
              <a:gd name="adj2" fmla="val 47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星 32 3"/>
          <p:cNvSpPr/>
          <p:nvPr/>
        </p:nvSpPr>
        <p:spPr>
          <a:xfrm>
            <a:off x="4716016" y="2048966"/>
            <a:ext cx="3653555" cy="692134"/>
          </a:xfrm>
          <a:prstGeom prst="star32">
            <a:avLst>
              <a:gd name="adj" fmla="val 361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9C3F-6F3D-43EB-BA0D-08FB6809879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045686" y="1322768"/>
            <a:ext cx="94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….(7)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91" y="2848794"/>
            <a:ext cx="1904762" cy="32319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485581" y="2072340"/>
            <a:ext cx="233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に関して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乗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次元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の同時対角化問題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71024" y="2861534"/>
            <a:ext cx="83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,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96999" y="2825725"/>
            <a:ext cx="314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を用いて、</a:t>
            </a:r>
            <a:r>
              <a:rPr kumimoji="1" lang="en-US" altLang="ja-JP" dirty="0" smtClean="0"/>
              <a:t>(7)</a:t>
            </a:r>
            <a:r>
              <a:rPr kumimoji="1" lang="ja-JP" altLang="en-US" dirty="0" smtClean="0"/>
              <a:t>式を変形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5576" y="984275"/>
            <a:ext cx="57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(11)</a:t>
            </a:r>
            <a:r>
              <a:rPr kumimoji="1" lang="ja-JP" altLang="en-US" dirty="0" smtClean="0"/>
              <a:t>ページの</a:t>
            </a:r>
            <a:r>
              <a:rPr kumimoji="1" lang="en-US" altLang="ja-JP" dirty="0" smtClean="0"/>
              <a:t>(10)</a:t>
            </a:r>
            <a:r>
              <a:rPr kumimoji="1" lang="ja-JP" altLang="en-US" dirty="0" smtClean="0"/>
              <a:t>式により、　　　　　　　　　　　　　</a:t>
            </a:r>
            <a:r>
              <a:rPr lang="ja-JP" altLang="en-US" dirty="0" smtClean="0"/>
              <a:t>と表せ</a:t>
            </a:r>
            <a:r>
              <a:rPr kumimoji="1" lang="ja-JP" altLang="en-US" dirty="0" smtClean="0"/>
              <a:t>　　　　　　　　　　　　　　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16" y="3930943"/>
            <a:ext cx="5725616" cy="859148"/>
          </a:xfrm>
          <a:prstGeom prst="rect">
            <a:avLst/>
          </a:prstGeom>
        </p:spPr>
      </p:pic>
      <p:sp>
        <p:nvSpPr>
          <p:cNvPr id="20" name="下矢印 19"/>
          <p:cNvSpPr/>
          <p:nvPr/>
        </p:nvSpPr>
        <p:spPr>
          <a:xfrm>
            <a:off x="3504356" y="3447846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42002" y="4181568"/>
            <a:ext cx="176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…….(8)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20894" y="3307744"/>
            <a:ext cx="317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詳細は付録</a:t>
            </a:r>
            <a:r>
              <a:rPr kumimoji="1" lang="en-US" altLang="ja-JP" dirty="0" smtClean="0"/>
              <a:t>P. </a:t>
            </a:r>
            <a:r>
              <a:rPr lang="en-US" altLang="ja-JP" dirty="0" smtClean="0"/>
              <a:t>19</a:t>
            </a:r>
            <a:r>
              <a:rPr kumimoji="1" lang="en-US" altLang="ja-JP" dirty="0" smtClean="0"/>
              <a:t>.20.21  </a:t>
            </a:r>
            <a:r>
              <a:rPr kumimoji="1" lang="ja-JP" altLang="en-US" dirty="0" smtClean="0"/>
              <a:t>に添付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24659" y="4970631"/>
            <a:ext cx="401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を求める必要がなくなる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58546" y="4958496"/>
                <a:ext cx="4831461" cy="47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46" y="4958496"/>
                <a:ext cx="4831461" cy="476477"/>
              </a:xfrm>
              <a:prstGeom prst="rect">
                <a:avLst/>
              </a:prstGeom>
              <a:blipFill rotWithShape="0">
                <a:blip r:embed="rId5"/>
                <a:stretch>
                  <a:fillRect l="-1639" t="-3797" b="-2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06432" y="5461546"/>
                <a:ext cx="6293281" cy="515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̇"/>
                        <m:ctrlPr>
                          <a:rPr kumimoji="1"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に</m:t>
                        </m:r>
                        <m:r>
                          <a:rPr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関して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乗</m:t>
                        </m:r>
                        <m:r>
                          <a:rPr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次元</m:t>
                        </m:r>
                        <m:sSup>
                          <m:sSup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の</m:t>
                        </m:r>
                      </m:e>
                    </m:acc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最小化</m:t>
                    </m:r>
                  </m:oMath>
                </a14:m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問題に帰着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32" y="5461546"/>
                <a:ext cx="6293281" cy="515782"/>
              </a:xfrm>
              <a:prstGeom prst="rect">
                <a:avLst/>
              </a:prstGeom>
              <a:blipFill rotWithShape="0">
                <a:blip r:embed="rId6"/>
                <a:stretch>
                  <a:fillRect t="-4706" r="-19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 flipH="1">
                <a:off x="5393112" y="1337387"/>
                <a:ext cx="3599022" cy="293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:(N×N),A:(N×N),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(k):(N×N))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93112" y="1337387"/>
                <a:ext cx="3599022" cy="293222"/>
              </a:xfrm>
              <a:prstGeom prst="rect">
                <a:avLst/>
              </a:prstGeom>
              <a:blipFill rotWithShape="0">
                <a:blip r:embed="rId7"/>
                <a:stretch>
                  <a:fillRect t="-31250" b="-47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 flipH="1" flipV="1">
            <a:off x="7680435" y="2716699"/>
            <a:ext cx="4190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796216" y="3050843"/>
            <a:ext cx="23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（解が一意に定まらない）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6774025" y="4550900"/>
                <a:ext cx="1625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ja-JP" dirty="0" smtClean="0"/>
                  <a:t>1))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5" y="4550900"/>
                <a:ext cx="162562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996" t="-13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95493"/>
            <a:ext cx="7282177" cy="7049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806298"/>
            <a:ext cx="2066992" cy="38250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5" y="1012079"/>
            <a:ext cx="1993106" cy="3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1094</Words>
  <Application>Microsoft Office PowerPoint</Application>
  <PresentationFormat>画面に合わせる (4:3)</PresentationFormat>
  <Paragraphs>338</Paragraphs>
  <Slides>27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Wingdings</vt:lpstr>
      <vt:lpstr>Office テーマ</vt:lpstr>
      <vt:lpstr>数式</vt:lpstr>
      <vt:lpstr>ワークシート</vt:lpstr>
      <vt:lpstr>DIagonalization using Equivalent Matrices(DIEM)を用いた音響信号を 対象とするブラインド信号分離</vt:lpstr>
      <vt:lpstr>目次</vt:lpstr>
      <vt:lpstr>1, はじめに(研究背景)</vt:lpstr>
      <vt:lpstr>PowerPoint プレゼンテーション</vt:lpstr>
      <vt:lpstr>2. BSS問題(瞬時混合)</vt:lpstr>
      <vt:lpstr>3. 同時対角化問題</vt:lpstr>
      <vt:lpstr>4. 研究目的</vt:lpstr>
      <vt:lpstr>4. 研究目的</vt:lpstr>
      <vt:lpstr>5. DIEM</vt:lpstr>
      <vt:lpstr>PowerPoint プレゼンテーション</vt:lpstr>
      <vt:lpstr>PowerPoint プレゼンテーション</vt:lpstr>
      <vt:lpstr>4. 提案(音声で用いる共分散行列)</vt:lpstr>
      <vt:lpstr>6.シミュレーション</vt:lpstr>
      <vt:lpstr>6.シミュレーション</vt:lpstr>
      <vt:lpstr>      6.  シミュレーション(ノイズを混入したとき) </vt:lpstr>
      <vt:lpstr>6. シミュレーション(結果)</vt:lpstr>
      <vt:lpstr>8. まとめ</vt:lpstr>
      <vt:lpstr>9.  参考文献</vt:lpstr>
      <vt:lpstr>10. 付録(DIEMのまとめ)</vt:lpstr>
      <vt:lpstr>10. 付録 （ＤＩＥＭアルゴリズムの詳細)</vt:lpstr>
      <vt:lpstr>10.付録</vt:lpstr>
      <vt:lpstr>10.付録</vt:lpstr>
      <vt:lpstr>10. 付録</vt:lpstr>
      <vt:lpstr>9,付録</vt:lpstr>
      <vt:lpstr>9,付録</vt:lpstr>
      <vt:lpstr>10. 付録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Diagonalization E</dc:title>
  <dc:creator>nishiyama</dc:creator>
  <cp:lastModifiedBy>西山 慶</cp:lastModifiedBy>
  <cp:revision>419</cp:revision>
  <cp:lastPrinted>2015-12-16T03:33:56Z</cp:lastPrinted>
  <dcterms:created xsi:type="dcterms:W3CDTF">2015-11-29T04:08:43Z</dcterms:created>
  <dcterms:modified xsi:type="dcterms:W3CDTF">2017-12-06T05:06:42Z</dcterms:modified>
</cp:coreProperties>
</file>