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C6936-7B8D-4A4F-8850-932DD3033D74}" v="12" dt="2022-02-20T23:01:00.829"/>
    <p1510:client id="{85B4844B-AACE-2D8B-AB3B-39693B934A5B}" v="2404" dt="2022-02-20T23:48:31.299"/>
    <p1510:client id="{922B4F92-CD40-16E8-15BE-98E5E8F20E07}" v="4" dt="2022-02-20T23:39:33.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1642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3479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764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63522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4568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7376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7230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1524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734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612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796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76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948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5582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4254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6080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2507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7252440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ulianmarquina.es/aplicaciones-moviles-imprescindibles-para-amantes-de-la-lectura/" TargetMode="External"/><Relationship Id="rId2" Type="http://schemas.openxmlformats.org/officeDocument/2006/relationships/hyperlink" Target="https://elpais.com/mexico/2021-04-22/mexico-pierde-lectores-pero-los-que-quedan-leen-cada-vez-mas.html"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www.udep.edu.pe/hoy/2012/04/la-ausencia-de-lectura-nos-hace-menos-libres/" TargetMode="External"/><Relationship Id="rId4" Type="http://schemas.openxmlformats.org/officeDocument/2006/relationships/hyperlink" Target="https://elpais.com/diario/1999/06/22/sociedad/930002429_850215.html#:~:text=Los%20malos%20h%C3%A1bitos%20de%20lectura%20contribuyen%20al%20fracaso%20escolar%2C%20la,y%20en%20el%20propio%20alumn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Lápices y reglas">
            <a:extLst>
              <a:ext uri="{FF2B5EF4-FFF2-40B4-BE49-F238E27FC236}">
                <a16:creationId xmlns:a16="http://schemas.microsoft.com/office/drawing/2014/main" id="{6B42F0CD-E160-499A-BF35-7989F79868D1}"/>
              </a:ext>
            </a:extLst>
          </p:cNvPr>
          <p:cNvPicPr>
            <a:picLocks noChangeAspect="1"/>
          </p:cNvPicPr>
          <p:nvPr/>
        </p:nvPicPr>
        <p:blipFill rotWithShape="1">
          <a:blip r:embed="rId3">
            <a:duotone>
              <a:prstClr val="black"/>
              <a:schemeClr val="accent5">
                <a:tint val="45000"/>
                <a:satMod val="400000"/>
              </a:schemeClr>
            </a:duotone>
            <a:alphaModFix amt="25000"/>
          </a:blip>
          <a:srcRect t="23278" r="9085" b="-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097E3C3F-6F91-4D88-A132-D428ACF72EBD}"/>
              </a:ext>
            </a:extLst>
          </p:cNvPr>
          <p:cNvSpPr>
            <a:spLocks noGrp="1"/>
          </p:cNvSpPr>
          <p:nvPr>
            <p:ph type="ctrTitle"/>
          </p:nvPr>
        </p:nvSpPr>
        <p:spPr>
          <a:xfrm>
            <a:off x="1154955" y="1447800"/>
            <a:ext cx="8825658" cy="3329581"/>
          </a:xfrm>
        </p:spPr>
        <p:txBody>
          <a:bodyPr>
            <a:normAutofit/>
          </a:bodyPr>
          <a:lstStyle/>
          <a:p>
            <a:r>
              <a:rPr lang="es-MX" b="1" dirty="0"/>
              <a:t>Proyecto IHC</a:t>
            </a:r>
          </a:p>
        </p:txBody>
      </p:sp>
      <p:sp>
        <p:nvSpPr>
          <p:cNvPr id="3" name="Subtítulo 2">
            <a:extLst>
              <a:ext uri="{FF2B5EF4-FFF2-40B4-BE49-F238E27FC236}">
                <a16:creationId xmlns:a16="http://schemas.microsoft.com/office/drawing/2014/main" id="{D7CCE586-8C76-4A60-9878-B6108E0A368E}"/>
              </a:ext>
            </a:extLst>
          </p:cNvPr>
          <p:cNvSpPr>
            <a:spLocks noGrp="1"/>
          </p:cNvSpPr>
          <p:nvPr>
            <p:ph type="subTitle" idx="1"/>
          </p:nvPr>
        </p:nvSpPr>
        <p:spPr>
          <a:xfrm>
            <a:off x="1154955" y="4777380"/>
            <a:ext cx="8825658" cy="1706926"/>
          </a:xfrm>
        </p:spPr>
        <p:txBody>
          <a:bodyPr vert="horz" lIns="91440" tIns="45720" rIns="91440" bIns="45720" rtlCol="0" anchor="t">
            <a:noAutofit/>
          </a:bodyPr>
          <a:lstStyle/>
          <a:p>
            <a:pPr>
              <a:lnSpc>
                <a:spcPct val="90000"/>
              </a:lnSpc>
            </a:pPr>
            <a:r>
              <a:rPr lang="es-MX" b="1" dirty="0"/>
              <a:t>Carlos Daniel Morales </a:t>
            </a:r>
            <a:r>
              <a:rPr lang="es-MX" b="1" dirty="0" err="1"/>
              <a:t>Reisnich</a:t>
            </a:r>
            <a:endParaRPr lang="es-MX" b="1" dirty="0"/>
          </a:p>
          <a:p>
            <a:pPr>
              <a:lnSpc>
                <a:spcPct val="90000"/>
              </a:lnSpc>
            </a:pPr>
            <a:r>
              <a:rPr lang="es-MX" b="1" dirty="0" err="1"/>
              <a:t>Hebert</a:t>
            </a:r>
            <a:r>
              <a:rPr lang="es-MX" b="1" dirty="0"/>
              <a:t> Jesús Negrón May</a:t>
            </a:r>
          </a:p>
          <a:p>
            <a:pPr>
              <a:lnSpc>
                <a:spcPct val="90000"/>
              </a:lnSpc>
            </a:pPr>
            <a:r>
              <a:rPr lang="es-MX" b="1" dirty="0"/>
              <a:t>Rodrigo Jesús Pantoja Vázquez</a:t>
            </a:r>
          </a:p>
          <a:p>
            <a:pPr>
              <a:lnSpc>
                <a:spcPct val="90000"/>
              </a:lnSpc>
            </a:pPr>
            <a:r>
              <a:rPr lang="es-MX" b="1" dirty="0"/>
              <a:t>Jorge Martín Vázquez Flores</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562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898A1E7-1D27-4577-AA7F-3FC311F8CEF8}"/>
              </a:ext>
            </a:extLst>
          </p:cNvPr>
          <p:cNvSpPr>
            <a:spLocks noGrp="1"/>
          </p:cNvSpPr>
          <p:nvPr>
            <p:ph type="title"/>
          </p:nvPr>
        </p:nvSpPr>
        <p:spPr>
          <a:xfrm>
            <a:off x="647701" y="1454964"/>
            <a:ext cx="3579363" cy="3308840"/>
          </a:xfrm>
        </p:spPr>
        <p:txBody>
          <a:bodyPr vert="horz" lIns="91440" tIns="45720" rIns="91440" bIns="45720" rtlCol="0" anchor="b">
            <a:normAutofit/>
          </a:bodyPr>
          <a:lstStyle/>
          <a:p>
            <a:pPr>
              <a:lnSpc>
                <a:spcPct val="90000"/>
              </a:lnSpc>
            </a:pPr>
            <a:r>
              <a:rPr lang="en-US" b="1" dirty="0"/>
              <a:t>FOMENTAR EL HÁBITO DE LA LECTURA</a:t>
            </a:r>
          </a:p>
        </p:txBody>
      </p:sp>
      <p:pic>
        <p:nvPicPr>
          <p:cNvPr id="5" name="Picture 4" descr="Leyendo un libro y bebiendo café sobre la mesa">
            <a:extLst>
              <a:ext uri="{FF2B5EF4-FFF2-40B4-BE49-F238E27FC236}">
                <a16:creationId xmlns:a16="http://schemas.microsoft.com/office/drawing/2014/main" id="{C84904AC-B8ED-4606-8C7F-3CCB08AF6567}"/>
              </a:ext>
            </a:extLst>
          </p:cNvPr>
          <p:cNvPicPr>
            <a:picLocks noChangeAspect="1"/>
          </p:cNvPicPr>
          <p:nvPr/>
        </p:nvPicPr>
        <p:blipFill rotWithShape="1">
          <a:blip r:embed="rId7"/>
          <a:srcRect l="11356" r="15136" b="-10"/>
          <a:stretch/>
        </p:blipFill>
        <p:spPr>
          <a:xfrm>
            <a:off x="4634682" y="10"/>
            <a:ext cx="7557319" cy="6857990"/>
          </a:xfrm>
          <a:prstGeom prst="rect">
            <a:avLst/>
          </a:prstGeom>
        </p:spPr>
      </p:pic>
      <p:sp>
        <p:nvSpPr>
          <p:cNvPr id="21"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621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76583-0EE6-4DF1-A4DC-145A3982FFFF}"/>
              </a:ext>
            </a:extLst>
          </p:cNvPr>
          <p:cNvSpPr>
            <a:spLocks noGrp="1"/>
          </p:cNvSpPr>
          <p:nvPr>
            <p:ph type="title"/>
          </p:nvPr>
        </p:nvSpPr>
        <p:spPr>
          <a:xfrm>
            <a:off x="1105398" y="452718"/>
            <a:ext cx="8945436" cy="899489"/>
          </a:xfrm>
        </p:spPr>
        <p:txBody>
          <a:bodyPr/>
          <a:lstStyle/>
          <a:p>
            <a:pPr algn="ctr"/>
            <a:r>
              <a:rPr lang="es-MX" sz="4400" b="1" dirty="0"/>
              <a:t>PROBLEMÁTICA</a:t>
            </a:r>
            <a:endParaRPr lang="es-MX" sz="4400" dirty="0"/>
          </a:p>
        </p:txBody>
      </p:sp>
      <p:sp>
        <p:nvSpPr>
          <p:cNvPr id="3" name="Marcador de contenido 2">
            <a:extLst>
              <a:ext uri="{FF2B5EF4-FFF2-40B4-BE49-F238E27FC236}">
                <a16:creationId xmlns:a16="http://schemas.microsoft.com/office/drawing/2014/main" id="{8B2083C7-5869-4DC5-A76F-F794D213BD15}"/>
              </a:ext>
            </a:extLst>
          </p:cNvPr>
          <p:cNvSpPr>
            <a:spLocks noGrp="1"/>
          </p:cNvSpPr>
          <p:nvPr>
            <p:ph idx="1"/>
          </p:nvPr>
        </p:nvSpPr>
        <p:spPr>
          <a:xfrm>
            <a:off x="1103312" y="1531001"/>
            <a:ext cx="8946541" cy="4717398"/>
          </a:xfrm>
        </p:spPr>
        <p:txBody>
          <a:bodyPr vert="horz" lIns="91440" tIns="45720" rIns="91440" bIns="45720" rtlCol="0" anchor="t">
            <a:normAutofit/>
          </a:bodyPr>
          <a:lstStyle/>
          <a:p>
            <a:pPr algn="just">
              <a:lnSpc>
                <a:spcPct val="150000"/>
              </a:lnSpc>
            </a:pPr>
            <a:r>
              <a:rPr lang="es-MX" dirty="0">
                <a:latin typeface="Arial"/>
                <a:cs typeface="Arial"/>
              </a:rPr>
              <a:t>Actualmente, muchas personas están abandonando el hábito de lectura, o simplemente no tienen la oportunidad de practicarlo. En el año 2021, se registró que el 71.6% de la población leyó algún material, siendo un mínimo histórico desde que se empezó el registro.</a:t>
            </a:r>
            <a:endParaRPr lang="en-US" dirty="0"/>
          </a:p>
          <a:p>
            <a:pPr algn="just">
              <a:lnSpc>
                <a:spcPct val="150000"/>
              </a:lnSpc>
              <a:buClr>
                <a:srgbClr val="8AD0D6"/>
              </a:buClr>
            </a:pPr>
            <a:endParaRPr lang="es-MX" dirty="0">
              <a:latin typeface="Arial"/>
              <a:cs typeface="Arial"/>
            </a:endParaRPr>
          </a:p>
          <a:p>
            <a:pPr algn="just">
              <a:lnSpc>
                <a:spcPct val="150000"/>
              </a:lnSpc>
              <a:buClr>
                <a:srgbClr val="8AD0D6"/>
              </a:buClr>
            </a:pPr>
            <a:r>
              <a:rPr lang="es-MX" dirty="0">
                <a:latin typeface="Arial"/>
                <a:cs typeface="Arial"/>
              </a:rPr>
              <a:t>Con esto, los malos hábitos de lectura contribuyen al fracaso escolar, ya que esta es la base del estudio. Además, existen consecuencias en el aprendizaje como mala ortografía, falta de cultura, etc.</a:t>
            </a:r>
          </a:p>
          <a:p>
            <a:pPr>
              <a:lnSpc>
                <a:spcPct val="150000"/>
              </a:lnSpc>
              <a:buClr>
                <a:srgbClr val="8AD0D6"/>
              </a:buClr>
            </a:pPr>
            <a:endParaRPr lang="es-MX" dirty="0"/>
          </a:p>
        </p:txBody>
      </p:sp>
      <p:pic>
        <p:nvPicPr>
          <p:cNvPr id="4" name="Picture 4" descr="Icon&#10;&#10;Description automatically generated">
            <a:extLst>
              <a:ext uri="{FF2B5EF4-FFF2-40B4-BE49-F238E27FC236}">
                <a16:creationId xmlns:a16="http://schemas.microsoft.com/office/drawing/2014/main" id="{CBD229E0-C4A9-429A-91B0-3B7812F1416D}"/>
              </a:ext>
            </a:extLst>
          </p:cNvPr>
          <p:cNvPicPr>
            <a:picLocks noChangeAspect="1"/>
          </p:cNvPicPr>
          <p:nvPr/>
        </p:nvPicPr>
        <p:blipFill>
          <a:blip r:embed="rId2"/>
          <a:stretch>
            <a:fillRect/>
          </a:stretch>
        </p:blipFill>
        <p:spPr>
          <a:xfrm>
            <a:off x="10517811" y="503558"/>
            <a:ext cx="561339" cy="550901"/>
          </a:xfrm>
          <a:prstGeom prst="rect">
            <a:avLst/>
          </a:prstGeom>
        </p:spPr>
      </p:pic>
    </p:spTree>
    <p:extLst>
      <p:ext uri="{BB962C8B-B14F-4D97-AF65-F5344CB8AC3E}">
        <p14:creationId xmlns:p14="http://schemas.microsoft.com/office/powerpoint/2010/main" val="416830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53A6BF-BFAA-40D0-A577-BBEB046EBF4F}"/>
              </a:ext>
            </a:extLst>
          </p:cNvPr>
          <p:cNvSpPr>
            <a:spLocks noGrp="1"/>
          </p:cNvSpPr>
          <p:nvPr>
            <p:ph type="title"/>
          </p:nvPr>
        </p:nvSpPr>
        <p:spPr>
          <a:xfrm>
            <a:off x="1105398" y="452718"/>
            <a:ext cx="8945436" cy="847298"/>
          </a:xfrm>
        </p:spPr>
        <p:txBody>
          <a:bodyPr/>
          <a:lstStyle/>
          <a:p>
            <a:pPr algn="ctr"/>
            <a:r>
              <a:rPr lang="es-MX" b="1" dirty="0"/>
              <a:t>PROPUESTA DE SOLUCIÓN</a:t>
            </a:r>
            <a:endParaRPr lang="en-US" dirty="0"/>
          </a:p>
        </p:txBody>
      </p:sp>
      <p:sp>
        <p:nvSpPr>
          <p:cNvPr id="3" name="Marcador de contenido 2">
            <a:extLst>
              <a:ext uri="{FF2B5EF4-FFF2-40B4-BE49-F238E27FC236}">
                <a16:creationId xmlns:a16="http://schemas.microsoft.com/office/drawing/2014/main" id="{C5ADFC81-F418-44E4-8E52-F2474C86C299}"/>
              </a:ext>
            </a:extLst>
          </p:cNvPr>
          <p:cNvSpPr>
            <a:spLocks noGrp="1"/>
          </p:cNvSpPr>
          <p:nvPr>
            <p:ph idx="1"/>
          </p:nvPr>
        </p:nvSpPr>
        <p:spPr>
          <a:xfrm>
            <a:off x="1103312" y="1363987"/>
            <a:ext cx="8946541" cy="4884412"/>
          </a:xfrm>
        </p:spPr>
        <p:txBody>
          <a:bodyPr vert="horz" lIns="91440" tIns="45720" rIns="91440" bIns="45720" rtlCol="0" anchor="t">
            <a:normAutofit/>
          </a:bodyPr>
          <a:lstStyle/>
          <a:p>
            <a:pPr algn="just">
              <a:lnSpc>
                <a:spcPct val="150000"/>
              </a:lnSpc>
            </a:pPr>
            <a:r>
              <a:rPr lang="es-MX" dirty="0">
                <a:latin typeface="Arial"/>
                <a:cs typeface="Arial"/>
              </a:rPr>
              <a:t>La aplicación que desarrollaríamos sería una alternativa para las personas que busquen mejorar sus hábitos de lectura, que cuente con incentivos para motivarlas. De igual manera, la lectura se presentaría como un hábito entretenido a desarrollar para que más personas lo probaran.</a:t>
            </a:r>
          </a:p>
          <a:p>
            <a:pPr algn="just">
              <a:lnSpc>
                <a:spcPct val="150000"/>
              </a:lnSpc>
              <a:buClr>
                <a:srgbClr val="8AD0D6"/>
              </a:buClr>
            </a:pPr>
            <a:endParaRPr lang="es-MX" dirty="0">
              <a:latin typeface="Arial"/>
              <a:cs typeface="Arial"/>
            </a:endParaRPr>
          </a:p>
          <a:p>
            <a:pPr algn="just">
              <a:lnSpc>
                <a:spcPct val="150000"/>
              </a:lnSpc>
              <a:buClr>
                <a:srgbClr val="8AD0D6"/>
              </a:buClr>
            </a:pPr>
            <a:r>
              <a:rPr lang="es-MX" dirty="0">
                <a:latin typeface="Arial"/>
                <a:cs typeface="Arial"/>
              </a:rPr>
              <a:t>Pensamos utilizar estadísticas personalizadas para los usuarios, para que puedan establecer metas y ver su progreso en estas. También que se pueda tener una base de datos de los libros leídos y que se deseen leer.</a:t>
            </a:r>
          </a:p>
        </p:txBody>
      </p:sp>
      <p:pic>
        <p:nvPicPr>
          <p:cNvPr id="4" name="Picture 4" descr="Logo, icon&#10;&#10;Description automatically generated">
            <a:extLst>
              <a:ext uri="{FF2B5EF4-FFF2-40B4-BE49-F238E27FC236}">
                <a16:creationId xmlns:a16="http://schemas.microsoft.com/office/drawing/2014/main" id="{E35E57BE-A6D0-4887-BCA3-65D3DDE295C4}"/>
              </a:ext>
            </a:extLst>
          </p:cNvPr>
          <p:cNvPicPr>
            <a:picLocks noChangeAspect="1"/>
          </p:cNvPicPr>
          <p:nvPr/>
        </p:nvPicPr>
        <p:blipFill>
          <a:blip r:embed="rId2"/>
          <a:stretch>
            <a:fillRect/>
          </a:stretch>
        </p:blipFill>
        <p:spPr>
          <a:xfrm>
            <a:off x="10528126" y="502084"/>
            <a:ext cx="561585" cy="551146"/>
          </a:xfrm>
          <a:prstGeom prst="rect">
            <a:avLst/>
          </a:prstGeom>
        </p:spPr>
      </p:pic>
    </p:spTree>
    <p:extLst>
      <p:ext uri="{BB962C8B-B14F-4D97-AF65-F5344CB8AC3E}">
        <p14:creationId xmlns:p14="http://schemas.microsoft.com/office/powerpoint/2010/main" val="166185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03C32-6AAA-46FE-897B-964CF4864331}"/>
              </a:ext>
            </a:extLst>
          </p:cNvPr>
          <p:cNvSpPr>
            <a:spLocks noGrp="1"/>
          </p:cNvSpPr>
          <p:nvPr>
            <p:ph type="title"/>
          </p:nvPr>
        </p:nvSpPr>
        <p:spPr>
          <a:xfrm>
            <a:off x="1105398" y="452718"/>
            <a:ext cx="8945436" cy="941243"/>
          </a:xfrm>
        </p:spPr>
        <p:txBody>
          <a:bodyPr/>
          <a:lstStyle/>
          <a:p>
            <a:pPr algn="ctr"/>
            <a:r>
              <a:rPr lang="es-MX" b="1" dirty="0"/>
              <a:t>PROYECTOS SIMILARES</a:t>
            </a:r>
            <a:endParaRPr lang="es-MX" dirty="0"/>
          </a:p>
        </p:txBody>
      </p:sp>
      <p:sp>
        <p:nvSpPr>
          <p:cNvPr id="3" name="Marcador de contenido 2">
            <a:extLst>
              <a:ext uri="{FF2B5EF4-FFF2-40B4-BE49-F238E27FC236}">
                <a16:creationId xmlns:a16="http://schemas.microsoft.com/office/drawing/2014/main" id="{47FD68AC-6DBE-4F44-BE10-225BF4EE795D}"/>
              </a:ext>
            </a:extLst>
          </p:cNvPr>
          <p:cNvSpPr>
            <a:spLocks noGrp="1"/>
          </p:cNvSpPr>
          <p:nvPr>
            <p:ph idx="1"/>
          </p:nvPr>
        </p:nvSpPr>
        <p:spPr>
          <a:xfrm>
            <a:off x="1103312" y="1531001"/>
            <a:ext cx="8946541" cy="4717398"/>
          </a:xfrm>
        </p:spPr>
        <p:txBody>
          <a:bodyPr vert="horz" lIns="91440" tIns="45720" rIns="91440" bIns="45720" rtlCol="0" anchor="t">
            <a:normAutofit/>
          </a:bodyPr>
          <a:lstStyle/>
          <a:p>
            <a:pPr algn="ctr"/>
            <a:r>
              <a:rPr lang="es-MX" b="1" dirty="0">
                <a:latin typeface="Arial"/>
                <a:cs typeface="Arial"/>
              </a:rPr>
              <a:t>Kindle. </a:t>
            </a:r>
            <a:endParaRPr lang="en-US"/>
          </a:p>
          <a:p>
            <a:pPr algn="ctr">
              <a:buClr>
                <a:srgbClr val="8AD0D6"/>
              </a:buClr>
            </a:pPr>
            <a:endParaRPr lang="es-MX" b="1" dirty="0">
              <a:latin typeface="Arial"/>
              <a:cs typeface="Arial"/>
            </a:endParaRPr>
          </a:p>
          <a:p>
            <a:pPr algn="ctr">
              <a:buClr>
                <a:srgbClr val="8AD0D6"/>
              </a:buClr>
            </a:pPr>
            <a:r>
              <a:rPr lang="es-MX" b="1" dirty="0">
                <a:latin typeface="Arial"/>
                <a:cs typeface="Arial"/>
              </a:rPr>
              <a:t>Wattpad.</a:t>
            </a:r>
          </a:p>
          <a:p>
            <a:pPr algn="ctr">
              <a:buClr>
                <a:srgbClr val="8AD0D6"/>
              </a:buClr>
            </a:pPr>
            <a:endParaRPr lang="es-MX" b="1" dirty="0">
              <a:latin typeface="Arial"/>
              <a:cs typeface="Arial"/>
            </a:endParaRPr>
          </a:p>
          <a:p>
            <a:pPr algn="ctr">
              <a:buClr>
                <a:srgbClr val="8AD0D6"/>
              </a:buClr>
            </a:pPr>
            <a:r>
              <a:rPr lang="es-MX" b="1" dirty="0">
                <a:latin typeface="Arial"/>
                <a:cs typeface="Arial"/>
              </a:rPr>
              <a:t>Audible.</a:t>
            </a:r>
          </a:p>
          <a:p>
            <a:pPr algn="ctr">
              <a:buClr>
                <a:srgbClr val="8AD0D6"/>
              </a:buClr>
            </a:pPr>
            <a:endParaRPr lang="es-MX" b="1" dirty="0">
              <a:latin typeface="Arial"/>
              <a:cs typeface="Arial"/>
            </a:endParaRPr>
          </a:p>
          <a:p>
            <a:pPr algn="ctr">
              <a:buClr>
                <a:srgbClr val="8AD0D6"/>
              </a:buClr>
            </a:pPr>
            <a:r>
              <a:rPr lang="es-MX" b="1" dirty="0" err="1">
                <a:latin typeface="Arial"/>
                <a:cs typeface="Arial"/>
              </a:rPr>
              <a:t>ReadEra</a:t>
            </a:r>
            <a:r>
              <a:rPr lang="es-MX" b="1" dirty="0">
                <a:latin typeface="Arial"/>
                <a:cs typeface="Arial"/>
              </a:rPr>
              <a:t>.</a:t>
            </a:r>
          </a:p>
          <a:p>
            <a:pPr algn="ctr">
              <a:buClr>
                <a:srgbClr val="8AD0D6"/>
              </a:buClr>
            </a:pPr>
            <a:endParaRPr lang="es-MX" b="1" dirty="0">
              <a:latin typeface="Arial"/>
              <a:cs typeface="Arial"/>
            </a:endParaRPr>
          </a:p>
          <a:p>
            <a:pPr algn="ctr">
              <a:buClr>
                <a:srgbClr val="8AD0D6"/>
              </a:buClr>
            </a:pPr>
            <a:r>
              <a:rPr lang="es-MX" b="1" dirty="0" err="1">
                <a:latin typeface="Arial"/>
                <a:cs typeface="Arial"/>
              </a:rPr>
              <a:t>Goodreads</a:t>
            </a:r>
            <a:r>
              <a:rPr lang="es-MX" b="1" dirty="0">
                <a:latin typeface="Arial"/>
                <a:cs typeface="Arial"/>
              </a:rPr>
              <a:t>.</a:t>
            </a:r>
          </a:p>
          <a:p>
            <a:pPr algn="ctr">
              <a:buClr>
                <a:srgbClr val="8AD0D6"/>
              </a:buClr>
            </a:pPr>
            <a:endParaRPr lang="es-MX" b="1" dirty="0">
              <a:latin typeface="Arial"/>
              <a:cs typeface="Arial"/>
            </a:endParaRPr>
          </a:p>
          <a:p>
            <a:pPr algn="ctr">
              <a:buClr>
                <a:srgbClr val="8AD0D6"/>
              </a:buClr>
            </a:pPr>
            <a:r>
              <a:rPr lang="es-MX" b="1" dirty="0">
                <a:latin typeface="Arial"/>
                <a:cs typeface="Arial"/>
              </a:rPr>
              <a:t>Google Play </a:t>
            </a:r>
            <a:r>
              <a:rPr lang="es-MX" b="1" err="1">
                <a:latin typeface="Arial"/>
                <a:cs typeface="Arial"/>
              </a:rPr>
              <a:t>Books</a:t>
            </a:r>
            <a:r>
              <a:rPr lang="es-MX" b="1" dirty="0">
                <a:latin typeface="Arial"/>
                <a:cs typeface="Arial"/>
              </a:rPr>
              <a:t>.</a:t>
            </a:r>
          </a:p>
        </p:txBody>
      </p:sp>
      <p:pic>
        <p:nvPicPr>
          <p:cNvPr id="4" name="Picture 4" descr="A picture containing icon&#10;&#10;Description automatically generated">
            <a:extLst>
              <a:ext uri="{FF2B5EF4-FFF2-40B4-BE49-F238E27FC236}">
                <a16:creationId xmlns:a16="http://schemas.microsoft.com/office/drawing/2014/main" id="{380DD171-3CFA-49D7-AB86-A6BEECB9C0C6}"/>
              </a:ext>
            </a:extLst>
          </p:cNvPr>
          <p:cNvPicPr>
            <a:picLocks noChangeAspect="1"/>
          </p:cNvPicPr>
          <p:nvPr/>
        </p:nvPicPr>
        <p:blipFill>
          <a:blip r:embed="rId2"/>
          <a:stretch>
            <a:fillRect/>
          </a:stretch>
        </p:blipFill>
        <p:spPr>
          <a:xfrm>
            <a:off x="10486372" y="449892"/>
            <a:ext cx="624215" cy="603338"/>
          </a:xfrm>
          <a:prstGeom prst="rect">
            <a:avLst/>
          </a:prstGeom>
        </p:spPr>
      </p:pic>
    </p:spTree>
    <p:extLst>
      <p:ext uri="{BB962C8B-B14F-4D97-AF65-F5344CB8AC3E}">
        <p14:creationId xmlns:p14="http://schemas.microsoft.com/office/powerpoint/2010/main" val="288681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C9F9-9252-48F1-8DC0-567F340EA4EA}"/>
              </a:ext>
            </a:extLst>
          </p:cNvPr>
          <p:cNvSpPr>
            <a:spLocks noGrp="1"/>
          </p:cNvSpPr>
          <p:nvPr>
            <p:ph type="title"/>
          </p:nvPr>
        </p:nvSpPr>
        <p:spPr>
          <a:xfrm>
            <a:off x="1105398" y="452718"/>
            <a:ext cx="8945436" cy="878613"/>
          </a:xfrm>
        </p:spPr>
        <p:txBody>
          <a:bodyPr/>
          <a:lstStyle/>
          <a:p>
            <a:pPr algn="ctr"/>
            <a:r>
              <a:rPr lang="en-US" b="1" dirty="0"/>
              <a:t>INNOVACIÓN</a:t>
            </a:r>
            <a:endParaRPr lang="en-US" dirty="0"/>
          </a:p>
        </p:txBody>
      </p:sp>
      <p:sp>
        <p:nvSpPr>
          <p:cNvPr id="3" name="Content Placeholder 2">
            <a:extLst>
              <a:ext uri="{FF2B5EF4-FFF2-40B4-BE49-F238E27FC236}">
                <a16:creationId xmlns:a16="http://schemas.microsoft.com/office/drawing/2014/main" id="{AD52333E-6F68-4E65-BF9E-D1F2D8B28B34}"/>
              </a:ext>
            </a:extLst>
          </p:cNvPr>
          <p:cNvSpPr>
            <a:spLocks noGrp="1"/>
          </p:cNvSpPr>
          <p:nvPr>
            <p:ph idx="1"/>
          </p:nvPr>
        </p:nvSpPr>
        <p:spPr>
          <a:xfrm>
            <a:off x="1103312" y="1478809"/>
            <a:ext cx="8946541" cy="4769590"/>
          </a:xfrm>
        </p:spPr>
        <p:txBody>
          <a:bodyPr vert="horz" lIns="91440" tIns="45720" rIns="91440" bIns="45720" rtlCol="0" anchor="t">
            <a:normAutofit/>
          </a:bodyPr>
          <a:lstStyle/>
          <a:p>
            <a:pPr algn="just">
              <a:lnSpc>
                <a:spcPct val="150000"/>
              </a:lnSpc>
            </a:pPr>
            <a:r>
              <a:rPr lang="en-US" dirty="0">
                <a:latin typeface="Arial"/>
                <a:cs typeface="Arial"/>
              </a:rPr>
              <a:t>Nuestro </a:t>
            </a:r>
            <a:r>
              <a:rPr lang="en-US" dirty="0" err="1">
                <a:latin typeface="Arial"/>
                <a:cs typeface="Arial"/>
              </a:rPr>
              <a:t>proyecto</a:t>
            </a:r>
            <a:r>
              <a:rPr lang="en-US" dirty="0">
                <a:latin typeface="Arial"/>
                <a:cs typeface="Arial"/>
              </a:rPr>
              <a:t> se </a:t>
            </a:r>
            <a:r>
              <a:rPr lang="en-US" dirty="0" err="1">
                <a:latin typeface="Arial"/>
                <a:cs typeface="Arial"/>
              </a:rPr>
              <a:t>centraría</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mejorar</a:t>
            </a:r>
            <a:r>
              <a:rPr lang="en-US" dirty="0">
                <a:latin typeface="Arial"/>
                <a:cs typeface="Arial"/>
              </a:rPr>
              <a:t> </a:t>
            </a:r>
            <a:r>
              <a:rPr lang="en-US" dirty="0" err="1">
                <a:latin typeface="Arial"/>
                <a:cs typeface="Arial"/>
              </a:rPr>
              <a:t>el</a:t>
            </a:r>
            <a:r>
              <a:rPr lang="en-US" dirty="0">
                <a:latin typeface="Arial"/>
                <a:cs typeface="Arial"/>
              </a:rPr>
              <a:t> </a:t>
            </a:r>
            <a:r>
              <a:rPr lang="en-US" dirty="0" err="1">
                <a:latin typeface="Arial"/>
                <a:cs typeface="Arial"/>
              </a:rPr>
              <a:t>hábito</a:t>
            </a:r>
            <a:r>
              <a:rPr lang="en-US" dirty="0">
                <a:latin typeface="Arial"/>
                <a:cs typeface="Arial"/>
              </a:rPr>
              <a:t> de </a:t>
            </a:r>
            <a:r>
              <a:rPr lang="en-US" dirty="0" err="1">
                <a:latin typeface="Arial"/>
                <a:cs typeface="Arial"/>
              </a:rPr>
              <a:t>lectura</a:t>
            </a:r>
            <a:r>
              <a:rPr lang="en-US" dirty="0">
                <a:latin typeface="Arial"/>
                <a:cs typeface="Arial"/>
              </a:rPr>
              <a:t> del </a:t>
            </a:r>
            <a:r>
              <a:rPr lang="en-US" dirty="0" err="1">
                <a:latin typeface="Arial"/>
                <a:cs typeface="Arial"/>
              </a:rPr>
              <a:t>usuario</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donde</a:t>
            </a:r>
            <a:r>
              <a:rPr lang="en-US" dirty="0">
                <a:latin typeface="Arial"/>
                <a:cs typeface="Arial"/>
              </a:rPr>
              <a:t> </a:t>
            </a:r>
            <a:r>
              <a:rPr lang="en-US" dirty="0" err="1">
                <a:latin typeface="Arial"/>
                <a:cs typeface="Arial"/>
              </a:rPr>
              <a:t>este</a:t>
            </a:r>
            <a:r>
              <a:rPr lang="en-US" dirty="0">
                <a:latin typeface="Arial"/>
                <a:cs typeface="Arial"/>
              </a:rPr>
              <a:t> </a:t>
            </a:r>
            <a:r>
              <a:rPr lang="en-US" dirty="0" err="1">
                <a:latin typeface="Arial"/>
                <a:cs typeface="Arial"/>
              </a:rPr>
              <a:t>pueda</a:t>
            </a:r>
            <a:r>
              <a:rPr lang="en-US" dirty="0">
                <a:latin typeface="Arial"/>
                <a:cs typeface="Arial"/>
              </a:rPr>
              <a:t> </a:t>
            </a:r>
            <a:r>
              <a:rPr lang="en-US" dirty="0" err="1">
                <a:latin typeface="Arial"/>
                <a:cs typeface="Arial"/>
              </a:rPr>
              <a:t>observar</a:t>
            </a:r>
            <a:r>
              <a:rPr lang="en-US" dirty="0">
                <a:latin typeface="Arial"/>
                <a:cs typeface="Arial"/>
              </a:rPr>
              <a:t> </a:t>
            </a:r>
            <a:r>
              <a:rPr lang="en-US" dirty="0" err="1">
                <a:latin typeface="Arial"/>
                <a:cs typeface="Arial"/>
              </a:rPr>
              <a:t>su</a:t>
            </a:r>
            <a:r>
              <a:rPr lang="en-US" dirty="0">
                <a:latin typeface="Arial"/>
                <a:cs typeface="Arial"/>
              </a:rPr>
              <a:t> </a:t>
            </a:r>
            <a:r>
              <a:rPr lang="en-US" dirty="0" err="1">
                <a:latin typeface="Arial"/>
                <a:cs typeface="Arial"/>
              </a:rPr>
              <a:t>progreso</a:t>
            </a:r>
            <a:r>
              <a:rPr lang="en-US" dirty="0">
                <a:latin typeface="Arial"/>
                <a:cs typeface="Arial"/>
              </a:rPr>
              <a:t> </a:t>
            </a:r>
            <a:r>
              <a:rPr lang="en-US" dirty="0" err="1">
                <a:latin typeface="Arial"/>
                <a:cs typeface="Arial"/>
              </a:rPr>
              <a:t>mientras</a:t>
            </a:r>
            <a:r>
              <a:rPr lang="en-US" dirty="0">
                <a:latin typeface="Arial"/>
                <a:cs typeface="Arial"/>
              </a:rPr>
              <a:t> </a:t>
            </a:r>
            <a:r>
              <a:rPr lang="en-US" dirty="0" err="1">
                <a:latin typeface="Arial"/>
                <a:cs typeface="Arial"/>
              </a:rPr>
              <a:t>utilice</a:t>
            </a:r>
            <a:r>
              <a:rPr lang="en-US" dirty="0">
                <a:latin typeface="Arial"/>
                <a:cs typeface="Arial"/>
              </a:rPr>
              <a:t> la </a:t>
            </a:r>
            <a:r>
              <a:rPr lang="en-US" dirty="0" err="1">
                <a:latin typeface="Arial"/>
                <a:cs typeface="Arial"/>
              </a:rPr>
              <a:t>aplicación</a:t>
            </a:r>
            <a:r>
              <a:rPr lang="en-US" dirty="0">
                <a:latin typeface="Arial"/>
                <a:cs typeface="Arial"/>
              </a:rPr>
              <a:t>.</a:t>
            </a:r>
            <a:endParaRPr lang="en-US" dirty="0">
              <a:latin typeface="Century Gothic" panose="020B0502020202020204"/>
              <a:cs typeface="Arial"/>
            </a:endParaRPr>
          </a:p>
          <a:p>
            <a:pPr algn="just">
              <a:lnSpc>
                <a:spcPct val="150000"/>
              </a:lnSpc>
              <a:buClr>
                <a:srgbClr val="8AD0D6"/>
              </a:buClr>
            </a:pPr>
            <a:endParaRPr lang="en-US"/>
          </a:p>
          <a:p>
            <a:pPr algn="just">
              <a:lnSpc>
                <a:spcPct val="150000"/>
              </a:lnSpc>
              <a:buClr>
                <a:srgbClr val="8AD0D6"/>
              </a:buClr>
            </a:pPr>
            <a:r>
              <a:rPr lang="en-US" dirty="0">
                <a:latin typeface="Arial"/>
                <a:cs typeface="Arial"/>
              </a:rPr>
              <a:t>A </a:t>
            </a:r>
            <a:r>
              <a:rPr lang="en-US" dirty="0" err="1">
                <a:latin typeface="Arial"/>
                <a:cs typeface="Arial"/>
              </a:rPr>
              <a:t>diferencia</a:t>
            </a:r>
            <a:r>
              <a:rPr lang="en-US" dirty="0">
                <a:latin typeface="Arial"/>
                <a:cs typeface="Arial"/>
              </a:rPr>
              <a:t> de </a:t>
            </a:r>
            <a:r>
              <a:rPr lang="en-US" dirty="0" err="1">
                <a:latin typeface="Arial"/>
                <a:cs typeface="Arial"/>
              </a:rPr>
              <a:t>otras</a:t>
            </a:r>
            <a:r>
              <a:rPr lang="en-US" dirty="0">
                <a:latin typeface="Arial"/>
                <a:cs typeface="Arial"/>
              </a:rPr>
              <a:t> </a:t>
            </a:r>
            <a:r>
              <a:rPr lang="en-US" dirty="0" err="1">
                <a:latin typeface="Arial"/>
                <a:cs typeface="Arial"/>
              </a:rPr>
              <a:t>aplicaciones</a:t>
            </a:r>
            <a:r>
              <a:rPr lang="en-US" dirty="0">
                <a:latin typeface="Arial"/>
                <a:cs typeface="Arial"/>
              </a:rPr>
              <a:t> o </a:t>
            </a:r>
            <a:r>
              <a:rPr lang="en-US" dirty="0" err="1">
                <a:latin typeface="Arial"/>
                <a:cs typeface="Arial"/>
              </a:rPr>
              <a:t>proyectos</a:t>
            </a:r>
            <a:r>
              <a:rPr lang="en-US" dirty="0">
                <a:latin typeface="Arial"/>
                <a:cs typeface="Arial"/>
              </a:rPr>
              <a:t> </a:t>
            </a:r>
            <a:r>
              <a:rPr lang="en-US" dirty="0" err="1">
                <a:latin typeface="Arial"/>
                <a:cs typeface="Arial"/>
              </a:rPr>
              <a:t>similares</a:t>
            </a:r>
            <a:r>
              <a:rPr lang="en-US" dirty="0">
                <a:latin typeface="Arial"/>
                <a:cs typeface="Arial"/>
              </a:rPr>
              <a:t>, </a:t>
            </a:r>
            <a:r>
              <a:rPr lang="en-US" dirty="0" err="1">
                <a:latin typeface="Arial"/>
                <a:cs typeface="Arial"/>
              </a:rPr>
              <a:t>pensamos</a:t>
            </a:r>
            <a:r>
              <a:rPr lang="en-US" dirty="0">
                <a:latin typeface="Arial"/>
                <a:cs typeface="Arial"/>
              </a:rPr>
              <a:t> que </a:t>
            </a:r>
            <a:r>
              <a:rPr lang="en-US" dirty="0" err="1">
                <a:latin typeface="Arial"/>
                <a:cs typeface="Arial"/>
              </a:rPr>
              <a:t>así</a:t>
            </a:r>
            <a:r>
              <a:rPr lang="en-US" dirty="0">
                <a:latin typeface="Arial"/>
                <a:cs typeface="Arial"/>
              </a:rPr>
              <a:t> </a:t>
            </a:r>
            <a:r>
              <a:rPr lang="en-US" dirty="0" err="1">
                <a:latin typeface="Arial"/>
                <a:cs typeface="Arial"/>
              </a:rPr>
              <a:t>como</a:t>
            </a:r>
            <a:r>
              <a:rPr lang="en-US" dirty="0">
                <a:latin typeface="Arial"/>
                <a:cs typeface="Arial"/>
              </a:rPr>
              <a:t> </a:t>
            </a:r>
            <a:r>
              <a:rPr lang="en-US" dirty="0" err="1">
                <a:latin typeface="Arial"/>
                <a:cs typeface="Arial"/>
              </a:rPr>
              <a:t>el</a:t>
            </a:r>
            <a:r>
              <a:rPr lang="en-US" dirty="0">
                <a:latin typeface="Arial"/>
                <a:cs typeface="Arial"/>
              </a:rPr>
              <a:t> </a:t>
            </a:r>
            <a:r>
              <a:rPr lang="en-US" dirty="0" err="1">
                <a:latin typeface="Arial"/>
                <a:cs typeface="Arial"/>
              </a:rPr>
              <a:t>usuario</a:t>
            </a:r>
            <a:r>
              <a:rPr lang="en-US" dirty="0">
                <a:latin typeface="Arial"/>
                <a:cs typeface="Arial"/>
              </a:rPr>
              <a:t> </a:t>
            </a:r>
            <a:r>
              <a:rPr lang="en-US" dirty="0" err="1">
                <a:latin typeface="Arial"/>
                <a:cs typeface="Arial"/>
              </a:rPr>
              <a:t>podra</a:t>
            </a:r>
            <a:r>
              <a:rPr lang="en-US" dirty="0">
                <a:latin typeface="Arial"/>
                <a:cs typeface="Arial"/>
              </a:rPr>
              <a:t> leer </a:t>
            </a:r>
            <a:r>
              <a:rPr lang="en-US" dirty="0" err="1">
                <a:latin typeface="Arial"/>
                <a:cs typeface="Arial"/>
              </a:rPr>
              <a:t>los</a:t>
            </a:r>
            <a:r>
              <a:rPr lang="en-US" dirty="0">
                <a:latin typeface="Arial"/>
                <a:cs typeface="Arial"/>
              </a:rPr>
              <a:t> </a:t>
            </a:r>
            <a:r>
              <a:rPr lang="en-US" dirty="0" err="1">
                <a:latin typeface="Arial"/>
                <a:cs typeface="Arial"/>
              </a:rPr>
              <a:t>libros</a:t>
            </a:r>
            <a:r>
              <a:rPr lang="en-US" dirty="0">
                <a:latin typeface="Arial"/>
                <a:cs typeface="Arial"/>
              </a:rPr>
              <a:t> que le </a:t>
            </a:r>
            <a:r>
              <a:rPr lang="en-US" dirty="0" err="1">
                <a:latin typeface="Arial"/>
                <a:cs typeface="Arial"/>
              </a:rPr>
              <a:t>interesen</a:t>
            </a:r>
            <a:r>
              <a:rPr lang="en-US" dirty="0">
                <a:latin typeface="Arial"/>
                <a:cs typeface="Arial"/>
              </a:rPr>
              <a:t> y </a:t>
            </a:r>
            <a:r>
              <a:rPr lang="en-US" dirty="0" err="1">
                <a:latin typeface="Arial"/>
                <a:cs typeface="Arial"/>
              </a:rPr>
              <a:t>guardarlos</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su</a:t>
            </a:r>
            <a:r>
              <a:rPr lang="en-US" dirty="0">
                <a:latin typeface="Arial"/>
                <a:cs typeface="Arial"/>
              </a:rPr>
              <a:t> </a:t>
            </a:r>
            <a:r>
              <a:rPr lang="en-US" dirty="0" err="1">
                <a:latin typeface="Arial"/>
                <a:cs typeface="Arial"/>
              </a:rPr>
              <a:t>lista</a:t>
            </a:r>
            <a:r>
              <a:rPr lang="en-US" dirty="0">
                <a:latin typeface="Arial"/>
                <a:cs typeface="Arial"/>
              </a:rPr>
              <a:t>, </a:t>
            </a:r>
            <a:r>
              <a:rPr lang="en-US" dirty="0" err="1">
                <a:latin typeface="Arial"/>
                <a:cs typeface="Arial"/>
              </a:rPr>
              <a:t>también</a:t>
            </a:r>
            <a:r>
              <a:rPr lang="en-US" dirty="0">
                <a:latin typeface="Arial"/>
                <a:cs typeface="Arial"/>
              </a:rPr>
              <a:t> </a:t>
            </a:r>
            <a:r>
              <a:rPr lang="en-US" dirty="0" err="1">
                <a:latin typeface="Arial"/>
                <a:cs typeface="Arial"/>
              </a:rPr>
              <a:t>podrá</a:t>
            </a:r>
            <a:r>
              <a:rPr lang="en-US" dirty="0">
                <a:latin typeface="Arial"/>
                <a:cs typeface="Arial"/>
              </a:rPr>
              <a:t> </a:t>
            </a:r>
            <a:r>
              <a:rPr lang="en-US" dirty="0" err="1">
                <a:latin typeface="Arial"/>
                <a:cs typeface="Arial"/>
              </a:rPr>
              <a:t>disfrutar</a:t>
            </a:r>
            <a:r>
              <a:rPr lang="en-US" dirty="0">
                <a:latin typeface="Arial"/>
                <a:cs typeface="Arial"/>
              </a:rPr>
              <a:t> del </a:t>
            </a:r>
            <a:r>
              <a:rPr lang="en-US" dirty="0" err="1">
                <a:latin typeface="Arial"/>
                <a:cs typeface="Arial"/>
              </a:rPr>
              <a:t>sistema</a:t>
            </a:r>
            <a:r>
              <a:rPr lang="en-US" dirty="0">
                <a:latin typeface="Arial"/>
                <a:cs typeface="Arial"/>
              </a:rPr>
              <a:t> de </a:t>
            </a:r>
            <a:r>
              <a:rPr lang="en-US" dirty="0" err="1">
                <a:latin typeface="Arial"/>
                <a:cs typeface="Arial"/>
              </a:rPr>
              <a:t>puntaje</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donde</a:t>
            </a:r>
            <a:r>
              <a:rPr lang="en-US" dirty="0">
                <a:latin typeface="Arial"/>
                <a:cs typeface="Arial"/>
              </a:rPr>
              <a:t> se </a:t>
            </a:r>
            <a:r>
              <a:rPr lang="en-US" dirty="0" err="1">
                <a:latin typeface="Arial"/>
                <a:cs typeface="Arial"/>
              </a:rPr>
              <a:t>acumularán</a:t>
            </a:r>
            <a:r>
              <a:rPr lang="en-US" dirty="0">
                <a:latin typeface="Arial"/>
                <a:cs typeface="Arial"/>
              </a:rPr>
              <a:t> puntos </a:t>
            </a:r>
            <a:r>
              <a:rPr lang="en-US" dirty="0" err="1">
                <a:latin typeface="Arial"/>
                <a:cs typeface="Arial"/>
              </a:rPr>
              <a:t>conforme</a:t>
            </a:r>
            <a:r>
              <a:rPr lang="en-US" dirty="0">
                <a:latin typeface="Arial"/>
                <a:cs typeface="Arial"/>
              </a:rPr>
              <a:t> </a:t>
            </a:r>
            <a:r>
              <a:rPr lang="en-US" dirty="0" err="1">
                <a:latin typeface="Arial"/>
                <a:cs typeface="Arial"/>
              </a:rPr>
              <a:t>aumente</a:t>
            </a:r>
            <a:r>
              <a:rPr lang="en-US" dirty="0">
                <a:latin typeface="Arial"/>
                <a:cs typeface="Arial"/>
              </a:rPr>
              <a:t> la </a:t>
            </a:r>
            <a:r>
              <a:rPr lang="en-US" dirty="0" err="1">
                <a:latin typeface="Arial"/>
                <a:cs typeface="Arial"/>
              </a:rPr>
              <a:t>lectura</a:t>
            </a:r>
            <a:r>
              <a:rPr lang="en-US" dirty="0">
                <a:latin typeface="Arial"/>
                <a:cs typeface="Arial"/>
              </a:rPr>
              <a:t> y se </a:t>
            </a:r>
            <a:r>
              <a:rPr lang="en-US" dirty="0" err="1">
                <a:latin typeface="Arial"/>
                <a:cs typeface="Arial"/>
              </a:rPr>
              <a:t>podrán</a:t>
            </a:r>
            <a:r>
              <a:rPr lang="en-US" dirty="0">
                <a:latin typeface="Arial"/>
                <a:cs typeface="Arial"/>
              </a:rPr>
              <a:t> </a:t>
            </a:r>
            <a:r>
              <a:rPr lang="en-US" dirty="0" err="1">
                <a:latin typeface="Arial"/>
                <a:cs typeface="Arial"/>
              </a:rPr>
              <a:t>comparar</a:t>
            </a:r>
            <a:r>
              <a:rPr lang="en-US" dirty="0">
                <a:latin typeface="Arial"/>
                <a:cs typeface="Arial"/>
              </a:rPr>
              <a:t> </a:t>
            </a:r>
            <a:r>
              <a:rPr lang="en-US" dirty="0" err="1">
                <a:latin typeface="Arial"/>
                <a:cs typeface="Arial"/>
              </a:rPr>
              <a:t>puntuaciones</a:t>
            </a:r>
            <a:r>
              <a:rPr lang="en-US" dirty="0">
                <a:latin typeface="Arial"/>
                <a:cs typeface="Arial"/>
              </a:rPr>
              <a:t> entre </a:t>
            </a:r>
            <a:r>
              <a:rPr lang="en-US" dirty="0" err="1">
                <a:latin typeface="Arial"/>
                <a:cs typeface="Arial"/>
              </a:rPr>
              <a:t>usuarios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tabla</a:t>
            </a:r>
            <a:r>
              <a:rPr lang="en-US" dirty="0">
                <a:latin typeface="Arial"/>
                <a:cs typeface="Arial"/>
              </a:rPr>
              <a:t> de </a:t>
            </a:r>
            <a:r>
              <a:rPr lang="en-US" dirty="0" err="1">
                <a:latin typeface="Arial"/>
                <a:cs typeface="Arial"/>
              </a:rPr>
              <a:t>clasificaciones</a:t>
            </a:r>
            <a:r>
              <a:rPr lang="en-US" dirty="0">
                <a:latin typeface="Arial"/>
                <a:cs typeface="Arial"/>
              </a:rPr>
              <a:t>.</a:t>
            </a:r>
            <a:endParaRPr lang="en-US"/>
          </a:p>
        </p:txBody>
      </p:sp>
      <p:pic>
        <p:nvPicPr>
          <p:cNvPr id="4" name="Picture 4">
            <a:extLst>
              <a:ext uri="{FF2B5EF4-FFF2-40B4-BE49-F238E27FC236}">
                <a16:creationId xmlns:a16="http://schemas.microsoft.com/office/drawing/2014/main" id="{BEF57241-F07F-4391-8234-C977FA823EF3}"/>
              </a:ext>
            </a:extLst>
          </p:cNvPr>
          <p:cNvPicPr>
            <a:picLocks noChangeAspect="1"/>
          </p:cNvPicPr>
          <p:nvPr/>
        </p:nvPicPr>
        <p:blipFill>
          <a:blip r:embed="rId2"/>
          <a:stretch>
            <a:fillRect/>
          </a:stretch>
        </p:blipFill>
        <p:spPr>
          <a:xfrm>
            <a:off x="10361112" y="293317"/>
            <a:ext cx="822543" cy="822543"/>
          </a:xfrm>
          <a:prstGeom prst="rect">
            <a:avLst/>
          </a:prstGeom>
        </p:spPr>
      </p:pic>
    </p:spTree>
    <p:extLst>
      <p:ext uri="{BB962C8B-B14F-4D97-AF65-F5344CB8AC3E}">
        <p14:creationId xmlns:p14="http://schemas.microsoft.com/office/powerpoint/2010/main" val="192813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D62B-15D0-44D2-B8B5-FC01A918BC15}"/>
              </a:ext>
            </a:extLst>
          </p:cNvPr>
          <p:cNvSpPr>
            <a:spLocks noGrp="1"/>
          </p:cNvSpPr>
          <p:nvPr>
            <p:ph type="title"/>
          </p:nvPr>
        </p:nvSpPr>
        <p:spPr>
          <a:xfrm>
            <a:off x="1105398" y="452718"/>
            <a:ext cx="8945436" cy="847298"/>
          </a:xfrm>
        </p:spPr>
        <p:txBody>
          <a:bodyPr/>
          <a:lstStyle/>
          <a:p>
            <a:pPr algn="ctr"/>
            <a:r>
              <a:rPr lang="en-US" b="1" dirty="0"/>
              <a:t>REFERENCIAS</a:t>
            </a:r>
            <a:endParaRPr lang="en-US" dirty="0"/>
          </a:p>
        </p:txBody>
      </p:sp>
      <p:sp>
        <p:nvSpPr>
          <p:cNvPr id="3" name="Content Placeholder 2">
            <a:extLst>
              <a:ext uri="{FF2B5EF4-FFF2-40B4-BE49-F238E27FC236}">
                <a16:creationId xmlns:a16="http://schemas.microsoft.com/office/drawing/2014/main" id="{53811E33-2449-4525-AE46-7BDA51537627}"/>
              </a:ext>
            </a:extLst>
          </p:cNvPr>
          <p:cNvSpPr>
            <a:spLocks noGrp="1"/>
          </p:cNvSpPr>
          <p:nvPr>
            <p:ph idx="1"/>
          </p:nvPr>
        </p:nvSpPr>
        <p:spPr>
          <a:xfrm>
            <a:off x="1103312" y="1301357"/>
            <a:ext cx="8946541" cy="5264542"/>
          </a:xfrm>
        </p:spPr>
        <p:txBody>
          <a:bodyPr vert="horz" lIns="91440" tIns="45720" rIns="91440" bIns="45720" rtlCol="0" anchor="t">
            <a:normAutofit fontScale="85000" lnSpcReduction="20000"/>
          </a:bodyPr>
          <a:lstStyle/>
          <a:p>
            <a:pPr marL="457200" indent="-457200" algn="just">
              <a:buAutoNum type="arabicPeriod"/>
            </a:pPr>
            <a:r>
              <a:rPr lang="en-US" dirty="0"/>
              <a:t>Varela, Micaela, (2021), "México </a:t>
            </a:r>
            <a:r>
              <a:rPr lang="en-US" dirty="0" err="1"/>
              <a:t>pierde</a:t>
            </a:r>
            <a:r>
              <a:rPr lang="en-US" dirty="0"/>
              <a:t> </a:t>
            </a:r>
            <a:r>
              <a:rPr lang="en-US" dirty="0" err="1"/>
              <a:t>lectores</a:t>
            </a:r>
            <a:r>
              <a:rPr lang="en-US" dirty="0"/>
              <a:t>, </a:t>
            </a:r>
            <a:r>
              <a:rPr lang="en-US" dirty="0" err="1"/>
              <a:t>pero</a:t>
            </a:r>
            <a:r>
              <a:rPr lang="en-US" dirty="0"/>
              <a:t> </a:t>
            </a:r>
            <a:r>
              <a:rPr lang="en-US" dirty="0" err="1"/>
              <a:t>los</a:t>
            </a:r>
            <a:r>
              <a:rPr lang="en-US" dirty="0"/>
              <a:t> que </a:t>
            </a:r>
            <a:r>
              <a:rPr lang="en-US" dirty="0" err="1"/>
              <a:t>quedan</a:t>
            </a:r>
            <a:r>
              <a:rPr lang="en-US" dirty="0"/>
              <a:t> </a:t>
            </a:r>
            <a:r>
              <a:rPr lang="en-US" dirty="0" err="1"/>
              <a:t>leen</a:t>
            </a:r>
            <a:r>
              <a:rPr lang="en-US" dirty="0"/>
              <a:t> </a:t>
            </a:r>
            <a:r>
              <a:rPr lang="en-US" dirty="0" err="1"/>
              <a:t>cada</a:t>
            </a:r>
            <a:r>
              <a:rPr lang="en-US" dirty="0"/>
              <a:t> </a:t>
            </a:r>
            <a:r>
              <a:rPr lang="en-US" dirty="0" err="1"/>
              <a:t>vez</a:t>
            </a:r>
            <a:r>
              <a:rPr lang="en-US" dirty="0"/>
              <a:t> </a:t>
            </a:r>
            <a:r>
              <a:rPr lang="en-US" dirty="0" err="1"/>
              <a:t>más</a:t>
            </a:r>
            <a:r>
              <a:rPr lang="en-US" dirty="0"/>
              <a:t>", </a:t>
            </a:r>
            <a:r>
              <a:rPr lang="en-US" dirty="0" err="1"/>
              <a:t>en</a:t>
            </a:r>
            <a:r>
              <a:rPr lang="en-US" dirty="0"/>
              <a:t>: </a:t>
            </a:r>
            <a:r>
              <a:rPr lang="en-US" dirty="0">
                <a:ea typeface="+mj-lt"/>
                <a:cs typeface="+mj-lt"/>
                <a:hlinkClick r:id="rId2"/>
              </a:rPr>
              <a:t>https://elpais.com/mexico/2021-04-22/mexico-pierde-lectores-pero-los-que-quedan-leen-cada-vez-mas.html</a:t>
            </a:r>
            <a:r>
              <a:rPr lang="en-US" dirty="0">
                <a:ea typeface="+mj-lt"/>
                <a:cs typeface="+mj-lt"/>
              </a:rPr>
              <a:t> </a:t>
            </a:r>
            <a:r>
              <a:rPr lang="en-US" dirty="0" err="1">
                <a:ea typeface="+mj-lt"/>
                <a:cs typeface="+mj-lt"/>
              </a:rPr>
              <a:t>Recuperado</a:t>
            </a:r>
            <a:r>
              <a:rPr lang="en-US" dirty="0">
                <a:ea typeface="+mj-lt"/>
                <a:cs typeface="+mj-lt"/>
              </a:rPr>
              <a:t> </a:t>
            </a:r>
            <a:r>
              <a:rPr lang="en-US" dirty="0" err="1">
                <a:ea typeface="+mj-lt"/>
                <a:cs typeface="+mj-lt"/>
              </a:rPr>
              <a:t>el</a:t>
            </a:r>
            <a:r>
              <a:rPr lang="en-US" dirty="0">
                <a:ea typeface="+mj-lt"/>
                <a:cs typeface="+mj-lt"/>
              </a:rPr>
              <a:t>: 20/02/22</a:t>
            </a:r>
            <a:endParaRPr lang="en-US" dirty="0"/>
          </a:p>
          <a:p>
            <a:pPr marL="457200" indent="-457200" algn="just">
              <a:buClr>
                <a:srgbClr val="8AD0D6"/>
              </a:buClr>
              <a:buAutoNum type="arabicPeriod"/>
            </a:pPr>
            <a:endParaRPr lang="en-US" dirty="0">
              <a:ea typeface="+mj-lt"/>
              <a:cs typeface="+mj-lt"/>
            </a:endParaRPr>
          </a:p>
          <a:p>
            <a:pPr marL="457200" indent="-457200" algn="just">
              <a:buClr>
                <a:srgbClr val="8AD0D6"/>
              </a:buClr>
              <a:buAutoNum type="arabicPeriod"/>
            </a:pPr>
            <a:r>
              <a:rPr lang="en-US" dirty="0">
                <a:ea typeface="+mj-lt"/>
                <a:cs typeface="+mj-lt"/>
              </a:rPr>
              <a:t>Marquina, Julián, (2021), "12 </a:t>
            </a:r>
            <a:r>
              <a:rPr lang="en-US" dirty="0" err="1">
                <a:ea typeface="+mj-lt"/>
                <a:cs typeface="+mj-lt"/>
              </a:rPr>
              <a:t>aplicaciones</a:t>
            </a:r>
            <a:r>
              <a:rPr lang="en-US" dirty="0">
                <a:ea typeface="+mj-lt"/>
                <a:cs typeface="+mj-lt"/>
              </a:rPr>
              <a:t> </a:t>
            </a:r>
            <a:r>
              <a:rPr lang="en-US" dirty="0" err="1">
                <a:ea typeface="+mj-lt"/>
                <a:cs typeface="+mj-lt"/>
              </a:rPr>
              <a:t>móviles</a:t>
            </a:r>
            <a:r>
              <a:rPr lang="en-US" dirty="0">
                <a:ea typeface="+mj-lt"/>
                <a:cs typeface="+mj-lt"/>
              </a:rPr>
              <a:t> </a:t>
            </a:r>
            <a:r>
              <a:rPr lang="en-US" dirty="0" err="1">
                <a:ea typeface="+mj-lt"/>
                <a:cs typeface="+mj-lt"/>
              </a:rPr>
              <a:t>imprescindibles</a:t>
            </a:r>
            <a:r>
              <a:rPr lang="en-US" dirty="0">
                <a:ea typeface="+mj-lt"/>
                <a:cs typeface="+mj-lt"/>
              </a:rPr>
              <a:t> para </a:t>
            </a:r>
            <a:r>
              <a:rPr lang="en-US" dirty="0" err="1">
                <a:ea typeface="+mj-lt"/>
                <a:cs typeface="+mj-lt"/>
              </a:rPr>
              <a:t>amantes</a:t>
            </a:r>
            <a:r>
              <a:rPr lang="en-US" dirty="0">
                <a:ea typeface="+mj-lt"/>
                <a:cs typeface="+mj-lt"/>
              </a:rPr>
              <a:t> de la </a:t>
            </a:r>
            <a:r>
              <a:rPr lang="en-US" dirty="0" err="1">
                <a:ea typeface="+mj-lt"/>
                <a:cs typeface="+mj-lt"/>
              </a:rPr>
              <a:t>lectura</a:t>
            </a:r>
            <a:r>
              <a:rPr lang="en-US" dirty="0">
                <a:ea typeface="+mj-lt"/>
                <a:cs typeface="+mj-lt"/>
              </a:rPr>
              <a:t>", </a:t>
            </a:r>
            <a:r>
              <a:rPr lang="en-US" dirty="0" err="1">
                <a:ea typeface="+mj-lt"/>
                <a:cs typeface="+mj-lt"/>
              </a:rPr>
              <a:t>en</a:t>
            </a:r>
            <a:r>
              <a:rPr lang="en-US" dirty="0">
                <a:ea typeface="+mj-lt"/>
                <a:cs typeface="+mj-lt"/>
              </a:rPr>
              <a:t>: </a:t>
            </a:r>
            <a:r>
              <a:rPr lang="en-US" dirty="0">
                <a:ea typeface="+mj-lt"/>
                <a:cs typeface="+mj-lt"/>
                <a:hlinkClick r:id="rId3"/>
              </a:rPr>
              <a:t>https://www.julianmarquina.es/aplicaciones-moviles-imprescindibles-para-amantes-de-la-lectura/</a:t>
            </a:r>
            <a:r>
              <a:rPr lang="en-US" dirty="0">
                <a:ea typeface="+mj-lt"/>
                <a:cs typeface="+mj-lt"/>
              </a:rPr>
              <a:t> </a:t>
            </a:r>
            <a:r>
              <a:rPr lang="en-US" dirty="0" err="1">
                <a:ea typeface="+mj-lt"/>
                <a:cs typeface="+mj-lt"/>
              </a:rPr>
              <a:t>Recuperado</a:t>
            </a:r>
            <a:r>
              <a:rPr lang="en-US" dirty="0">
                <a:ea typeface="+mj-lt"/>
                <a:cs typeface="+mj-lt"/>
              </a:rPr>
              <a:t> </a:t>
            </a:r>
            <a:r>
              <a:rPr lang="en-US" dirty="0" err="1">
                <a:ea typeface="+mj-lt"/>
                <a:cs typeface="+mj-lt"/>
              </a:rPr>
              <a:t>el</a:t>
            </a:r>
            <a:r>
              <a:rPr lang="en-US" dirty="0">
                <a:ea typeface="+mj-lt"/>
                <a:cs typeface="+mj-lt"/>
              </a:rPr>
              <a:t>: 20/02/22</a:t>
            </a:r>
          </a:p>
          <a:p>
            <a:pPr marL="457200" indent="-457200" algn="just">
              <a:buClr>
                <a:srgbClr val="8AD0D6"/>
              </a:buClr>
              <a:buAutoNum type="arabicPeriod"/>
            </a:pPr>
            <a:endParaRPr lang="en-US" dirty="0">
              <a:ea typeface="+mj-lt"/>
              <a:cs typeface="+mj-lt"/>
            </a:endParaRPr>
          </a:p>
          <a:p>
            <a:pPr marL="457200" indent="-457200" algn="just">
              <a:buClr>
                <a:srgbClr val="8AD0D6"/>
              </a:buClr>
              <a:buAutoNum type="arabicPeriod"/>
            </a:pPr>
            <a:r>
              <a:rPr lang="en-US" dirty="0">
                <a:ea typeface="+mj-lt"/>
                <a:cs typeface="+mj-lt"/>
              </a:rPr>
              <a:t>Blanco, Cruz, (1999), "Los </a:t>
            </a:r>
            <a:r>
              <a:rPr lang="en-US" dirty="0" err="1">
                <a:ea typeface="+mj-lt"/>
                <a:cs typeface="+mj-lt"/>
              </a:rPr>
              <a:t>malos</a:t>
            </a:r>
            <a:r>
              <a:rPr lang="en-US" dirty="0">
                <a:ea typeface="+mj-lt"/>
                <a:cs typeface="+mj-lt"/>
              </a:rPr>
              <a:t> </a:t>
            </a:r>
            <a:r>
              <a:rPr lang="en-US" dirty="0" err="1">
                <a:ea typeface="+mj-lt"/>
                <a:cs typeface="+mj-lt"/>
              </a:rPr>
              <a:t>hábitos</a:t>
            </a:r>
            <a:r>
              <a:rPr lang="en-US" dirty="0">
                <a:ea typeface="+mj-lt"/>
                <a:cs typeface="+mj-lt"/>
              </a:rPr>
              <a:t> de </a:t>
            </a:r>
            <a:r>
              <a:rPr lang="en-US" dirty="0" err="1">
                <a:ea typeface="+mj-lt"/>
                <a:cs typeface="+mj-lt"/>
              </a:rPr>
              <a:t>lectura</a:t>
            </a:r>
            <a:r>
              <a:rPr lang="en-US" dirty="0">
                <a:ea typeface="+mj-lt"/>
                <a:cs typeface="+mj-lt"/>
              </a:rPr>
              <a:t> </a:t>
            </a:r>
            <a:r>
              <a:rPr lang="en-US" dirty="0" err="1">
                <a:ea typeface="+mj-lt"/>
                <a:cs typeface="+mj-lt"/>
              </a:rPr>
              <a:t>contribuyen</a:t>
            </a:r>
            <a:r>
              <a:rPr lang="en-US" dirty="0">
                <a:ea typeface="+mj-lt"/>
                <a:cs typeface="+mj-lt"/>
              </a:rPr>
              <a:t> al </a:t>
            </a:r>
            <a:r>
              <a:rPr lang="en-US" dirty="0" err="1">
                <a:ea typeface="+mj-lt"/>
                <a:cs typeface="+mj-lt"/>
              </a:rPr>
              <a:t>fracaso</a:t>
            </a:r>
            <a:r>
              <a:rPr lang="en-US" dirty="0">
                <a:ea typeface="+mj-lt"/>
                <a:cs typeface="+mj-lt"/>
              </a:rPr>
              <a:t> escolar", </a:t>
            </a:r>
            <a:r>
              <a:rPr lang="en-US" dirty="0" err="1">
                <a:ea typeface="+mj-lt"/>
                <a:cs typeface="+mj-lt"/>
              </a:rPr>
              <a:t>en</a:t>
            </a:r>
            <a:r>
              <a:rPr lang="en-US" dirty="0">
                <a:ea typeface="+mj-lt"/>
                <a:cs typeface="+mj-lt"/>
              </a:rPr>
              <a:t>: </a:t>
            </a:r>
            <a:r>
              <a:rPr lang="en-US" dirty="0">
                <a:ea typeface="+mj-lt"/>
                <a:cs typeface="+mj-lt"/>
                <a:hlinkClick r:id="rId4"/>
              </a:rPr>
              <a:t>https://elpais.com/diario/1999/06/22/sociedad/930002429_850215.html#:~:text=Los%20malos%20h%C3%A1bitos%20de%20lectura%20contribuyen%20al%20fracaso%20escolar%2C%20la,y%20en%20el%20propio%20alumno</a:t>
            </a:r>
            <a:r>
              <a:rPr lang="en-US" dirty="0">
                <a:ea typeface="+mj-lt"/>
                <a:cs typeface="+mj-lt"/>
              </a:rPr>
              <a:t> </a:t>
            </a:r>
            <a:r>
              <a:rPr lang="en-US" dirty="0" err="1">
                <a:ea typeface="+mj-lt"/>
                <a:cs typeface="+mj-lt"/>
              </a:rPr>
              <a:t>Recuperado</a:t>
            </a:r>
            <a:r>
              <a:rPr lang="en-US" dirty="0">
                <a:ea typeface="+mj-lt"/>
                <a:cs typeface="+mj-lt"/>
              </a:rPr>
              <a:t> </a:t>
            </a:r>
            <a:r>
              <a:rPr lang="en-US" dirty="0" err="1">
                <a:ea typeface="+mj-lt"/>
                <a:cs typeface="+mj-lt"/>
              </a:rPr>
              <a:t>el</a:t>
            </a:r>
            <a:r>
              <a:rPr lang="en-US" dirty="0">
                <a:ea typeface="+mj-lt"/>
                <a:cs typeface="+mj-lt"/>
              </a:rPr>
              <a:t>: 20/02/22</a:t>
            </a:r>
          </a:p>
          <a:p>
            <a:pPr marL="457200" indent="-457200" algn="just">
              <a:buClr>
                <a:srgbClr val="8AD0D6"/>
              </a:buClr>
              <a:buAutoNum type="arabicPeriod"/>
            </a:pPr>
            <a:endParaRPr lang="en-US" dirty="0">
              <a:ea typeface="+mj-lt"/>
              <a:cs typeface="+mj-lt"/>
            </a:endParaRPr>
          </a:p>
          <a:p>
            <a:pPr marL="457200" indent="-457200" algn="just">
              <a:buClr>
                <a:srgbClr val="8AD0D6"/>
              </a:buClr>
              <a:buAutoNum type="arabicPeriod"/>
            </a:pPr>
            <a:r>
              <a:rPr lang="en-US" dirty="0">
                <a:ea typeface="+mj-lt"/>
                <a:cs typeface="+mj-lt"/>
              </a:rPr>
              <a:t>Talledo, Julio, (2012), "La </a:t>
            </a:r>
            <a:r>
              <a:rPr lang="en-US" dirty="0" err="1">
                <a:ea typeface="+mj-lt"/>
                <a:cs typeface="+mj-lt"/>
              </a:rPr>
              <a:t>ausencia</a:t>
            </a:r>
            <a:r>
              <a:rPr lang="en-US" dirty="0">
                <a:ea typeface="+mj-lt"/>
                <a:cs typeface="+mj-lt"/>
              </a:rPr>
              <a:t> de </a:t>
            </a:r>
            <a:r>
              <a:rPr lang="en-US" dirty="0" err="1">
                <a:ea typeface="+mj-lt"/>
                <a:cs typeface="+mj-lt"/>
              </a:rPr>
              <a:t>lectura</a:t>
            </a:r>
            <a:r>
              <a:rPr lang="en-US" dirty="0">
                <a:ea typeface="+mj-lt"/>
                <a:cs typeface="+mj-lt"/>
              </a:rPr>
              <a:t> </a:t>
            </a:r>
            <a:r>
              <a:rPr lang="en-US" dirty="0" err="1">
                <a:ea typeface="+mj-lt"/>
                <a:cs typeface="+mj-lt"/>
              </a:rPr>
              <a:t>nos</a:t>
            </a:r>
            <a:r>
              <a:rPr lang="en-US" dirty="0">
                <a:ea typeface="+mj-lt"/>
                <a:cs typeface="+mj-lt"/>
              </a:rPr>
              <a:t> </a:t>
            </a:r>
            <a:r>
              <a:rPr lang="en-US" dirty="0" err="1">
                <a:ea typeface="+mj-lt"/>
                <a:cs typeface="+mj-lt"/>
              </a:rPr>
              <a:t>hace</a:t>
            </a:r>
            <a:r>
              <a:rPr lang="en-US" dirty="0">
                <a:ea typeface="+mj-lt"/>
                <a:cs typeface="+mj-lt"/>
              </a:rPr>
              <a:t> </a:t>
            </a:r>
            <a:r>
              <a:rPr lang="en-US" dirty="0" err="1">
                <a:ea typeface="+mj-lt"/>
                <a:cs typeface="+mj-lt"/>
              </a:rPr>
              <a:t>menos</a:t>
            </a:r>
            <a:r>
              <a:rPr lang="en-US" dirty="0">
                <a:ea typeface="+mj-lt"/>
                <a:cs typeface="+mj-lt"/>
              </a:rPr>
              <a:t> </a:t>
            </a:r>
            <a:r>
              <a:rPr lang="en-US" dirty="0" err="1">
                <a:ea typeface="+mj-lt"/>
                <a:cs typeface="+mj-lt"/>
              </a:rPr>
              <a:t>libres</a:t>
            </a:r>
            <a:r>
              <a:rPr lang="en-US" dirty="0">
                <a:ea typeface="+mj-lt"/>
                <a:cs typeface="+mj-lt"/>
              </a:rPr>
              <a:t>", </a:t>
            </a:r>
            <a:r>
              <a:rPr lang="en-US" dirty="0" err="1">
                <a:ea typeface="+mj-lt"/>
                <a:cs typeface="+mj-lt"/>
              </a:rPr>
              <a:t>en</a:t>
            </a:r>
            <a:r>
              <a:rPr lang="en-US" dirty="0">
                <a:ea typeface="+mj-lt"/>
                <a:cs typeface="+mj-lt"/>
              </a:rPr>
              <a:t>: </a:t>
            </a:r>
            <a:r>
              <a:rPr lang="en-US" dirty="0">
                <a:ea typeface="+mj-lt"/>
                <a:cs typeface="+mj-lt"/>
                <a:hlinkClick r:id="rId5"/>
              </a:rPr>
              <a:t>https://www.udep.edu.pe/hoy/2012/04/la-ausencia-de-lectura-nos-hace-menos-libres/</a:t>
            </a:r>
            <a:r>
              <a:rPr lang="en-US" dirty="0">
                <a:ea typeface="+mj-lt"/>
                <a:cs typeface="+mj-lt"/>
              </a:rPr>
              <a:t> </a:t>
            </a:r>
            <a:r>
              <a:rPr lang="en-US" dirty="0" err="1">
                <a:ea typeface="+mj-lt"/>
                <a:cs typeface="+mj-lt"/>
              </a:rPr>
              <a:t>Recuperado</a:t>
            </a:r>
            <a:r>
              <a:rPr lang="en-US" dirty="0">
                <a:ea typeface="+mj-lt"/>
                <a:cs typeface="+mj-lt"/>
              </a:rPr>
              <a:t> </a:t>
            </a:r>
            <a:r>
              <a:rPr lang="en-US" dirty="0" err="1">
                <a:ea typeface="+mj-lt"/>
                <a:cs typeface="+mj-lt"/>
              </a:rPr>
              <a:t>el</a:t>
            </a:r>
            <a:r>
              <a:rPr lang="en-US" dirty="0">
                <a:ea typeface="+mj-lt"/>
                <a:cs typeface="+mj-lt"/>
              </a:rPr>
              <a:t>: 20/02/22</a:t>
            </a:r>
          </a:p>
          <a:p>
            <a:pPr algn="just">
              <a:buClr>
                <a:srgbClr val="8AD0D6"/>
              </a:buClr>
            </a:pPr>
            <a:endParaRPr lang="en-US" dirty="0">
              <a:ea typeface="+mj-lt"/>
              <a:cs typeface="+mj-lt"/>
            </a:endParaRPr>
          </a:p>
        </p:txBody>
      </p:sp>
      <p:pic>
        <p:nvPicPr>
          <p:cNvPr id="4" name="Picture 4">
            <a:extLst>
              <a:ext uri="{FF2B5EF4-FFF2-40B4-BE49-F238E27FC236}">
                <a16:creationId xmlns:a16="http://schemas.microsoft.com/office/drawing/2014/main" id="{B943782C-9634-48FD-A254-EDFB507ED0BD}"/>
              </a:ext>
            </a:extLst>
          </p:cNvPr>
          <p:cNvPicPr>
            <a:picLocks noChangeAspect="1"/>
          </p:cNvPicPr>
          <p:nvPr/>
        </p:nvPicPr>
        <p:blipFill>
          <a:blip r:embed="rId6"/>
          <a:stretch>
            <a:fillRect/>
          </a:stretch>
        </p:blipFill>
        <p:spPr>
          <a:xfrm>
            <a:off x="10475934" y="449892"/>
            <a:ext cx="624214" cy="613776"/>
          </a:xfrm>
          <a:prstGeom prst="rect">
            <a:avLst/>
          </a:prstGeom>
        </p:spPr>
      </p:pic>
    </p:spTree>
    <p:extLst>
      <p:ext uri="{BB962C8B-B14F-4D97-AF65-F5344CB8AC3E}">
        <p14:creationId xmlns:p14="http://schemas.microsoft.com/office/powerpoint/2010/main" val="563330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C363EB943114FA8C4C185C5BE6E54" ma:contentTypeVersion="13" ma:contentTypeDescription="Create a new document." ma:contentTypeScope="" ma:versionID="f8c159ecb85ab1b7d1d46c86ec2cb3f4">
  <xsd:schema xmlns:xsd="http://www.w3.org/2001/XMLSchema" xmlns:xs="http://www.w3.org/2001/XMLSchema" xmlns:p="http://schemas.microsoft.com/office/2006/metadata/properties" xmlns:ns3="5eafc09e-b8c8-4aec-aa3b-b0cc6acf0e3f" xmlns:ns4="7bfb0219-cc23-400f-acd4-f61b04705ab3" targetNamespace="http://schemas.microsoft.com/office/2006/metadata/properties" ma:root="true" ma:fieldsID="8040cea9d715035ceb7a58bf95adcb9d" ns3:_="" ns4:_="">
    <xsd:import namespace="5eafc09e-b8c8-4aec-aa3b-b0cc6acf0e3f"/>
    <xsd:import namespace="7bfb0219-cc23-400f-acd4-f61b04705ab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afc09e-b8c8-4aec-aa3b-b0cc6acf0e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fb0219-cc23-400f-acd4-f61b04705ab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88998C-3B47-4FD2-80EB-E723564E0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afc09e-b8c8-4aec-aa3b-b0cc6acf0e3f"/>
    <ds:schemaRef ds:uri="7bfb0219-cc23-400f-acd4-f61b04705a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1847E4-892A-4876-9B7B-77E2DBD04685}">
  <ds:schemaRefs>
    <ds:schemaRef ds:uri="http://purl.org/dc/terms/"/>
    <ds:schemaRef ds:uri="http://schemas.microsoft.com/office/2006/metadata/properties"/>
    <ds:schemaRef ds:uri="http://purl.org/dc/dcmitype/"/>
    <ds:schemaRef ds:uri="http://schemas.openxmlformats.org/package/2006/metadata/core-properties"/>
    <ds:schemaRef ds:uri="7bfb0219-cc23-400f-acd4-f61b04705ab3"/>
    <ds:schemaRef ds:uri="http://purl.org/dc/elements/1.1/"/>
    <ds:schemaRef ds:uri="http://schemas.microsoft.com/office/2006/documentManagement/types"/>
    <ds:schemaRef ds:uri="http://schemas.microsoft.com/office/infopath/2007/PartnerControls"/>
    <ds:schemaRef ds:uri="5eafc09e-b8c8-4aec-aa3b-b0cc6acf0e3f"/>
    <ds:schemaRef ds:uri="http://www.w3.org/XML/1998/namespace"/>
  </ds:schemaRefs>
</ds:datastoreItem>
</file>

<file path=customXml/itemProps3.xml><?xml version="1.0" encoding="utf-8"?>
<ds:datastoreItem xmlns:ds="http://schemas.openxmlformats.org/officeDocument/2006/customXml" ds:itemID="{4A819CC1-679B-41C8-A34D-38DF1188F4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TM03457515[[fn=Vista]]</Template>
  <TotalTime>2</TotalTime>
  <Words>18</Words>
  <Application>Microsoft Office PowerPoint</Application>
  <PresentationFormat>Widescreen</PresentationFormat>
  <Paragraphs>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Proyecto IHC</vt:lpstr>
      <vt:lpstr>FOMENTAR EL HÁBITO DE LA LECTURA</vt:lpstr>
      <vt:lpstr>PROBLEMÁTICA</vt:lpstr>
      <vt:lpstr>PROPUESTA DE SOLUCIÓN</vt:lpstr>
      <vt:lpstr>PROYECTOS SIMILARES</vt:lpstr>
      <vt:lpstr>INNOVACIÓN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ICH</dc:title>
  <dc:creator>JORGE MARTIN VAZQUEZ FLORES</dc:creator>
  <cp:lastModifiedBy>JORGE MARTIN VAZQUEZ FLORES</cp:lastModifiedBy>
  <cp:revision>1664</cp:revision>
  <dcterms:created xsi:type="dcterms:W3CDTF">2022-02-20T22:56:00Z</dcterms:created>
  <dcterms:modified xsi:type="dcterms:W3CDTF">2022-02-20T23:48:41Z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0x0101003ECC363EB943114FA8C4C185C5BE6E54</vt:lpwstr>
  </property>
</Properties>
</file>