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64" r:id="rId2"/>
    <p:sldId id="263" r:id="rId3"/>
    <p:sldId id="256" r:id="rId4"/>
    <p:sldId id="266" r:id="rId5"/>
    <p:sldId id="265" r:id="rId6"/>
    <p:sldId id="257" r:id="rId7"/>
    <p:sldId id="259" r:id="rId8"/>
    <p:sldId id="260" r:id="rId9"/>
    <p:sldId id="325" r:id="rId10"/>
    <p:sldId id="261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258" r:id="rId21"/>
    <p:sldId id="267" r:id="rId22"/>
    <p:sldId id="268" r:id="rId23"/>
    <p:sldId id="269" r:id="rId24"/>
    <p:sldId id="274" r:id="rId25"/>
    <p:sldId id="273" r:id="rId26"/>
    <p:sldId id="272" r:id="rId27"/>
    <p:sldId id="262" r:id="rId28"/>
    <p:sldId id="271" r:id="rId29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82"/>
    <p:restoredTop sz="96405"/>
  </p:normalViewPr>
  <p:slideViewPr>
    <p:cSldViewPr snapToGrid="0" snapToObjects="1">
      <p:cViewPr>
        <p:scale>
          <a:sx n="70" d="100"/>
          <a:sy n="70" d="100"/>
        </p:scale>
        <p:origin x="2240" y="2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299" y="239355"/>
            <a:ext cx="10683403" cy="2431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453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DD26B-907E-8841-BF29-3DBA5247EF1B}" type="datetimeFigureOut">
              <a:rPr lang="en-VN" smtClean="0"/>
              <a:t>6/24/20</a:t>
            </a:fld>
            <a:endParaRPr lang="en-VN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E5E89-B763-5441-9AE8-A6ACE778AE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2026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4299" y="239355"/>
            <a:ext cx="10683403" cy="663387"/>
          </a:xfrm>
        </p:spPr>
        <p:txBody>
          <a:bodyPr lIns="0" tIns="0" rIns="0" bIns="0"/>
          <a:lstStyle>
            <a:lvl1pPr>
              <a:defRPr sz="4311" b="0" i="0">
                <a:solidFill>
                  <a:schemeClr val="bg1"/>
                </a:solidFill>
                <a:latin typeface="Aroania"/>
                <a:cs typeface="Aroania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6048" y="2574083"/>
            <a:ext cx="5658536" cy="247760"/>
          </a:xfrm>
        </p:spPr>
        <p:txBody>
          <a:bodyPr lIns="0" tIns="0" rIns="0" bIns="0"/>
          <a:lstStyle>
            <a:lvl1pPr>
              <a:defRPr sz="1610" b="0" i="0">
                <a:solidFill>
                  <a:srgbClr val="A7AAA9"/>
                </a:solidFill>
                <a:latin typeface="DejaVu Sans Mono"/>
                <a:cs typeface="DejaVu Sans Mono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DD26B-907E-8841-BF29-3DBA5247EF1B}" type="datetimeFigureOut">
              <a:rPr lang="en-VN" smtClean="0"/>
              <a:t>6/24/20</a:t>
            </a:fld>
            <a:endParaRPr lang="en-VN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E5E89-B763-5441-9AE8-A6ACE778AE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64682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4299" y="239355"/>
            <a:ext cx="10683403" cy="663387"/>
          </a:xfrm>
        </p:spPr>
        <p:txBody>
          <a:bodyPr lIns="0" tIns="0" rIns="0" bIns="0"/>
          <a:lstStyle>
            <a:lvl1pPr>
              <a:defRPr sz="4311" b="0" i="0">
                <a:solidFill>
                  <a:schemeClr val="bg1"/>
                </a:solidFill>
                <a:latin typeface="Aroania"/>
                <a:cs typeface="Aroania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9079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9079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DD26B-907E-8841-BF29-3DBA5247EF1B}" type="datetimeFigureOut">
              <a:rPr lang="en-VN" smtClean="0"/>
              <a:t>6/24/20</a:t>
            </a:fld>
            <a:endParaRPr lang="en-VN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E5E89-B763-5441-9AE8-A6ACE778AE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62307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4299" y="239355"/>
            <a:ext cx="10683403" cy="663387"/>
          </a:xfrm>
        </p:spPr>
        <p:txBody>
          <a:bodyPr lIns="0" tIns="0" rIns="0" bIns="0"/>
          <a:lstStyle>
            <a:lvl1pPr>
              <a:defRPr sz="4311" b="0" i="0">
                <a:solidFill>
                  <a:schemeClr val="bg1"/>
                </a:solidFill>
                <a:latin typeface="Aroania"/>
                <a:cs typeface="Aroania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DD26B-907E-8841-BF29-3DBA5247EF1B}" type="datetimeFigureOut">
              <a:rPr lang="en-VN" smtClean="0"/>
              <a:t>6/24/20</a:t>
            </a:fld>
            <a:endParaRPr lang="en-VN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E5E89-B763-5441-9AE8-A6ACE778AE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63691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307"/>
          </a:xfrm>
          <a:custGeom>
            <a:avLst/>
            <a:gdLst/>
            <a:ahLst/>
            <a:cxnLst/>
            <a:rect l="l" t="t" r="r" b="b"/>
            <a:pathLst>
              <a:path w="20104100" h="12565380">
                <a:moveTo>
                  <a:pt x="20104099" y="0"/>
                </a:moveTo>
                <a:lnTo>
                  <a:pt x="0" y="0"/>
                </a:lnTo>
                <a:lnTo>
                  <a:pt x="0" y="12565062"/>
                </a:lnTo>
                <a:lnTo>
                  <a:pt x="20104099" y="12565062"/>
                </a:lnTo>
                <a:lnTo>
                  <a:pt x="201040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982"/>
          </a:p>
        </p:txBody>
      </p:sp>
      <p:sp>
        <p:nvSpPr>
          <p:cNvPr id="17" name="bg object 17"/>
          <p:cNvSpPr/>
          <p:nvPr/>
        </p:nvSpPr>
        <p:spPr>
          <a:xfrm>
            <a:off x="3492499" y="3005710"/>
            <a:ext cx="5207000" cy="845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82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DD26B-907E-8841-BF29-3DBA5247EF1B}" type="datetimeFigureOut">
              <a:rPr lang="en-VN" smtClean="0"/>
              <a:t>6/24/20</a:t>
            </a:fld>
            <a:endParaRPr lang="en-VN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E5E89-B763-5441-9AE8-A6ACE778AE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44023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26B-907E-8841-BF29-3DBA5247EF1B}" type="datetimeFigureOut">
              <a:rPr lang="en-VN" smtClean="0"/>
              <a:t>6/24/20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5E89-B763-5441-9AE8-A6ACE778AE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93989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307"/>
          </a:xfrm>
          <a:custGeom>
            <a:avLst/>
            <a:gdLst/>
            <a:ahLst/>
            <a:cxnLst/>
            <a:rect l="l" t="t" r="r" b="b"/>
            <a:pathLst>
              <a:path w="20104100" h="12565380">
                <a:moveTo>
                  <a:pt x="20104099" y="0"/>
                </a:moveTo>
                <a:lnTo>
                  <a:pt x="0" y="0"/>
                </a:lnTo>
                <a:lnTo>
                  <a:pt x="0" y="12565062"/>
                </a:lnTo>
                <a:lnTo>
                  <a:pt x="20104099" y="12565062"/>
                </a:lnTo>
                <a:lnTo>
                  <a:pt x="201040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982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4299" y="239355"/>
            <a:ext cx="10683403" cy="12157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900" b="0" i="0">
                <a:solidFill>
                  <a:schemeClr val="bg1"/>
                </a:solidFill>
                <a:latin typeface="Aroania"/>
                <a:cs typeface="Aroan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6048" y="2574083"/>
            <a:ext cx="5658536" cy="453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0" i="0">
                <a:solidFill>
                  <a:srgbClr val="A7AAA9"/>
                </a:solidFill>
                <a:latin typeface="DejaVu Sans Mono"/>
                <a:cs typeface="DejaVu Sans Mon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DD26B-907E-8841-BF29-3DBA5247EF1B}" type="datetimeFigureOut">
              <a:rPr lang="en-VN" smtClean="0"/>
              <a:t>6/24/20</a:t>
            </a:fld>
            <a:endParaRPr lang="en-VN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1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E5E89-B763-5441-9AE8-A6ACE778AE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32090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249494" eaLnBrk="1" hangingPunct="1">
        <a:defRPr>
          <a:latin typeface="+mn-lt"/>
          <a:ea typeface="+mn-ea"/>
          <a:cs typeface="+mn-cs"/>
        </a:defRPr>
      </a:lvl2pPr>
      <a:lvl3pPr marL="498988" eaLnBrk="1" hangingPunct="1">
        <a:defRPr>
          <a:latin typeface="+mn-lt"/>
          <a:ea typeface="+mn-ea"/>
          <a:cs typeface="+mn-cs"/>
        </a:defRPr>
      </a:lvl3pPr>
      <a:lvl4pPr marL="748482" eaLnBrk="1" hangingPunct="1">
        <a:defRPr>
          <a:latin typeface="+mn-lt"/>
          <a:ea typeface="+mn-ea"/>
          <a:cs typeface="+mn-cs"/>
        </a:defRPr>
      </a:lvl4pPr>
      <a:lvl5pPr marL="997976" eaLnBrk="1" hangingPunct="1">
        <a:defRPr>
          <a:latin typeface="+mn-lt"/>
          <a:ea typeface="+mn-ea"/>
          <a:cs typeface="+mn-cs"/>
        </a:defRPr>
      </a:lvl5pPr>
      <a:lvl6pPr marL="1247470" eaLnBrk="1" hangingPunct="1">
        <a:defRPr>
          <a:latin typeface="+mn-lt"/>
          <a:ea typeface="+mn-ea"/>
          <a:cs typeface="+mn-cs"/>
        </a:defRPr>
      </a:lvl6pPr>
      <a:lvl7pPr marL="1496964" eaLnBrk="1" hangingPunct="1">
        <a:defRPr>
          <a:latin typeface="+mn-lt"/>
          <a:ea typeface="+mn-ea"/>
          <a:cs typeface="+mn-cs"/>
        </a:defRPr>
      </a:lvl7pPr>
      <a:lvl8pPr marL="1746458" eaLnBrk="1" hangingPunct="1">
        <a:defRPr>
          <a:latin typeface="+mn-lt"/>
          <a:ea typeface="+mn-ea"/>
          <a:cs typeface="+mn-cs"/>
        </a:defRPr>
      </a:lvl8pPr>
      <a:lvl9pPr marL="1995952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249494" eaLnBrk="1" hangingPunct="1">
        <a:defRPr>
          <a:latin typeface="+mn-lt"/>
          <a:ea typeface="+mn-ea"/>
          <a:cs typeface="+mn-cs"/>
        </a:defRPr>
      </a:lvl2pPr>
      <a:lvl3pPr marL="498988" eaLnBrk="1" hangingPunct="1">
        <a:defRPr>
          <a:latin typeface="+mn-lt"/>
          <a:ea typeface="+mn-ea"/>
          <a:cs typeface="+mn-cs"/>
        </a:defRPr>
      </a:lvl3pPr>
      <a:lvl4pPr marL="748482" eaLnBrk="1" hangingPunct="1">
        <a:defRPr>
          <a:latin typeface="+mn-lt"/>
          <a:ea typeface="+mn-ea"/>
          <a:cs typeface="+mn-cs"/>
        </a:defRPr>
      </a:lvl4pPr>
      <a:lvl5pPr marL="997976" eaLnBrk="1" hangingPunct="1">
        <a:defRPr>
          <a:latin typeface="+mn-lt"/>
          <a:ea typeface="+mn-ea"/>
          <a:cs typeface="+mn-cs"/>
        </a:defRPr>
      </a:lvl5pPr>
      <a:lvl6pPr marL="1247470" eaLnBrk="1" hangingPunct="1">
        <a:defRPr>
          <a:latin typeface="+mn-lt"/>
          <a:ea typeface="+mn-ea"/>
          <a:cs typeface="+mn-cs"/>
        </a:defRPr>
      </a:lvl6pPr>
      <a:lvl7pPr marL="1496964" eaLnBrk="1" hangingPunct="1">
        <a:defRPr>
          <a:latin typeface="+mn-lt"/>
          <a:ea typeface="+mn-ea"/>
          <a:cs typeface="+mn-cs"/>
        </a:defRPr>
      </a:lvl7pPr>
      <a:lvl8pPr marL="1746458" eaLnBrk="1" hangingPunct="1">
        <a:defRPr>
          <a:latin typeface="+mn-lt"/>
          <a:ea typeface="+mn-ea"/>
          <a:cs typeface="+mn-cs"/>
        </a:defRPr>
      </a:lvl8pPr>
      <a:lvl9pPr marL="1995952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faHungnv/simpleapp/tree/develop" TargetMode="External"/><Relationship Id="rId2" Type="http://schemas.openxmlformats.org/officeDocument/2006/relationships/hyperlink" Target="https://www.youtube.com/watch?v=5t-bObWCwTk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ywenderlich.com/960290-ios-unit-testing-and-ui-testing-tutorial" TargetMode="External"/><Relationship Id="rId2" Type="http://schemas.openxmlformats.org/officeDocument/2006/relationships/hyperlink" Target="https://medium.com/inloopx/tdd-using-quick-nimble-244b14b09e3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apple.com/videos/developer-tools/testing" TargetMode="External"/><Relationship Id="rId4" Type="http://schemas.openxmlformats.org/officeDocument/2006/relationships/hyperlink" Target="https://useyourloaf.com/blog/ui-testing-quick-guide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vfa-chaunn.gitbook.io/kaizen-ios-template-gui/" TargetMode="External"/><Relationship Id="rId2" Type="http://schemas.openxmlformats.org/officeDocument/2006/relationships/hyperlink" Target="https://github.com/vitalifyjp/Kaizen_IOS_Template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BDD2C-48C5-FA49-BFA5-18616EBA2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688" y="1934906"/>
            <a:ext cx="8817864" cy="2251542"/>
          </a:xfrm>
        </p:spPr>
        <p:txBody>
          <a:bodyPr>
            <a:normAutofit/>
          </a:bodyPr>
          <a:lstStyle/>
          <a:p>
            <a:pPr algn="l"/>
            <a:r>
              <a:rPr lang="en-VN" sz="6000" b="1" dirty="0"/>
              <a:t>Workshop: iOS Testing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CF5CD3B8-DF90-E040-A295-77A0077C1B93}"/>
              </a:ext>
            </a:extLst>
          </p:cNvPr>
          <p:cNvSpPr txBox="1"/>
          <p:nvPr/>
        </p:nvSpPr>
        <p:spPr>
          <a:xfrm>
            <a:off x="9090152" y="4186448"/>
            <a:ext cx="2082800" cy="1349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95"/>
              </a:spcBef>
            </a:pPr>
            <a:r>
              <a:rPr lang="en-US" sz="3950" spc="-130" dirty="0" err="1">
                <a:solidFill>
                  <a:srgbClr val="FFFFFF"/>
                </a:solidFill>
                <a:latin typeface="Aroania"/>
                <a:cs typeface="Aroania"/>
              </a:rPr>
              <a:t>HungNV</a:t>
            </a:r>
            <a:r>
              <a:rPr sz="3950" spc="-175" dirty="0">
                <a:solidFill>
                  <a:srgbClr val="FFFFFF"/>
                </a:solidFill>
                <a:latin typeface="Aroania"/>
                <a:cs typeface="Aroania"/>
              </a:rPr>
              <a:t> </a:t>
            </a:r>
            <a:endParaRPr lang="en-US" sz="3950" spc="-175" dirty="0">
              <a:solidFill>
                <a:srgbClr val="FFFFFF"/>
              </a:solidFill>
              <a:latin typeface="Aroania"/>
              <a:cs typeface="Aroania"/>
            </a:endParaRPr>
          </a:p>
          <a:p>
            <a:pPr marL="12700" marR="5080">
              <a:lnSpc>
                <a:spcPct val="110000"/>
              </a:lnSpc>
              <a:spcBef>
                <a:spcPts val="95"/>
              </a:spcBef>
            </a:pPr>
            <a:r>
              <a:rPr lang="en-US" sz="3950" spc="-150" dirty="0" err="1">
                <a:solidFill>
                  <a:srgbClr val="FFFFFF"/>
                </a:solidFill>
                <a:latin typeface="Aroania"/>
                <a:cs typeface="Aroania"/>
              </a:rPr>
              <a:t>ChauNN</a:t>
            </a:r>
            <a:endParaRPr sz="3950" dirty="0">
              <a:latin typeface="Aroania"/>
              <a:cs typeface="Aroania"/>
            </a:endParaRPr>
          </a:p>
        </p:txBody>
      </p:sp>
    </p:spTree>
    <p:extLst>
      <p:ext uri="{BB962C8B-B14F-4D97-AF65-F5344CB8AC3E}">
        <p14:creationId xmlns:p14="http://schemas.microsoft.com/office/powerpoint/2010/main" val="376883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BEFACD-AC2A-8841-BD24-A78470579A8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388620" y="0"/>
            <a:ext cx="11414760" cy="6858000"/>
          </a:xfrm>
        </p:spPr>
      </p:pic>
    </p:spTree>
    <p:extLst>
      <p:ext uri="{BB962C8B-B14F-4D97-AF65-F5344CB8AC3E}">
        <p14:creationId xmlns:p14="http://schemas.microsoft.com/office/powerpoint/2010/main" val="2521091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9076" y="180131"/>
            <a:ext cx="3767568" cy="1278088"/>
          </a:xfrm>
          <a:prstGeom prst="rect">
            <a:avLst/>
          </a:prstGeom>
        </p:spPr>
        <p:txBody>
          <a:bodyPr vert="horz" wrap="square" lIns="0" tIns="67228" rIns="0" bIns="0" rtlCol="0">
            <a:spAutoFit/>
          </a:bodyPr>
          <a:lstStyle/>
          <a:p>
            <a:pPr marL="6930">
              <a:spcBef>
                <a:spcPts val="529"/>
              </a:spcBef>
            </a:pPr>
            <a:r>
              <a:rPr spc="-139" dirty="0"/>
              <a:t>Example</a:t>
            </a:r>
          </a:p>
          <a:p>
            <a:pPr marL="29454">
              <a:spcBef>
                <a:spcPts val="371"/>
              </a:spcBef>
            </a:pPr>
            <a:r>
              <a:rPr sz="3220" spc="-111" dirty="0">
                <a:solidFill>
                  <a:srgbClr val="8E8E93"/>
                </a:solidFill>
              </a:rPr>
              <a:t>Testing </a:t>
            </a:r>
            <a:r>
              <a:rPr sz="3220" spc="-35" dirty="0">
                <a:solidFill>
                  <a:srgbClr val="8E8E93"/>
                </a:solidFill>
              </a:rPr>
              <a:t>the </a:t>
            </a:r>
            <a:r>
              <a:rPr sz="3220" spc="8" dirty="0">
                <a:solidFill>
                  <a:srgbClr val="8E8E93"/>
                </a:solidFill>
              </a:rPr>
              <a:t>Add</a:t>
            </a:r>
            <a:r>
              <a:rPr sz="3220" spc="-300" dirty="0">
                <a:solidFill>
                  <a:srgbClr val="8E8E93"/>
                </a:solidFill>
              </a:rPr>
              <a:t> </a:t>
            </a:r>
            <a:r>
              <a:rPr sz="3220" spc="3" dirty="0">
                <a:solidFill>
                  <a:srgbClr val="8E8E93"/>
                </a:solidFill>
              </a:rPr>
              <a:t>button</a:t>
            </a:r>
            <a:endParaRPr sz="3220"/>
          </a:p>
        </p:txBody>
      </p:sp>
      <p:sp>
        <p:nvSpPr>
          <p:cNvPr id="3" name="object 3"/>
          <p:cNvSpPr txBox="1"/>
          <p:nvPr/>
        </p:nvSpPr>
        <p:spPr>
          <a:xfrm>
            <a:off x="1317647" y="1945215"/>
            <a:ext cx="5092039" cy="2938110"/>
          </a:xfrm>
          <a:prstGeom prst="rect">
            <a:avLst/>
          </a:prstGeom>
        </p:spPr>
        <p:txBody>
          <a:bodyPr vert="horz" wrap="square" lIns="0" tIns="53020" rIns="0" bIns="0" rtlCol="0">
            <a:spAutoFit/>
          </a:bodyPr>
          <a:lstStyle/>
          <a:p>
            <a:pPr marL="6930">
              <a:spcBef>
                <a:spcPts val="417"/>
              </a:spcBef>
            </a:pPr>
            <a:r>
              <a:rPr sz="1610" spc="5" dirty="0">
                <a:solidFill>
                  <a:srgbClr val="FEB800"/>
                </a:solidFill>
                <a:latin typeface="DejaVu Sans Mono"/>
                <a:cs typeface="DejaVu Sans Mono"/>
              </a:rPr>
              <a:t>//</a:t>
            </a:r>
            <a:r>
              <a:rPr sz="1610" spc="3" dirty="0">
                <a:solidFill>
                  <a:srgbClr val="FEB800"/>
                </a:solidFill>
                <a:latin typeface="DejaVu Sans Mono"/>
                <a:cs typeface="DejaVu Sans Mono"/>
              </a:rPr>
              <a:t> </a:t>
            </a:r>
            <a:r>
              <a:rPr sz="1610" spc="5" dirty="0">
                <a:solidFill>
                  <a:srgbClr val="FEB800"/>
                </a:solidFill>
                <a:latin typeface="DejaVu Sans Mono"/>
                <a:cs typeface="DejaVu Sans Mono"/>
              </a:rPr>
              <a:t>application:</a:t>
            </a:r>
            <a:endParaRPr sz="1610" dirty="0">
              <a:latin typeface="DejaVu Sans Mono"/>
              <a:cs typeface="DejaVu Sans Mono"/>
            </a:endParaRPr>
          </a:p>
          <a:p>
            <a:pPr marL="6930" marR="1736409">
              <a:lnSpc>
                <a:spcPct val="119000"/>
              </a:lnSpc>
            </a:pPr>
            <a:r>
              <a:rPr sz="1610" spc="5" dirty="0">
                <a:solidFill>
                  <a:srgbClr val="A7AAA9"/>
                </a:solidFill>
                <a:latin typeface="DejaVu Sans Mono"/>
                <a:cs typeface="DejaVu Sans Mono"/>
              </a:rPr>
              <a:t>let app =</a:t>
            </a:r>
            <a:r>
              <a:rPr sz="1610" spc="-38" dirty="0">
                <a:solidFill>
                  <a:srgbClr val="A7AAA9"/>
                </a:solidFill>
                <a:latin typeface="DejaVu Sans Mono"/>
                <a:cs typeface="DejaVu Sans Mono"/>
              </a:rPr>
              <a:t> </a:t>
            </a:r>
            <a:r>
              <a:rPr sz="1610" spc="5" dirty="0">
                <a:solidFill>
                  <a:srgbClr val="A7AAA9"/>
                </a:solidFill>
                <a:latin typeface="DejaVu Sans Mono"/>
                <a:cs typeface="DejaVu Sans Mono"/>
              </a:rPr>
              <a:t>XCUIApplication()  app.launch()</a:t>
            </a:r>
            <a:endParaRPr sz="1610" dirty="0">
              <a:latin typeface="DejaVu Sans Mono"/>
              <a:cs typeface="DejaVu Sans Mono"/>
            </a:endParaRPr>
          </a:p>
          <a:p>
            <a:pPr>
              <a:spcBef>
                <a:spcPts val="30"/>
              </a:spcBef>
            </a:pPr>
            <a:endParaRPr sz="2265" dirty="0">
              <a:latin typeface="DejaVu Sans Mono"/>
              <a:cs typeface="DejaVu Sans Mono"/>
            </a:endParaRPr>
          </a:p>
          <a:p>
            <a:pPr marL="6930"/>
            <a:r>
              <a:rPr sz="1610" spc="5" dirty="0">
                <a:solidFill>
                  <a:srgbClr val="FEB800"/>
                </a:solidFill>
                <a:latin typeface="DejaVu Sans Mono"/>
                <a:cs typeface="DejaVu Sans Mono"/>
              </a:rPr>
              <a:t>// element and</a:t>
            </a:r>
            <a:r>
              <a:rPr sz="1610" spc="-3" dirty="0">
                <a:solidFill>
                  <a:srgbClr val="FEB800"/>
                </a:solidFill>
                <a:latin typeface="DejaVu Sans Mono"/>
                <a:cs typeface="DejaVu Sans Mono"/>
              </a:rPr>
              <a:t> </a:t>
            </a:r>
            <a:r>
              <a:rPr sz="1610" spc="5" dirty="0">
                <a:solidFill>
                  <a:srgbClr val="FEB800"/>
                </a:solidFill>
                <a:latin typeface="DejaVu Sans Mono"/>
                <a:cs typeface="DejaVu Sans Mono"/>
              </a:rPr>
              <a:t>query:</a:t>
            </a:r>
            <a:endParaRPr sz="1610" dirty="0">
              <a:latin typeface="DejaVu Sans Mono"/>
              <a:cs typeface="DejaVu Sans Mono"/>
            </a:endParaRPr>
          </a:p>
          <a:p>
            <a:pPr marL="6930" marR="869417">
              <a:lnSpc>
                <a:spcPct val="119000"/>
              </a:lnSpc>
            </a:pPr>
            <a:r>
              <a:rPr sz="1610" spc="5" dirty="0">
                <a:solidFill>
                  <a:srgbClr val="A7AAA9"/>
                </a:solidFill>
                <a:latin typeface="DejaVu Sans Mono"/>
                <a:cs typeface="DejaVu Sans Mono"/>
              </a:rPr>
              <a:t>let addButton =</a:t>
            </a:r>
            <a:r>
              <a:rPr sz="1610" spc="-35" dirty="0">
                <a:solidFill>
                  <a:srgbClr val="A7AAA9"/>
                </a:solidFill>
                <a:latin typeface="DejaVu Sans Mono"/>
                <a:cs typeface="DejaVu Sans Mono"/>
              </a:rPr>
              <a:t> </a:t>
            </a:r>
            <a:r>
              <a:rPr sz="1610" spc="5" dirty="0">
                <a:solidFill>
                  <a:srgbClr val="A7AAA9"/>
                </a:solidFill>
                <a:latin typeface="DejaVu Sans Mono"/>
                <a:cs typeface="DejaVu Sans Mono"/>
              </a:rPr>
              <a:t>app.buttons[“Add”]  addButton.tap()</a:t>
            </a:r>
            <a:endParaRPr sz="1610" dirty="0">
              <a:latin typeface="DejaVu Sans Mono"/>
              <a:cs typeface="DejaVu Sans Mono"/>
            </a:endParaRPr>
          </a:p>
          <a:p>
            <a:pPr>
              <a:spcBef>
                <a:spcPts val="14"/>
              </a:spcBef>
            </a:pPr>
            <a:endParaRPr sz="1965" dirty="0">
              <a:latin typeface="DejaVu Sans Mono"/>
              <a:cs typeface="DejaVu Sans Mono"/>
            </a:endParaRPr>
          </a:p>
          <a:p>
            <a:pPr marL="6930" marR="2772">
              <a:lnSpc>
                <a:spcPct val="119000"/>
              </a:lnSpc>
            </a:pPr>
            <a:r>
              <a:rPr sz="1610" spc="5" dirty="0">
                <a:solidFill>
                  <a:srgbClr val="FEB800"/>
                </a:solidFill>
                <a:latin typeface="DejaVu Sans Mono"/>
                <a:cs typeface="DejaVu Sans Mono"/>
              </a:rPr>
              <a:t>// assertion:  </a:t>
            </a:r>
            <a:r>
              <a:rPr sz="1610" spc="5" dirty="0">
                <a:solidFill>
                  <a:srgbClr val="A7AAA9"/>
                </a:solidFill>
                <a:latin typeface="DejaVu Sans Mono"/>
                <a:cs typeface="DejaVu Sans Mono"/>
              </a:rPr>
              <a:t>XCTAssertEqual(app.tables.cells.count,</a:t>
            </a:r>
            <a:r>
              <a:rPr sz="1610" spc="-30" dirty="0">
                <a:solidFill>
                  <a:srgbClr val="A7AAA9"/>
                </a:solidFill>
                <a:latin typeface="DejaVu Sans Mono"/>
                <a:cs typeface="DejaVu Sans Mono"/>
              </a:rPr>
              <a:t> </a:t>
            </a:r>
            <a:r>
              <a:rPr sz="1610" spc="5" dirty="0">
                <a:solidFill>
                  <a:srgbClr val="A7AAA9"/>
                </a:solidFill>
                <a:latin typeface="DejaVu Sans Mono"/>
                <a:cs typeface="DejaVu Sans Mono"/>
              </a:rPr>
              <a:t>1)</a:t>
            </a:r>
            <a:endParaRPr sz="1610" dirty="0">
              <a:latin typeface="DejaVu Sans Mono"/>
              <a:cs typeface="DejaVu Sans Mono"/>
            </a:endParaRPr>
          </a:p>
        </p:txBody>
      </p:sp>
    </p:spTree>
    <p:extLst>
      <p:ext uri="{BB962C8B-B14F-4D97-AF65-F5344CB8AC3E}">
        <p14:creationId xmlns:p14="http://schemas.microsoft.com/office/powerpoint/2010/main" val="1256035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9076" y="180131"/>
            <a:ext cx="3767568" cy="1278088"/>
          </a:xfrm>
          <a:prstGeom prst="rect">
            <a:avLst/>
          </a:prstGeom>
        </p:spPr>
        <p:txBody>
          <a:bodyPr vert="horz" wrap="square" lIns="0" tIns="67228" rIns="0" bIns="0" rtlCol="0">
            <a:spAutoFit/>
          </a:bodyPr>
          <a:lstStyle/>
          <a:p>
            <a:pPr marL="6930">
              <a:spcBef>
                <a:spcPts val="529"/>
              </a:spcBef>
            </a:pPr>
            <a:r>
              <a:rPr spc="-139" dirty="0"/>
              <a:t>Example</a:t>
            </a:r>
          </a:p>
          <a:p>
            <a:pPr marL="29454">
              <a:spcBef>
                <a:spcPts val="371"/>
              </a:spcBef>
            </a:pPr>
            <a:r>
              <a:rPr sz="3220" spc="-111" dirty="0">
                <a:solidFill>
                  <a:srgbClr val="8E8E93"/>
                </a:solidFill>
              </a:rPr>
              <a:t>Testing </a:t>
            </a:r>
            <a:r>
              <a:rPr sz="3220" spc="-35" dirty="0">
                <a:solidFill>
                  <a:srgbClr val="8E8E93"/>
                </a:solidFill>
              </a:rPr>
              <a:t>the </a:t>
            </a:r>
            <a:r>
              <a:rPr sz="3220" spc="8" dirty="0">
                <a:solidFill>
                  <a:srgbClr val="8E8E93"/>
                </a:solidFill>
              </a:rPr>
              <a:t>Add</a:t>
            </a:r>
            <a:r>
              <a:rPr sz="3220" spc="-300" dirty="0">
                <a:solidFill>
                  <a:srgbClr val="8E8E93"/>
                </a:solidFill>
              </a:rPr>
              <a:t> </a:t>
            </a:r>
            <a:r>
              <a:rPr sz="3220" spc="3" dirty="0">
                <a:solidFill>
                  <a:srgbClr val="8E8E93"/>
                </a:solidFill>
              </a:rPr>
              <a:t>button</a:t>
            </a:r>
            <a:endParaRPr sz="322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1322087" y="2600323"/>
            <a:ext cx="6096095" cy="2012314"/>
          </a:xfrm>
          <a:prstGeom prst="rect">
            <a:avLst/>
          </a:prstGeom>
        </p:spPr>
        <p:txBody>
          <a:bodyPr vert="horz" wrap="square" lIns="0" tIns="7970" rIns="0" bIns="0" rtlCol="0">
            <a:spAutoFit/>
          </a:bodyPr>
          <a:lstStyle/>
          <a:p>
            <a:pPr marL="6930">
              <a:spcBef>
                <a:spcPts val="62"/>
              </a:spcBef>
            </a:pPr>
            <a:r>
              <a:rPr spc="5" dirty="0"/>
              <a:t>app.launch()</a:t>
            </a:r>
          </a:p>
          <a:p>
            <a:pPr>
              <a:lnSpc>
                <a:spcPct val="100000"/>
              </a:lnSpc>
            </a:pPr>
            <a:endParaRPr sz="2292" dirty="0"/>
          </a:p>
          <a:p>
            <a:pPr marL="6930"/>
            <a:r>
              <a:rPr spc="5" dirty="0">
                <a:solidFill>
                  <a:srgbClr val="FEB800"/>
                </a:solidFill>
              </a:rPr>
              <a:t>// element and</a:t>
            </a:r>
            <a:r>
              <a:rPr spc="-3" dirty="0">
                <a:solidFill>
                  <a:srgbClr val="FEB800"/>
                </a:solidFill>
              </a:rPr>
              <a:t> </a:t>
            </a:r>
            <a:r>
              <a:rPr spc="5" dirty="0">
                <a:solidFill>
                  <a:srgbClr val="FEB800"/>
                </a:solidFill>
              </a:rPr>
              <a:t>query:</a:t>
            </a:r>
          </a:p>
          <a:p>
            <a:pPr marL="6930" marR="869417">
              <a:lnSpc>
                <a:spcPct val="119000"/>
              </a:lnSpc>
            </a:pPr>
            <a:r>
              <a:rPr spc="5" dirty="0"/>
              <a:t>let addButton =</a:t>
            </a:r>
            <a:r>
              <a:rPr spc="-35" dirty="0"/>
              <a:t> </a:t>
            </a:r>
            <a:r>
              <a:rPr spc="5" dirty="0"/>
              <a:t>app.buttons[“Add”]  addButton.tap()</a:t>
            </a:r>
          </a:p>
          <a:p>
            <a:pPr>
              <a:spcBef>
                <a:spcPts val="11"/>
              </a:spcBef>
            </a:pPr>
            <a:endParaRPr sz="1965" dirty="0"/>
          </a:p>
          <a:p>
            <a:pPr marL="6930" marR="2772">
              <a:lnSpc>
                <a:spcPct val="119000"/>
              </a:lnSpc>
            </a:pPr>
            <a:r>
              <a:rPr spc="5" dirty="0">
                <a:solidFill>
                  <a:srgbClr val="FEB800"/>
                </a:solidFill>
              </a:rPr>
              <a:t>// assertion:  </a:t>
            </a:r>
            <a:r>
              <a:rPr spc="5" dirty="0"/>
              <a:t>XCTAssertEqual(app.tables.cells.count,</a:t>
            </a:r>
            <a:r>
              <a:rPr spc="-30" dirty="0"/>
              <a:t> </a:t>
            </a:r>
            <a:r>
              <a:rPr spc="5" dirty="0"/>
              <a:t>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7647" y="1990267"/>
            <a:ext cx="1871655" cy="255808"/>
          </a:xfrm>
          <a:prstGeom prst="rect">
            <a:avLst/>
          </a:prstGeom>
        </p:spPr>
        <p:txBody>
          <a:bodyPr vert="horz" wrap="square" lIns="0" tIns="7970" rIns="0" bIns="0" rtlCol="0">
            <a:spAutoFit/>
          </a:bodyPr>
          <a:lstStyle/>
          <a:p>
            <a:pPr marL="6930">
              <a:spcBef>
                <a:spcPts val="62"/>
              </a:spcBef>
            </a:pPr>
            <a:r>
              <a:rPr sz="1610" spc="5" dirty="0">
                <a:solidFill>
                  <a:srgbClr val="FEB800"/>
                </a:solidFill>
                <a:latin typeface="DejaVu Sans Mono"/>
                <a:cs typeface="DejaVu Sans Mono"/>
              </a:rPr>
              <a:t>//</a:t>
            </a:r>
            <a:r>
              <a:rPr sz="1610" spc="-41" dirty="0">
                <a:solidFill>
                  <a:srgbClr val="FEB800"/>
                </a:solidFill>
                <a:latin typeface="DejaVu Sans Mono"/>
                <a:cs typeface="DejaVu Sans Mono"/>
              </a:rPr>
              <a:t> </a:t>
            </a:r>
            <a:r>
              <a:rPr sz="1610" spc="5" dirty="0">
                <a:solidFill>
                  <a:srgbClr val="FEB800"/>
                </a:solidFill>
                <a:latin typeface="DejaVu Sans Mono"/>
                <a:cs typeface="DejaVu Sans Mono"/>
              </a:rPr>
              <a:t>application:</a:t>
            </a:r>
            <a:endParaRPr sz="1610" dirty="0">
              <a:latin typeface="DejaVu Sans Mono"/>
              <a:cs typeface="DejaVu Sans Mo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4578" y="2265711"/>
            <a:ext cx="3640042" cy="272604"/>
          </a:xfrm>
          <a:prstGeom prst="rect">
            <a:avLst/>
          </a:prstGeom>
          <a:solidFill>
            <a:srgbClr val="1C557D">
              <a:alpha val="50000"/>
            </a:srgbClr>
          </a:solidFill>
          <a:ln w="31412">
            <a:solidFill>
              <a:srgbClr val="39A8FA"/>
            </a:solidFill>
          </a:ln>
        </p:spPr>
        <p:txBody>
          <a:bodyPr vert="horz" wrap="square" lIns="0" tIns="24604" rIns="0" bIns="0" rtlCol="0">
            <a:spAutoFit/>
          </a:bodyPr>
          <a:lstStyle/>
          <a:p>
            <a:pPr marL="139647">
              <a:spcBef>
                <a:spcPts val="194"/>
              </a:spcBef>
            </a:pPr>
            <a:r>
              <a:rPr sz="1610" spc="5" dirty="0">
                <a:solidFill>
                  <a:srgbClr val="FFFFFF"/>
                </a:solidFill>
                <a:latin typeface="DejaVu Sans Mono"/>
                <a:cs typeface="DejaVu Sans Mono"/>
              </a:rPr>
              <a:t>let app =</a:t>
            </a:r>
            <a:r>
              <a:rPr sz="1610" spc="-27" dirty="0">
                <a:solidFill>
                  <a:srgbClr val="FFFFFF"/>
                </a:solidFill>
                <a:latin typeface="DejaVu Sans Mono"/>
                <a:cs typeface="DejaVu Sans Mono"/>
              </a:rPr>
              <a:t> </a:t>
            </a:r>
            <a:r>
              <a:rPr sz="1610" spc="5" dirty="0">
                <a:solidFill>
                  <a:srgbClr val="FFFFFF"/>
                </a:solidFill>
                <a:latin typeface="DejaVu Sans Mono"/>
                <a:cs typeface="DejaVu Sans Mono"/>
              </a:rPr>
              <a:t>XCUIApplication()</a:t>
            </a:r>
            <a:endParaRPr sz="1610">
              <a:latin typeface="DejaVu Sans Mono"/>
              <a:cs typeface="DejaVu Sans Mon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433140" y="2885710"/>
            <a:ext cx="1068570" cy="10685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82"/>
          </a:p>
        </p:txBody>
      </p:sp>
    </p:spTree>
    <p:extLst>
      <p:ext uri="{BB962C8B-B14F-4D97-AF65-F5344CB8AC3E}">
        <p14:creationId xmlns:p14="http://schemas.microsoft.com/office/powerpoint/2010/main" val="524687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33140" y="2885710"/>
            <a:ext cx="1068570" cy="10685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82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89076" y="180131"/>
            <a:ext cx="3767568" cy="1278088"/>
          </a:xfrm>
          <a:prstGeom prst="rect">
            <a:avLst/>
          </a:prstGeom>
        </p:spPr>
        <p:txBody>
          <a:bodyPr vert="horz" wrap="square" lIns="0" tIns="67228" rIns="0" bIns="0" rtlCol="0">
            <a:spAutoFit/>
          </a:bodyPr>
          <a:lstStyle/>
          <a:p>
            <a:pPr marL="6930">
              <a:spcBef>
                <a:spcPts val="529"/>
              </a:spcBef>
            </a:pPr>
            <a:r>
              <a:rPr spc="-139" dirty="0"/>
              <a:t>Example</a:t>
            </a:r>
          </a:p>
          <a:p>
            <a:pPr marL="29454">
              <a:spcBef>
                <a:spcPts val="371"/>
              </a:spcBef>
            </a:pPr>
            <a:r>
              <a:rPr sz="3220" spc="-111" dirty="0">
                <a:solidFill>
                  <a:srgbClr val="8E8E93"/>
                </a:solidFill>
              </a:rPr>
              <a:t>Testing </a:t>
            </a:r>
            <a:r>
              <a:rPr sz="3220" spc="-35" dirty="0">
                <a:solidFill>
                  <a:srgbClr val="8E8E93"/>
                </a:solidFill>
              </a:rPr>
              <a:t>the </a:t>
            </a:r>
            <a:r>
              <a:rPr sz="3220" spc="8" dirty="0">
                <a:solidFill>
                  <a:srgbClr val="8E8E93"/>
                </a:solidFill>
              </a:rPr>
              <a:t>Add</a:t>
            </a:r>
            <a:r>
              <a:rPr sz="3220" spc="-300" dirty="0">
                <a:solidFill>
                  <a:srgbClr val="8E8E93"/>
                </a:solidFill>
              </a:rPr>
              <a:t> </a:t>
            </a:r>
            <a:r>
              <a:rPr sz="3220" spc="3" dirty="0">
                <a:solidFill>
                  <a:srgbClr val="8E8E93"/>
                </a:solidFill>
              </a:rPr>
              <a:t>button</a:t>
            </a:r>
            <a:endParaRPr sz="3220"/>
          </a:p>
        </p:txBody>
      </p:sp>
      <p:sp>
        <p:nvSpPr>
          <p:cNvPr id="4" name="object 4"/>
          <p:cNvSpPr txBox="1"/>
          <p:nvPr/>
        </p:nvSpPr>
        <p:spPr>
          <a:xfrm>
            <a:off x="1317646" y="1945215"/>
            <a:ext cx="3357960" cy="600354"/>
          </a:xfrm>
          <a:prstGeom prst="rect">
            <a:avLst/>
          </a:prstGeom>
        </p:spPr>
        <p:txBody>
          <a:bodyPr vert="horz" wrap="square" lIns="0" tIns="53020" rIns="0" bIns="0" rtlCol="0">
            <a:spAutoFit/>
          </a:bodyPr>
          <a:lstStyle/>
          <a:p>
            <a:pPr marL="6930">
              <a:spcBef>
                <a:spcPts val="417"/>
              </a:spcBef>
            </a:pPr>
            <a:r>
              <a:rPr sz="1610" spc="5" dirty="0">
                <a:solidFill>
                  <a:srgbClr val="FEB800"/>
                </a:solidFill>
                <a:latin typeface="DejaVu Sans Mono"/>
                <a:cs typeface="DejaVu Sans Mono"/>
              </a:rPr>
              <a:t>//</a:t>
            </a:r>
            <a:r>
              <a:rPr sz="1610" dirty="0">
                <a:solidFill>
                  <a:srgbClr val="FEB800"/>
                </a:solidFill>
                <a:latin typeface="DejaVu Sans Mono"/>
                <a:cs typeface="DejaVu Sans Mono"/>
              </a:rPr>
              <a:t> </a:t>
            </a:r>
            <a:r>
              <a:rPr sz="1610" spc="5" dirty="0">
                <a:solidFill>
                  <a:srgbClr val="FEB800"/>
                </a:solidFill>
                <a:latin typeface="DejaVu Sans Mono"/>
                <a:cs typeface="DejaVu Sans Mono"/>
              </a:rPr>
              <a:t>application:</a:t>
            </a:r>
            <a:endParaRPr sz="1610">
              <a:latin typeface="DejaVu Sans Mono"/>
              <a:cs typeface="DejaVu Sans Mono"/>
            </a:endParaRPr>
          </a:p>
          <a:p>
            <a:pPr marL="6930">
              <a:spcBef>
                <a:spcPts val="368"/>
              </a:spcBef>
            </a:pPr>
            <a:r>
              <a:rPr sz="1610" spc="5" dirty="0">
                <a:solidFill>
                  <a:srgbClr val="A7AAA9"/>
                </a:solidFill>
                <a:latin typeface="DejaVu Sans Mono"/>
                <a:cs typeface="DejaVu Sans Mono"/>
              </a:rPr>
              <a:t>let app =</a:t>
            </a:r>
            <a:r>
              <a:rPr sz="1610" spc="-38" dirty="0">
                <a:solidFill>
                  <a:srgbClr val="A7AAA9"/>
                </a:solidFill>
                <a:latin typeface="DejaVu Sans Mono"/>
                <a:cs typeface="DejaVu Sans Mono"/>
              </a:rPr>
              <a:t> </a:t>
            </a:r>
            <a:r>
              <a:rPr sz="1610" spc="5" dirty="0">
                <a:solidFill>
                  <a:srgbClr val="A7AAA9"/>
                </a:solidFill>
                <a:latin typeface="DejaVu Sans Mono"/>
                <a:cs typeface="DejaVu Sans Mono"/>
              </a:rPr>
              <a:t>XCUIApplication()</a:t>
            </a:r>
            <a:endParaRPr sz="1610">
              <a:latin typeface="DejaVu Sans Mono"/>
              <a:cs typeface="DejaVu Sans Mon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4577" y="2557142"/>
            <a:ext cx="1771506" cy="272955"/>
          </a:xfrm>
          <a:prstGeom prst="rect">
            <a:avLst/>
          </a:prstGeom>
          <a:solidFill>
            <a:srgbClr val="1C557D">
              <a:alpha val="50000"/>
            </a:srgbClr>
          </a:solidFill>
          <a:ln w="31412">
            <a:solidFill>
              <a:srgbClr val="39A8FA"/>
            </a:solidFill>
          </a:ln>
        </p:spPr>
        <p:txBody>
          <a:bodyPr vert="horz" wrap="square" lIns="0" tIns="24951" rIns="0" bIns="0" rtlCol="0">
            <a:spAutoFit/>
          </a:bodyPr>
          <a:lstStyle/>
          <a:p>
            <a:pPr marL="139647">
              <a:spcBef>
                <a:spcPts val="196"/>
              </a:spcBef>
            </a:pPr>
            <a:r>
              <a:rPr sz="1610" spc="5" dirty="0">
                <a:solidFill>
                  <a:srgbClr val="FFFFFF"/>
                </a:solidFill>
                <a:latin typeface="DejaVu Sans Mono"/>
                <a:cs typeface="DejaVu Sans Mono"/>
              </a:rPr>
              <a:t>app.launch()</a:t>
            </a:r>
            <a:endParaRPr sz="1610">
              <a:latin typeface="DejaVu Sans Mono"/>
              <a:cs typeface="DejaVu Sans Mon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17647" y="3113053"/>
            <a:ext cx="5092039" cy="1752144"/>
          </a:xfrm>
          <a:prstGeom prst="rect">
            <a:avLst/>
          </a:prstGeom>
        </p:spPr>
        <p:txBody>
          <a:bodyPr vert="horz" wrap="square" lIns="0" tIns="53020" rIns="0" bIns="0" rtlCol="0">
            <a:spAutoFit/>
          </a:bodyPr>
          <a:lstStyle/>
          <a:p>
            <a:pPr marL="6930">
              <a:spcBef>
                <a:spcPts val="417"/>
              </a:spcBef>
            </a:pPr>
            <a:r>
              <a:rPr sz="1610" spc="5" dirty="0">
                <a:solidFill>
                  <a:srgbClr val="FEB800"/>
                </a:solidFill>
                <a:latin typeface="DejaVu Sans Mono"/>
                <a:cs typeface="DejaVu Sans Mono"/>
              </a:rPr>
              <a:t>// element and</a:t>
            </a:r>
            <a:r>
              <a:rPr sz="1610" spc="-3" dirty="0">
                <a:solidFill>
                  <a:srgbClr val="FEB800"/>
                </a:solidFill>
                <a:latin typeface="DejaVu Sans Mono"/>
                <a:cs typeface="DejaVu Sans Mono"/>
              </a:rPr>
              <a:t> </a:t>
            </a:r>
            <a:r>
              <a:rPr sz="1610" spc="5" dirty="0">
                <a:solidFill>
                  <a:srgbClr val="FEB800"/>
                </a:solidFill>
                <a:latin typeface="DejaVu Sans Mono"/>
                <a:cs typeface="DejaVu Sans Mono"/>
              </a:rPr>
              <a:t>query:</a:t>
            </a:r>
            <a:endParaRPr sz="1610">
              <a:latin typeface="DejaVu Sans Mono"/>
              <a:cs typeface="DejaVu Sans Mono"/>
            </a:endParaRPr>
          </a:p>
          <a:p>
            <a:pPr marL="6930" marR="869417">
              <a:lnSpc>
                <a:spcPct val="119000"/>
              </a:lnSpc>
            </a:pPr>
            <a:r>
              <a:rPr sz="1610" spc="5" dirty="0">
                <a:solidFill>
                  <a:srgbClr val="A7AAA9"/>
                </a:solidFill>
                <a:latin typeface="DejaVu Sans Mono"/>
                <a:cs typeface="DejaVu Sans Mono"/>
              </a:rPr>
              <a:t>let addButton =</a:t>
            </a:r>
            <a:r>
              <a:rPr sz="1610" spc="-35" dirty="0">
                <a:solidFill>
                  <a:srgbClr val="A7AAA9"/>
                </a:solidFill>
                <a:latin typeface="DejaVu Sans Mono"/>
                <a:cs typeface="DejaVu Sans Mono"/>
              </a:rPr>
              <a:t> </a:t>
            </a:r>
            <a:r>
              <a:rPr sz="1610" spc="5" dirty="0">
                <a:solidFill>
                  <a:srgbClr val="A7AAA9"/>
                </a:solidFill>
                <a:latin typeface="DejaVu Sans Mono"/>
                <a:cs typeface="DejaVu Sans Mono"/>
              </a:rPr>
              <a:t>app.buttons[“Add”]  addButton.tap()</a:t>
            </a:r>
            <a:endParaRPr sz="1610">
              <a:latin typeface="DejaVu Sans Mono"/>
              <a:cs typeface="DejaVu Sans Mono"/>
            </a:endParaRPr>
          </a:p>
          <a:p>
            <a:pPr>
              <a:spcBef>
                <a:spcPts val="14"/>
              </a:spcBef>
            </a:pPr>
            <a:endParaRPr sz="1965">
              <a:latin typeface="DejaVu Sans Mono"/>
              <a:cs typeface="DejaVu Sans Mono"/>
            </a:endParaRPr>
          </a:p>
          <a:p>
            <a:pPr marL="6930" marR="2772">
              <a:lnSpc>
                <a:spcPct val="119000"/>
              </a:lnSpc>
            </a:pPr>
            <a:r>
              <a:rPr sz="1610" spc="5" dirty="0">
                <a:solidFill>
                  <a:srgbClr val="FEB800"/>
                </a:solidFill>
                <a:latin typeface="DejaVu Sans Mono"/>
                <a:cs typeface="DejaVu Sans Mono"/>
              </a:rPr>
              <a:t>// assertion:  </a:t>
            </a:r>
            <a:r>
              <a:rPr sz="1610" spc="5" dirty="0">
                <a:solidFill>
                  <a:srgbClr val="A7AAA9"/>
                </a:solidFill>
                <a:latin typeface="DejaVu Sans Mono"/>
                <a:cs typeface="DejaVu Sans Mono"/>
              </a:rPr>
              <a:t>XCTAssertEqual(app.tables.cells.count,</a:t>
            </a:r>
            <a:r>
              <a:rPr sz="1610" spc="-30" dirty="0">
                <a:solidFill>
                  <a:srgbClr val="A7AAA9"/>
                </a:solidFill>
                <a:latin typeface="DejaVu Sans Mono"/>
                <a:cs typeface="DejaVu Sans Mono"/>
              </a:rPr>
              <a:t> </a:t>
            </a:r>
            <a:r>
              <a:rPr sz="1610" spc="5" dirty="0">
                <a:solidFill>
                  <a:srgbClr val="A7AAA9"/>
                </a:solidFill>
                <a:latin typeface="DejaVu Sans Mono"/>
                <a:cs typeface="DejaVu Sans Mono"/>
              </a:rPr>
              <a:t>1)</a:t>
            </a:r>
            <a:endParaRPr sz="1610">
              <a:latin typeface="DejaVu Sans Mono"/>
              <a:cs typeface="DejaVu Sans Mono"/>
            </a:endParaRPr>
          </a:p>
        </p:txBody>
      </p:sp>
    </p:spTree>
    <p:extLst>
      <p:ext uri="{BB962C8B-B14F-4D97-AF65-F5344CB8AC3E}">
        <p14:creationId xmlns:p14="http://schemas.microsoft.com/office/powerpoint/2010/main" val="2137501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9076" y="180131"/>
            <a:ext cx="3767568" cy="1278088"/>
          </a:xfrm>
          <a:prstGeom prst="rect">
            <a:avLst/>
          </a:prstGeom>
        </p:spPr>
        <p:txBody>
          <a:bodyPr vert="horz" wrap="square" lIns="0" tIns="67228" rIns="0" bIns="0" rtlCol="0">
            <a:spAutoFit/>
          </a:bodyPr>
          <a:lstStyle/>
          <a:p>
            <a:pPr marL="6930">
              <a:spcBef>
                <a:spcPts val="529"/>
              </a:spcBef>
            </a:pPr>
            <a:r>
              <a:rPr spc="-139" dirty="0"/>
              <a:t>Example</a:t>
            </a:r>
          </a:p>
          <a:p>
            <a:pPr marL="29454">
              <a:spcBef>
                <a:spcPts val="371"/>
              </a:spcBef>
            </a:pPr>
            <a:r>
              <a:rPr sz="3220" spc="-111" dirty="0">
                <a:solidFill>
                  <a:srgbClr val="8E8E93"/>
                </a:solidFill>
              </a:rPr>
              <a:t>Testing </a:t>
            </a:r>
            <a:r>
              <a:rPr sz="3220" spc="-35" dirty="0">
                <a:solidFill>
                  <a:srgbClr val="8E8E93"/>
                </a:solidFill>
              </a:rPr>
              <a:t>the </a:t>
            </a:r>
            <a:r>
              <a:rPr sz="3220" spc="8" dirty="0">
                <a:solidFill>
                  <a:srgbClr val="8E8E93"/>
                </a:solidFill>
              </a:rPr>
              <a:t>Add</a:t>
            </a:r>
            <a:r>
              <a:rPr sz="3220" spc="-300" dirty="0">
                <a:solidFill>
                  <a:srgbClr val="8E8E93"/>
                </a:solidFill>
              </a:rPr>
              <a:t> </a:t>
            </a:r>
            <a:r>
              <a:rPr sz="3220" spc="3" dirty="0">
                <a:solidFill>
                  <a:srgbClr val="8E8E93"/>
                </a:solidFill>
              </a:rPr>
              <a:t>button</a:t>
            </a:r>
            <a:endParaRPr sz="3220"/>
          </a:p>
        </p:txBody>
      </p:sp>
      <p:sp>
        <p:nvSpPr>
          <p:cNvPr id="3" name="object 3"/>
          <p:cNvSpPr txBox="1"/>
          <p:nvPr/>
        </p:nvSpPr>
        <p:spPr>
          <a:xfrm>
            <a:off x="1317646" y="1945215"/>
            <a:ext cx="3357960" cy="600354"/>
          </a:xfrm>
          <a:prstGeom prst="rect">
            <a:avLst/>
          </a:prstGeom>
        </p:spPr>
        <p:txBody>
          <a:bodyPr vert="horz" wrap="square" lIns="0" tIns="53020" rIns="0" bIns="0" rtlCol="0">
            <a:spAutoFit/>
          </a:bodyPr>
          <a:lstStyle/>
          <a:p>
            <a:pPr marL="6930">
              <a:spcBef>
                <a:spcPts val="417"/>
              </a:spcBef>
            </a:pPr>
            <a:r>
              <a:rPr sz="1610" spc="5" dirty="0">
                <a:solidFill>
                  <a:srgbClr val="FEB800"/>
                </a:solidFill>
                <a:latin typeface="DejaVu Sans Mono"/>
                <a:cs typeface="DejaVu Sans Mono"/>
              </a:rPr>
              <a:t>//</a:t>
            </a:r>
            <a:r>
              <a:rPr sz="1610" dirty="0">
                <a:solidFill>
                  <a:srgbClr val="FEB800"/>
                </a:solidFill>
                <a:latin typeface="DejaVu Sans Mono"/>
                <a:cs typeface="DejaVu Sans Mono"/>
              </a:rPr>
              <a:t> </a:t>
            </a:r>
            <a:r>
              <a:rPr sz="1610" spc="5" dirty="0">
                <a:solidFill>
                  <a:srgbClr val="FEB800"/>
                </a:solidFill>
                <a:latin typeface="DejaVu Sans Mono"/>
                <a:cs typeface="DejaVu Sans Mono"/>
              </a:rPr>
              <a:t>application:</a:t>
            </a:r>
            <a:endParaRPr sz="1610">
              <a:latin typeface="DejaVu Sans Mono"/>
              <a:cs typeface="DejaVu Sans Mono"/>
            </a:endParaRPr>
          </a:p>
          <a:p>
            <a:pPr marL="6930">
              <a:spcBef>
                <a:spcPts val="368"/>
              </a:spcBef>
            </a:pPr>
            <a:r>
              <a:rPr sz="1610" spc="5" dirty="0">
                <a:solidFill>
                  <a:srgbClr val="A7AAA9"/>
                </a:solidFill>
                <a:latin typeface="DejaVu Sans Mono"/>
                <a:cs typeface="DejaVu Sans Mono"/>
              </a:rPr>
              <a:t>let app =</a:t>
            </a:r>
            <a:r>
              <a:rPr sz="1610" spc="-38" dirty="0">
                <a:solidFill>
                  <a:srgbClr val="A7AAA9"/>
                </a:solidFill>
                <a:latin typeface="DejaVu Sans Mono"/>
                <a:cs typeface="DejaVu Sans Mono"/>
              </a:rPr>
              <a:t> </a:t>
            </a:r>
            <a:r>
              <a:rPr sz="1610" spc="5" dirty="0">
                <a:solidFill>
                  <a:srgbClr val="A7AAA9"/>
                </a:solidFill>
                <a:latin typeface="DejaVu Sans Mono"/>
                <a:cs typeface="DejaVu Sans Mono"/>
              </a:rPr>
              <a:t>XCUIApplication()</a:t>
            </a:r>
            <a:endParaRPr sz="1610">
              <a:latin typeface="DejaVu Sans Mono"/>
              <a:cs typeface="DejaVu Sans Mo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4577" y="2557142"/>
            <a:ext cx="1771506" cy="272955"/>
          </a:xfrm>
          <a:prstGeom prst="rect">
            <a:avLst/>
          </a:prstGeom>
          <a:solidFill>
            <a:srgbClr val="1C557D">
              <a:alpha val="50000"/>
            </a:srgbClr>
          </a:solidFill>
          <a:ln w="31412">
            <a:solidFill>
              <a:srgbClr val="39A8FA"/>
            </a:solidFill>
          </a:ln>
        </p:spPr>
        <p:txBody>
          <a:bodyPr vert="horz" wrap="square" lIns="0" tIns="24951" rIns="0" bIns="0" rtlCol="0">
            <a:spAutoFit/>
          </a:bodyPr>
          <a:lstStyle/>
          <a:p>
            <a:pPr marL="139647">
              <a:spcBef>
                <a:spcPts val="196"/>
              </a:spcBef>
            </a:pPr>
            <a:r>
              <a:rPr sz="1610" spc="5" dirty="0">
                <a:solidFill>
                  <a:srgbClr val="FFFFFF"/>
                </a:solidFill>
                <a:latin typeface="DejaVu Sans Mono"/>
                <a:cs typeface="DejaVu Sans Mono"/>
              </a:rPr>
              <a:t>app.launch()</a:t>
            </a:r>
            <a:endParaRPr sz="1610">
              <a:latin typeface="DejaVu Sans Mono"/>
              <a:cs typeface="DejaVu Sans Mon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7647" y="3113053"/>
            <a:ext cx="5092039" cy="1752144"/>
          </a:xfrm>
          <a:prstGeom prst="rect">
            <a:avLst/>
          </a:prstGeom>
        </p:spPr>
        <p:txBody>
          <a:bodyPr vert="horz" wrap="square" lIns="0" tIns="53020" rIns="0" bIns="0" rtlCol="0">
            <a:spAutoFit/>
          </a:bodyPr>
          <a:lstStyle/>
          <a:p>
            <a:pPr marL="6930">
              <a:spcBef>
                <a:spcPts val="417"/>
              </a:spcBef>
            </a:pPr>
            <a:r>
              <a:rPr sz="1610" spc="5" dirty="0">
                <a:solidFill>
                  <a:srgbClr val="FEB800"/>
                </a:solidFill>
                <a:latin typeface="DejaVu Sans Mono"/>
                <a:cs typeface="DejaVu Sans Mono"/>
              </a:rPr>
              <a:t>// element and</a:t>
            </a:r>
            <a:r>
              <a:rPr sz="1610" spc="-3" dirty="0">
                <a:solidFill>
                  <a:srgbClr val="FEB800"/>
                </a:solidFill>
                <a:latin typeface="DejaVu Sans Mono"/>
                <a:cs typeface="DejaVu Sans Mono"/>
              </a:rPr>
              <a:t> </a:t>
            </a:r>
            <a:r>
              <a:rPr sz="1610" spc="5" dirty="0">
                <a:solidFill>
                  <a:srgbClr val="FEB800"/>
                </a:solidFill>
                <a:latin typeface="DejaVu Sans Mono"/>
                <a:cs typeface="DejaVu Sans Mono"/>
              </a:rPr>
              <a:t>query:</a:t>
            </a:r>
            <a:endParaRPr sz="1610">
              <a:latin typeface="DejaVu Sans Mono"/>
              <a:cs typeface="DejaVu Sans Mono"/>
            </a:endParaRPr>
          </a:p>
          <a:p>
            <a:pPr marL="6930" marR="869417">
              <a:lnSpc>
                <a:spcPct val="119000"/>
              </a:lnSpc>
            </a:pPr>
            <a:r>
              <a:rPr sz="1610" spc="5" dirty="0">
                <a:solidFill>
                  <a:srgbClr val="A7AAA9"/>
                </a:solidFill>
                <a:latin typeface="DejaVu Sans Mono"/>
                <a:cs typeface="DejaVu Sans Mono"/>
              </a:rPr>
              <a:t>let addButton =</a:t>
            </a:r>
            <a:r>
              <a:rPr sz="1610" spc="-35" dirty="0">
                <a:solidFill>
                  <a:srgbClr val="A7AAA9"/>
                </a:solidFill>
                <a:latin typeface="DejaVu Sans Mono"/>
                <a:cs typeface="DejaVu Sans Mono"/>
              </a:rPr>
              <a:t> </a:t>
            </a:r>
            <a:r>
              <a:rPr sz="1610" spc="5" dirty="0">
                <a:solidFill>
                  <a:srgbClr val="A7AAA9"/>
                </a:solidFill>
                <a:latin typeface="DejaVu Sans Mono"/>
                <a:cs typeface="DejaVu Sans Mono"/>
              </a:rPr>
              <a:t>app.buttons[“Add”]  addButton.tap()</a:t>
            </a:r>
            <a:endParaRPr sz="1610">
              <a:latin typeface="DejaVu Sans Mono"/>
              <a:cs typeface="DejaVu Sans Mono"/>
            </a:endParaRPr>
          </a:p>
          <a:p>
            <a:pPr>
              <a:spcBef>
                <a:spcPts val="14"/>
              </a:spcBef>
            </a:pPr>
            <a:endParaRPr sz="1965">
              <a:latin typeface="DejaVu Sans Mono"/>
              <a:cs typeface="DejaVu Sans Mono"/>
            </a:endParaRPr>
          </a:p>
          <a:p>
            <a:pPr marL="6930" marR="2772">
              <a:lnSpc>
                <a:spcPct val="119000"/>
              </a:lnSpc>
            </a:pPr>
            <a:r>
              <a:rPr sz="1610" spc="5" dirty="0">
                <a:solidFill>
                  <a:srgbClr val="FEB800"/>
                </a:solidFill>
                <a:latin typeface="DejaVu Sans Mono"/>
                <a:cs typeface="DejaVu Sans Mono"/>
              </a:rPr>
              <a:t>// assertion:  </a:t>
            </a:r>
            <a:r>
              <a:rPr sz="1610" spc="5" dirty="0">
                <a:solidFill>
                  <a:srgbClr val="A7AAA9"/>
                </a:solidFill>
                <a:latin typeface="DejaVu Sans Mono"/>
                <a:cs typeface="DejaVu Sans Mono"/>
              </a:rPr>
              <a:t>XCTAssertEqual(app.tables.cells.count,</a:t>
            </a:r>
            <a:r>
              <a:rPr sz="1610" spc="-30" dirty="0">
                <a:solidFill>
                  <a:srgbClr val="A7AAA9"/>
                </a:solidFill>
                <a:latin typeface="DejaVu Sans Mono"/>
                <a:cs typeface="DejaVu Sans Mono"/>
              </a:rPr>
              <a:t> </a:t>
            </a:r>
            <a:r>
              <a:rPr sz="1610" spc="5" dirty="0">
                <a:solidFill>
                  <a:srgbClr val="A7AAA9"/>
                </a:solidFill>
                <a:latin typeface="DejaVu Sans Mono"/>
                <a:cs typeface="DejaVu Sans Mono"/>
              </a:rPr>
              <a:t>1)</a:t>
            </a:r>
            <a:endParaRPr sz="1610">
              <a:latin typeface="DejaVu Sans Mono"/>
              <a:cs typeface="DejaVu Sans Mon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38856" y="1988569"/>
            <a:ext cx="3857137" cy="48685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82"/>
          </a:p>
        </p:txBody>
      </p:sp>
    </p:spTree>
    <p:extLst>
      <p:ext uri="{BB962C8B-B14F-4D97-AF65-F5344CB8AC3E}">
        <p14:creationId xmlns:p14="http://schemas.microsoft.com/office/powerpoint/2010/main" val="2972352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38856" y="1988569"/>
            <a:ext cx="3857137" cy="48685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82"/>
          </a:p>
        </p:txBody>
      </p:sp>
      <p:sp>
        <p:nvSpPr>
          <p:cNvPr id="3" name="object 3"/>
          <p:cNvSpPr txBox="1"/>
          <p:nvPr/>
        </p:nvSpPr>
        <p:spPr>
          <a:xfrm>
            <a:off x="1317646" y="1945216"/>
            <a:ext cx="3357960" cy="1487264"/>
          </a:xfrm>
          <a:prstGeom prst="rect">
            <a:avLst/>
          </a:prstGeom>
        </p:spPr>
        <p:txBody>
          <a:bodyPr vert="horz" wrap="square" lIns="0" tIns="53020" rIns="0" bIns="0" rtlCol="0">
            <a:spAutoFit/>
          </a:bodyPr>
          <a:lstStyle/>
          <a:p>
            <a:pPr marL="6930">
              <a:spcBef>
                <a:spcPts val="417"/>
              </a:spcBef>
            </a:pPr>
            <a:r>
              <a:rPr sz="1610" spc="5" dirty="0">
                <a:solidFill>
                  <a:srgbClr val="FEB800"/>
                </a:solidFill>
                <a:latin typeface="DejaVu Sans Mono"/>
                <a:cs typeface="DejaVu Sans Mono"/>
              </a:rPr>
              <a:t>//</a:t>
            </a:r>
            <a:r>
              <a:rPr sz="1610" dirty="0">
                <a:solidFill>
                  <a:srgbClr val="FEB800"/>
                </a:solidFill>
                <a:latin typeface="DejaVu Sans Mono"/>
                <a:cs typeface="DejaVu Sans Mono"/>
              </a:rPr>
              <a:t> </a:t>
            </a:r>
            <a:r>
              <a:rPr sz="1610" spc="5" dirty="0">
                <a:solidFill>
                  <a:srgbClr val="FEB800"/>
                </a:solidFill>
                <a:latin typeface="DejaVu Sans Mono"/>
                <a:cs typeface="DejaVu Sans Mono"/>
              </a:rPr>
              <a:t>application:</a:t>
            </a:r>
            <a:endParaRPr sz="1610">
              <a:latin typeface="DejaVu Sans Mono"/>
              <a:cs typeface="DejaVu Sans Mono"/>
            </a:endParaRPr>
          </a:p>
          <a:p>
            <a:pPr marL="6930" marR="2772">
              <a:lnSpc>
                <a:spcPct val="119000"/>
              </a:lnSpc>
            </a:pPr>
            <a:r>
              <a:rPr sz="1610" spc="5" dirty="0">
                <a:solidFill>
                  <a:srgbClr val="A7AAA9"/>
                </a:solidFill>
                <a:latin typeface="DejaVu Sans Mono"/>
                <a:cs typeface="DejaVu Sans Mono"/>
              </a:rPr>
              <a:t>let app =</a:t>
            </a:r>
            <a:r>
              <a:rPr sz="1610" spc="-38" dirty="0">
                <a:solidFill>
                  <a:srgbClr val="A7AAA9"/>
                </a:solidFill>
                <a:latin typeface="DejaVu Sans Mono"/>
                <a:cs typeface="DejaVu Sans Mono"/>
              </a:rPr>
              <a:t> </a:t>
            </a:r>
            <a:r>
              <a:rPr sz="1610" spc="5" dirty="0">
                <a:solidFill>
                  <a:srgbClr val="A7AAA9"/>
                </a:solidFill>
                <a:latin typeface="DejaVu Sans Mono"/>
                <a:cs typeface="DejaVu Sans Mono"/>
              </a:rPr>
              <a:t>XCUIApplication()  app.launch()</a:t>
            </a:r>
            <a:endParaRPr sz="1610">
              <a:latin typeface="DejaVu Sans Mono"/>
              <a:cs typeface="DejaVu Sans Mono"/>
            </a:endParaRPr>
          </a:p>
          <a:p>
            <a:pPr>
              <a:spcBef>
                <a:spcPts val="30"/>
              </a:spcBef>
            </a:pPr>
            <a:endParaRPr sz="2265">
              <a:latin typeface="DejaVu Sans Mono"/>
              <a:cs typeface="DejaVu Sans Mono"/>
            </a:endParaRPr>
          </a:p>
          <a:p>
            <a:pPr marL="6930"/>
            <a:r>
              <a:rPr sz="1610" spc="5" dirty="0">
                <a:solidFill>
                  <a:srgbClr val="FEB800"/>
                </a:solidFill>
                <a:latin typeface="DejaVu Sans Mono"/>
                <a:cs typeface="DejaVu Sans Mono"/>
              </a:rPr>
              <a:t>// element and</a:t>
            </a:r>
            <a:r>
              <a:rPr sz="1610" spc="-11" dirty="0">
                <a:solidFill>
                  <a:srgbClr val="FEB800"/>
                </a:solidFill>
                <a:latin typeface="DejaVu Sans Mono"/>
                <a:cs typeface="DejaVu Sans Mono"/>
              </a:rPr>
              <a:t> </a:t>
            </a:r>
            <a:r>
              <a:rPr sz="1610" spc="5" dirty="0">
                <a:solidFill>
                  <a:srgbClr val="FEB800"/>
                </a:solidFill>
                <a:latin typeface="DejaVu Sans Mono"/>
                <a:cs typeface="DejaVu Sans Mono"/>
              </a:rPr>
              <a:t>query:</a:t>
            </a:r>
            <a:endParaRPr sz="1610">
              <a:latin typeface="DejaVu Sans Mono"/>
              <a:cs typeface="DejaVu Sans Mo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4578" y="3437139"/>
            <a:ext cx="4468616" cy="268755"/>
          </a:xfrm>
          <a:prstGeom prst="rect">
            <a:avLst/>
          </a:prstGeom>
          <a:solidFill>
            <a:srgbClr val="1C557D">
              <a:alpha val="50000"/>
            </a:srgbClr>
          </a:solidFill>
          <a:ln w="31412">
            <a:solidFill>
              <a:srgbClr val="39A8FA"/>
            </a:solidFill>
          </a:ln>
        </p:spPr>
        <p:txBody>
          <a:bodyPr vert="horz" wrap="square" lIns="0" tIns="20792" rIns="0" bIns="0" rtlCol="0">
            <a:spAutoFit/>
          </a:bodyPr>
          <a:lstStyle/>
          <a:p>
            <a:pPr marL="139647">
              <a:spcBef>
                <a:spcPts val="164"/>
              </a:spcBef>
            </a:pPr>
            <a:r>
              <a:rPr sz="1610" spc="5" dirty="0">
                <a:solidFill>
                  <a:srgbClr val="FFFFFF"/>
                </a:solidFill>
                <a:latin typeface="DejaVu Sans Mono"/>
                <a:cs typeface="DejaVu Sans Mono"/>
              </a:rPr>
              <a:t>let addButton =</a:t>
            </a:r>
            <a:r>
              <a:rPr sz="1610" spc="-25" dirty="0">
                <a:solidFill>
                  <a:srgbClr val="FFFFFF"/>
                </a:solidFill>
                <a:latin typeface="DejaVu Sans Mono"/>
                <a:cs typeface="DejaVu Sans Mono"/>
              </a:rPr>
              <a:t> </a:t>
            </a:r>
            <a:r>
              <a:rPr sz="1610" spc="5" dirty="0">
                <a:solidFill>
                  <a:srgbClr val="FFFFFF"/>
                </a:solidFill>
                <a:latin typeface="DejaVu Sans Mono"/>
                <a:cs typeface="DejaVu Sans Mono"/>
              </a:rPr>
              <a:t>app.buttons[“Add”]</a:t>
            </a:r>
            <a:endParaRPr sz="1610">
              <a:latin typeface="DejaVu Sans Mono"/>
              <a:cs typeface="DejaVu Sans Mon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7647" y="3741921"/>
            <a:ext cx="5092039" cy="1117006"/>
          </a:xfrm>
          <a:prstGeom prst="rect">
            <a:avLst/>
          </a:prstGeom>
        </p:spPr>
        <p:txBody>
          <a:bodyPr vert="horz" wrap="square" lIns="0" tIns="7970" rIns="0" bIns="0" rtlCol="0">
            <a:spAutoFit/>
          </a:bodyPr>
          <a:lstStyle/>
          <a:p>
            <a:pPr marL="6930">
              <a:spcBef>
                <a:spcPts val="62"/>
              </a:spcBef>
            </a:pPr>
            <a:r>
              <a:rPr sz="1610" spc="5" dirty="0">
                <a:solidFill>
                  <a:srgbClr val="A7AAA9"/>
                </a:solidFill>
                <a:latin typeface="DejaVu Sans Mono"/>
                <a:cs typeface="DejaVu Sans Mono"/>
              </a:rPr>
              <a:t>addButton.tap()</a:t>
            </a:r>
            <a:endParaRPr sz="1610">
              <a:latin typeface="DejaVu Sans Mono"/>
              <a:cs typeface="DejaVu Sans Mono"/>
            </a:endParaRPr>
          </a:p>
          <a:p>
            <a:pPr>
              <a:spcBef>
                <a:spcPts val="14"/>
              </a:spcBef>
            </a:pPr>
            <a:endParaRPr sz="1965">
              <a:latin typeface="DejaVu Sans Mono"/>
              <a:cs typeface="DejaVu Sans Mono"/>
            </a:endParaRPr>
          </a:p>
          <a:p>
            <a:pPr marL="6930" marR="2772">
              <a:lnSpc>
                <a:spcPct val="119000"/>
              </a:lnSpc>
            </a:pPr>
            <a:r>
              <a:rPr sz="1610" spc="5" dirty="0">
                <a:solidFill>
                  <a:srgbClr val="FEB800"/>
                </a:solidFill>
                <a:latin typeface="DejaVu Sans Mono"/>
                <a:cs typeface="DejaVu Sans Mono"/>
              </a:rPr>
              <a:t>// assertion:  </a:t>
            </a:r>
            <a:r>
              <a:rPr sz="1610" spc="5" dirty="0">
                <a:solidFill>
                  <a:srgbClr val="A7AAA9"/>
                </a:solidFill>
                <a:latin typeface="DejaVu Sans Mono"/>
                <a:cs typeface="DejaVu Sans Mono"/>
              </a:rPr>
              <a:t>XCTAssertEqual(app.tables.cells.count,</a:t>
            </a:r>
            <a:r>
              <a:rPr sz="1610" spc="-30" dirty="0">
                <a:solidFill>
                  <a:srgbClr val="A7AAA9"/>
                </a:solidFill>
                <a:latin typeface="DejaVu Sans Mono"/>
                <a:cs typeface="DejaVu Sans Mono"/>
              </a:rPr>
              <a:t> </a:t>
            </a:r>
            <a:r>
              <a:rPr sz="1610" spc="5" dirty="0">
                <a:solidFill>
                  <a:srgbClr val="A7AAA9"/>
                </a:solidFill>
                <a:latin typeface="DejaVu Sans Mono"/>
                <a:cs typeface="DejaVu Sans Mono"/>
              </a:rPr>
              <a:t>1)</a:t>
            </a:r>
            <a:endParaRPr sz="1610">
              <a:latin typeface="DejaVu Sans Mono"/>
              <a:cs typeface="DejaVu Sans Mon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89076" y="180131"/>
            <a:ext cx="3767568" cy="1278088"/>
          </a:xfrm>
          <a:prstGeom prst="rect">
            <a:avLst/>
          </a:prstGeom>
        </p:spPr>
        <p:txBody>
          <a:bodyPr vert="horz" wrap="square" lIns="0" tIns="67228" rIns="0" bIns="0" rtlCol="0">
            <a:spAutoFit/>
          </a:bodyPr>
          <a:lstStyle/>
          <a:p>
            <a:pPr marL="6930">
              <a:spcBef>
                <a:spcPts val="529"/>
              </a:spcBef>
            </a:pPr>
            <a:r>
              <a:rPr spc="-139" dirty="0"/>
              <a:t>Example</a:t>
            </a:r>
          </a:p>
          <a:p>
            <a:pPr marL="29454">
              <a:spcBef>
                <a:spcPts val="371"/>
              </a:spcBef>
            </a:pPr>
            <a:r>
              <a:rPr sz="3220" spc="-111" dirty="0">
                <a:solidFill>
                  <a:srgbClr val="8E8E93"/>
                </a:solidFill>
              </a:rPr>
              <a:t>Testing </a:t>
            </a:r>
            <a:r>
              <a:rPr sz="3220" spc="-35" dirty="0">
                <a:solidFill>
                  <a:srgbClr val="8E8E93"/>
                </a:solidFill>
              </a:rPr>
              <a:t>the </a:t>
            </a:r>
            <a:r>
              <a:rPr sz="3220" spc="8" dirty="0">
                <a:solidFill>
                  <a:srgbClr val="8E8E93"/>
                </a:solidFill>
              </a:rPr>
              <a:t>Add</a:t>
            </a:r>
            <a:r>
              <a:rPr sz="3220" spc="-300" dirty="0">
                <a:solidFill>
                  <a:srgbClr val="8E8E93"/>
                </a:solidFill>
              </a:rPr>
              <a:t> </a:t>
            </a:r>
            <a:r>
              <a:rPr sz="3220" spc="3" dirty="0">
                <a:solidFill>
                  <a:srgbClr val="8E8E93"/>
                </a:solidFill>
              </a:rPr>
              <a:t>button</a:t>
            </a:r>
            <a:endParaRPr sz="3220"/>
          </a:p>
        </p:txBody>
      </p:sp>
    </p:spTree>
    <p:extLst>
      <p:ext uri="{BB962C8B-B14F-4D97-AF65-F5344CB8AC3E}">
        <p14:creationId xmlns:p14="http://schemas.microsoft.com/office/powerpoint/2010/main" val="3453227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038856" y="1857140"/>
            <a:ext cx="4154305" cy="5000206"/>
            <a:chOff x="11779746" y="3403037"/>
            <a:chExt cx="7612380" cy="9162415"/>
          </a:xfrm>
        </p:grpSpPr>
        <p:sp>
          <p:nvSpPr>
            <p:cNvPr id="3" name="object 3"/>
            <p:cNvSpPr/>
            <p:nvPr/>
          </p:nvSpPr>
          <p:spPr>
            <a:xfrm>
              <a:off x="11779746" y="3643867"/>
              <a:ext cx="7067847" cy="89211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982"/>
            </a:p>
          </p:txBody>
        </p:sp>
        <p:sp>
          <p:nvSpPr>
            <p:cNvPr id="4" name="object 4"/>
            <p:cNvSpPr/>
            <p:nvPr/>
          </p:nvSpPr>
          <p:spPr>
            <a:xfrm>
              <a:off x="17371198" y="3403037"/>
              <a:ext cx="2020880" cy="205229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982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317646" y="1945216"/>
            <a:ext cx="3357960" cy="1487264"/>
          </a:xfrm>
          <a:prstGeom prst="rect">
            <a:avLst/>
          </a:prstGeom>
        </p:spPr>
        <p:txBody>
          <a:bodyPr vert="horz" wrap="square" lIns="0" tIns="53020" rIns="0" bIns="0" rtlCol="0">
            <a:spAutoFit/>
          </a:bodyPr>
          <a:lstStyle/>
          <a:p>
            <a:pPr marL="6930">
              <a:spcBef>
                <a:spcPts val="417"/>
              </a:spcBef>
            </a:pPr>
            <a:r>
              <a:rPr sz="1610" spc="5" dirty="0">
                <a:solidFill>
                  <a:srgbClr val="FEB800"/>
                </a:solidFill>
                <a:latin typeface="DejaVu Sans Mono"/>
                <a:cs typeface="DejaVu Sans Mono"/>
              </a:rPr>
              <a:t>//</a:t>
            </a:r>
            <a:r>
              <a:rPr sz="1610" dirty="0">
                <a:solidFill>
                  <a:srgbClr val="FEB800"/>
                </a:solidFill>
                <a:latin typeface="DejaVu Sans Mono"/>
                <a:cs typeface="DejaVu Sans Mono"/>
              </a:rPr>
              <a:t> </a:t>
            </a:r>
            <a:r>
              <a:rPr sz="1610" spc="5" dirty="0">
                <a:solidFill>
                  <a:srgbClr val="FEB800"/>
                </a:solidFill>
                <a:latin typeface="DejaVu Sans Mono"/>
                <a:cs typeface="DejaVu Sans Mono"/>
              </a:rPr>
              <a:t>application:</a:t>
            </a:r>
            <a:endParaRPr sz="1610">
              <a:latin typeface="DejaVu Sans Mono"/>
              <a:cs typeface="DejaVu Sans Mono"/>
            </a:endParaRPr>
          </a:p>
          <a:p>
            <a:pPr marL="6930" marR="2772">
              <a:lnSpc>
                <a:spcPct val="119000"/>
              </a:lnSpc>
            </a:pPr>
            <a:r>
              <a:rPr sz="1610" spc="5" dirty="0">
                <a:solidFill>
                  <a:srgbClr val="A7AAA9"/>
                </a:solidFill>
                <a:latin typeface="DejaVu Sans Mono"/>
                <a:cs typeface="DejaVu Sans Mono"/>
              </a:rPr>
              <a:t>let app =</a:t>
            </a:r>
            <a:r>
              <a:rPr sz="1610" spc="-38" dirty="0">
                <a:solidFill>
                  <a:srgbClr val="A7AAA9"/>
                </a:solidFill>
                <a:latin typeface="DejaVu Sans Mono"/>
                <a:cs typeface="DejaVu Sans Mono"/>
              </a:rPr>
              <a:t> </a:t>
            </a:r>
            <a:r>
              <a:rPr sz="1610" spc="5" dirty="0">
                <a:solidFill>
                  <a:srgbClr val="A7AAA9"/>
                </a:solidFill>
                <a:latin typeface="DejaVu Sans Mono"/>
                <a:cs typeface="DejaVu Sans Mono"/>
              </a:rPr>
              <a:t>XCUIApplication()  app.launch()</a:t>
            </a:r>
            <a:endParaRPr sz="1610">
              <a:latin typeface="DejaVu Sans Mono"/>
              <a:cs typeface="DejaVu Sans Mono"/>
            </a:endParaRPr>
          </a:p>
          <a:p>
            <a:pPr>
              <a:spcBef>
                <a:spcPts val="30"/>
              </a:spcBef>
            </a:pPr>
            <a:endParaRPr sz="2265">
              <a:latin typeface="DejaVu Sans Mono"/>
              <a:cs typeface="DejaVu Sans Mono"/>
            </a:endParaRPr>
          </a:p>
          <a:p>
            <a:pPr marL="6930"/>
            <a:r>
              <a:rPr sz="1610" spc="5" dirty="0">
                <a:solidFill>
                  <a:srgbClr val="FEB800"/>
                </a:solidFill>
                <a:latin typeface="DejaVu Sans Mono"/>
                <a:cs typeface="DejaVu Sans Mono"/>
              </a:rPr>
              <a:t>// element and</a:t>
            </a:r>
            <a:r>
              <a:rPr sz="1610" spc="-11" dirty="0">
                <a:solidFill>
                  <a:srgbClr val="FEB800"/>
                </a:solidFill>
                <a:latin typeface="DejaVu Sans Mono"/>
                <a:cs typeface="DejaVu Sans Mono"/>
              </a:rPr>
              <a:t> </a:t>
            </a:r>
            <a:r>
              <a:rPr sz="1610" spc="5" dirty="0">
                <a:solidFill>
                  <a:srgbClr val="FEB800"/>
                </a:solidFill>
                <a:latin typeface="DejaVu Sans Mono"/>
                <a:cs typeface="DejaVu Sans Mono"/>
              </a:rPr>
              <a:t>query:</a:t>
            </a:r>
            <a:endParaRPr sz="1610">
              <a:latin typeface="DejaVu Sans Mono"/>
              <a:cs typeface="DejaVu Sans Mon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4578" y="3437139"/>
            <a:ext cx="4468616" cy="268755"/>
          </a:xfrm>
          <a:prstGeom prst="rect">
            <a:avLst/>
          </a:prstGeom>
          <a:solidFill>
            <a:srgbClr val="1C557D">
              <a:alpha val="50000"/>
            </a:srgbClr>
          </a:solidFill>
          <a:ln w="31412">
            <a:solidFill>
              <a:srgbClr val="39A8FA"/>
            </a:solidFill>
          </a:ln>
        </p:spPr>
        <p:txBody>
          <a:bodyPr vert="horz" wrap="square" lIns="0" tIns="20792" rIns="0" bIns="0" rtlCol="0">
            <a:spAutoFit/>
          </a:bodyPr>
          <a:lstStyle/>
          <a:p>
            <a:pPr marL="139647">
              <a:spcBef>
                <a:spcPts val="164"/>
              </a:spcBef>
            </a:pPr>
            <a:r>
              <a:rPr sz="1610" spc="5" dirty="0">
                <a:solidFill>
                  <a:srgbClr val="FFFFFF"/>
                </a:solidFill>
                <a:latin typeface="DejaVu Sans Mono"/>
                <a:cs typeface="DejaVu Sans Mono"/>
              </a:rPr>
              <a:t>let addButton =</a:t>
            </a:r>
            <a:r>
              <a:rPr sz="1610" spc="-25" dirty="0">
                <a:solidFill>
                  <a:srgbClr val="FFFFFF"/>
                </a:solidFill>
                <a:latin typeface="DejaVu Sans Mono"/>
                <a:cs typeface="DejaVu Sans Mono"/>
              </a:rPr>
              <a:t> </a:t>
            </a:r>
            <a:r>
              <a:rPr sz="1610" spc="5" dirty="0">
                <a:solidFill>
                  <a:srgbClr val="FFFFFF"/>
                </a:solidFill>
                <a:latin typeface="DejaVu Sans Mono"/>
                <a:cs typeface="DejaVu Sans Mono"/>
              </a:rPr>
              <a:t>app.buttons[“Add”]</a:t>
            </a:r>
            <a:endParaRPr sz="1610">
              <a:latin typeface="DejaVu Sans Mono"/>
              <a:cs typeface="DejaVu Sans Mon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17647" y="3741921"/>
            <a:ext cx="5092039" cy="1117006"/>
          </a:xfrm>
          <a:prstGeom prst="rect">
            <a:avLst/>
          </a:prstGeom>
        </p:spPr>
        <p:txBody>
          <a:bodyPr vert="horz" wrap="square" lIns="0" tIns="7970" rIns="0" bIns="0" rtlCol="0">
            <a:spAutoFit/>
          </a:bodyPr>
          <a:lstStyle/>
          <a:p>
            <a:pPr marL="6930">
              <a:spcBef>
                <a:spcPts val="62"/>
              </a:spcBef>
            </a:pPr>
            <a:r>
              <a:rPr sz="1610" spc="5" dirty="0">
                <a:solidFill>
                  <a:srgbClr val="A7AAA9"/>
                </a:solidFill>
                <a:latin typeface="DejaVu Sans Mono"/>
                <a:cs typeface="DejaVu Sans Mono"/>
              </a:rPr>
              <a:t>addButton.tap()</a:t>
            </a:r>
            <a:endParaRPr sz="1610">
              <a:latin typeface="DejaVu Sans Mono"/>
              <a:cs typeface="DejaVu Sans Mono"/>
            </a:endParaRPr>
          </a:p>
          <a:p>
            <a:pPr>
              <a:spcBef>
                <a:spcPts val="14"/>
              </a:spcBef>
            </a:pPr>
            <a:endParaRPr sz="1965">
              <a:latin typeface="DejaVu Sans Mono"/>
              <a:cs typeface="DejaVu Sans Mono"/>
            </a:endParaRPr>
          </a:p>
          <a:p>
            <a:pPr marL="6930" marR="2772">
              <a:lnSpc>
                <a:spcPct val="119000"/>
              </a:lnSpc>
            </a:pPr>
            <a:r>
              <a:rPr sz="1610" spc="5" dirty="0">
                <a:solidFill>
                  <a:srgbClr val="FEB800"/>
                </a:solidFill>
                <a:latin typeface="DejaVu Sans Mono"/>
                <a:cs typeface="DejaVu Sans Mono"/>
              </a:rPr>
              <a:t>// assertion:  </a:t>
            </a:r>
            <a:r>
              <a:rPr sz="1610" spc="5" dirty="0">
                <a:solidFill>
                  <a:srgbClr val="A7AAA9"/>
                </a:solidFill>
                <a:latin typeface="DejaVu Sans Mono"/>
                <a:cs typeface="DejaVu Sans Mono"/>
              </a:rPr>
              <a:t>XCTAssertEqual(app.tables.cells.count,</a:t>
            </a:r>
            <a:r>
              <a:rPr sz="1610" spc="-30" dirty="0">
                <a:solidFill>
                  <a:srgbClr val="A7AAA9"/>
                </a:solidFill>
                <a:latin typeface="DejaVu Sans Mono"/>
                <a:cs typeface="DejaVu Sans Mono"/>
              </a:rPr>
              <a:t> </a:t>
            </a:r>
            <a:r>
              <a:rPr sz="1610" spc="5" dirty="0">
                <a:solidFill>
                  <a:srgbClr val="A7AAA9"/>
                </a:solidFill>
                <a:latin typeface="DejaVu Sans Mono"/>
                <a:cs typeface="DejaVu Sans Mono"/>
              </a:rPr>
              <a:t>1)</a:t>
            </a:r>
            <a:endParaRPr sz="1610">
              <a:latin typeface="DejaVu Sans Mono"/>
              <a:cs typeface="DejaVu Sans Mon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89076" y="180131"/>
            <a:ext cx="3767568" cy="1278088"/>
          </a:xfrm>
          <a:prstGeom prst="rect">
            <a:avLst/>
          </a:prstGeom>
        </p:spPr>
        <p:txBody>
          <a:bodyPr vert="horz" wrap="square" lIns="0" tIns="67228" rIns="0" bIns="0" rtlCol="0">
            <a:spAutoFit/>
          </a:bodyPr>
          <a:lstStyle/>
          <a:p>
            <a:pPr marL="6930">
              <a:spcBef>
                <a:spcPts val="529"/>
              </a:spcBef>
            </a:pPr>
            <a:r>
              <a:rPr spc="-139" dirty="0"/>
              <a:t>Example</a:t>
            </a:r>
          </a:p>
          <a:p>
            <a:pPr marL="29454">
              <a:spcBef>
                <a:spcPts val="371"/>
              </a:spcBef>
            </a:pPr>
            <a:r>
              <a:rPr sz="3220" spc="-111" dirty="0">
                <a:solidFill>
                  <a:srgbClr val="8E8E93"/>
                </a:solidFill>
              </a:rPr>
              <a:t>Testing </a:t>
            </a:r>
            <a:r>
              <a:rPr sz="3220" spc="-35" dirty="0">
                <a:solidFill>
                  <a:srgbClr val="8E8E93"/>
                </a:solidFill>
              </a:rPr>
              <a:t>the </a:t>
            </a:r>
            <a:r>
              <a:rPr sz="3220" spc="8" dirty="0">
                <a:solidFill>
                  <a:srgbClr val="8E8E93"/>
                </a:solidFill>
              </a:rPr>
              <a:t>Add</a:t>
            </a:r>
            <a:r>
              <a:rPr sz="3220" spc="-300" dirty="0">
                <a:solidFill>
                  <a:srgbClr val="8E8E93"/>
                </a:solidFill>
              </a:rPr>
              <a:t> </a:t>
            </a:r>
            <a:r>
              <a:rPr sz="3220" spc="3" dirty="0">
                <a:solidFill>
                  <a:srgbClr val="8E8E93"/>
                </a:solidFill>
              </a:rPr>
              <a:t>button</a:t>
            </a:r>
            <a:endParaRPr sz="3220"/>
          </a:p>
        </p:txBody>
      </p:sp>
    </p:spTree>
    <p:extLst>
      <p:ext uri="{BB962C8B-B14F-4D97-AF65-F5344CB8AC3E}">
        <p14:creationId xmlns:p14="http://schemas.microsoft.com/office/powerpoint/2010/main" val="2307966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38856" y="1988569"/>
            <a:ext cx="3857137" cy="48685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82"/>
          </a:p>
        </p:txBody>
      </p:sp>
      <p:sp>
        <p:nvSpPr>
          <p:cNvPr id="3" name="object 3"/>
          <p:cNvSpPr txBox="1"/>
          <p:nvPr/>
        </p:nvSpPr>
        <p:spPr>
          <a:xfrm>
            <a:off x="1317647" y="1945216"/>
            <a:ext cx="4224999" cy="1786320"/>
          </a:xfrm>
          <a:prstGeom prst="rect">
            <a:avLst/>
          </a:prstGeom>
        </p:spPr>
        <p:txBody>
          <a:bodyPr vert="horz" wrap="square" lIns="0" tIns="53020" rIns="0" bIns="0" rtlCol="0">
            <a:spAutoFit/>
          </a:bodyPr>
          <a:lstStyle/>
          <a:p>
            <a:pPr marL="6930">
              <a:spcBef>
                <a:spcPts val="417"/>
              </a:spcBef>
            </a:pPr>
            <a:r>
              <a:rPr sz="1610" spc="5" dirty="0">
                <a:solidFill>
                  <a:srgbClr val="FEB800"/>
                </a:solidFill>
                <a:latin typeface="DejaVu Sans Mono"/>
                <a:cs typeface="DejaVu Sans Mono"/>
              </a:rPr>
              <a:t>//</a:t>
            </a:r>
            <a:r>
              <a:rPr sz="1610" spc="3" dirty="0">
                <a:solidFill>
                  <a:srgbClr val="FEB800"/>
                </a:solidFill>
                <a:latin typeface="DejaVu Sans Mono"/>
                <a:cs typeface="DejaVu Sans Mono"/>
              </a:rPr>
              <a:t> </a:t>
            </a:r>
            <a:r>
              <a:rPr sz="1610" spc="5" dirty="0">
                <a:solidFill>
                  <a:srgbClr val="FEB800"/>
                </a:solidFill>
                <a:latin typeface="DejaVu Sans Mono"/>
                <a:cs typeface="DejaVu Sans Mono"/>
              </a:rPr>
              <a:t>application:</a:t>
            </a:r>
            <a:endParaRPr sz="1610">
              <a:latin typeface="DejaVu Sans Mono"/>
              <a:cs typeface="DejaVu Sans Mono"/>
            </a:endParaRPr>
          </a:p>
          <a:p>
            <a:pPr marL="6930" marR="869417">
              <a:lnSpc>
                <a:spcPct val="119000"/>
              </a:lnSpc>
            </a:pPr>
            <a:r>
              <a:rPr sz="1610" spc="5" dirty="0">
                <a:solidFill>
                  <a:srgbClr val="A7AAA9"/>
                </a:solidFill>
                <a:latin typeface="DejaVu Sans Mono"/>
                <a:cs typeface="DejaVu Sans Mono"/>
              </a:rPr>
              <a:t>let app =</a:t>
            </a:r>
            <a:r>
              <a:rPr sz="1610" spc="-38" dirty="0">
                <a:solidFill>
                  <a:srgbClr val="A7AAA9"/>
                </a:solidFill>
                <a:latin typeface="DejaVu Sans Mono"/>
                <a:cs typeface="DejaVu Sans Mono"/>
              </a:rPr>
              <a:t> </a:t>
            </a:r>
            <a:r>
              <a:rPr sz="1610" spc="5" dirty="0">
                <a:solidFill>
                  <a:srgbClr val="A7AAA9"/>
                </a:solidFill>
                <a:latin typeface="DejaVu Sans Mono"/>
                <a:cs typeface="DejaVu Sans Mono"/>
              </a:rPr>
              <a:t>XCUIApplication()  app.launch()</a:t>
            </a:r>
            <a:endParaRPr sz="1610">
              <a:latin typeface="DejaVu Sans Mono"/>
              <a:cs typeface="DejaVu Sans Mono"/>
            </a:endParaRPr>
          </a:p>
          <a:p>
            <a:pPr>
              <a:spcBef>
                <a:spcPts val="30"/>
              </a:spcBef>
            </a:pPr>
            <a:endParaRPr sz="2265">
              <a:latin typeface="DejaVu Sans Mono"/>
              <a:cs typeface="DejaVu Sans Mono"/>
            </a:endParaRPr>
          </a:p>
          <a:p>
            <a:pPr marL="6930"/>
            <a:r>
              <a:rPr sz="1610" spc="5" dirty="0">
                <a:solidFill>
                  <a:srgbClr val="FEB800"/>
                </a:solidFill>
                <a:latin typeface="DejaVu Sans Mono"/>
                <a:cs typeface="DejaVu Sans Mono"/>
              </a:rPr>
              <a:t>// element and</a:t>
            </a:r>
            <a:r>
              <a:rPr sz="1610" spc="-5" dirty="0">
                <a:solidFill>
                  <a:srgbClr val="FEB800"/>
                </a:solidFill>
                <a:latin typeface="DejaVu Sans Mono"/>
                <a:cs typeface="DejaVu Sans Mono"/>
              </a:rPr>
              <a:t> </a:t>
            </a:r>
            <a:r>
              <a:rPr sz="1610" spc="5" dirty="0">
                <a:solidFill>
                  <a:srgbClr val="FEB800"/>
                </a:solidFill>
                <a:latin typeface="DejaVu Sans Mono"/>
                <a:cs typeface="DejaVu Sans Mono"/>
              </a:rPr>
              <a:t>query:</a:t>
            </a:r>
            <a:endParaRPr sz="1610">
              <a:latin typeface="DejaVu Sans Mono"/>
              <a:cs typeface="DejaVu Sans Mono"/>
            </a:endParaRPr>
          </a:p>
          <a:p>
            <a:pPr marL="6930">
              <a:spcBef>
                <a:spcPts val="368"/>
              </a:spcBef>
            </a:pPr>
            <a:r>
              <a:rPr sz="1610" spc="5" dirty="0">
                <a:solidFill>
                  <a:srgbClr val="A7AAA9"/>
                </a:solidFill>
                <a:latin typeface="DejaVu Sans Mono"/>
                <a:cs typeface="DejaVu Sans Mono"/>
              </a:rPr>
              <a:t>let addButton =</a:t>
            </a:r>
            <a:r>
              <a:rPr sz="1610" spc="-35" dirty="0">
                <a:solidFill>
                  <a:srgbClr val="A7AAA9"/>
                </a:solidFill>
                <a:latin typeface="DejaVu Sans Mono"/>
                <a:cs typeface="DejaVu Sans Mono"/>
              </a:rPr>
              <a:t> </a:t>
            </a:r>
            <a:r>
              <a:rPr sz="1610" spc="5" dirty="0">
                <a:solidFill>
                  <a:srgbClr val="A7AAA9"/>
                </a:solidFill>
                <a:latin typeface="DejaVu Sans Mono"/>
                <a:cs typeface="DejaVu Sans Mono"/>
              </a:rPr>
              <a:t>app.buttons[“Add”]</a:t>
            </a:r>
            <a:endParaRPr sz="1610">
              <a:latin typeface="DejaVu Sans Mono"/>
              <a:cs typeface="DejaVu Sans Mo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4578" y="3728564"/>
            <a:ext cx="2126015" cy="269455"/>
          </a:xfrm>
          <a:prstGeom prst="rect">
            <a:avLst/>
          </a:prstGeom>
          <a:solidFill>
            <a:srgbClr val="1C557D">
              <a:alpha val="50000"/>
            </a:srgbClr>
          </a:solidFill>
          <a:ln w="31412">
            <a:solidFill>
              <a:srgbClr val="39A8FA"/>
            </a:solidFill>
          </a:ln>
        </p:spPr>
        <p:txBody>
          <a:bodyPr vert="horz" wrap="square" lIns="0" tIns="21485" rIns="0" bIns="0" rtlCol="0">
            <a:spAutoFit/>
          </a:bodyPr>
          <a:lstStyle/>
          <a:p>
            <a:pPr marL="139647">
              <a:spcBef>
                <a:spcPts val="169"/>
              </a:spcBef>
            </a:pPr>
            <a:r>
              <a:rPr sz="1610" spc="5" dirty="0">
                <a:solidFill>
                  <a:srgbClr val="FFFFFF"/>
                </a:solidFill>
                <a:latin typeface="DejaVu Sans Mono"/>
                <a:cs typeface="DejaVu Sans Mono"/>
              </a:rPr>
              <a:t>addButton.tap()</a:t>
            </a:r>
            <a:endParaRPr sz="1610">
              <a:latin typeface="DejaVu Sans Mono"/>
              <a:cs typeface="DejaVu Sans Mon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7647" y="4280892"/>
            <a:ext cx="5092039" cy="565456"/>
          </a:xfrm>
          <a:prstGeom prst="rect">
            <a:avLst/>
          </a:prstGeom>
        </p:spPr>
        <p:txBody>
          <a:bodyPr vert="horz" wrap="square" lIns="0" tIns="6584" rIns="0" bIns="0" rtlCol="0">
            <a:spAutoFit/>
          </a:bodyPr>
          <a:lstStyle/>
          <a:p>
            <a:pPr marL="6930" marR="2772">
              <a:lnSpc>
                <a:spcPct val="119000"/>
              </a:lnSpc>
              <a:spcBef>
                <a:spcPts val="52"/>
              </a:spcBef>
            </a:pPr>
            <a:r>
              <a:rPr sz="1610" spc="5" dirty="0">
                <a:solidFill>
                  <a:srgbClr val="FEB800"/>
                </a:solidFill>
                <a:latin typeface="DejaVu Sans Mono"/>
                <a:cs typeface="DejaVu Sans Mono"/>
              </a:rPr>
              <a:t>// assertion:  </a:t>
            </a:r>
            <a:r>
              <a:rPr sz="1610" spc="5" dirty="0">
                <a:solidFill>
                  <a:srgbClr val="A7AAA9"/>
                </a:solidFill>
                <a:latin typeface="DejaVu Sans Mono"/>
                <a:cs typeface="DejaVu Sans Mono"/>
              </a:rPr>
              <a:t>XCTAssertEqual(app.tables.cells.count,</a:t>
            </a:r>
            <a:r>
              <a:rPr sz="1610" spc="-30" dirty="0">
                <a:solidFill>
                  <a:srgbClr val="A7AAA9"/>
                </a:solidFill>
                <a:latin typeface="DejaVu Sans Mono"/>
                <a:cs typeface="DejaVu Sans Mono"/>
              </a:rPr>
              <a:t> </a:t>
            </a:r>
            <a:r>
              <a:rPr sz="1610" spc="5" dirty="0">
                <a:solidFill>
                  <a:srgbClr val="A7AAA9"/>
                </a:solidFill>
                <a:latin typeface="DejaVu Sans Mono"/>
                <a:cs typeface="DejaVu Sans Mono"/>
              </a:rPr>
              <a:t>1)</a:t>
            </a:r>
            <a:endParaRPr sz="1610">
              <a:latin typeface="DejaVu Sans Mono"/>
              <a:cs typeface="DejaVu Sans Mon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87167" y="180665"/>
            <a:ext cx="3769647" cy="1277738"/>
          </a:xfrm>
          <a:prstGeom prst="rect">
            <a:avLst/>
          </a:prstGeom>
        </p:spPr>
        <p:txBody>
          <a:bodyPr vert="horz" wrap="square" lIns="0" tIns="66882" rIns="0" bIns="0" rtlCol="0">
            <a:spAutoFit/>
          </a:bodyPr>
          <a:lstStyle/>
          <a:p>
            <a:pPr marL="6930">
              <a:spcBef>
                <a:spcPts val="527"/>
              </a:spcBef>
            </a:pPr>
            <a:r>
              <a:rPr spc="-139" dirty="0"/>
              <a:t>Example</a:t>
            </a:r>
          </a:p>
          <a:p>
            <a:pPr marL="31533">
              <a:spcBef>
                <a:spcPts val="368"/>
              </a:spcBef>
            </a:pPr>
            <a:r>
              <a:rPr sz="3220" spc="-111" dirty="0">
                <a:solidFill>
                  <a:srgbClr val="8E8E93"/>
                </a:solidFill>
              </a:rPr>
              <a:t>Testing </a:t>
            </a:r>
            <a:r>
              <a:rPr sz="3220" spc="-35" dirty="0">
                <a:solidFill>
                  <a:srgbClr val="8E8E93"/>
                </a:solidFill>
              </a:rPr>
              <a:t>the </a:t>
            </a:r>
            <a:r>
              <a:rPr sz="3220" spc="8" dirty="0">
                <a:solidFill>
                  <a:srgbClr val="8E8E93"/>
                </a:solidFill>
              </a:rPr>
              <a:t>Add</a:t>
            </a:r>
            <a:r>
              <a:rPr sz="3220" spc="-300" dirty="0">
                <a:solidFill>
                  <a:srgbClr val="8E8E93"/>
                </a:solidFill>
              </a:rPr>
              <a:t> </a:t>
            </a:r>
            <a:r>
              <a:rPr sz="3220" spc="3" dirty="0">
                <a:solidFill>
                  <a:srgbClr val="8E8E93"/>
                </a:solidFill>
              </a:rPr>
              <a:t>button</a:t>
            </a:r>
            <a:endParaRPr sz="3220"/>
          </a:p>
        </p:txBody>
      </p:sp>
    </p:spTree>
    <p:extLst>
      <p:ext uri="{BB962C8B-B14F-4D97-AF65-F5344CB8AC3E}">
        <p14:creationId xmlns:p14="http://schemas.microsoft.com/office/powerpoint/2010/main" val="1851840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038856" y="1988569"/>
            <a:ext cx="3857321" cy="4868868"/>
            <a:chOff x="11779746" y="3643868"/>
            <a:chExt cx="7068184" cy="8921750"/>
          </a:xfrm>
        </p:grpSpPr>
        <p:sp>
          <p:nvSpPr>
            <p:cNvPr id="3" name="object 3"/>
            <p:cNvSpPr/>
            <p:nvPr/>
          </p:nvSpPr>
          <p:spPr>
            <a:xfrm>
              <a:off x="11779746" y="3643868"/>
              <a:ext cx="7067847" cy="89211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982"/>
            </a:p>
          </p:txBody>
        </p:sp>
        <p:sp>
          <p:nvSpPr>
            <p:cNvPr id="4" name="object 4"/>
            <p:cNvSpPr/>
            <p:nvPr/>
          </p:nvSpPr>
          <p:spPr>
            <a:xfrm>
              <a:off x="11779746" y="4879432"/>
              <a:ext cx="7067847" cy="7957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982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317647" y="1945216"/>
            <a:ext cx="4224999" cy="1786320"/>
          </a:xfrm>
          <a:prstGeom prst="rect">
            <a:avLst/>
          </a:prstGeom>
        </p:spPr>
        <p:txBody>
          <a:bodyPr vert="horz" wrap="square" lIns="0" tIns="53020" rIns="0" bIns="0" rtlCol="0">
            <a:spAutoFit/>
          </a:bodyPr>
          <a:lstStyle/>
          <a:p>
            <a:pPr marL="6930">
              <a:spcBef>
                <a:spcPts val="417"/>
              </a:spcBef>
            </a:pPr>
            <a:r>
              <a:rPr sz="1610" spc="5" dirty="0">
                <a:solidFill>
                  <a:srgbClr val="FEB800"/>
                </a:solidFill>
                <a:latin typeface="DejaVu Sans Mono"/>
                <a:cs typeface="DejaVu Sans Mono"/>
              </a:rPr>
              <a:t>//</a:t>
            </a:r>
            <a:r>
              <a:rPr sz="1610" spc="3" dirty="0">
                <a:solidFill>
                  <a:srgbClr val="FEB800"/>
                </a:solidFill>
                <a:latin typeface="DejaVu Sans Mono"/>
                <a:cs typeface="DejaVu Sans Mono"/>
              </a:rPr>
              <a:t> </a:t>
            </a:r>
            <a:r>
              <a:rPr sz="1610" spc="5" dirty="0">
                <a:solidFill>
                  <a:srgbClr val="FEB800"/>
                </a:solidFill>
                <a:latin typeface="DejaVu Sans Mono"/>
                <a:cs typeface="DejaVu Sans Mono"/>
              </a:rPr>
              <a:t>application:</a:t>
            </a:r>
            <a:endParaRPr sz="1610">
              <a:latin typeface="DejaVu Sans Mono"/>
              <a:cs typeface="DejaVu Sans Mono"/>
            </a:endParaRPr>
          </a:p>
          <a:p>
            <a:pPr marL="6930" marR="869417">
              <a:lnSpc>
                <a:spcPct val="119000"/>
              </a:lnSpc>
            </a:pPr>
            <a:r>
              <a:rPr sz="1610" spc="5" dirty="0">
                <a:solidFill>
                  <a:srgbClr val="A7AAA9"/>
                </a:solidFill>
                <a:latin typeface="DejaVu Sans Mono"/>
                <a:cs typeface="DejaVu Sans Mono"/>
              </a:rPr>
              <a:t>let app =</a:t>
            </a:r>
            <a:r>
              <a:rPr sz="1610" spc="-38" dirty="0">
                <a:solidFill>
                  <a:srgbClr val="A7AAA9"/>
                </a:solidFill>
                <a:latin typeface="DejaVu Sans Mono"/>
                <a:cs typeface="DejaVu Sans Mono"/>
              </a:rPr>
              <a:t> </a:t>
            </a:r>
            <a:r>
              <a:rPr sz="1610" spc="5" dirty="0">
                <a:solidFill>
                  <a:srgbClr val="A7AAA9"/>
                </a:solidFill>
                <a:latin typeface="DejaVu Sans Mono"/>
                <a:cs typeface="DejaVu Sans Mono"/>
              </a:rPr>
              <a:t>XCUIApplication()  app.launch()</a:t>
            </a:r>
            <a:endParaRPr sz="1610">
              <a:latin typeface="DejaVu Sans Mono"/>
              <a:cs typeface="DejaVu Sans Mono"/>
            </a:endParaRPr>
          </a:p>
          <a:p>
            <a:pPr>
              <a:spcBef>
                <a:spcPts val="30"/>
              </a:spcBef>
            </a:pPr>
            <a:endParaRPr sz="2265">
              <a:latin typeface="DejaVu Sans Mono"/>
              <a:cs typeface="DejaVu Sans Mono"/>
            </a:endParaRPr>
          </a:p>
          <a:p>
            <a:pPr marL="6930"/>
            <a:r>
              <a:rPr sz="1610" spc="5" dirty="0">
                <a:solidFill>
                  <a:srgbClr val="FEB800"/>
                </a:solidFill>
                <a:latin typeface="DejaVu Sans Mono"/>
                <a:cs typeface="DejaVu Sans Mono"/>
              </a:rPr>
              <a:t>// element and</a:t>
            </a:r>
            <a:r>
              <a:rPr sz="1610" spc="-5" dirty="0">
                <a:solidFill>
                  <a:srgbClr val="FEB800"/>
                </a:solidFill>
                <a:latin typeface="DejaVu Sans Mono"/>
                <a:cs typeface="DejaVu Sans Mono"/>
              </a:rPr>
              <a:t> </a:t>
            </a:r>
            <a:r>
              <a:rPr sz="1610" spc="5" dirty="0">
                <a:solidFill>
                  <a:srgbClr val="FEB800"/>
                </a:solidFill>
                <a:latin typeface="DejaVu Sans Mono"/>
                <a:cs typeface="DejaVu Sans Mono"/>
              </a:rPr>
              <a:t>query:</a:t>
            </a:r>
            <a:endParaRPr sz="1610">
              <a:latin typeface="DejaVu Sans Mono"/>
              <a:cs typeface="DejaVu Sans Mono"/>
            </a:endParaRPr>
          </a:p>
          <a:p>
            <a:pPr marL="6930">
              <a:spcBef>
                <a:spcPts val="368"/>
              </a:spcBef>
            </a:pPr>
            <a:r>
              <a:rPr sz="1610" spc="5" dirty="0">
                <a:solidFill>
                  <a:srgbClr val="A7AAA9"/>
                </a:solidFill>
                <a:latin typeface="DejaVu Sans Mono"/>
                <a:cs typeface="DejaVu Sans Mono"/>
              </a:rPr>
              <a:t>let addButton =</a:t>
            </a:r>
            <a:r>
              <a:rPr sz="1610" spc="-35" dirty="0">
                <a:solidFill>
                  <a:srgbClr val="A7AAA9"/>
                </a:solidFill>
                <a:latin typeface="DejaVu Sans Mono"/>
                <a:cs typeface="DejaVu Sans Mono"/>
              </a:rPr>
              <a:t> </a:t>
            </a:r>
            <a:r>
              <a:rPr sz="1610" spc="5" dirty="0">
                <a:solidFill>
                  <a:srgbClr val="A7AAA9"/>
                </a:solidFill>
                <a:latin typeface="DejaVu Sans Mono"/>
                <a:cs typeface="DejaVu Sans Mono"/>
              </a:rPr>
              <a:t>app.buttons[“Add”]</a:t>
            </a:r>
            <a:endParaRPr sz="1610">
              <a:latin typeface="DejaVu Sans Mono"/>
              <a:cs typeface="DejaVu Sans Mon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4578" y="3728564"/>
            <a:ext cx="2126015" cy="269455"/>
          </a:xfrm>
          <a:prstGeom prst="rect">
            <a:avLst/>
          </a:prstGeom>
          <a:solidFill>
            <a:srgbClr val="1C557D">
              <a:alpha val="50000"/>
            </a:srgbClr>
          </a:solidFill>
          <a:ln w="31412">
            <a:solidFill>
              <a:srgbClr val="39A8FA"/>
            </a:solidFill>
          </a:ln>
        </p:spPr>
        <p:txBody>
          <a:bodyPr vert="horz" wrap="square" lIns="0" tIns="21485" rIns="0" bIns="0" rtlCol="0">
            <a:spAutoFit/>
          </a:bodyPr>
          <a:lstStyle/>
          <a:p>
            <a:pPr marL="139647">
              <a:spcBef>
                <a:spcPts val="169"/>
              </a:spcBef>
            </a:pPr>
            <a:r>
              <a:rPr sz="1610" spc="5" dirty="0">
                <a:solidFill>
                  <a:srgbClr val="FFFFFF"/>
                </a:solidFill>
                <a:latin typeface="DejaVu Sans Mono"/>
                <a:cs typeface="DejaVu Sans Mono"/>
              </a:rPr>
              <a:t>addButton.tap()</a:t>
            </a:r>
            <a:endParaRPr sz="1610">
              <a:latin typeface="DejaVu Sans Mono"/>
              <a:cs typeface="DejaVu Sans Mon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17647" y="4280892"/>
            <a:ext cx="5092039" cy="565456"/>
          </a:xfrm>
          <a:prstGeom prst="rect">
            <a:avLst/>
          </a:prstGeom>
        </p:spPr>
        <p:txBody>
          <a:bodyPr vert="horz" wrap="square" lIns="0" tIns="6584" rIns="0" bIns="0" rtlCol="0">
            <a:spAutoFit/>
          </a:bodyPr>
          <a:lstStyle/>
          <a:p>
            <a:pPr marL="6930" marR="2772">
              <a:lnSpc>
                <a:spcPct val="119000"/>
              </a:lnSpc>
              <a:spcBef>
                <a:spcPts val="52"/>
              </a:spcBef>
            </a:pPr>
            <a:r>
              <a:rPr sz="1610" spc="5" dirty="0">
                <a:solidFill>
                  <a:srgbClr val="FEB800"/>
                </a:solidFill>
                <a:latin typeface="DejaVu Sans Mono"/>
                <a:cs typeface="DejaVu Sans Mono"/>
              </a:rPr>
              <a:t>// assertion:  </a:t>
            </a:r>
            <a:r>
              <a:rPr sz="1610" spc="5" dirty="0">
                <a:solidFill>
                  <a:srgbClr val="A7AAA9"/>
                </a:solidFill>
                <a:latin typeface="DejaVu Sans Mono"/>
                <a:cs typeface="DejaVu Sans Mono"/>
              </a:rPr>
              <a:t>XCTAssertEqual(app.tables.cells.count,</a:t>
            </a:r>
            <a:r>
              <a:rPr sz="1610" spc="-30" dirty="0">
                <a:solidFill>
                  <a:srgbClr val="A7AAA9"/>
                </a:solidFill>
                <a:latin typeface="DejaVu Sans Mono"/>
                <a:cs typeface="DejaVu Sans Mono"/>
              </a:rPr>
              <a:t> </a:t>
            </a:r>
            <a:r>
              <a:rPr sz="1610" spc="5" dirty="0">
                <a:solidFill>
                  <a:srgbClr val="A7AAA9"/>
                </a:solidFill>
                <a:latin typeface="DejaVu Sans Mono"/>
                <a:cs typeface="DejaVu Sans Mono"/>
              </a:rPr>
              <a:t>1)</a:t>
            </a:r>
            <a:endParaRPr sz="1610">
              <a:latin typeface="DejaVu Sans Mono"/>
              <a:cs typeface="DejaVu Sans Mon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87167" y="180665"/>
            <a:ext cx="3769647" cy="1277738"/>
          </a:xfrm>
          <a:prstGeom prst="rect">
            <a:avLst/>
          </a:prstGeom>
        </p:spPr>
        <p:txBody>
          <a:bodyPr vert="horz" wrap="square" lIns="0" tIns="66882" rIns="0" bIns="0" rtlCol="0">
            <a:spAutoFit/>
          </a:bodyPr>
          <a:lstStyle/>
          <a:p>
            <a:pPr marL="6930">
              <a:spcBef>
                <a:spcPts val="527"/>
              </a:spcBef>
            </a:pPr>
            <a:r>
              <a:rPr spc="-139" dirty="0"/>
              <a:t>Example</a:t>
            </a:r>
          </a:p>
          <a:p>
            <a:pPr marL="31533">
              <a:spcBef>
                <a:spcPts val="368"/>
              </a:spcBef>
            </a:pPr>
            <a:r>
              <a:rPr sz="3220" spc="-111" dirty="0">
                <a:solidFill>
                  <a:srgbClr val="8E8E93"/>
                </a:solidFill>
              </a:rPr>
              <a:t>Testing </a:t>
            </a:r>
            <a:r>
              <a:rPr sz="3220" spc="-35" dirty="0">
                <a:solidFill>
                  <a:srgbClr val="8E8E93"/>
                </a:solidFill>
              </a:rPr>
              <a:t>the </a:t>
            </a:r>
            <a:r>
              <a:rPr sz="3220" spc="8" dirty="0">
                <a:solidFill>
                  <a:srgbClr val="8E8E93"/>
                </a:solidFill>
              </a:rPr>
              <a:t>Add</a:t>
            </a:r>
            <a:r>
              <a:rPr sz="3220" spc="-300" dirty="0">
                <a:solidFill>
                  <a:srgbClr val="8E8E93"/>
                </a:solidFill>
              </a:rPr>
              <a:t> </a:t>
            </a:r>
            <a:r>
              <a:rPr sz="3220" spc="3" dirty="0">
                <a:solidFill>
                  <a:srgbClr val="8E8E93"/>
                </a:solidFill>
              </a:rPr>
              <a:t>button</a:t>
            </a:r>
            <a:endParaRPr sz="3220"/>
          </a:p>
        </p:txBody>
      </p:sp>
    </p:spTree>
    <p:extLst>
      <p:ext uri="{BB962C8B-B14F-4D97-AF65-F5344CB8AC3E}">
        <p14:creationId xmlns:p14="http://schemas.microsoft.com/office/powerpoint/2010/main" val="2073141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9076" y="180131"/>
            <a:ext cx="3767568" cy="1278088"/>
          </a:xfrm>
          <a:prstGeom prst="rect">
            <a:avLst/>
          </a:prstGeom>
        </p:spPr>
        <p:txBody>
          <a:bodyPr vert="horz" wrap="square" lIns="0" tIns="67228" rIns="0" bIns="0" rtlCol="0">
            <a:spAutoFit/>
          </a:bodyPr>
          <a:lstStyle/>
          <a:p>
            <a:pPr marL="6930">
              <a:spcBef>
                <a:spcPts val="529"/>
              </a:spcBef>
            </a:pPr>
            <a:r>
              <a:rPr spc="-139" dirty="0"/>
              <a:t>Example</a:t>
            </a:r>
          </a:p>
          <a:p>
            <a:pPr marL="29454">
              <a:spcBef>
                <a:spcPts val="371"/>
              </a:spcBef>
            </a:pPr>
            <a:r>
              <a:rPr sz="3220" spc="-111" dirty="0">
                <a:solidFill>
                  <a:srgbClr val="8E8E93"/>
                </a:solidFill>
              </a:rPr>
              <a:t>Testing </a:t>
            </a:r>
            <a:r>
              <a:rPr sz="3220" spc="-35" dirty="0">
                <a:solidFill>
                  <a:srgbClr val="8E8E93"/>
                </a:solidFill>
              </a:rPr>
              <a:t>the </a:t>
            </a:r>
            <a:r>
              <a:rPr sz="3220" spc="8" dirty="0">
                <a:solidFill>
                  <a:srgbClr val="8E8E93"/>
                </a:solidFill>
              </a:rPr>
              <a:t>Add</a:t>
            </a:r>
            <a:r>
              <a:rPr sz="3220" spc="-300" dirty="0">
                <a:solidFill>
                  <a:srgbClr val="8E8E93"/>
                </a:solidFill>
              </a:rPr>
              <a:t> </a:t>
            </a:r>
            <a:r>
              <a:rPr sz="3220" spc="3" dirty="0">
                <a:solidFill>
                  <a:srgbClr val="8E8E93"/>
                </a:solidFill>
              </a:rPr>
              <a:t>button</a:t>
            </a:r>
            <a:endParaRPr sz="3220"/>
          </a:p>
        </p:txBody>
      </p:sp>
      <p:sp>
        <p:nvSpPr>
          <p:cNvPr id="3" name="object 3"/>
          <p:cNvSpPr txBox="1"/>
          <p:nvPr/>
        </p:nvSpPr>
        <p:spPr>
          <a:xfrm>
            <a:off x="1317647" y="1945216"/>
            <a:ext cx="4224999" cy="2673229"/>
          </a:xfrm>
          <a:prstGeom prst="rect">
            <a:avLst/>
          </a:prstGeom>
        </p:spPr>
        <p:txBody>
          <a:bodyPr vert="horz" wrap="square" lIns="0" tIns="53020" rIns="0" bIns="0" rtlCol="0">
            <a:spAutoFit/>
          </a:bodyPr>
          <a:lstStyle/>
          <a:p>
            <a:pPr marL="6930">
              <a:spcBef>
                <a:spcPts val="417"/>
              </a:spcBef>
            </a:pPr>
            <a:r>
              <a:rPr sz="1610" spc="5" dirty="0">
                <a:solidFill>
                  <a:srgbClr val="FEB800"/>
                </a:solidFill>
                <a:latin typeface="DejaVu Sans Mono"/>
                <a:cs typeface="DejaVu Sans Mono"/>
              </a:rPr>
              <a:t>//</a:t>
            </a:r>
            <a:r>
              <a:rPr sz="1610" spc="3" dirty="0">
                <a:solidFill>
                  <a:srgbClr val="FEB800"/>
                </a:solidFill>
                <a:latin typeface="DejaVu Sans Mono"/>
                <a:cs typeface="DejaVu Sans Mono"/>
              </a:rPr>
              <a:t> </a:t>
            </a:r>
            <a:r>
              <a:rPr sz="1610" spc="5" dirty="0">
                <a:solidFill>
                  <a:srgbClr val="FEB800"/>
                </a:solidFill>
                <a:latin typeface="DejaVu Sans Mono"/>
                <a:cs typeface="DejaVu Sans Mono"/>
              </a:rPr>
              <a:t>application:</a:t>
            </a:r>
            <a:endParaRPr sz="1610">
              <a:latin typeface="DejaVu Sans Mono"/>
              <a:cs typeface="DejaVu Sans Mono"/>
            </a:endParaRPr>
          </a:p>
          <a:p>
            <a:pPr marL="6930" marR="869417">
              <a:lnSpc>
                <a:spcPct val="119000"/>
              </a:lnSpc>
            </a:pPr>
            <a:r>
              <a:rPr sz="1610" spc="5" dirty="0">
                <a:solidFill>
                  <a:srgbClr val="A7AAA9"/>
                </a:solidFill>
                <a:latin typeface="DejaVu Sans Mono"/>
                <a:cs typeface="DejaVu Sans Mono"/>
              </a:rPr>
              <a:t>let app =</a:t>
            </a:r>
            <a:r>
              <a:rPr sz="1610" spc="-38" dirty="0">
                <a:solidFill>
                  <a:srgbClr val="A7AAA9"/>
                </a:solidFill>
                <a:latin typeface="DejaVu Sans Mono"/>
                <a:cs typeface="DejaVu Sans Mono"/>
              </a:rPr>
              <a:t> </a:t>
            </a:r>
            <a:r>
              <a:rPr sz="1610" spc="5" dirty="0">
                <a:solidFill>
                  <a:srgbClr val="A7AAA9"/>
                </a:solidFill>
                <a:latin typeface="DejaVu Sans Mono"/>
                <a:cs typeface="DejaVu Sans Mono"/>
              </a:rPr>
              <a:t>XCUIApplication()  app.launch()</a:t>
            </a:r>
            <a:endParaRPr sz="1610">
              <a:latin typeface="DejaVu Sans Mono"/>
              <a:cs typeface="DejaVu Sans Mono"/>
            </a:endParaRPr>
          </a:p>
          <a:p>
            <a:pPr>
              <a:spcBef>
                <a:spcPts val="30"/>
              </a:spcBef>
            </a:pPr>
            <a:endParaRPr sz="2265">
              <a:latin typeface="DejaVu Sans Mono"/>
              <a:cs typeface="DejaVu Sans Mono"/>
            </a:endParaRPr>
          </a:p>
          <a:p>
            <a:pPr marL="6930"/>
            <a:r>
              <a:rPr sz="1610" spc="5" dirty="0">
                <a:solidFill>
                  <a:srgbClr val="FEB800"/>
                </a:solidFill>
                <a:latin typeface="DejaVu Sans Mono"/>
                <a:cs typeface="DejaVu Sans Mono"/>
              </a:rPr>
              <a:t>// element and</a:t>
            </a:r>
            <a:r>
              <a:rPr sz="1610" spc="-5" dirty="0">
                <a:solidFill>
                  <a:srgbClr val="FEB800"/>
                </a:solidFill>
                <a:latin typeface="DejaVu Sans Mono"/>
                <a:cs typeface="DejaVu Sans Mono"/>
              </a:rPr>
              <a:t> </a:t>
            </a:r>
            <a:r>
              <a:rPr sz="1610" spc="5" dirty="0">
                <a:solidFill>
                  <a:srgbClr val="FEB800"/>
                </a:solidFill>
                <a:latin typeface="DejaVu Sans Mono"/>
                <a:cs typeface="DejaVu Sans Mono"/>
              </a:rPr>
              <a:t>query:</a:t>
            </a:r>
            <a:endParaRPr sz="1610">
              <a:latin typeface="DejaVu Sans Mono"/>
              <a:cs typeface="DejaVu Sans Mono"/>
            </a:endParaRPr>
          </a:p>
          <a:p>
            <a:pPr marL="6930" marR="2772">
              <a:lnSpc>
                <a:spcPct val="119000"/>
              </a:lnSpc>
            </a:pPr>
            <a:r>
              <a:rPr sz="1610" spc="5" dirty="0">
                <a:solidFill>
                  <a:srgbClr val="A7AAA9"/>
                </a:solidFill>
                <a:latin typeface="DejaVu Sans Mono"/>
                <a:cs typeface="DejaVu Sans Mono"/>
              </a:rPr>
              <a:t>let addButton =</a:t>
            </a:r>
            <a:r>
              <a:rPr sz="1610" spc="-35" dirty="0">
                <a:solidFill>
                  <a:srgbClr val="A7AAA9"/>
                </a:solidFill>
                <a:latin typeface="DejaVu Sans Mono"/>
                <a:cs typeface="DejaVu Sans Mono"/>
              </a:rPr>
              <a:t> </a:t>
            </a:r>
            <a:r>
              <a:rPr sz="1610" spc="5" dirty="0">
                <a:solidFill>
                  <a:srgbClr val="A7AAA9"/>
                </a:solidFill>
                <a:latin typeface="DejaVu Sans Mono"/>
                <a:cs typeface="DejaVu Sans Mono"/>
              </a:rPr>
              <a:t>app.buttons[“Add”]  addButton.tap()</a:t>
            </a:r>
            <a:endParaRPr sz="1610">
              <a:latin typeface="DejaVu Sans Mono"/>
              <a:cs typeface="DejaVu Sans Mono"/>
            </a:endParaRPr>
          </a:p>
          <a:p>
            <a:pPr>
              <a:spcBef>
                <a:spcPts val="30"/>
              </a:spcBef>
            </a:pPr>
            <a:endParaRPr sz="2265">
              <a:latin typeface="DejaVu Sans Mono"/>
              <a:cs typeface="DejaVu Sans Mono"/>
            </a:endParaRPr>
          </a:p>
          <a:p>
            <a:pPr marL="6930"/>
            <a:r>
              <a:rPr sz="1610" spc="5" dirty="0">
                <a:solidFill>
                  <a:srgbClr val="FEB800"/>
                </a:solidFill>
                <a:latin typeface="DejaVu Sans Mono"/>
                <a:cs typeface="DejaVu Sans Mono"/>
              </a:rPr>
              <a:t>//</a:t>
            </a:r>
            <a:r>
              <a:rPr sz="1610" spc="3" dirty="0">
                <a:solidFill>
                  <a:srgbClr val="FEB800"/>
                </a:solidFill>
                <a:latin typeface="DejaVu Sans Mono"/>
                <a:cs typeface="DejaVu Sans Mono"/>
              </a:rPr>
              <a:t> </a:t>
            </a:r>
            <a:r>
              <a:rPr sz="1610" spc="5" dirty="0">
                <a:solidFill>
                  <a:srgbClr val="FEB800"/>
                </a:solidFill>
                <a:latin typeface="DejaVu Sans Mono"/>
                <a:cs typeface="DejaVu Sans Mono"/>
              </a:rPr>
              <a:t>assertion:</a:t>
            </a:r>
            <a:endParaRPr sz="1610">
              <a:latin typeface="DejaVu Sans Mono"/>
              <a:cs typeface="DejaVu Sans Mo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4578" y="4602851"/>
            <a:ext cx="5257338" cy="271205"/>
          </a:xfrm>
          <a:prstGeom prst="rect">
            <a:avLst/>
          </a:prstGeom>
          <a:solidFill>
            <a:srgbClr val="1C557D">
              <a:alpha val="50000"/>
            </a:srgbClr>
          </a:solidFill>
          <a:ln w="31412">
            <a:solidFill>
              <a:srgbClr val="39A8FA"/>
            </a:solidFill>
          </a:ln>
        </p:spPr>
        <p:txBody>
          <a:bodyPr vert="horz" wrap="square" lIns="0" tIns="23218" rIns="0" bIns="0" rtlCol="0">
            <a:spAutoFit/>
          </a:bodyPr>
          <a:lstStyle/>
          <a:p>
            <a:pPr marL="139647">
              <a:spcBef>
                <a:spcPts val="182"/>
              </a:spcBef>
            </a:pPr>
            <a:r>
              <a:rPr sz="1610" spc="5" dirty="0">
                <a:solidFill>
                  <a:srgbClr val="FFFFFF"/>
                </a:solidFill>
                <a:latin typeface="DejaVu Sans Mono"/>
                <a:cs typeface="DejaVu Sans Mono"/>
              </a:rPr>
              <a:t>XCTAssertEqual(app.tables.cells.count,</a:t>
            </a:r>
            <a:r>
              <a:rPr sz="1610" spc="-22" dirty="0">
                <a:solidFill>
                  <a:srgbClr val="FFFFFF"/>
                </a:solidFill>
                <a:latin typeface="DejaVu Sans Mono"/>
                <a:cs typeface="DejaVu Sans Mono"/>
              </a:rPr>
              <a:t> </a:t>
            </a:r>
            <a:r>
              <a:rPr sz="1610" spc="5" dirty="0">
                <a:solidFill>
                  <a:srgbClr val="FFFFFF"/>
                </a:solidFill>
                <a:latin typeface="DejaVu Sans Mono"/>
                <a:cs typeface="DejaVu Sans Mono"/>
              </a:rPr>
              <a:t>1)</a:t>
            </a:r>
            <a:endParaRPr sz="1610">
              <a:latin typeface="DejaVu Sans Mono"/>
              <a:cs typeface="DejaVu Sans Mon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530070" y="4543864"/>
            <a:ext cx="433520" cy="433520"/>
            <a:chOff x="10847443" y="8326209"/>
            <a:chExt cx="794385" cy="794385"/>
          </a:xfrm>
        </p:grpSpPr>
        <p:sp>
          <p:nvSpPr>
            <p:cNvPr id="6" name="object 6"/>
            <p:cNvSpPr/>
            <p:nvPr/>
          </p:nvSpPr>
          <p:spPr>
            <a:xfrm>
              <a:off x="10868385" y="8347151"/>
              <a:ext cx="752475" cy="752475"/>
            </a:xfrm>
            <a:custGeom>
              <a:avLst/>
              <a:gdLst/>
              <a:ahLst/>
              <a:cxnLst/>
              <a:rect l="l" t="t" r="r" b="b"/>
              <a:pathLst>
                <a:path w="752475" h="752475">
                  <a:moveTo>
                    <a:pt x="642471" y="109691"/>
                  </a:moveTo>
                  <a:lnTo>
                    <a:pt x="673812" y="145183"/>
                  </a:lnTo>
                  <a:lnTo>
                    <a:pt x="699929" y="183420"/>
                  </a:lnTo>
                  <a:lnTo>
                    <a:pt x="720822" y="223904"/>
                  </a:lnTo>
                  <a:lnTo>
                    <a:pt x="736493" y="266135"/>
                  </a:lnTo>
                  <a:lnTo>
                    <a:pt x="746939" y="309614"/>
                  </a:lnTo>
                  <a:lnTo>
                    <a:pt x="752163" y="353842"/>
                  </a:lnTo>
                  <a:lnTo>
                    <a:pt x="752163" y="398320"/>
                  </a:lnTo>
                  <a:lnTo>
                    <a:pt x="746939" y="442548"/>
                  </a:lnTo>
                  <a:lnTo>
                    <a:pt x="736493" y="486027"/>
                  </a:lnTo>
                  <a:lnTo>
                    <a:pt x="720822" y="528258"/>
                  </a:lnTo>
                  <a:lnTo>
                    <a:pt x="699929" y="568742"/>
                  </a:lnTo>
                  <a:lnTo>
                    <a:pt x="673812" y="606979"/>
                  </a:lnTo>
                  <a:lnTo>
                    <a:pt x="642471" y="642471"/>
                  </a:lnTo>
                  <a:lnTo>
                    <a:pt x="606979" y="673812"/>
                  </a:lnTo>
                  <a:lnTo>
                    <a:pt x="568742" y="699929"/>
                  </a:lnTo>
                  <a:lnTo>
                    <a:pt x="528258" y="720822"/>
                  </a:lnTo>
                  <a:lnTo>
                    <a:pt x="486027" y="736493"/>
                  </a:lnTo>
                  <a:lnTo>
                    <a:pt x="442548" y="746939"/>
                  </a:lnTo>
                  <a:lnTo>
                    <a:pt x="398320" y="752163"/>
                  </a:lnTo>
                  <a:lnTo>
                    <a:pt x="353842" y="752163"/>
                  </a:lnTo>
                  <a:lnTo>
                    <a:pt x="309614" y="746939"/>
                  </a:lnTo>
                  <a:lnTo>
                    <a:pt x="266135" y="736493"/>
                  </a:lnTo>
                  <a:lnTo>
                    <a:pt x="223904" y="720822"/>
                  </a:lnTo>
                  <a:lnTo>
                    <a:pt x="183420" y="699929"/>
                  </a:lnTo>
                  <a:lnTo>
                    <a:pt x="145183" y="673812"/>
                  </a:lnTo>
                  <a:lnTo>
                    <a:pt x="109691" y="642471"/>
                  </a:lnTo>
                  <a:lnTo>
                    <a:pt x="78351" y="606979"/>
                  </a:lnTo>
                  <a:lnTo>
                    <a:pt x="52234" y="568742"/>
                  </a:lnTo>
                  <a:lnTo>
                    <a:pt x="31340" y="528258"/>
                  </a:lnTo>
                  <a:lnTo>
                    <a:pt x="15670" y="486027"/>
                  </a:lnTo>
                  <a:lnTo>
                    <a:pt x="5223" y="442548"/>
                  </a:lnTo>
                  <a:lnTo>
                    <a:pt x="0" y="398320"/>
                  </a:lnTo>
                  <a:lnTo>
                    <a:pt x="0" y="353842"/>
                  </a:lnTo>
                  <a:lnTo>
                    <a:pt x="5223" y="309614"/>
                  </a:lnTo>
                  <a:lnTo>
                    <a:pt x="15670" y="266135"/>
                  </a:lnTo>
                  <a:lnTo>
                    <a:pt x="31340" y="223904"/>
                  </a:lnTo>
                  <a:lnTo>
                    <a:pt x="52234" y="183420"/>
                  </a:lnTo>
                  <a:lnTo>
                    <a:pt x="78351" y="145183"/>
                  </a:lnTo>
                  <a:lnTo>
                    <a:pt x="109691" y="109691"/>
                  </a:lnTo>
                  <a:lnTo>
                    <a:pt x="145183" y="78351"/>
                  </a:lnTo>
                  <a:lnTo>
                    <a:pt x="183420" y="52234"/>
                  </a:lnTo>
                  <a:lnTo>
                    <a:pt x="223904" y="31340"/>
                  </a:lnTo>
                  <a:lnTo>
                    <a:pt x="266135" y="15670"/>
                  </a:lnTo>
                  <a:lnTo>
                    <a:pt x="309614" y="5223"/>
                  </a:lnTo>
                  <a:lnTo>
                    <a:pt x="353842" y="0"/>
                  </a:lnTo>
                  <a:lnTo>
                    <a:pt x="398320" y="0"/>
                  </a:lnTo>
                  <a:lnTo>
                    <a:pt x="442548" y="5223"/>
                  </a:lnTo>
                  <a:lnTo>
                    <a:pt x="486027" y="15670"/>
                  </a:lnTo>
                  <a:lnTo>
                    <a:pt x="528258" y="31340"/>
                  </a:lnTo>
                  <a:lnTo>
                    <a:pt x="568742" y="52234"/>
                  </a:lnTo>
                  <a:lnTo>
                    <a:pt x="606979" y="78351"/>
                  </a:lnTo>
                  <a:lnTo>
                    <a:pt x="642471" y="109691"/>
                  </a:lnTo>
                  <a:close/>
                </a:path>
              </a:pathLst>
            </a:custGeom>
            <a:ln w="41883">
              <a:solidFill>
                <a:srgbClr val="47AB59"/>
              </a:solidFill>
            </a:ln>
          </p:spPr>
          <p:txBody>
            <a:bodyPr wrap="square" lIns="0" tIns="0" rIns="0" bIns="0" rtlCol="0"/>
            <a:lstStyle/>
            <a:p>
              <a:endParaRPr sz="982"/>
            </a:p>
          </p:txBody>
        </p:sp>
        <p:sp>
          <p:nvSpPr>
            <p:cNvPr id="7" name="object 7"/>
            <p:cNvSpPr/>
            <p:nvPr/>
          </p:nvSpPr>
          <p:spPr>
            <a:xfrm>
              <a:off x="11056785" y="8599436"/>
              <a:ext cx="389890" cy="269875"/>
            </a:xfrm>
            <a:custGeom>
              <a:avLst/>
              <a:gdLst/>
              <a:ahLst/>
              <a:cxnLst/>
              <a:rect l="l" t="t" r="r" b="b"/>
              <a:pathLst>
                <a:path w="389890" h="269875">
                  <a:moveTo>
                    <a:pt x="389509" y="29616"/>
                  </a:moveTo>
                  <a:lnTo>
                    <a:pt x="359892" y="0"/>
                  </a:lnTo>
                  <a:lnTo>
                    <a:pt x="149250" y="210642"/>
                  </a:lnTo>
                  <a:lnTo>
                    <a:pt x="29616" y="91008"/>
                  </a:lnTo>
                  <a:lnTo>
                    <a:pt x="0" y="120624"/>
                  </a:lnTo>
                  <a:lnTo>
                    <a:pt x="149212" y="269836"/>
                  </a:lnTo>
                  <a:lnTo>
                    <a:pt x="162039" y="257009"/>
                  </a:lnTo>
                  <a:lnTo>
                    <a:pt x="389509" y="29616"/>
                  </a:lnTo>
                  <a:close/>
                </a:path>
              </a:pathLst>
            </a:custGeom>
            <a:solidFill>
              <a:srgbClr val="47AB59"/>
            </a:solidFill>
          </p:spPr>
          <p:txBody>
            <a:bodyPr wrap="square" lIns="0" tIns="0" rIns="0" bIns="0" rtlCol="0"/>
            <a:lstStyle/>
            <a:p>
              <a:endParaRPr sz="982"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7038856" y="1988569"/>
            <a:ext cx="3857321" cy="4868868"/>
            <a:chOff x="11779746" y="3643868"/>
            <a:chExt cx="7068184" cy="8921750"/>
          </a:xfrm>
        </p:grpSpPr>
        <p:sp>
          <p:nvSpPr>
            <p:cNvPr id="9" name="object 9"/>
            <p:cNvSpPr/>
            <p:nvPr/>
          </p:nvSpPr>
          <p:spPr>
            <a:xfrm>
              <a:off x="11779746" y="3643868"/>
              <a:ext cx="7067847" cy="89211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982"/>
            </a:p>
          </p:txBody>
        </p:sp>
        <p:sp>
          <p:nvSpPr>
            <p:cNvPr id="10" name="object 10"/>
            <p:cNvSpPr/>
            <p:nvPr/>
          </p:nvSpPr>
          <p:spPr>
            <a:xfrm>
              <a:off x="11779746" y="4879432"/>
              <a:ext cx="7067847" cy="7957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982"/>
            </a:p>
          </p:txBody>
        </p:sp>
      </p:grpSp>
    </p:spTree>
    <p:extLst>
      <p:ext uri="{BB962C8B-B14F-4D97-AF65-F5344CB8AC3E}">
        <p14:creationId xmlns:p14="http://schemas.microsoft.com/office/powerpoint/2010/main" val="3276928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E4E4E-E122-2944-BBEA-B0BBD4EDF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298" y="568539"/>
            <a:ext cx="10683403" cy="663387"/>
          </a:xfrm>
        </p:spPr>
        <p:txBody>
          <a:bodyPr/>
          <a:lstStyle/>
          <a:p>
            <a:r>
              <a:rPr lang="en-V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8F593-5DA4-E447-B970-68DC62885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047" y="1755649"/>
            <a:ext cx="10683403" cy="3621023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VN" sz="3600" dirty="0">
                <a:solidFill>
                  <a:schemeClr val="bg1"/>
                </a:solidFill>
              </a:rPr>
              <a:t>Session 1: Introduced Kaizen iOS template.</a:t>
            </a:r>
          </a:p>
          <a:p>
            <a:pPr algn="l">
              <a:lnSpc>
                <a:spcPct val="150000"/>
              </a:lnSpc>
            </a:pPr>
            <a:r>
              <a:rPr lang="en-VN" sz="3600" dirty="0">
                <a:solidFill>
                  <a:schemeClr val="bg1"/>
                </a:solidFill>
              </a:rPr>
              <a:t>Session 2: </a:t>
            </a:r>
            <a:r>
              <a:rPr lang="en-VN" sz="3200" dirty="0">
                <a:solidFill>
                  <a:schemeClr val="bg1"/>
                </a:solidFill>
              </a:rPr>
              <a:t>iOS</a:t>
            </a:r>
            <a:r>
              <a:rPr lang="en-VN" sz="3600" dirty="0">
                <a:solidFill>
                  <a:schemeClr val="bg1"/>
                </a:solidFill>
              </a:rPr>
              <a:t> automation test – XCUITest.</a:t>
            </a:r>
          </a:p>
          <a:p>
            <a:pPr algn="l">
              <a:lnSpc>
                <a:spcPct val="150000"/>
              </a:lnSpc>
            </a:pPr>
            <a:r>
              <a:rPr lang="en-VN" sz="3600" dirty="0">
                <a:solidFill>
                  <a:schemeClr val="bg1"/>
                </a:solidFill>
              </a:rPr>
              <a:t>Session 3: Unit test – </a:t>
            </a:r>
            <a:r>
              <a:rPr lang="en-US" sz="3600" dirty="0">
                <a:solidFill>
                  <a:schemeClr val="bg1"/>
                </a:solidFill>
              </a:rPr>
              <a:t>Quick &amp; Nimble.</a:t>
            </a:r>
            <a:endParaRPr lang="en-VN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893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D8A17-8C9A-1942-BF63-9C6400684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61BC5-0866-0441-AF20-8EF9203B0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4299" y="1891146"/>
            <a:ext cx="10223328" cy="2585323"/>
          </a:xfrm>
        </p:spPr>
        <p:txBody>
          <a:bodyPr/>
          <a:lstStyle/>
          <a:p>
            <a:r>
              <a:rPr lang="en-VN" sz="2400" dirty="0"/>
              <a:t>Demo 1: UI Recording – Record and Playback</a:t>
            </a:r>
          </a:p>
          <a:p>
            <a:r>
              <a:rPr lang="en-VN" sz="2400" dirty="0">
                <a:hlinkClick r:id="rId2"/>
              </a:rPr>
              <a:t>YouTube link</a:t>
            </a:r>
            <a:endParaRPr lang="en-VN" sz="2400" dirty="0"/>
          </a:p>
          <a:p>
            <a:endParaRPr lang="en-VN" sz="2400" dirty="0"/>
          </a:p>
          <a:p>
            <a:endParaRPr lang="en-VN" sz="2400" dirty="0"/>
          </a:p>
          <a:p>
            <a:endParaRPr lang="en-VN" sz="2400" dirty="0"/>
          </a:p>
          <a:p>
            <a:r>
              <a:rPr lang="en-VN" sz="2400" dirty="0"/>
              <a:t>Demo 2: How does iOS automation work?</a:t>
            </a:r>
          </a:p>
          <a:p>
            <a:r>
              <a:rPr lang="en-VN" sz="2400" dirty="0"/>
              <a:t>Github: </a:t>
            </a:r>
            <a:r>
              <a:rPr lang="en-US" sz="2400" dirty="0">
                <a:hlinkClick r:id="rId3"/>
              </a:rPr>
              <a:t>https://github.com/vfaHungnv/simpleapp/tree/develop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3281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EEE93-FAC1-514F-BFE9-9F1603AA9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86971"/>
            <a:ext cx="9144000" cy="2387600"/>
          </a:xfrm>
        </p:spPr>
        <p:txBody>
          <a:bodyPr>
            <a:normAutofit/>
          </a:bodyPr>
          <a:lstStyle/>
          <a:p>
            <a:r>
              <a:rPr lang="en-VN" dirty="0"/>
              <a:t>Session 3: Unit test – Testing with </a:t>
            </a:r>
            <a:r>
              <a:rPr lang="en-US" b="1" dirty="0"/>
              <a:t>Quick &amp; Nimble</a:t>
            </a:r>
            <a:r>
              <a:rPr lang="en-US" dirty="0"/>
              <a:t>.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094025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8FAB1-917D-1D41-AB2F-F2E62339D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EA4D2-3EBB-5B49-B8A2-DCEA1976F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4299" y="2080306"/>
            <a:ext cx="9802704" cy="2498120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VN" sz="2800" dirty="0"/>
              <a:t>Introduced XCTest vs Quick and Nimble.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VN" sz="2800" dirty="0"/>
              <a:t>How to use Quick and Nimble.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vi-VN" sz="2800" dirty="0"/>
              <a:t>Script for test case.</a:t>
            </a:r>
            <a:endParaRPr lang="en-VN" sz="2800" dirty="0"/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VN" sz="2800" dirty="0"/>
              <a:t>Demo.</a:t>
            </a:r>
          </a:p>
        </p:txBody>
      </p:sp>
    </p:spTree>
    <p:extLst>
      <p:ext uri="{BB962C8B-B14F-4D97-AF65-F5344CB8AC3E}">
        <p14:creationId xmlns:p14="http://schemas.microsoft.com/office/powerpoint/2010/main" val="2785250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0B295-B91F-6144-A0E5-47B6FDB64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299" y="239355"/>
            <a:ext cx="10683403" cy="1241973"/>
          </a:xfrm>
        </p:spPr>
        <p:txBody>
          <a:bodyPr/>
          <a:lstStyle/>
          <a:p>
            <a:r>
              <a:rPr lang="en-US" b="1" dirty="0"/>
              <a:t>Comparison between </a:t>
            </a:r>
            <a:r>
              <a:rPr lang="en-US" b="1" dirty="0" err="1"/>
              <a:t>XCTest</a:t>
            </a:r>
            <a:r>
              <a:rPr lang="en-US" b="1" dirty="0"/>
              <a:t> vs Quick and Nimble</a:t>
            </a:r>
            <a:endParaRPr lang="en-V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0E099-604F-1946-AD45-C98A30423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2587" y="1664208"/>
            <a:ext cx="10511109" cy="464515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en-US" sz="2000" b="1" dirty="0" err="1"/>
              <a:t>XCTest</a:t>
            </a:r>
            <a:r>
              <a:rPr lang="en-US" sz="2000" dirty="0"/>
              <a:t> is a testing framework provided by Apple. You need to be aware of setup() and </a:t>
            </a:r>
            <a:r>
              <a:rPr lang="en-US" sz="2000" dirty="0" err="1"/>
              <a:t>tearDown</a:t>
            </a:r>
            <a:r>
              <a:rPr lang="en-US" sz="2000" dirty="0"/>
              <a:t>() functions. </a:t>
            </a:r>
            <a:r>
              <a:rPr lang="en-US" sz="2000" dirty="0" err="1"/>
              <a:t>XCTAssertions</a:t>
            </a:r>
            <a:r>
              <a:rPr lang="en-US" sz="2000" dirty="0"/>
              <a:t> are also pretty inconvenient to use. Very long function names.</a:t>
            </a:r>
          </a:p>
          <a:p>
            <a:pPr>
              <a:lnSpc>
                <a:spcPct val="160000"/>
              </a:lnSpc>
            </a:pPr>
            <a:endParaRPr lang="en-VN" sz="2000" dirty="0"/>
          </a:p>
          <a:p>
            <a:pPr>
              <a:lnSpc>
                <a:spcPct val="160000"/>
              </a:lnSpc>
            </a:pPr>
            <a:r>
              <a:rPr lang="en-US" sz="2000" b="1" dirty="0"/>
              <a:t>Quick</a:t>
            </a:r>
            <a:r>
              <a:rPr lang="en-US" sz="2000" dirty="0"/>
              <a:t> is a testing framework which provides a convenient method to compose a unit test. It uses the single function spec() to define the whole test. The sections are describe, context and it. I will explain the purpose and benefits of such a setup later in this article.</a:t>
            </a:r>
          </a:p>
          <a:p>
            <a:pPr>
              <a:lnSpc>
                <a:spcPct val="160000"/>
              </a:lnSpc>
            </a:pPr>
            <a:endParaRPr lang="en-VN" sz="2000" dirty="0"/>
          </a:p>
          <a:p>
            <a:pPr>
              <a:lnSpc>
                <a:spcPct val="160000"/>
              </a:lnSpc>
            </a:pPr>
            <a:r>
              <a:rPr lang="en-US" sz="2000" b="1" dirty="0"/>
              <a:t>Nimble </a:t>
            </a:r>
            <a:r>
              <a:rPr lang="en-US" sz="2000" dirty="0"/>
              <a:t>is a matching framework which provides plenty of options how to fulfill your test expectations. </a:t>
            </a:r>
            <a:endParaRPr lang="en-VN" sz="2000" dirty="0"/>
          </a:p>
        </p:txBody>
      </p:sp>
    </p:spTree>
    <p:extLst>
      <p:ext uri="{BB962C8B-B14F-4D97-AF65-F5344CB8AC3E}">
        <p14:creationId xmlns:p14="http://schemas.microsoft.com/office/powerpoint/2010/main" val="2794277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0B295-B91F-6144-A0E5-47B6FDB64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b="1" dirty="0"/>
              <a:t>How to use Quick and Nimble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0E099-604F-1946-AD45-C98A30423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4298" y="947261"/>
            <a:ext cx="10255078" cy="6633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800" dirty="0"/>
              <a:t>You can either use </a:t>
            </a:r>
            <a:r>
              <a:rPr lang="en-US" sz="1800" b="1" dirty="0" err="1"/>
              <a:t>Cathage</a:t>
            </a:r>
            <a:r>
              <a:rPr lang="en-US" sz="1800" dirty="0"/>
              <a:t> or </a:t>
            </a:r>
            <a:r>
              <a:rPr lang="en-US" sz="1800" b="1" dirty="0"/>
              <a:t>Cocoa Pod.</a:t>
            </a:r>
            <a:endParaRPr lang="vi-V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89604C-71A2-A749-BCC4-752DDAE03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755" y="1454709"/>
            <a:ext cx="8896949" cy="514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1495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0B295-B91F-6144-A0E5-47B6FDB64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Introduction Quick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0E099-604F-1946-AD45-C98A30423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132" y="1642744"/>
            <a:ext cx="5445868" cy="4351338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457200" indent="-457200">
              <a:spcBef>
                <a:spcPct val="0"/>
              </a:spcBef>
              <a:buFont typeface="Wingdings" pitchFamily="2" charset="2"/>
              <a:buChar char="Ø"/>
            </a:pPr>
            <a:r>
              <a:rPr lang="en-US" sz="3200" b="1" dirty="0">
                <a:latin typeface="+mj-lt"/>
              </a:rPr>
              <a:t>describe</a:t>
            </a:r>
            <a:r>
              <a:rPr lang="en-US" sz="3200" dirty="0">
                <a:latin typeface="+mj-lt"/>
              </a:rPr>
              <a:t>: An arbitrary string describing the example group.</a:t>
            </a:r>
          </a:p>
          <a:p>
            <a:pPr marL="457200" indent="-457200">
              <a:spcBef>
                <a:spcPct val="0"/>
              </a:spcBef>
              <a:buFont typeface="Wingdings" pitchFamily="2" charset="2"/>
              <a:buChar char="Ø"/>
            </a:pPr>
            <a:endParaRPr lang="en-US" sz="3200" b="1" dirty="0">
              <a:latin typeface="+mj-lt"/>
            </a:endParaRPr>
          </a:p>
          <a:p>
            <a:pPr marL="457200" indent="-457200">
              <a:spcBef>
                <a:spcPct val="0"/>
              </a:spcBef>
              <a:buFont typeface="Wingdings" pitchFamily="2" charset="2"/>
              <a:buChar char="Ø"/>
            </a:pPr>
            <a:r>
              <a:rPr lang="en-US" sz="3200" b="1" dirty="0">
                <a:latin typeface="+mj-lt"/>
              </a:rPr>
              <a:t>context</a:t>
            </a:r>
            <a:r>
              <a:rPr lang="en-US" sz="3200" dirty="0">
                <a:latin typeface="+mj-lt"/>
              </a:rPr>
              <a:t>: Defines an example group. Equivalent to `describe`.</a:t>
            </a:r>
          </a:p>
          <a:p>
            <a:pPr marL="457200" indent="-457200">
              <a:spcBef>
                <a:spcPct val="0"/>
              </a:spcBef>
              <a:buFont typeface="Wingdings" pitchFamily="2" charset="2"/>
              <a:buChar char="Ø"/>
            </a:pPr>
            <a:endParaRPr lang="en-US" sz="3200" b="1" dirty="0">
              <a:latin typeface="+mj-lt"/>
            </a:endParaRPr>
          </a:p>
          <a:p>
            <a:pPr marL="457200" indent="-457200">
              <a:spcBef>
                <a:spcPct val="0"/>
              </a:spcBef>
              <a:buFont typeface="Wingdings" pitchFamily="2" charset="2"/>
              <a:buChar char="Ø"/>
            </a:pPr>
            <a:r>
              <a:rPr lang="en-US" sz="3200" b="1" dirty="0">
                <a:latin typeface="+mj-lt"/>
              </a:rPr>
              <a:t>it</a:t>
            </a:r>
            <a:r>
              <a:rPr lang="en-US" sz="3200" dirty="0">
                <a:latin typeface="+mj-lt"/>
              </a:rPr>
              <a:t>: Defines an example. Examples use assertions to demonstrate how code should behave. These are like "tests" in </a:t>
            </a:r>
            <a:r>
              <a:rPr lang="en-US" sz="3200" dirty="0" err="1">
                <a:latin typeface="+mj-lt"/>
              </a:rPr>
              <a:t>XCTest</a:t>
            </a:r>
            <a:r>
              <a:rPr lang="en-US" sz="3200" dirty="0">
                <a:latin typeface="+mj-lt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643815-2508-7A41-98BF-C03001C85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781" y="1734184"/>
            <a:ext cx="5596439" cy="366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899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0B295-B91F-6144-A0E5-47B6FDB64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Script for test case.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0E099-604F-1946-AD45-C98A30423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048" y="1243584"/>
            <a:ext cx="10150176" cy="50840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lnSpc>
                <a:spcPct val="16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3000" dirty="0">
                <a:latin typeface="+mj-lt"/>
              </a:rPr>
              <a:t>Test number of element movie into from API .</a:t>
            </a:r>
          </a:p>
          <a:p>
            <a:pPr marL="514350" indent="-514350">
              <a:lnSpc>
                <a:spcPct val="16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3000" dirty="0">
                <a:latin typeface="+mj-lt"/>
              </a:rPr>
              <a:t>Test correct </a:t>
            </a:r>
            <a:r>
              <a:rPr lang="en-US" sz="3000" dirty="0" err="1">
                <a:latin typeface="+mj-lt"/>
              </a:rPr>
              <a:t>url</a:t>
            </a:r>
            <a:r>
              <a:rPr lang="en-US" sz="3000" dirty="0">
                <a:latin typeface="+mj-lt"/>
              </a:rPr>
              <a:t> thumbnail for each movie from API.</a:t>
            </a:r>
          </a:p>
          <a:p>
            <a:pPr marL="514350" indent="-514350">
              <a:lnSpc>
                <a:spcPct val="16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3000" dirty="0">
                <a:latin typeface="+mj-lt"/>
              </a:rPr>
              <a:t>Test number of music into local DB.</a:t>
            </a:r>
          </a:p>
          <a:p>
            <a:pPr marL="514350" indent="-514350">
              <a:lnSpc>
                <a:spcPct val="16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3000" dirty="0">
                <a:latin typeface="+mj-lt"/>
              </a:rPr>
              <a:t>Test change data of music into local DB.</a:t>
            </a:r>
          </a:p>
          <a:p>
            <a:pPr marL="514350" indent="-514350">
              <a:lnSpc>
                <a:spcPct val="16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3000" dirty="0">
                <a:latin typeface="+mj-lt"/>
              </a:rPr>
              <a:t>Test delete music into local DB.</a:t>
            </a:r>
          </a:p>
        </p:txBody>
      </p:sp>
    </p:spTree>
    <p:extLst>
      <p:ext uri="{BB962C8B-B14F-4D97-AF65-F5344CB8AC3E}">
        <p14:creationId xmlns:p14="http://schemas.microsoft.com/office/powerpoint/2010/main" val="641520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F15DA-0F01-564C-9D32-0DFB38BD4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299" y="367371"/>
            <a:ext cx="10683403" cy="663387"/>
          </a:xfrm>
        </p:spPr>
        <p:txBody>
          <a:bodyPr/>
          <a:lstStyle/>
          <a:p>
            <a:r>
              <a:rPr lang="en-US" dirty="0"/>
              <a:t>Reference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86AE7-8FC9-6645-BB81-1833B2415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4299" y="1572768"/>
            <a:ext cx="10255077" cy="270772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VN" sz="2000" dirty="0"/>
              <a:t>Quick and Nimble: </a:t>
            </a:r>
            <a:r>
              <a:rPr lang="en-US" sz="1600" dirty="0">
                <a:hlinkClick r:id="rId2"/>
              </a:rPr>
              <a:t>https://medium.com/inloopx/tdd-using-quick-nimble-244b14b09e3d</a:t>
            </a:r>
            <a:endParaRPr lang="en-VN" sz="1600" dirty="0"/>
          </a:p>
          <a:p>
            <a:pPr>
              <a:lnSpc>
                <a:spcPct val="150000"/>
              </a:lnSpc>
            </a:pPr>
            <a:r>
              <a:rPr lang="en-VN" sz="2000" dirty="0"/>
              <a:t>UITest call API: </a:t>
            </a:r>
            <a:r>
              <a:rPr lang="en-US" sz="1600" dirty="0">
                <a:hlinkClick r:id="rId3"/>
              </a:rPr>
              <a:t>https://www.raywenderlich.com/960290-ios-unit-testing-and-ui-testing-tutorial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 err="1"/>
              <a:t>UITest</a:t>
            </a:r>
            <a:r>
              <a:rPr lang="en-US" sz="2000" dirty="0"/>
              <a:t>: </a:t>
            </a:r>
            <a:r>
              <a:rPr lang="en-US" sz="1600" dirty="0">
                <a:hlinkClick r:id="rId4"/>
              </a:rPr>
              <a:t>https://useyourloaf.com/blog/ui-testing-quick-guide/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2000" dirty="0"/>
              <a:t>WWDC: </a:t>
            </a:r>
            <a:r>
              <a:rPr lang="en-US" sz="1600" dirty="0">
                <a:hlinkClick r:id="rId5"/>
              </a:rPr>
              <a:t>https://developer.apple.com/videos/developer-tools/testing</a:t>
            </a:r>
            <a:endParaRPr lang="en-VN" sz="1600" dirty="0"/>
          </a:p>
          <a:p>
            <a:pPr>
              <a:lnSpc>
                <a:spcPct val="150000"/>
              </a:lnSpc>
            </a:pPr>
            <a:r>
              <a:rPr lang="en-VN" sz="2000" dirty="0"/>
              <a:t>UnitTest – </a:t>
            </a:r>
            <a:r>
              <a:rPr lang="en-US" sz="2000" dirty="0"/>
              <a:t>Quick &amp; Nimble</a:t>
            </a:r>
            <a:r>
              <a:rPr lang="en-VN" sz="2000" dirty="0"/>
              <a:t>: </a:t>
            </a:r>
            <a:r>
              <a:rPr lang="en-US" sz="1600" dirty="0">
                <a:hlinkClick r:id="rId2"/>
              </a:rPr>
              <a:t>https://medium.com/inloopx/tdd-using-quick-nimble-244b14b09e3d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271150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8F51A-4A00-E54E-81E4-E7E8E57DA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97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VN" sz="5400" b="1" dirty="0"/>
              <a:t>Q.A – Thank you!!!</a:t>
            </a:r>
          </a:p>
        </p:txBody>
      </p:sp>
    </p:spTree>
    <p:extLst>
      <p:ext uri="{BB962C8B-B14F-4D97-AF65-F5344CB8AC3E}">
        <p14:creationId xmlns:p14="http://schemas.microsoft.com/office/powerpoint/2010/main" val="1747270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EEE93-FAC1-514F-BFE9-9F1603AA9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86970"/>
            <a:ext cx="9144000" cy="1383697"/>
          </a:xfrm>
        </p:spPr>
        <p:txBody>
          <a:bodyPr>
            <a:normAutofit/>
          </a:bodyPr>
          <a:lstStyle/>
          <a:p>
            <a:r>
              <a:rPr lang="en-VN" dirty="0"/>
              <a:t>Session 1: Kaizen iOS template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8A4B83-FAED-5845-97EB-27516E0155B7}"/>
              </a:ext>
            </a:extLst>
          </p:cNvPr>
          <p:cNvSpPr txBox="1"/>
          <p:nvPr/>
        </p:nvSpPr>
        <p:spPr>
          <a:xfrm>
            <a:off x="1648177" y="2630312"/>
            <a:ext cx="8805333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VN" sz="2000" dirty="0">
                <a:solidFill>
                  <a:schemeClr val="bg1"/>
                </a:solidFill>
              </a:rPr>
              <a:t>Github link:</a:t>
            </a:r>
            <a:r>
              <a:rPr lang="en-VN" sz="2000" dirty="0"/>
              <a:t> </a:t>
            </a:r>
            <a:r>
              <a:rPr lang="en-US" sz="2000" dirty="0">
                <a:hlinkClick r:id="rId2"/>
              </a:rPr>
              <a:t>https://github.com/vitalifyjp/Kaizen_IOS_Template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Coding role: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Document:</a:t>
            </a:r>
            <a:r>
              <a:rPr lang="en-US" sz="2000" dirty="0"/>
              <a:t> </a:t>
            </a:r>
            <a:r>
              <a:rPr lang="en-US" sz="2000" dirty="0">
                <a:hlinkClick r:id="rId3"/>
              </a:rPr>
              <a:t>https://vfa-chaunn.gitbook.io/kaizen-ios-template-gui/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1579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D5D4F-6398-5840-AF9E-18D67586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021" y="365125"/>
            <a:ext cx="10515600" cy="876653"/>
          </a:xfrm>
        </p:spPr>
        <p:txBody>
          <a:bodyPr/>
          <a:lstStyle/>
          <a:p>
            <a:r>
              <a:rPr lang="en-VN" dirty="0"/>
              <a:t>Functions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6AD3F3-10B3-CC49-8B11-DEAFCC4209A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3271330" y="742950"/>
            <a:ext cx="7713662" cy="5749925"/>
          </a:xfrm>
        </p:spPr>
      </p:pic>
    </p:spTree>
    <p:extLst>
      <p:ext uri="{BB962C8B-B14F-4D97-AF65-F5344CB8AC3E}">
        <p14:creationId xmlns:p14="http://schemas.microsoft.com/office/powerpoint/2010/main" val="2455394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EEE93-FAC1-514F-BFE9-9F1603AA9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86971"/>
            <a:ext cx="9144000" cy="2387600"/>
          </a:xfrm>
        </p:spPr>
        <p:txBody>
          <a:bodyPr>
            <a:normAutofit/>
          </a:bodyPr>
          <a:lstStyle/>
          <a:p>
            <a:r>
              <a:rPr lang="en-VN" dirty="0"/>
              <a:t>Session 2: iOS UI Testing in Xcode</a:t>
            </a:r>
            <a:br>
              <a:rPr lang="en-VN" dirty="0"/>
            </a:br>
            <a:r>
              <a:rPr lang="en-VN" dirty="0"/>
              <a:t>(iOS Automation)</a:t>
            </a:r>
          </a:p>
        </p:txBody>
      </p:sp>
    </p:spTree>
    <p:extLst>
      <p:ext uri="{BB962C8B-B14F-4D97-AF65-F5344CB8AC3E}">
        <p14:creationId xmlns:p14="http://schemas.microsoft.com/office/powerpoint/2010/main" val="588648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B26F1-7238-FD48-AC73-9CA1781DE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4E8F7-F5B2-264B-BD32-BEF981790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4298" y="1751122"/>
            <a:ext cx="9816165" cy="2116349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VN" sz="3200" dirty="0"/>
              <a:t>Introduction XCUITest.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VN" sz="3200" dirty="0"/>
              <a:t>Record and Playback.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VN" sz="3200" dirty="0"/>
              <a:t>Demo.</a:t>
            </a:r>
          </a:p>
        </p:txBody>
      </p:sp>
    </p:spTree>
    <p:extLst>
      <p:ext uri="{BB962C8B-B14F-4D97-AF65-F5344CB8AC3E}">
        <p14:creationId xmlns:p14="http://schemas.microsoft.com/office/powerpoint/2010/main" val="581888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8FAB1-917D-1D41-AB2F-F2E62339D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298" y="491697"/>
            <a:ext cx="10683403" cy="663387"/>
          </a:xfrm>
        </p:spPr>
        <p:txBody>
          <a:bodyPr/>
          <a:lstStyle/>
          <a:p>
            <a:r>
              <a:rPr lang="en-VN" dirty="0"/>
              <a:t>XCUITest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EA4D2-3EBB-5B49-B8A2-DCEA1976F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4299" y="1767006"/>
            <a:ext cx="9383424" cy="3323987"/>
          </a:xfrm>
        </p:spPr>
        <p:txBody>
          <a:bodyPr/>
          <a:lstStyle/>
          <a:p>
            <a:r>
              <a:rPr lang="en-VN" sz="2400" dirty="0"/>
              <a:t>Introduced in Xcode 7 in 2015</a:t>
            </a:r>
          </a:p>
          <a:p>
            <a:r>
              <a:rPr lang="en-VN" sz="2400" dirty="0"/>
              <a:t>xUnit Test cases (XCTestCase)</a:t>
            </a:r>
          </a:p>
          <a:p>
            <a:r>
              <a:rPr lang="en-VN" sz="2400" dirty="0"/>
              <a:t>UITest targets can’t see production codes</a:t>
            </a:r>
          </a:p>
          <a:p>
            <a:endParaRPr lang="en-VN" sz="2400" dirty="0"/>
          </a:p>
          <a:p>
            <a:endParaRPr lang="en-VN" sz="2400" dirty="0"/>
          </a:p>
          <a:p>
            <a:endParaRPr lang="en-VN" sz="2400" dirty="0"/>
          </a:p>
          <a:p>
            <a:endParaRPr lang="en-VN" sz="2400" dirty="0"/>
          </a:p>
          <a:p>
            <a:r>
              <a:rPr lang="en-VN" sz="2400" dirty="0"/>
              <a:t>Builds and tests are all executed using XCode (ObjC/Swift)</a:t>
            </a:r>
          </a:p>
          <a:p>
            <a:r>
              <a:rPr lang="en-VN" sz="2400" dirty="0"/>
              <a:t>Record functionality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962D42-B4F7-A946-BCFF-FD7BF566D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280" y="2990849"/>
            <a:ext cx="31369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404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15BFA-564E-AD4F-B3F8-00EACE8A4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XCUITest – Recording and playback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B70C48-0548-1C44-BACF-F8C1FD2DB09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397000" y="1091406"/>
            <a:ext cx="7893050" cy="4675187"/>
          </a:xfrm>
        </p:spPr>
      </p:pic>
    </p:spTree>
    <p:extLst>
      <p:ext uri="{BB962C8B-B14F-4D97-AF65-F5344CB8AC3E}">
        <p14:creationId xmlns:p14="http://schemas.microsoft.com/office/powerpoint/2010/main" val="3715815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249" y="659979"/>
            <a:ext cx="2908152" cy="671435"/>
          </a:xfrm>
          <a:prstGeom prst="rect">
            <a:avLst/>
          </a:prstGeom>
        </p:spPr>
        <p:txBody>
          <a:bodyPr vert="horz" wrap="square" lIns="0" tIns="7970" rIns="0" bIns="0" rtlCol="0">
            <a:spAutoFit/>
          </a:bodyPr>
          <a:lstStyle/>
          <a:p>
            <a:pPr marL="6930">
              <a:spcBef>
                <a:spcPts val="63"/>
              </a:spcBef>
            </a:pPr>
            <a:r>
              <a:rPr spc="-396" dirty="0"/>
              <a:t>UI </a:t>
            </a:r>
            <a:r>
              <a:rPr spc="-156" dirty="0"/>
              <a:t>Testing</a:t>
            </a:r>
            <a:r>
              <a:rPr spc="-202" dirty="0"/>
              <a:t> </a:t>
            </a:r>
            <a:r>
              <a:rPr spc="-306" dirty="0"/>
              <a:t>API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25696" y="2322577"/>
            <a:ext cx="3087503" cy="424137"/>
          </a:xfrm>
          <a:prstGeom prst="rect">
            <a:avLst/>
          </a:prstGeom>
          <a:solidFill>
            <a:srgbClr val="39A8FA"/>
          </a:solidFill>
        </p:spPr>
        <p:txBody>
          <a:bodyPr vert="horz" wrap="square" lIns="0" tIns="91486" rIns="0" bIns="0" rtlCol="0">
            <a:spAutoFit/>
          </a:bodyPr>
          <a:lstStyle/>
          <a:p>
            <a:pPr algn="ctr">
              <a:spcBef>
                <a:spcPts val="720"/>
              </a:spcBef>
            </a:pPr>
            <a:r>
              <a:rPr sz="2156" spc="-60" dirty="0">
                <a:solidFill>
                  <a:srgbClr val="FFFFFF"/>
                </a:solidFill>
                <a:latin typeface="Aroania"/>
                <a:cs typeface="Aroania"/>
              </a:rPr>
              <a:t>XCUIApplication</a:t>
            </a:r>
            <a:endParaRPr sz="2156" dirty="0">
              <a:latin typeface="Aroania"/>
              <a:cs typeface="Aroan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76004" y="3714281"/>
            <a:ext cx="2828795" cy="425536"/>
          </a:xfrm>
          <a:prstGeom prst="rect">
            <a:avLst/>
          </a:prstGeom>
          <a:solidFill>
            <a:srgbClr val="39A8FA"/>
          </a:solidFill>
        </p:spPr>
        <p:txBody>
          <a:bodyPr vert="horz" wrap="square" lIns="0" tIns="92872" rIns="0" bIns="0" rtlCol="0">
            <a:spAutoFit/>
          </a:bodyPr>
          <a:lstStyle/>
          <a:p>
            <a:pPr marL="347" algn="ctr">
              <a:spcBef>
                <a:spcPts val="731"/>
              </a:spcBef>
            </a:pPr>
            <a:r>
              <a:rPr sz="2156" spc="-101" dirty="0">
                <a:solidFill>
                  <a:srgbClr val="FFFFFF"/>
                </a:solidFill>
                <a:latin typeface="Aroania"/>
                <a:cs typeface="Aroania"/>
              </a:rPr>
              <a:t>XCUIElement</a:t>
            </a:r>
            <a:endParaRPr sz="2156">
              <a:latin typeface="Aroania"/>
              <a:cs typeface="Aroan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87428" y="3714281"/>
            <a:ext cx="2828795" cy="425536"/>
          </a:xfrm>
          <a:prstGeom prst="rect">
            <a:avLst/>
          </a:prstGeom>
          <a:solidFill>
            <a:srgbClr val="39A8FA"/>
          </a:solidFill>
        </p:spPr>
        <p:txBody>
          <a:bodyPr vert="horz" wrap="square" lIns="0" tIns="92872" rIns="0" bIns="0" rtlCol="0">
            <a:spAutoFit/>
          </a:bodyPr>
          <a:lstStyle/>
          <a:p>
            <a:pPr algn="ctr">
              <a:spcBef>
                <a:spcPts val="731"/>
              </a:spcBef>
            </a:pPr>
            <a:r>
              <a:rPr sz="2156" spc="-90" dirty="0">
                <a:solidFill>
                  <a:srgbClr val="FFFFFF"/>
                </a:solidFill>
                <a:latin typeface="Aroania"/>
                <a:cs typeface="Aroania"/>
              </a:rPr>
              <a:t>XCUIElementQuery</a:t>
            </a:r>
            <a:endParaRPr sz="2156">
              <a:latin typeface="Aroania"/>
              <a:cs typeface="Aroania"/>
            </a:endParaRPr>
          </a:p>
        </p:txBody>
      </p:sp>
    </p:spTree>
    <p:extLst>
      <p:ext uri="{BB962C8B-B14F-4D97-AF65-F5344CB8AC3E}">
        <p14:creationId xmlns:p14="http://schemas.microsoft.com/office/powerpoint/2010/main" val="3070219847"/>
      </p:ext>
    </p:extLst>
  </p:cSld>
  <p:clrMapOvr>
    <a:masterClrMapping/>
  </p:clrMapOvr>
</p:sld>
</file>

<file path=ppt/theme/theme1.xml><?xml version="1.0" encoding="utf-8"?>
<a:theme xmlns:a="http://schemas.openxmlformats.org/drawingml/2006/main" name="406_ui_testing_in_xcode-convert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8C2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</TotalTime>
  <Words>961</Words>
  <Application>Microsoft Macintosh PowerPoint</Application>
  <PresentationFormat>Widescreen</PresentationFormat>
  <Paragraphs>158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Aroania</vt:lpstr>
      <vt:lpstr>DejaVu Sans Mono</vt:lpstr>
      <vt:lpstr>Arial</vt:lpstr>
      <vt:lpstr>Calibri</vt:lpstr>
      <vt:lpstr>Calibri Light</vt:lpstr>
      <vt:lpstr>Wingdings</vt:lpstr>
      <vt:lpstr>406_ui_testing_in_xcode-converted</vt:lpstr>
      <vt:lpstr>Workshop: iOS Testing</vt:lpstr>
      <vt:lpstr>Overview</vt:lpstr>
      <vt:lpstr>Session 1: Kaizen iOS template</vt:lpstr>
      <vt:lpstr>Functions</vt:lpstr>
      <vt:lpstr>Session 2: iOS UI Testing in Xcode (iOS Automation)</vt:lpstr>
      <vt:lpstr>Overview</vt:lpstr>
      <vt:lpstr>XCUITest</vt:lpstr>
      <vt:lpstr>XCUITest – Recording and playback</vt:lpstr>
      <vt:lpstr>UI Testing API</vt:lpstr>
      <vt:lpstr>PowerPoint Presentation</vt:lpstr>
      <vt:lpstr>Example Testing the Add button</vt:lpstr>
      <vt:lpstr>Example Testing the Add button</vt:lpstr>
      <vt:lpstr>Example Testing the Add button</vt:lpstr>
      <vt:lpstr>Example Testing the Add button</vt:lpstr>
      <vt:lpstr>Example Testing the Add button</vt:lpstr>
      <vt:lpstr>Example Testing the Add button</vt:lpstr>
      <vt:lpstr>Example Testing the Add button</vt:lpstr>
      <vt:lpstr>Example Testing the Add button</vt:lpstr>
      <vt:lpstr>Example Testing the Add button</vt:lpstr>
      <vt:lpstr>Demo</vt:lpstr>
      <vt:lpstr>Session 3: Unit test – Testing with Quick &amp; Nimble.</vt:lpstr>
      <vt:lpstr>Overview</vt:lpstr>
      <vt:lpstr>Comparison between XCTest vs Quick and Nimble</vt:lpstr>
      <vt:lpstr>How to use Quick and Nimble</vt:lpstr>
      <vt:lpstr>Introduction Quick</vt:lpstr>
      <vt:lpstr>Script for test case.</vt:lpstr>
      <vt:lpstr>Reference</vt:lpstr>
      <vt:lpstr>Q.A – Thank you!!!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 UI Testing in Xcode (iOS Automation)</dc:title>
  <dc:creator>Microsoft Office User</dc:creator>
  <cp:lastModifiedBy>Microsoft Office User</cp:lastModifiedBy>
  <cp:revision>33</cp:revision>
  <dcterms:created xsi:type="dcterms:W3CDTF">2020-06-16T08:57:13Z</dcterms:created>
  <dcterms:modified xsi:type="dcterms:W3CDTF">2020-06-24T04:18:02Z</dcterms:modified>
</cp:coreProperties>
</file>