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78" r:id="rId3"/>
    <p:sldId id="271" r:id="rId4"/>
    <p:sldId id="270" r:id="rId5"/>
    <p:sldId id="295" r:id="rId6"/>
    <p:sldId id="259" r:id="rId7"/>
    <p:sldId id="257" r:id="rId8"/>
    <p:sldId id="273" r:id="rId9"/>
    <p:sldId id="274" r:id="rId10"/>
    <p:sldId id="275" r:id="rId11"/>
    <p:sldId id="288" r:id="rId12"/>
    <p:sldId id="289" r:id="rId13"/>
    <p:sldId id="290" r:id="rId14"/>
    <p:sldId id="276" r:id="rId15"/>
    <p:sldId id="279" r:id="rId16"/>
    <p:sldId id="280" r:id="rId17"/>
    <p:sldId id="281" r:id="rId18"/>
    <p:sldId id="282" r:id="rId19"/>
    <p:sldId id="283" r:id="rId20"/>
    <p:sldId id="285" r:id="rId21"/>
    <p:sldId id="286" r:id="rId22"/>
    <p:sldId id="287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90ABD25-9F84-4C7F-ACF1-50EDC9330F49}">
          <p14:sldIdLst>
            <p14:sldId id="256"/>
            <p14:sldId id="278"/>
            <p14:sldId id="271"/>
            <p14:sldId id="270"/>
            <p14:sldId id="295"/>
            <p14:sldId id="259"/>
            <p14:sldId id="257"/>
            <p14:sldId id="273"/>
            <p14:sldId id="274"/>
            <p14:sldId id="275"/>
          </p14:sldIdLst>
        </p14:section>
        <p14:section name="Why" id="{A2B2FF6A-8ED9-4DCF-97B5-279D6F8A2BB4}">
          <p14:sldIdLst>
            <p14:sldId id="288"/>
            <p14:sldId id="289"/>
            <p14:sldId id="290"/>
            <p14:sldId id="276"/>
          </p14:sldIdLst>
        </p14:section>
        <p14:section name="ACI" id="{290DB654-2DF2-44CC-8F8B-A1F3F6342031}">
          <p14:sldIdLst>
            <p14:sldId id="279"/>
            <p14:sldId id="280"/>
            <p14:sldId id="281"/>
            <p14:sldId id="282"/>
          </p14:sldIdLst>
        </p14:section>
        <p14:section name="VM" id="{25DE7F3F-102F-4823-8F24-5E102F85E42F}">
          <p14:sldIdLst>
            <p14:sldId id="283"/>
            <p14:sldId id="285"/>
            <p14:sldId id="286"/>
            <p14:sldId id="287"/>
          </p14:sldIdLst>
        </p14:section>
        <p14:section name="Conclusion" id="{2C0D0A1D-4D85-4388-9AF2-93F3F2259E7E}">
          <p14:sldIdLst>
            <p14:sldId id="291"/>
            <p14:sldId id="292"/>
            <p14:sldId id="293"/>
          </p14:sldIdLst>
        </p14:section>
        <p14:section name="Thanks" id="{F7D095F4-0E60-4AED-931A-8EFE378AFDF0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en FABING" initials="VF" lastIdx="1" clrIdx="0">
    <p:extLst>
      <p:ext uri="{19B8F6BF-5375-455C-9EA6-DF929625EA0E}">
        <p15:presenceInfo xmlns:p15="http://schemas.microsoft.com/office/powerpoint/2012/main" userId="S::vfabing@infinitesquare.com::f0ab8170-bcd2-423d-ab30-491f660b02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061C5-D063-42A9-B63D-6340E2BE4A95}" v="6" dt="2020-04-25T09:08:22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2584" autoAdjust="0"/>
  </p:normalViewPr>
  <p:slideViewPr>
    <p:cSldViewPr snapToGrid="0">
      <p:cViewPr varScale="1">
        <p:scale>
          <a:sx n="48" d="100"/>
          <a:sy n="48" d="100"/>
        </p:scale>
        <p:origin x="456" y="3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en FABING" userId="c09c3fedede0f98f" providerId="LiveId" clId="{32D061C5-D063-42A9-B63D-6340E2BE4A95}"/>
    <pc:docChg chg="undo custSel addSld delSld modSld delSection modSection">
      <pc:chgData name="Vivien FABING" userId="c09c3fedede0f98f" providerId="LiveId" clId="{32D061C5-D063-42A9-B63D-6340E2BE4A95}" dt="2020-04-25T09:08:44.033" v="28" actId="17851"/>
      <pc:docMkLst>
        <pc:docMk/>
      </pc:docMkLst>
      <pc:sldChg chg="modNotesTx">
        <pc:chgData name="Vivien FABING" userId="c09c3fedede0f98f" providerId="LiveId" clId="{32D061C5-D063-42A9-B63D-6340E2BE4A95}" dt="2020-04-25T09:07:01.406" v="9" actId="20577"/>
        <pc:sldMkLst>
          <pc:docMk/>
          <pc:sldMk cId="386993688" sldId="256"/>
        </pc:sldMkLst>
      </pc:sldChg>
      <pc:sldChg chg="modNotesTx">
        <pc:chgData name="Vivien FABING" userId="c09c3fedede0f98f" providerId="LiveId" clId="{32D061C5-D063-42A9-B63D-6340E2BE4A95}" dt="2020-04-25T09:07:26.018" v="17" actId="20577"/>
        <pc:sldMkLst>
          <pc:docMk/>
          <pc:sldMk cId="423583789" sldId="257"/>
        </pc:sldMkLst>
      </pc:sldChg>
      <pc:sldChg chg="del">
        <pc:chgData name="Vivien FABING" userId="c09c3fedede0f98f" providerId="LiveId" clId="{32D061C5-D063-42A9-B63D-6340E2BE4A95}" dt="2020-04-25T09:08:40.460" v="27" actId="47"/>
        <pc:sldMkLst>
          <pc:docMk/>
          <pc:sldMk cId="527637242" sldId="258"/>
        </pc:sldMkLst>
      </pc:sldChg>
      <pc:sldChg chg="modNotesTx">
        <pc:chgData name="Vivien FABING" userId="c09c3fedede0f98f" providerId="LiveId" clId="{32D061C5-D063-42A9-B63D-6340E2BE4A95}" dt="2020-04-25T09:07:22.221" v="16" actId="20577"/>
        <pc:sldMkLst>
          <pc:docMk/>
          <pc:sldMk cId="550142649" sldId="259"/>
        </pc:sldMkLst>
      </pc:sldChg>
      <pc:sldChg chg="del">
        <pc:chgData name="Vivien FABING" userId="c09c3fedede0f98f" providerId="LiveId" clId="{32D061C5-D063-42A9-B63D-6340E2BE4A95}" dt="2020-04-25T09:08:40.460" v="27" actId="47"/>
        <pc:sldMkLst>
          <pc:docMk/>
          <pc:sldMk cId="2844170085" sldId="260"/>
        </pc:sldMkLst>
      </pc:sldChg>
      <pc:sldChg chg="modSp del mod">
        <pc:chgData name="Vivien FABING" userId="c09c3fedede0f98f" providerId="LiveId" clId="{32D061C5-D063-42A9-B63D-6340E2BE4A95}" dt="2020-04-25T09:05:37.784" v="7" actId="47"/>
        <pc:sldMkLst>
          <pc:docMk/>
          <pc:sldMk cId="1459717477" sldId="269"/>
        </pc:sldMkLst>
        <pc:picChg chg="mod">
          <ac:chgData name="Vivien FABING" userId="c09c3fedede0f98f" providerId="LiveId" clId="{32D061C5-D063-42A9-B63D-6340E2BE4A95}" dt="2020-04-25T09:04:51.310" v="1" actId="1076"/>
          <ac:picMkLst>
            <pc:docMk/>
            <pc:sldMk cId="1459717477" sldId="269"/>
            <ac:picMk id="111" creationId="{B1432233-919D-47FD-A3CF-D6A7FDD3E58A}"/>
          </ac:picMkLst>
        </pc:picChg>
      </pc:sldChg>
      <pc:sldChg chg="delSp mod modNotesTx">
        <pc:chgData name="Vivien FABING" userId="c09c3fedede0f98f" providerId="LiveId" clId="{32D061C5-D063-42A9-B63D-6340E2BE4A95}" dt="2020-04-25T09:07:17.554" v="14" actId="20577"/>
        <pc:sldMkLst>
          <pc:docMk/>
          <pc:sldMk cId="1147331086" sldId="270"/>
        </pc:sldMkLst>
        <pc:picChg chg="del">
          <ac:chgData name="Vivien FABING" userId="c09c3fedede0f98f" providerId="LiveId" clId="{32D061C5-D063-42A9-B63D-6340E2BE4A95}" dt="2020-04-25T09:05:43.079" v="8" actId="478"/>
          <ac:picMkLst>
            <pc:docMk/>
            <pc:sldMk cId="1147331086" sldId="270"/>
            <ac:picMk id="2" creationId="{44467C89-1B3C-44A4-8B02-0A53A195540F}"/>
          </ac:picMkLst>
        </pc:picChg>
      </pc:sldChg>
      <pc:sldChg chg="modNotesTx">
        <pc:chgData name="Vivien FABING" userId="c09c3fedede0f98f" providerId="LiveId" clId="{32D061C5-D063-42A9-B63D-6340E2BE4A95}" dt="2020-04-25T09:07:10.009" v="12" actId="20577"/>
        <pc:sldMkLst>
          <pc:docMk/>
          <pc:sldMk cId="4164390709" sldId="271"/>
        </pc:sldMkLst>
      </pc:sldChg>
      <pc:sldChg chg="modNotesTx">
        <pc:chgData name="Vivien FABING" userId="c09c3fedede0f98f" providerId="LiveId" clId="{32D061C5-D063-42A9-B63D-6340E2BE4A95}" dt="2020-04-25T09:07:27.699" v="18" actId="20577"/>
        <pc:sldMkLst>
          <pc:docMk/>
          <pc:sldMk cId="1127033145" sldId="273"/>
        </pc:sldMkLst>
      </pc:sldChg>
      <pc:sldChg chg="modNotesTx">
        <pc:chgData name="Vivien FABING" userId="c09c3fedede0f98f" providerId="LiveId" clId="{32D061C5-D063-42A9-B63D-6340E2BE4A95}" dt="2020-04-25T09:07:29.410" v="19" actId="20577"/>
        <pc:sldMkLst>
          <pc:docMk/>
          <pc:sldMk cId="1055377385" sldId="274"/>
        </pc:sldMkLst>
      </pc:sldChg>
      <pc:sldChg chg="modNotesTx">
        <pc:chgData name="Vivien FABING" userId="c09c3fedede0f98f" providerId="LiveId" clId="{32D061C5-D063-42A9-B63D-6340E2BE4A95}" dt="2020-04-25T09:07:32.523" v="20" actId="20577"/>
        <pc:sldMkLst>
          <pc:docMk/>
          <pc:sldMk cId="1337027766" sldId="275"/>
        </pc:sldMkLst>
      </pc:sldChg>
      <pc:sldChg chg="modNotesTx">
        <pc:chgData name="Vivien FABING" userId="c09c3fedede0f98f" providerId="LiveId" clId="{32D061C5-D063-42A9-B63D-6340E2BE4A95}" dt="2020-04-25T09:07:43.520" v="22" actId="20577"/>
        <pc:sldMkLst>
          <pc:docMk/>
          <pc:sldMk cId="30204074" sldId="276"/>
        </pc:sldMkLst>
      </pc:sldChg>
      <pc:sldChg chg="modNotesTx">
        <pc:chgData name="Vivien FABING" userId="c09c3fedede0f98f" providerId="LiveId" clId="{32D061C5-D063-42A9-B63D-6340E2BE4A95}" dt="2020-04-25T09:07:05.952" v="10" actId="20577"/>
        <pc:sldMkLst>
          <pc:docMk/>
          <pc:sldMk cId="498263011" sldId="278"/>
        </pc:sldMkLst>
      </pc:sldChg>
      <pc:sldChg chg="modNotesTx">
        <pc:chgData name="Vivien FABING" userId="c09c3fedede0f98f" providerId="LiveId" clId="{32D061C5-D063-42A9-B63D-6340E2BE4A95}" dt="2020-04-25T09:07:55.616" v="23" actId="20577"/>
        <pc:sldMkLst>
          <pc:docMk/>
          <pc:sldMk cId="4293468064" sldId="281"/>
        </pc:sldMkLst>
      </pc:sldChg>
      <pc:sldChg chg="del">
        <pc:chgData name="Vivien FABING" userId="c09c3fedede0f98f" providerId="LiveId" clId="{32D061C5-D063-42A9-B63D-6340E2BE4A95}" dt="2020-04-25T09:08:10.821" v="26" actId="47"/>
        <pc:sldMkLst>
          <pc:docMk/>
          <pc:sldMk cId="675023867" sldId="284"/>
        </pc:sldMkLst>
      </pc:sldChg>
      <pc:sldChg chg="modNotesTx">
        <pc:chgData name="Vivien FABING" userId="c09c3fedede0f98f" providerId="LiveId" clId="{32D061C5-D063-42A9-B63D-6340E2BE4A95}" dt="2020-04-25T09:08:01.305" v="25" actId="20577"/>
        <pc:sldMkLst>
          <pc:docMk/>
          <pc:sldMk cId="587967744" sldId="286"/>
        </pc:sldMkLst>
      </pc:sldChg>
      <pc:sldChg chg="modNotesTx">
        <pc:chgData name="Vivien FABING" userId="c09c3fedede0f98f" providerId="LiveId" clId="{32D061C5-D063-42A9-B63D-6340E2BE4A95}" dt="2020-04-25T09:07:39.031" v="21" actId="20577"/>
        <pc:sldMkLst>
          <pc:docMk/>
          <pc:sldMk cId="1160340138" sldId="289"/>
        </pc:sldMkLst>
      </pc:sldChg>
      <pc:sldChg chg="addSp delSp modSp add mod modAnim modNotesTx">
        <pc:chgData name="Vivien FABING" userId="c09c3fedede0f98f" providerId="LiveId" clId="{32D061C5-D063-42A9-B63D-6340E2BE4A95}" dt="2020-04-25T09:07:20.246" v="15" actId="20577"/>
        <pc:sldMkLst>
          <pc:docMk/>
          <pc:sldMk cId="779562816" sldId="295"/>
        </pc:sldMkLst>
        <pc:spChg chg="del">
          <ac:chgData name="Vivien FABING" userId="c09c3fedede0f98f" providerId="LiveId" clId="{32D061C5-D063-42A9-B63D-6340E2BE4A95}" dt="2020-04-25T09:05:18.598" v="3" actId="478"/>
          <ac:spMkLst>
            <pc:docMk/>
            <pc:sldMk cId="779562816" sldId="295"/>
            <ac:spMk id="20" creationId="{5BC49121-5DE8-45C9-A377-B5C334654B80}"/>
          </ac:spMkLst>
        </pc:spChg>
        <pc:spChg chg="del">
          <ac:chgData name="Vivien FABING" userId="c09c3fedede0f98f" providerId="LiveId" clId="{32D061C5-D063-42A9-B63D-6340E2BE4A95}" dt="2020-04-25T09:05:18.598" v="3" actId="478"/>
          <ac:spMkLst>
            <pc:docMk/>
            <pc:sldMk cId="779562816" sldId="295"/>
            <ac:spMk id="28" creationId="{1B2739C8-58EB-4F00-9E98-F1D9F279F8E6}"/>
          </ac:spMkLst>
        </pc:spChg>
        <pc:grpChg chg="del">
          <ac:chgData name="Vivien FABING" userId="c09c3fedede0f98f" providerId="LiveId" clId="{32D061C5-D063-42A9-B63D-6340E2BE4A95}" dt="2020-04-25T09:05:18.598" v="3" actId="478"/>
          <ac:grpSpMkLst>
            <pc:docMk/>
            <pc:sldMk cId="779562816" sldId="295"/>
            <ac:grpSpMk id="24" creationId="{026291D2-ACD3-4AF6-BF97-EF110F73F395}"/>
          </ac:grpSpMkLst>
        </pc:grpChg>
        <pc:grpChg chg="del">
          <ac:chgData name="Vivien FABING" userId="c09c3fedede0f98f" providerId="LiveId" clId="{32D061C5-D063-42A9-B63D-6340E2BE4A95}" dt="2020-04-25T09:05:18.598" v="3" actId="478"/>
          <ac:grpSpMkLst>
            <pc:docMk/>
            <pc:sldMk cId="779562816" sldId="295"/>
            <ac:grpSpMk id="25" creationId="{4BBBF72D-DC34-47CF-AFFC-B2A8DA3A539E}"/>
          </ac:grpSpMkLst>
        </pc:grpChg>
        <pc:grpChg chg="del">
          <ac:chgData name="Vivien FABING" userId="c09c3fedede0f98f" providerId="LiveId" clId="{32D061C5-D063-42A9-B63D-6340E2BE4A95}" dt="2020-04-25T09:05:18.598" v="3" actId="478"/>
          <ac:grpSpMkLst>
            <pc:docMk/>
            <pc:sldMk cId="779562816" sldId="295"/>
            <ac:grpSpMk id="26" creationId="{2AB4758C-0C0F-4D0D-95B0-48E8488F24F3}"/>
          </ac:grpSpMkLst>
        </pc:grpChg>
        <pc:grpChg chg="del">
          <ac:chgData name="Vivien FABING" userId="c09c3fedede0f98f" providerId="LiveId" clId="{32D061C5-D063-42A9-B63D-6340E2BE4A95}" dt="2020-04-25T09:05:18.598" v="3" actId="478"/>
          <ac:grpSpMkLst>
            <pc:docMk/>
            <pc:sldMk cId="779562816" sldId="295"/>
            <ac:grpSpMk id="27" creationId="{07A41E86-D939-4F8F-98AC-E85D761F8687}"/>
          </ac:grpSpMkLst>
        </pc:grpChg>
        <pc:picChg chg="del">
          <ac:chgData name="Vivien FABING" userId="c09c3fedede0f98f" providerId="LiveId" clId="{32D061C5-D063-42A9-B63D-6340E2BE4A95}" dt="2020-04-25T09:05:18.598" v="3" actId="478"/>
          <ac:picMkLst>
            <pc:docMk/>
            <pc:sldMk cId="779562816" sldId="295"/>
            <ac:picMk id="2" creationId="{44467C89-1B3C-44A4-8B02-0A53A195540F}"/>
          </ac:picMkLst>
        </pc:picChg>
        <pc:picChg chg="add mod">
          <ac:chgData name="Vivien FABING" userId="c09c3fedede0f98f" providerId="LiveId" clId="{32D061C5-D063-42A9-B63D-6340E2BE4A95}" dt="2020-04-25T09:05:29.647" v="6" actId="14100"/>
          <ac:picMkLst>
            <pc:docMk/>
            <pc:sldMk cId="779562816" sldId="295"/>
            <ac:picMk id="3" creationId="{C0FEB5A8-2432-4A53-BA79-732882908F0E}"/>
          </ac:picMkLst>
        </pc:picChg>
        <pc:picChg chg="del">
          <ac:chgData name="Vivien FABING" userId="c09c3fedede0f98f" providerId="LiveId" clId="{32D061C5-D063-42A9-B63D-6340E2BE4A95}" dt="2020-04-25T09:05:18.598" v="3" actId="478"/>
          <ac:picMkLst>
            <pc:docMk/>
            <pc:sldMk cId="779562816" sldId="295"/>
            <ac:picMk id="4" creationId="{FCCD6DE9-897F-4973-B30E-46221A75502B}"/>
          </ac:picMkLst>
        </pc:picChg>
        <pc:picChg chg="del">
          <ac:chgData name="Vivien FABING" userId="c09c3fedede0f98f" providerId="LiveId" clId="{32D061C5-D063-42A9-B63D-6340E2BE4A95}" dt="2020-04-25T09:05:18.598" v="3" actId="478"/>
          <ac:picMkLst>
            <pc:docMk/>
            <pc:sldMk cId="779562816" sldId="295"/>
            <ac:picMk id="12" creationId="{67C117A0-84D0-4E45-9207-B7C3AB29E40C}"/>
          </ac:picMkLst>
        </pc:picChg>
        <pc:picChg chg="del">
          <ac:chgData name="Vivien FABING" userId="c09c3fedede0f98f" providerId="LiveId" clId="{32D061C5-D063-42A9-B63D-6340E2BE4A95}" dt="2020-04-25T09:05:18.598" v="3" actId="478"/>
          <ac:picMkLst>
            <pc:docMk/>
            <pc:sldMk cId="779562816" sldId="295"/>
            <ac:picMk id="29" creationId="{201F80E9-D5B1-4697-B7AB-844DBB663D54}"/>
          </ac:picMkLst>
        </pc:picChg>
      </pc:sldChg>
      <pc:sldMasterChg chg="delSldLayout">
        <pc:chgData name="Vivien FABING" userId="c09c3fedede0f98f" providerId="LiveId" clId="{32D061C5-D063-42A9-B63D-6340E2BE4A95}" dt="2020-04-25T09:05:37.784" v="7" actId="47"/>
        <pc:sldMasterMkLst>
          <pc:docMk/>
          <pc:sldMasterMk cId="1562159683" sldId="2147483744"/>
        </pc:sldMasterMkLst>
        <pc:sldLayoutChg chg="del">
          <pc:chgData name="Vivien FABING" userId="c09c3fedede0f98f" providerId="LiveId" clId="{32D061C5-D063-42A9-B63D-6340E2BE4A95}" dt="2020-04-25T09:05:37.784" v="7" actId="47"/>
          <pc:sldLayoutMkLst>
            <pc:docMk/>
            <pc:sldMasterMk cId="1562159683" sldId="2147483744"/>
            <pc:sldLayoutMk cId="1739518467" sldId="21474837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8BDAD-FBB7-4E23-B664-B2EC9AA1A314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F2DBF-8C95-4E80-9202-2FC816F4E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72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979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725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738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62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31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88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1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05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84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9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64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19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90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F2DBF-8C95-4E80-9202-2FC816F4EC9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15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C381BD1-0260-4890-93F0-89126839876F}" type="datetime1">
              <a:rPr lang="fr-FR" smtClean="0"/>
              <a:t>25/04/2020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0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BC1E-7135-42C5-85E6-0CFD5C3331FA}" type="datetime1">
              <a:rPr lang="fr-FR" smtClean="0"/>
              <a:t>25/04/2020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5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593B-CA03-4F3C-955C-BC65A736EE42}" type="datetime1">
              <a:rPr lang="fr-FR" smtClean="0"/>
              <a:t>25/04/2020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1C1-E128-4EAF-9113-BE10376B593A}" type="datetime1">
              <a:rPr lang="fr-FR" smtClean="0"/>
              <a:t>25/04/2020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46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C0AA-9BFB-4B4E-8ECA-21154ACDD21E}" type="datetime1">
              <a:rPr lang="fr-FR" smtClean="0"/>
              <a:t>25/04/2020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40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2AC-6F66-4728-B19D-826DC5715B06}" type="datetime1">
              <a:rPr lang="fr-FR" smtClean="0"/>
              <a:t>25/04/2020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7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91A8-79DD-49EF-973A-505D2AABB925}" type="datetime1">
              <a:rPr lang="fr-FR" smtClean="0"/>
              <a:t>25/04/2020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0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39A1-AC29-448D-A4E4-75C7DF10DB49}" type="datetime1">
              <a:rPr lang="fr-FR" smtClean="0"/>
              <a:t>25/04/2020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6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297-2EF8-44D4-82F6-182470B4F6BD}" type="datetime1">
              <a:rPr lang="fr-FR" smtClean="0"/>
              <a:t>25/04/2020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8CB-2B8A-43E3-880E-3DAAE3A2DE77}" type="datetime1">
              <a:rPr lang="fr-FR" smtClean="0"/>
              <a:t>25/04/2020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74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D12DC76-B7D7-426F-A34F-3D041763ABB3}" type="datetime1">
              <a:rPr lang="fr-FR" smtClean="0"/>
              <a:t>25/04/2020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3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8F69D21-2232-46BE-A888-C7E7F6359FD2}" type="datetime1">
              <a:rPr lang="fr-FR" smtClean="0"/>
              <a:t>25/04/2020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DF235E2-3029-4B95-93F5-C9E16991EA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vivienfabing.com/azure-devops/2020/01/30/azure-pipelines-how-to-add-a-build-agent-with-docker-machine.html#undefined" TargetMode="External"/><Relationship Id="rId3" Type="http://schemas.openxmlformats.org/officeDocument/2006/relationships/hyperlink" Target="https://www.linkedin.com/in/vivien-fabing-17a0167/" TargetMode="External"/><Relationship Id="rId7" Type="http://schemas.openxmlformats.org/officeDocument/2006/relationships/hyperlink" Target="http://blogs.infinitesquare.com/" TargetMode="External"/><Relationship Id="rId12" Type="http://schemas.openxmlformats.org/officeDocument/2006/relationships/hyperlink" Target="https://www.vivienfabing.com/azure-devops/2019/08/22/azure-pipelines-how-to-add-a-build-agent-with-azure-container-instances-part-3-build-agent-on-demand.html#to-the-build-agent-on-demand" TargetMode="External"/><Relationship Id="rId2" Type="http://schemas.openxmlformats.org/officeDocument/2006/relationships/hyperlink" Target="https://twitter.com/vivienfab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ivienfabing.com/" TargetMode="External"/><Relationship Id="rId11" Type="http://schemas.openxmlformats.org/officeDocument/2006/relationships/hyperlink" Target="https://www.vivienfabing.com/azure-devops/2019/06/20/azure-pipelines-how-to-add-a-build-agent-with-azure-container-instances-part-2-custom-agent.html#context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www.vivienfabing.com/azure-devops/2019/05/14/azure-pipelines-how-to-add-a-build-agent-with-azure-container-instances.html#context" TargetMode="External"/><Relationship Id="rId4" Type="http://schemas.openxmlformats.org/officeDocument/2006/relationships/hyperlink" Target="https://www.linkedin.com/in/vivien-fabing/" TargetMode="External"/><Relationship Id="rId9" Type="http://schemas.openxmlformats.org/officeDocument/2006/relationships/hyperlink" Target="https://blogs.infinitesquare.com/users/vfabing" TargetMode="Externa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hyperlink" Target="https://www.linkedin.com/in/vivien-fabing/" TargetMode="External"/><Relationship Id="rId12" Type="http://schemas.openxmlformats.org/officeDocument/2006/relationships/hyperlink" Target="https://blogs.infinitesquare.com/users/vfab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vivien-fabing-17a0167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twitter.com/vivienfabing" TargetMode="External"/><Relationship Id="rId10" Type="http://schemas.openxmlformats.org/officeDocument/2006/relationships/hyperlink" Target="http://blogs.infinitesquare.com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www.vivienfabing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opensource/author/martin-woodwar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blogs.microsoft.com/opensource/2019/05/06/azure-pipelines-update-free-open-source-builds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721D3-6CAB-46EF-BBE4-807A1FF04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Vivien FABING</a:t>
            </a:r>
            <a:endParaRPr lang="fr-FR" sz="28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CAB0F-EDC4-4F96-B2FF-9EA516078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Azure DevOps Build agents hosted in Azure</a:t>
            </a:r>
            <a:endParaRPr lang="fr-FR" sz="7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DEA3BB-7404-49B6-8248-1E8FE5A4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1531C-B623-4B33-B286-BBFF899B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0D9289-7DC9-4DBF-BCC6-1E7368BE7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6"/>
          <a:stretch/>
        </p:blipFill>
        <p:spPr bwMode="auto">
          <a:xfrm>
            <a:off x="5307128" y="4972704"/>
            <a:ext cx="1195450" cy="7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BA9871D-9D4B-479D-8ADF-73AE429C4F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62245"/>
          <a:stretch/>
        </p:blipFill>
        <p:spPr>
          <a:xfrm>
            <a:off x="7524785" y="4966369"/>
            <a:ext cx="950566" cy="73014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7B6BEDE-1C1B-4849-A317-350E100D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057" y="4966369"/>
            <a:ext cx="736483" cy="73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3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16310CF7-2F76-4DE0-85B1-7039A7F5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8376" y="3031046"/>
            <a:ext cx="5306930" cy="1539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E350B-69A4-4276-A7A6-8C86E6DD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10</a:t>
            </a:fld>
            <a:endParaRPr lang="fr-FR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EC4D05F1-199F-4117-B086-07CCE4932B4A}"/>
              </a:ext>
            </a:extLst>
          </p:cNvPr>
          <p:cNvSpPr/>
          <p:nvPr/>
        </p:nvSpPr>
        <p:spPr>
          <a:xfrm>
            <a:off x="1566110" y="2639917"/>
            <a:ext cx="3164306" cy="3164306"/>
          </a:xfrm>
          <a:prstGeom prst="hear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634A5-42C5-4BA2-9972-A03126408440}"/>
              </a:ext>
            </a:extLst>
          </p:cNvPr>
          <p:cNvSpPr txBox="1"/>
          <p:nvPr/>
        </p:nvSpPr>
        <p:spPr>
          <a:xfrm>
            <a:off x="4174013" y="2310078"/>
            <a:ext cx="111280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/>
              <a:t>+1</a:t>
            </a:r>
            <a:endParaRPr lang="fr-FR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BDD39-31FA-4F59-875F-700299782C46}"/>
              </a:ext>
            </a:extLst>
          </p:cNvPr>
          <p:cNvSpPr txBox="1"/>
          <p:nvPr/>
        </p:nvSpPr>
        <p:spPr>
          <a:xfrm>
            <a:off x="1566110" y="4603894"/>
            <a:ext cx="1019831" cy="12003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fr-FR" sz="7200" dirty="0"/>
              <a:t>↑</a:t>
            </a:r>
            <a:endParaRPr lang="fr-FR" sz="7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A0C6E8-4019-4E65-9063-BA02AB48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fr-FR" altLang="ja-JP" dirty="0" err="1"/>
              <a:t>Ready</a:t>
            </a:r>
            <a:r>
              <a:rPr lang="fr-FR" altLang="ja-JP" dirty="0"/>
              <a:t> for the </a:t>
            </a:r>
            <a:r>
              <a:rPr lang="fr-FR" altLang="ja-JP" dirty="0" err="1"/>
              <a:t>next</a:t>
            </a:r>
            <a:r>
              <a:rPr lang="fr-FR" altLang="ja-JP" dirty="0"/>
              <a:t> </a:t>
            </a:r>
            <a:r>
              <a:rPr lang="fr-FR" altLang="ja-JP" dirty="0" err="1"/>
              <a:t>level</a:t>
            </a:r>
            <a:r>
              <a:rPr lang="fr-FR" altLang="ja-JP" dirty="0"/>
              <a:t>?</a:t>
            </a:r>
            <a:endParaRPr lang="fr-FR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26B715D-64E2-4912-A18D-80084F63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5C244C-222C-46CC-B5B9-BE62136DD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up?</a:t>
            </a:r>
            <a:endParaRPr lang="fr-F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3C4AD74-7B8B-435B-A3EC-58DE1E714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Manage our own build agent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D74C9-C44A-4C86-B5B7-4BF9BC39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11</a:t>
            </a:fld>
            <a:endParaRPr lang="fr-FR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B729527-CEDE-4736-A759-198AED1D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C58E-141F-4D8A-8C89-ECBC346A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FE4B-8395-4A63-AF15-D0C81611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9436"/>
          </a:xfrm>
        </p:spPr>
        <p:txBody>
          <a:bodyPr>
            <a:noAutofit/>
          </a:bodyPr>
          <a:lstStyle/>
          <a:p>
            <a:r>
              <a:rPr lang="en-US" sz="4000" dirty="0"/>
              <a:t>Faster build time with cache reuse</a:t>
            </a:r>
          </a:p>
          <a:p>
            <a:endParaRPr lang="en-US" sz="4000" dirty="0"/>
          </a:p>
          <a:p>
            <a:r>
              <a:rPr lang="en-US" sz="4000" dirty="0"/>
              <a:t>Easier debugging with “developer-like” build environment</a:t>
            </a:r>
          </a:p>
          <a:p>
            <a:endParaRPr lang="en-US" sz="4000" dirty="0"/>
          </a:p>
          <a:p>
            <a:r>
              <a:rPr lang="en-US" sz="4000" dirty="0"/>
              <a:t>More Azure credit optimization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8008D-EFA2-4353-8648-B17223CC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12</a:t>
            </a:fld>
            <a:endParaRPr lang="fr-F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9D7C61-6B86-4E86-ACAA-8FCF2C8F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4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A9F849-5D3D-4219-BA66-4B2F6FEC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Curious?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B3A82B-8D27-4A80-8C0C-1DE7CFA4B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2856-4DD7-4673-BFD8-77170693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24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5158-D712-4DB4-AB39-0E857592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14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9C1A6F-425D-4762-93FC-91DD5EBF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87" y="4925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9CBCBDB-DB2B-4B11-A327-38BB40494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9263" y="4244390"/>
            <a:ext cx="1930567" cy="1930567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532AAAC-C543-44B8-8F25-D6F25274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04" y="4042862"/>
            <a:ext cx="19621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B4E675-AD2C-4B39-95DD-0D691C59EF0C}"/>
              </a:ext>
            </a:extLst>
          </p:cNvPr>
          <p:cNvSpPr txBox="1"/>
          <p:nvPr/>
        </p:nvSpPr>
        <p:spPr>
          <a:xfrm>
            <a:off x="5396192" y="2719423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?</a:t>
            </a:r>
            <a:endParaRPr lang="fr-FR" sz="166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143F098-1B1F-42F7-A96D-00C608A0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535B6C-3979-45D2-9AFB-A625F2D0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Container Instances</a:t>
            </a:r>
            <a:endParaRPr lang="fr-F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69C166-C822-4256-B68F-B0B3B1F24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Flexibility max</a:t>
            </a:r>
          </a:p>
          <a:p>
            <a:r>
              <a:rPr lang="en-US" dirty="0"/>
              <a:t>Easy to start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F54C9-92F0-44AD-8511-70F42CA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15</a:t>
            </a:fld>
            <a:endParaRPr lang="fr-F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2FC8504-6298-42B9-AB4D-5AF46D057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7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2B83-2C54-4E23-99E6-EC25E128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EC81-46DE-49AE-8760-59C33FBE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17720"/>
          </a:xfrm>
        </p:spPr>
        <p:txBody>
          <a:bodyPr>
            <a:normAutofit/>
          </a:bodyPr>
          <a:lstStyle/>
          <a:p>
            <a:r>
              <a:rPr lang="en-US" sz="4000" dirty="0"/>
              <a:t>Get an additional build agent running </a:t>
            </a:r>
            <a:r>
              <a:rPr lang="en-US" sz="4000" u="sng" dirty="0"/>
              <a:t>in minutes</a:t>
            </a:r>
            <a:r>
              <a:rPr lang="en-US" sz="4000" dirty="0"/>
              <a:t>!</a:t>
            </a:r>
          </a:p>
          <a:p>
            <a:endParaRPr lang="en-US" sz="4000" dirty="0"/>
          </a:p>
          <a:p>
            <a:r>
              <a:rPr lang="en-US" sz="4000" dirty="0"/>
              <a:t>Pay as you go</a:t>
            </a:r>
          </a:p>
          <a:p>
            <a:endParaRPr lang="en-US" sz="4000" dirty="0"/>
          </a:p>
          <a:p>
            <a:r>
              <a:rPr lang="en-US" sz="4000" dirty="0"/>
              <a:t>Isolation (1 agent per instance)</a:t>
            </a:r>
          </a:p>
          <a:p>
            <a:endParaRPr lang="fr-F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C4BC-0129-47F7-90AB-CE520099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16</a:t>
            </a:fld>
            <a:endParaRPr lang="fr-F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218016-0B6A-4A6D-8D7F-44219BB2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6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422490-9563-49A5-A90F-D022D3E1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5FAE3A-3D9B-46B9-B04C-7F70331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ACI agents with standard (deprecated) images</a:t>
            </a:r>
          </a:p>
          <a:p>
            <a:endParaRPr lang="en-US" dirty="0"/>
          </a:p>
          <a:p>
            <a:r>
              <a:rPr lang="en-US" dirty="0"/>
              <a:t>ACI agents with custom image</a:t>
            </a:r>
          </a:p>
          <a:p>
            <a:endParaRPr lang="en-US" dirty="0"/>
          </a:p>
          <a:p>
            <a:r>
              <a:rPr lang="en-US" dirty="0"/>
              <a:t>ACI agents on demand</a:t>
            </a:r>
            <a:endParaRPr lang="fr-F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FCAD9B-293E-4E18-BCDD-2568F2DBF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Azure Container Instances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F12C-0209-4359-B71F-AD297F1D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17</a:t>
            </a:fld>
            <a:endParaRPr lang="fr-F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9E2DFC4-3425-41B9-BC77-DA5C0604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6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2B83-2C54-4E23-99E6-EC25E128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EC81-46DE-49AE-8760-59C33FBE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45531"/>
          </a:xfrm>
        </p:spPr>
        <p:txBody>
          <a:bodyPr>
            <a:normAutofit/>
          </a:bodyPr>
          <a:lstStyle/>
          <a:p>
            <a:r>
              <a:rPr lang="en-US" sz="4000" dirty="0"/>
              <a:t>No Docker in Docker</a:t>
            </a:r>
          </a:p>
          <a:p>
            <a:endParaRPr lang="en-US" sz="4000" dirty="0"/>
          </a:p>
          <a:p>
            <a:r>
              <a:rPr lang="en-US" sz="4000" dirty="0"/>
              <a:t>No Container density regarding performance for further cost optimization</a:t>
            </a:r>
          </a:p>
          <a:p>
            <a:endParaRPr lang="fr-FR" sz="4000" dirty="0"/>
          </a:p>
          <a:p>
            <a:endParaRPr lang="fr-F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C4BC-0129-47F7-90AB-CE520099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18</a:t>
            </a:fld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218016-0B6A-4A6D-8D7F-44219BB2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2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A649F-1E2E-40DC-9033-C3ECE9FC9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</a:t>
            </a:r>
            <a:endParaRPr lang="fr-F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453C71-670A-482A-822A-EC22513A0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control</a:t>
            </a:r>
          </a:p>
          <a:p>
            <a:r>
              <a:rPr lang="fr-FR" dirty="0"/>
              <a:t>Best performances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7A0BD-F1C5-4DD6-974C-A9D72C2C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19</a:t>
            </a:fld>
            <a:endParaRPr lang="fr-F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D7C5D1A-C194-49A0-B069-6C327574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EE59-038F-4885-B2DC-E99E1776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C34D-B566-4885-A75F-9B5D44C3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Presentation with demonstrations ~30 minutes</a:t>
            </a:r>
          </a:p>
          <a:p>
            <a:endParaRPr lang="en-US" sz="4000" dirty="0"/>
          </a:p>
          <a:p>
            <a:r>
              <a:rPr lang="en-US" sz="4000" dirty="0"/>
              <a:t>Q&amp;A session</a:t>
            </a:r>
            <a:endParaRPr lang="fr-F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30B63-46E2-4512-BBE5-A1D5E3F8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2</a:t>
            </a:fld>
            <a:endParaRPr lang="fr-F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F147E0-3CE3-4EB7-8593-679A19D0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263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2B83-2C54-4E23-99E6-EC25E128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EC81-46DE-49AE-8760-59C33FBE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17720"/>
          </a:xfrm>
        </p:spPr>
        <p:txBody>
          <a:bodyPr>
            <a:normAutofit/>
          </a:bodyPr>
          <a:lstStyle/>
          <a:p>
            <a:r>
              <a:rPr lang="en-US" sz="4000" dirty="0"/>
              <a:t>Best Cost/Performance for build docker containers</a:t>
            </a:r>
          </a:p>
          <a:p>
            <a:endParaRPr lang="en-US" sz="4000" dirty="0"/>
          </a:p>
          <a:p>
            <a:r>
              <a:rPr lang="en-US" sz="4000" dirty="0"/>
              <a:t>Container Density</a:t>
            </a:r>
          </a:p>
          <a:p>
            <a:endParaRPr lang="en-US" sz="4000" dirty="0"/>
          </a:p>
          <a:p>
            <a:r>
              <a:rPr lang="en-US" sz="4000" dirty="0"/>
              <a:t>Docker tools for easier debug</a:t>
            </a:r>
          </a:p>
          <a:p>
            <a:endParaRPr lang="fr-F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C4BC-0129-47F7-90AB-CE520099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20</a:t>
            </a:fld>
            <a:endParaRPr lang="fr-F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218016-0B6A-4A6D-8D7F-44219BB2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422490-9563-49A5-A90F-D022D3E1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5FAE3A-3D9B-46B9-B04C-7F70331A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48239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Start in minutes using Docker Machine</a:t>
            </a:r>
          </a:p>
          <a:p>
            <a:endParaRPr lang="en-US" dirty="0"/>
          </a:p>
          <a:p>
            <a:r>
              <a:rPr lang="en-US" dirty="0"/>
              <a:t>Docker in Docker</a:t>
            </a:r>
          </a:p>
          <a:p>
            <a:endParaRPr lang="en-US" dirty="0"/>
          </a:p>
          <a:p>
            <a:r>
              <a:rPr lang="en-US" dirty="0"/>
              <a:t>Save cost with auto-start / auto-stop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FCAD9B-293E-4E18-BCDD-2568F2DBF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Azure Virtual Machine + Docker Machine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F12C-0209-4359-B71F-AD297F1D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21</a:t>
            </a:fld>
            <a:endParaRPr lang="fr-F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9E2DFC4-3425-41B9-BC77-DA5C0604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67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2B83-2C54-4E23-99E6-EC25E128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EC81-46DE-49AE-8760-59C33FBE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45531"/>
          </a:xfrm>
        </p:spPr>
        <p:txBody>
          <a:bodyPr>
            <a:normAutofit/>
          </a:bodyPr>
          <a:lstStyle/>
          <a:p>
            <a:r>
              <a:rPr lang="en-US" sz="4000" dirty="0"/>
              <a:t>More knowledge/maintenance required</a:t>
            </a:r>
            <a:endParaRPr lang="fr-FR" sz="4000" dirty="0"/>
          </a:p>
          <a:p>
            <a:endParaRPr lang="fr-F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C4BC-0129-47F7-90AB-CE520099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22</a:t>
            </a:fld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218016-0B6A-4A6D-8D7F-44219BB2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21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B0283A-F6C5-418D-8ACB-DEAE9AF21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</a:t>
            </a:r>
            <a:endParaRPr lang="fr-F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A28A477-ED77-4BD6-88EE-2B23E0E83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Still alive?</a:t>
            </a:r>
          </a:p>
          <a:p>
            <a:r>
              <a:rPr lang="en-US" dirty="0"/>
              <a:t>Time to check the loot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E06A0-2FFA-412B-A786-7F5526C9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23</a:t>
            </a:fld>
            <a:endParaRPr lang="fr-F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D0AC8FE-00C1-4D27-9482-78C90576A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9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BF8F-C5EE-4FF9-90DD-97F9D9A1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scenarii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C5F70-EA57-4043-9E12-8D9ABA1A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24</a:t>
            </a:fld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B04FAC-0DDD-434D-86C7-DFD0580A29CB}"/>
              </a:ext>
            </a:extLst>
          </p:cNvPr>
          <p:cNvGrpSpPr/>
          <p:nvPr/>
        </p:nvGrpSpPr>
        <p:grpSpPr>
          <a:xfrm>
            <a:off x="3937137" y="2157731"/>
            <a:ext cx="4212948" cy="3442275"/>
            <a:chOff x="3989526" y="2000250"/>
            <a:chExt cx="4212948" cy="344227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345C405-E470-44A6-A147-973040157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250" y="200025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2C6E29-8C8A-4EF6-9FE7-0D17D603DB43}"/>
                </a:ext>
              </a:extLst>
            </p:cNvPr>
            <p:cNvSpPr txBox="1"/>
            <p:nvPr/>
          </p:nvSpPr>
          <p:spPr>
            <a:xfrm>
              <a:off x="3989526" y="4857750"/>
              <a:ext cx="4212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Microsoft-hosted agents</a:t>
              </a:r>
              <a:endParaRPr lang="fr-FR" sz="3200" dirty="0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D4947DFE-1993-4A9E-88EE-2203A036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5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BF8F-C5EE-4FF9-90DD-97F9D9A1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Fine-tuned </a:t>
            </a:r>
            <a:r>
              <a:rPr lang="en-US" dirty="0" err="1"/>
              <a:t>scenarii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C5F70-EA57-4043-9E12-8D9ABA1A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25</a:t>
            </a:fld>
            <a:endParaRPr lang="fr-FR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44C7EDE-625F-4A99-B192-4182E9158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6"/>
          <a:stretch/>
        </p:blipFill>
        <p:spPr bwMode="auto">
          <a:xfrm>
            <a:off x="4573202" y="2463944"/>
            <a:ext cx="2287330" cy="139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384ED91-D96D-47DC-81E4-B05B3AEF5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2245"/>
          <a:stretch/>
        </p:blipFill>
        <p:spPr>
          <a:xfrm>
            <a:off x="7751263" y="2463943"/>
            <a:ext cx="1818779" cy="139703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0EEA008-4F77-460E-A2D4-1FB2445B8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11" y="2363473"/>
            <a:ext cx="1409160" cy="14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89CAC34-F61E-47F4-804F-66064B3A6620}"/>
              </a:ext>
            </a:extLst>
          </p:cNvPr>
          <p:cNvGrpSpPr/>
          <p:nvPr/>
        </p:nvGrpSpPr>
        <p:grpSpPr>
          <a:xfrm>
            <a:off x="6761748" y="4409246"/>
            <a:ext cx="1098336" cy="2165685"/>
            <a:chOff x="6497053" y="4409246"/>
            <a:chExt cx="1098336" cy="2165685"/>
          </a:xfrm>
        </p:grpSpPr>
        <p:sp>
          <p:nvSpPr>
            <p:cNvPr id="3" name="Flowchart: Preparation 2">
              <a:extLst>
                <a:ext uri="{FF2B5EF4-FFF2-40B4-BE49-F238E27FC236}">
                  <a16:creationId xmlns:a16="http://schemas.microsoft.com/office/drawing/2014/main" id="{B9CB4235-60DD-4BD3-91A2-C300D3638407}"/>
                </a:ext>
              </a:extLst>
            </p:cNvPr>
            <p:cNvSpPr/>
            <p:nvPr/>
          </p:nvSpPr>
          <p:spPr>
            <a:xfrm rot="16200000">
              <a:off x="5930894" y="4979163"/>
              <a:ext cx="2165685" cy="1025851"/>
            </a:xfrm>
            <a:prstGeom prst="flowChartPreparation">
              <a:avLst/>
            </a:prstGeom>
            <a:ln w="203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430BE8-A0A0-4D7B-9DB7-93916A5EAF22}"/>
                </a:ext>
              </a:extLst>
            </p:cNvPr>
            <p:cNvCxnSpPr>
              <a:cxnSpLocks/>
            </p:cNvCxnSpPr>
            <p:nvPr/>
          </p:nvCxnSpPr>
          <p:spPr>
            <a:xfrm>
              <a:off x="6497053" y="4824663"/>
              <a:ext cx="516683" cy="264695"/>
            </a:xfrm>
            <a:prstGeom prst="line">
              <a:avLst/>
            </a:prstGeom>
            <a:ln w="28575">
              <a:solidFill>
                <a:srgbClr val="388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D80CE-D464-4789-A977-9159DFB85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1858" y="4824663"/>
              <a:ext cx="583531" cy="264696"/>
            </a:xfrm>
            <a:prstGeom prst="line">
              <a:avLst/>
            </a:prstGeom>
            <a:ln w="28575">
              <a:solidFill>
                <a:srgbClr val="388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0A5F466-0340-47EA-85A8-601C136FAFE8}"/>
                </a:ext>
              </a:extLst>
            </p:cNvPr>
            <p:cNvCxnSpPr>
              <a:cxnSpLocks/>
            </p:cNvCxnSpPr>
            <p:nvPr/>
          </p:nvCxnSpPr>
          <p:spPr>
            <a:xfrm>
              <a:off x="7011858" y="5089359"/>
              <a:ext cx="0" cy="1395335"/>
            </a:xfrm>
            <a:prstGeom prst="line">
              <a:avLst/>
            </a:prstGeom>
            <a:ln w="28575">
              <a:solidFill>
                <a:srgbClr val="388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C24EDC-81E7-4096-98A5-847367C43E13}"/>
              </a:ext>
            </a:extLst>
          </p:cNvPr>
          <p:cNvGrpSpPr/>
          <p:nvPr/>
        </p:nvGrpSpPr>
        <p:grpSpPr>
          <a:xfrm>
            <a:off x="2241410" y="4717990"/>
            <a:ext cx="2876750" cy="1323474"/>
            <a:chOff x="1804737" y="4681895"/>
            <a:chExt cx="2876750" cy="1323474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7573197-6A72-4EA5-B447-FC02B8A79640}"/>
                </a:ext>
              </a:extLst>
            </p:cNvPr>
            <p:cNvSpPr/>
            <p:nvPr/>
          </p:nvSpPr>
          <p:spPr>
            <a:xfrm>
              <a:off x="3358013" y="4681895"/>
              <a:ext cx="1323474" cy="1323474"/>
            </a:xfrm>
            <a:prstGeom prst="flowChartConnector">
              <a:avLst/>
            </a:prstGeom>
            <a:ln w="203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28CA88-2FB2-4F8D-B704-444E1C1E826D}"/>
                </a:ext>
              </a:extLst>
            </p:cNvPr>
            <p:cNvCxnSpPr>
              <a:cxnSpLocks/>
            </p:cNvCxnSpPr>
            <p:nvPr/>
          </p:nvCxnSpPr>
          <p:spPr>
            <a:xfrm>
              <a:off x="3682471" y="5181266"/>
              <a:ext cx="337279" cy="172787"/>
            </a:xfrm>
            <a:prstGeom prst="line">
              <a:avLst/>
            </a:prstGeom>
            <a:ln w="28575">
              <a:solidFill>
                <a:srgbClr val="388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F4F35E-C2D3-4A77-8659-616D7C7E5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750" y="5089358"/>
              <a:ext cx="324458" cy="264695"/>
            </a:xfrm>
            <a:prstGeom prst="line">
              <a:avLst/>
            </a:prstGeom>
            <a:ln w="28575">
              <a:solidFill>
                <a:srgbClr val="388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74B277-A4E2-4B5B-A696-4411E73E4440}"/>
                </a:ext>
              </a:extLst>
            </p:cNvPr>
            <p:cNvCxnSpPr>
              <a:cxnSpLocks/>
            </p:cNvCxnSpPr>
            <p:nvPr/>
          </p:nvCxnSpPr>
          <p:spPr>
            <a:xfrm>
              <a:off x="2129589" y="4824663"/>
              <a:ext cx="996766" cy="0"/>
            </a:xfrm>
            <a:prstGeom prst="line">
              <a:avLst/>
            </a:prstGeom>
            <a:ln w="28575">
              <a:solidFill>
                <a:srgbClr val="388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5410AD-8E2A-4F22-95E7-E7BD73829349}"/>
                </a:ext>
              </a:extLst>
            </p:cNvPr>
            <p:cNvCxnSpPr>
              <a:cxnSpLocks/>
            </p:cNvCxnSpPr>
            <p:nvPr/>
          </p:nvCxnSpPr>
          <p:spPr>
            <a:xfrm>
              <a:off x="1804737" y="5343632"/>
              <a:ext cx="1173154" cy="0"/>
            </a:xfrm>
            <a:prstGeom prst="line">
              <a:avLst/>
            </a:prstGeom>
            <a:ln w="28575">
              <a:solidFill>
                <a:srgbClr val="388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1F1D01-9AF8-4D51-BF85-804A5525395C}"/>
                </a:ext>
              </a:extLst>
            </p:cNvPr>
            <p:cNvCxnSpPr>
              <a:cxnSpLocks/>
            </p:cNvCxnSpPr>
            <p:nvPr/>
          </p:nvCxnSpPr>
          <p:spPr>
            <a:xfrm>
              <a:off x="2129589" y="5865828"/>
              <a:ext cx="996766" cy="0"/>
            </a:xfrm>
            <a:prstGeom prst="line">
              <a:avLst/>
            </a:prstGeom>
            <a:ln w="28575">
              <a:solidFill>
                <a:srgbClr val="3883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4DE0-1C6E-4894-8E14-6AA6ADB92012}"/>
              </a:ext>
            </a:extLst>
          </p:cNvPr>
          <p:cNvSpPr/>
          <p:nvPr/>
        </p:nvSpPr>
        <p:spPr>
          <a:xfrm>
            <a:off x="1624263" y="2157731"/>
            <a:ext cx="8294426" cy="2015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4AC007F2-807B-4F7A-99D8-2E85F9D5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8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619B5A-9605-4C07-A66B-A89DD929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FBB96-F1AC-48F2-9A72-C842F5E8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26</a:t>
            </a:fld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3FF13F-8C63-4DD4-90FF-9D0D4F746F1B}"/>
              </a:ext>
            </a:extLst>
          </p:cNvPr>
          <p:cNvGrpSpPr/>
          <p:nvPr/>
        </p:nvGrpSpPr>
        <p:grpSpPr>
          <a:xfrm>
            <a:off x="8308780" y="1328632"/>
            <a:ext cx="1500924" cy="902074"/>
            <a:chOff x="642498" y="3611752"/>
            <a:chExt cx="1500924" cy="902074"/>
          </a:xfrm>
        </p:grpSpPr>
        <p:sp>
          <p:nvSpPr>
            <p:cNvPr id="8" name="Freeform 16">
              <a:hlinkClick r:id="rId2"/>
              <a:extLst>
                <a:ext uri="{FF2B5EF4-FFF2-40B4-BE49-F238E27FC236}">
                  <a16:creationId xmlns:a16="http://schemas.microsoft.com/office/drawing/2014/main" id="{EE7C1096-2F61-4E31-AEA6-2047B941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861" y="3611752"/>
              <a:ext cx="510199" cy="414611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B52F57-FE96-43DA-8C10-55B13EE680AA}"/>
                </a:ext>
              </a:extLst>
            </p:cNvPr>
            <p:cNvSpPr txBox="1"/>
            <p:nvPr/>
          </p:nvSpPr>
          <p:spPr>
            <a:xfrm>
              <a:off x="642498" y="4144494"/>
              <a:ext cx="150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hlinkClick r:id="rId2"/>
                </a:rPr>
                <a:t>@</a:t>
              </a:r>
              <a:r>
                <a:rPr lang="fr-FR" dirty="0" err="1">
                  <a:hlinkClick r:id="rId2"/>
                </a:rPr>
                <a:t>vivienfabing</a:t>
              </a:r>
              <a:endParaRPr lang="fr-FR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9B6743-6210-4B52-8703-80B93D40017B}"/>
              </a:ext>
            </a:extLst>
          </p:cNvPr>
          <p:cNvGrpSpPr/>
          <p:nvPr/>
        </p:nvGrpSpPr>
        <p:grpSpPr>
          <a:xfrm>
            <a:off x="9957315" y="1317803"/>
            <a:ext cx="1572610" cy="934936"/>
            <a:chOff x="2241620" y="3578890"/>
            <a:chExt cx="1572610" cy="934936"/>
          </a:xfrm>
        </p:grpSpPr>
        <p:sp>
          <p:nvSpPr>
            <p:cNvPr id="11" name="Freeform 17">
              <a:hlinkClick r:id="rId3"/>
              <a:extLst>
                <a:ext uri="{FF2B5EF4-FFF2-40B4-BE49-F238E27FC236}">
                  <a16:creationId xmlns:a16="http://schemas.microsoft.com/office/drawing/2014/main" id="{E7A0BFC0-A458-42E6-A17C-520B2A5D8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3702" y="3578890"/>
              <a:ext cx="478048" cy="480334"/>
            </a:xfrm>
            <a:custGeom>
              <a:avLst/>
              <a:gdLst>
                <a:gd name="T0" fmla="*/ 183 w 198"/>
                <a:gd name="T1" fmla="*/ 0 h 199"/>
                <a:gd name="T2" fmla="*/ 15 w 198"/>
                <a:gd name="T3" fmla="*/ 0 h 199"/>
                <a:gd name="T4" fmla="*/ 0 w 198"/>
                <a:gd name="T5" fmla="*/ 14 h 199"/>
                <a:gd name="T6" fmla="*/ 0 w 198"/>
                <a:gd name="T7" fmla="*/ 185 h 199"/>
                <a:gd name="T8" fmla="*/ 15 w 198"/>
                <a:gd name="T9" fmla="*/ 199 h 199"/>
                <a:gd name="T10" fmla="*/ 183 w 198"/>
                <a:gd name="T11" fmla="*/ 199 h 199"/>
                <a:gd name="T12" fmla="*/ 198 w 198"/>
                <a:gd name="T13" fmla="*/ 185 h 199"/>
                <a:gd name="T14" fmla="*/ 198 w 198"/>
                <a:gd name="T15" fmla="*/ 14 h 199"/>
                <a:gd name="T16" fmla="*/ 183 w 198"/>
                <a:gd name="T17" fmla="*/ 0 h 199"/>
                <a:gd name="T18" fmla="*/ 60 w 198"/>
                <a:gd name="T19" fmla="*/ 166 h 199"/>
                <a:gd name="T20" fmla="*/ 30 w 198"/>
                <a:gd name="T21" fmla="*/ 166 h 199"/>
                <a:gd name="T22" fmla="*/ 30 w 198"/>
                <a:gd name="T23" fmla="*/ 77 h 199"/>
                <a:gd name="T24" fmla="*/ 60 w 198"/>
                <a:gd name="T25" fmla="*/ 77 h 199"/>
                <a:gd name="T26" fmla="*/ 60 w 198"/>
                <a:gd name="T27" fmla="*/ 166 h 199"/>
                <a:gd name="T28" fmla="*/ 45 w 198"/>
                <a:gd name="T29" fmla="*/ 64 h 199"/>
                <a:gd name="T30" fmla="*/ 45 w 198"/>
                <a:gd name="T31" fmla="*/ 64 h 199"/>
                <a:gd name="T32" fmla="*/ 29 w 198"/>
                <a:gd name="T33" fmla="*/ 49 h 199"/>
                <a:gd name="T34" fmla="*/ 45 w 198"/>
                <a:gd name="T35" fmla="*/ 33 h 199"/>
                <a:gd name="T36" fmla="*/ 62 w 198"/>
                <a:gd name="T37" fmla="*/ 49 h 199"/>
                <a:gd name="T38" fmla="*/ 45 w 198"/>
                <a:gd name="T39" fmla="*/ 64 h 199"/>
                <a:gd name="T40" fmla="*/ 168 w 198"/>
                <a:gd name="T41" fmla="*/ 166 h 199"/>
                <a:gd name="T42" fmla="*/ 138 w 198"/>
                <a:gd name="T43" fmla="*/ 166 h 199"/>
                <a:gd name="T44" fmla="*/ 138 w 198"/>
                <a:gd name="T45" fmla="*/ 118 h 199"/>
                <a:gd name="T46" fmla="*/ 123 w 198"/>
                <a:gd name="T47" fmla="*/ 98 h 199"/>
                <a:gd name="T48" fmla="*/ 108 w 198"/>
                <a:gd name="T49" fmla="*/ 109 h 199"/>
                <a:gd name="T50" fmla="*/ 107 w 198"/>
                <a:gd name="T51" fmla="*/ 116 h 199"/>
                <a:gd name="T52" fmla="*/ 107 w 198"/>
                <a:gd name="T53" fmla="*/ 166 h 199"/>
                <a:gd name="T54" fmla="*/ 77 w 198"/>
                <a:gd name="T55" fmla="*/ 166 h 199"/>
                <a:gd name="T56" fmla="*/ 77 w 198"/>
                <a:gd name="T57" fmla="*/ 77 h 199"/>
                <a:gd name="T58" fmla="*/ 107 w 198"/>
                <a:gd name="T59" fmla="*/ 77 h 199"/>
                <a:gd name="T60" fmla="*/ 107 w 198"/>
                <a:gd name="T61" fmla="*/ 89 h 199"/>
                <a:gd name="T62" fmla="*/ 134 w 198"/>
                <a:gd name="T63" fmla="*/ 74 h 199"/>
                <a:gd name="T64" fmla="*/ 168 w 198"/>
                <a:gd name="T65" fmla="*/ 115 h 199"/>
                <a:gd name="T66" fmla="*/ 168 w 198"/>
                <a:gd name="T6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99">
                  <a:moveTo>
                    <a:pt x="18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92"/>
                    <a:pt x="7" y="199"/>
                    <a:pt x="15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91" y="199"/>
                    <a:pt x="198" y="192"/>
                    <a:pt x="198" y="185"/>
                  </a:cubicBezTo>
                  <a:cubicBezTo>
                    <a:pt x="198" y="14"/>
                    <a:pt x="198" y="14"/>
                    <a:pt x="198" y="14"/>
                  </a:cubicBezTo>
                  <a:cubicBezTo>
                    <a:pt x="198" y="6"/>
                    <a:pt x="191" y="0"/>
                    <a:pt x="183" y="0"/>
                  </a:cubicBezTo>
                  <a:close/>
                  <a:moveTo>
                    <a:pt x="60" y="166"/>
                  </a:moveTo>
                  <a:cubicBezTo>
                    <a:pt x="30" y="166"/>
                    <a:pt x="30" y="166"/>
                    <a:pt x="30" y="166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60" y="77"/>
                    <a:pt x="60" y="77"/>
                    <a:pt x="60" y="77"/>
                  </a:cubicBezTo>
                  <a:lnTo>
                    <a:pt x="60" y="166"/>
                  </a:lnTo>
                  <a:close/>
                  <a:moveTo>
                    <a:pt x="45" y="64"/>
                  </a:moveTo>
                  <a:cubicBezTo>
                    <a:pt x="45" y="64"/>
                    <a:pt x="45" y="64"/>
                    <a:pt x="45" y="64"/>
                  </a:cubicBezTo>
                  <a:cubicBezTo>
                    <a:pt x="35" y="64"/>
                    <a:pt x="29" y="57"/>
                    <a:pt x="29" y="49"/>
                  </a:cubicBezTo>
                  <a:cubicBezTo>
                    <a:pt x="29" y="40"/>
                    <a:pt x="35" y="33"/>
                    <a:pt x="45" y="33"/>
                  </a:cubicBezTo>
                  <a:cubicBezTo>
                    <a:pt x="56" y="33"/>
                    <a:pt x="62" y="40"/>
                    <a:pt x="62" y="49"/>
                  </a:cubicBezTo>
                  <a:cubicBezTo>
                    <a:pt x="62" y="57"/>
                    <a:pt x="56" y="64"/>
                    <a:pt x="45" y="64"/>
                  </a:cubicBezTo>
                  <a:close/>
                  <a:moveTo>
                    <a:pt x="168" y="166"/>
                  </a:moveTo>
                  <a:cubicBezTo>
                    <a:pt x="138" y="166"/>
                    <a:pt x="138" y="166"/>
                    <a:pt x="138" y="166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38" y="106"/>
                    <a:pt x="134" y="98"/>
                    <a:pt x="123" y="98"/>
                  </a:cubicBezTo>
                  <a:cubicBezTo>
                    <a:pt x="115" y="98"/>
                    <a:pt x="110" y="104"/>
                    <a:pt x="108" y="109"/>
                  </a:cubicBezTo>
                  <a:cubicBezTo>
                    <a:pt x="107" y="111"/>
                    <a:pt x="107" y="114"/>
                    <a:pt x="107" y="116"/>
                  </a:cubicBezTo>
                  <a:cubicBezTo>
                    <a:pt x="107" y="166"/>
                    <a:pt x="107" y="166"/>
                    <a:pt x="107" y="166"/>
                  </a:cubicBezTo>
                  <a:cubicBezTo>
                    <a:pt x="77" y="166"/>
                    <a:pt x="77" y="166"/>
                    <a:pt x="77" y="166"/>
                  </a:cubicBezTo>
                  <a:cubicBezTo>
                    <a:pt x="77" y="166"/>
                    <a:pt x="77" y="85"/>
                    <a:pt x="7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11" y="83"/>
                    <a:pt x="118" y="74"/>
                    <a:pt x="134" y="74"/>
                  </a:cubicBezTo>
                  <a:cubicBezTo>
                    <a:pt x="153" y="74"/>
                    <a:pt x="168" y="87"/>
                    <a:pt x="168" y="115"/>
                  </a:cubicBezTo>
                  <a:lnTo>
                    <a:pt x="168" y="1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CC868-8BD6-4414-8775-4063BED58CAC}"/>
                </a:ext>
              </a:extLst>
            </p:cNvPr>
            <p:cNvSpPr txBox="1"/>
            <p:nvPr/>
          </p:nvSpPr>
          <p:spPr>
            <a:xfrm>
              <a:off x="2241620" y="4144494"/>
              <a:ext cx="1572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hlinkClick r:id="rId4"/>
                </a:rPr>
                <a:t>@vivien-</a:t>
              </a:r>
              <a:r>
                <a:rPr lang="fr-FR" dirty="0" err="1">
                  <a:hlinkClick r:id="rId4"/>
                </a:rPr>
                <a:t>fabing</a:t>
              </a:r>
              <a:endParaRPr lang="fr-FR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304565-2A7B-45D2-9B67-95C709D3240C}"/>
              </a:ext>
            </a:extLst>
          </p:cNvPr>
          <p:cNvGrpSpPr/>
          <p:nvPr/>
        </p:nvGrpSpPr>
        <p:grpSpPr>
          <a:xfrm>
            <a:off x="8665668" y="2539643"/>
            <a:ext cx="2351285" cy="911598"/>
            <a:chOff x="3943694" y="3615963"/>
            <a:chExt cx="2351285" cy="911598"/>
          </a:xfrm>
        </p:grpSpPr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265294ED-48B1-4D37-A6EF-0A52C9631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28" t="19687" r="22748" b="34149"/>
            <a:stretch/>
          </p:blipFill>
          <p:spPr>
            <a:xfrm>
              <a:off x="4845017" y="3615963"/>
              <a:ext cx="548640" cy="5003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E1015F-A0D2-4BCB-97FC-E10A4FE788F4}"/>
                </a:ext>
              </a:extLst>
            </p:cNvPr>
            <p:cNvSpPr txBox="1"/>
            <p:nvPr/>
          </p:nvSpPr>
          <p:spPr>
            <a:xfrm>
              <a:off x="3943694" y="4158229"/>
              <a:ext cx="2351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hlinkClick r:id="rId6"/>
                </a:rPr>
                <a:t>www.vivienfabing.com</a:t>
              </a:r>
              <a:endParaRPr lang="fr-FR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38D213-FA22-40A8-BE0E-3A7642EB847D}"/>
              </a:ext>
            </a:extLst>
          </p:cNvPr>
          <p:cNvGrpSpPr/>
          <p:nvPr/>
        </p:nvGrpSpPr>
        <p:grpSpPr>
          <a:xfrm>
            <a:off x="7944055" y="3855921"/>
            <a:ext cx="3796424" cy="851548"/>
            <a:chOff x="5868512" y="3662278"/>
            <a:chExt cx="3796424" cy="851548"/>
          </a:xfrm>
        </p:grpSpPr>
        <p:pic>
          <p:nvPicPr>
            <p:cNvPr id="17" name="Picture 16">
              <a:hlinkClick r:id="rId7"/>
              <a:extLst>
                <a:ext uri="{FF2B5EF4-FFF2-40B4-BE49-F238E27FC236}">
                  <a16:creationId xmlns:a16="http://schemas.microsoft.com/office/drawing/2014/main" id="{31061055-A3AA-40F5-8FFD-7BDBE3E48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529" y="3662278"/>
              <a:ext cx="751393" cy="31355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42646F-C5B4-4384-AE38-4371FBEADA92}"/>
                </a:ext>
              </a:extLst>
            </p:cNvPr>
            <p:cNvSpPr txBox="1"/>
            <p:nvPr/>
          </p:nvSpPr>
          <p:spPr>
            <a:xfrm>
              <a:off x="5868512" y="4144494"/>
              <a:ext cx="3796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hlinkClick r:id="rId9"/>
                </a:rPr>
                <a:t>blogs.infinitesquare.com/users/vfabing</a:t>
              </a:r>
              <a:endParaRPr lang="fr-FR" dirty="0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BFFA27-4A0B-4008-80AF-73D4A31B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4172070" cy="1176688"/>
          </a:xfrm>
        </p:spPr>
        <p:txBody>
          <a:bodyPr>
            <a:noAutofit/>
          </a:bodyPr>
          <a:lstStyle/>
          <a:p>
            <a:r>
              <a:rPr lang="en-US" sz="4000" dirty="0"/>
              <a:t>Any question?</a:t>
            </a:r>
            <a:endParaRPr lang="fr-FR" sz="4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2B6852C-6936-4F27-BFC9-5678D63464E8}"/>
              </a:ext>
            </a:extLst>
          </p:cNvPr>
          <p:cNvSpPr txBox="1">
            <a:spLocks/>
          </p:cNvSpPr>
          <p:nvPr/>
        </p:nvSpPr>
        <p:spPr>
          <a:xfrm>
            <a:off x="8505205" y="477028"/>
            <a:ext cx="4172070" cy="1176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Keep in touch!</a:t>
            </a:r>
            <a:endParaRPr lang="fr-FR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3314B4-6996-471B-A46F-6F6298715EEC}"/>
              </a:ext>
            </a:extLst>
          </p:cNvPr>
          <p:cNvSpPr/>
          <p:nvPr/>
        </p:nvSpPr>
        <p:spPr>
          <a:xfrm>
            <a:off x="7793796" y="144379"/>
            <a:ext cx="4172070" cy="48126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C1DDA1F-F99C-4E95-B919-E1EEAB65D534}"/>
              </a:ext>
            </a:extLst>
          </p:cNvPr>
          <p:cNvSpPr txBox="1">
            <a:spLocks/>
          </p:cNvSpPr>
          <p:nvPr/>
        </p:nvSpPr>
        <p:spPr>
          <a:xfrm>
            <a:off x="676657" y="4374022"/>
            <a:ext cx="10211922" cy="2255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To go further:</a:t>
            </a:r>
          </a:p>
          <a:p>
            <a:r>
              <a:rPr lang="en-US" sz="1600" dirty="0">
                <a:hlinkClick r:id="rId10"/>
              </a:rPr>
              <a:t>Azure Pipelines: How to add a build agent with Azure Container Instances</a:t>
            </a:r>
            <a:endParaRPr lang="en-US" sz="1600" dirty="0"/>
          </a:p>
          <a:p>
            <a:r>
              <a:rPr lang="en-US" sz="1600" u="sng" dirty="0">
                <a:hlinkClick r:id="rId11"/>
              </a:rPr>
              <a:t>Azure Pipelines: How to add a build agent with Azure Container Instances - part 2 : Custom Agent</a:t>
            </a:r>
            <a:endParaRPr lang="en-US" sz="1600" u="sng" dirty="0"/>
          </a:p>
          <a:p>
            <a:r>
              <a:rPr lang="en-US" sz="1600" dirty="0">
                <a:hlinkClick r:id="rId12"/>
              </a:rPr>
              <a:t>Azure Pipelines: How to add a build agent with Azure Container Instances - part 3 : Build agent on demand</a:t>
            </a:r>
            <a:endParaRPr lang="en-US" sz="1600" dirty="0"/>
          </a:p>
          <a:p>
            <a:r>
              <a:rPr lang="en-US" sz="1600" u="sng" dirty="0">
                <a:hlinkClick r:id="rId13"/>
              </a:rPr>
              <a:t>Azure Pipelines: How to add a build agent with docker-machine</a:t>
            </a:r>
            <a:endParaRPr lang="fr-FR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9F048-236C-49B8-9D7E-347C60ED50C1}"/>
              </a:ext>
            </a:extLst>
          </p:cNvPr>
          <p:cNvCxnSpPr/>
          <p:nvPr/>
        </p:nvCxnSpPr>
        <p:spPr>
          <a:xfrm>
            <a:off x="676657" y="3429000"/>
            <a:ext cx="63526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E098120F-3621-46B0-8125-B798C732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12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4AA0C77-4ECE-4BEE-B093-4D8E915D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D8870-CD43-433A-8E18-316B020D638B}"/>
              </a:ext>
            </a:extLst>
          </p:cNvPr>
          <p:cNvSpPr txBox="1"/>
          <p:nvPr/>
        </p:nvSpPr>
        <p:spPr>
          <a:xfrm>
            <a:off x="603504" y="770467"/>
            <a:ext cx="4205568" cy="335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586C31-848B-4D51-83B1-B9FD594E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of the Global Azure Virtual event logo.">
            <a:extLst>
              <a:ext uri="{FF2B5EF4-FFF2-40B4-BE49-F238E27FC236}">
                <a16:creationId xmlns:a16="http://schemas.microsoft.com/office/drawing/2014/main" id="{5F08CAC4-88AA-426A-854C-EFC4EC867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8" t="-17064" r="17756" b="2"/>
          <a:stretch/>
        </p:blipFill>
        <p:spPr bwMode="auto">
          <a:xfrm>
            <a:off x="6096000" y="688451"/>
            <a:ext cx="5452536" cy="512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6573E-CB90-413B-B13D-9060E689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39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D6DE9-897F-4973-B30E-46221A755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41" t="9266" r="1002" b="6819"/>
          <a:stretch/>
        </p:blipFill>
        <p:spPr>
          <a:xfrm>
            <a:off x="8283388" y="416858"/>
            <a:ext cx="3054975" cy="3012142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7C117A0-84D0-4E45-9207-B7C3AB29E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03" y="3539507"/>
            <a:ext cx="2696803" cy="108805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7A41E86-D939-4F8F-98AC-E85D761F8687}"/>
              </a:ext>
            </a:extLst>
          </p:cNvPr>
          <p:cNvGrpSpPr/>
          <p:nvPr/>
        </p:nvGrpSpPr>
        <p:grpSpPr>
          <a:xfrm>
            <a:off x="391058" y="5143799"/>
            <a:ext cx="1500924" cy="902074"/>
            <a:chOff x="642498" y="3611752"/>
            <a:chExt cx="1500924" cy="902074"/>
          </a:xfrm>
        </p:grpSpPr>
        <p:sp>
          <p:nvSpPr>
            <p:cNvPr id="15" name="Freeform 16">
              <a:hlinkClick r:id="rId5"/>
              <a:extLst>
                <a:ext uri="{FF2B5EF4-FFF2-40B4-BE49-F238E27FC236}">
                  <a16:creationId xmlns:a16="http://schemas.microsoft.com/office/drawing/2014/main" id="{F453A69B-358C-4C99-B6F6-3B81E6590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861" y="3611752"/>
              <a:ext cx="510199" cy="414611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6F9B88-31DD-46BD-9666-C257C5218921}"/>
                </a:ext>
              </a:extLst>
            </p:cNvPr>
            <p:cNvSpPr txBox="1"/>
            <p:nvPr/>
          </p:nvSpPr>
          <p:spPr>
            <a:xfrm>
              <a:off x="642498" y="4144494"/>
              <a:ext cx="150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hlinkClick r:id="rId5"/>
                </a:rPr>
                <a:t>@</a:t>
              </a:r>
              <a:r>
                <a:rPr lang="fr-FR" dirty="0" err="1">
                  <a:hlinkClick r:id="rId5"/>
                </a:rPr>
                <a:t>vivienfabing</a:t>
              </a:r>
              <a:endParaRPr lang="fr-FR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B4758C-0C0F-4D0D-95B0-48E8488F24F3}"/>
              </a:ext>
            </a:extLst>
          </p:cNvPr>
          <p:cNvGrpSpPr/>
          <p:nvPr/>
        </p:nvGrpSpPr>
        <p:grpSpPr>
          <a:xfrm>
            <a:off x="2808611" y="5090942"/>
            <a:ext cx="1572610" cy="934936"/>
            <a:chOff x="2241620" y="3578890"/>
            <a:chExt cx="1572610" cy="934936"/>
          </a:xfrm>
        </p:grpSpPr>
        <p:sp>
          <p:nvSpPr>
            <p:cNvPr id="16" name="Freeform 17">
              <a:hlinkClick r:id="rId6"/>
              <a:extLst>
                <a:ext uri="{FF2B5EF4-FFF2-40B4-BE49-F238E27FC236}">
                  <a16:creationId xmlns:a16="http://schemas.microsoft.com/office/drawing/2014/main" id="{DDD4B4FA-5544-48E2-AA8C-EDF4203FE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3702" y="3578890"/>
              <a:ext cx="478048" cy="480334"/>
            </a:xfrm>
            <a:custGeom>
              <a:avLst/>
              <a:gdLst>
                <a:gd name="T0" fmla="*/ 183 w 198"/>
                <a:gd name="T1" fmla="*/ 0 h 199"/>
                <a:gd name="T2" fmla="*/ 15 w 198"/>
                <a:gd name="T3" fmla="*/ 0 h 199"/>
                <a:gd name="T4" fmla="*/ 0 w 198"/>
                <a:gd name="T5" fmla="*/ 14 h 199"/>
                <a:gd name="T6" fmla="*/ 0 w 198"/>
                <a:gd name="T7" fmla="*/ 185 h 199"/>
                <a:gd name="T8" fmla="*/ 15 w 198"/>
                <a:gd name="T9" fmla="*/ 199 h 199"/>
                <a:gd name="T10" fmla="*/ 183 w 198"/>
                <a:gd name="T11" fmla="*/ 199 h 199"/>
                <a:gd name="T12" fmla="*/ 198 w 198"/>
                <a:gd name="T13" fmla="*/ 185 h 199"/>
                <a:gd name="T14" fmla="*/ 198 w 198"/>
                <a:gd name="T15" fmla="*/ 14 h 199"/>
                <a:gd name="T16" fmla="*/ 183 w 198"/>
                <a:gd name="T17" fmla="*/ 0 h 199"/>
                <a:gd name="T18" fmla="*/ 60 w 198"/>
                <a:gd name="T19" fmla="*/ 166 h 199"/>
                <a:gd name="T20" fmla="*/ 30 w 198"/>
                <a:gd name="T21" fmla="*/ 166 h 199"/>
                <a:gd name="T22" fmla="*/ 30 w 198"/>
                <a:gd name="T23" fmla="*/ 77 h 199"/>
                <a:gd name="T24" fmla="*/ 60 w 198"/>
                <a:gd name="T25" fmla="*/ 77 h 199"/>
                <a:gd name="T26" fmla="*/ 60 w 198"/>
                <a:gd name="T27" fmla="*/ 166 h 199"/>
                <a:gd name="T28" fmla="*/ 45 w 198"/>
                <a:gd name="T29" fmla="*/ 64 h 199"/>
                <a:gd name="T30" fmla="*/ 45 w 198"/>
                <a:gd name="T31" fmla="*/ 64 h 199"/>
                <a:gd name="T32" fmla="*/ 29 w 198"/>
                <a:gd name="T33" fmla="*/ 49 h 199"/>
                <a:gd name="T34" fmla="*/ 45 w 198"/>
                <a:gd name="T35" fmla="*/ 33 h 199"/>
                <a:gd name="T36" fmla="*/ 62 w 198"/>
                <a:gd name="T37" fmla="*/ 49 h 199"/>
                <a:gd name="T38" fmla="*/ 45 w 198"/>
                <a:gd name="T39" fmla="*/ 64 h 199"/>
                <a:gd name="T40" fmla="*/ 168 w 198"/>
                <a:gd name="T41" fmla="*/ 166 h 199"/>
                <a:gd name="T42" fmla="*/ 138 w 198"/>
                <a:gd name="T43" fmla="*/ 166 h 199"/>
                <a:gd name="T44" fmla="*/ 138 w 198"/>
                <a:gd name="T45" fmla="*/ 118 h 199"/>
                <a:gd name="T46" fmla="*/ 123 w 198"/>
                <a:gd name="T47" fmla="*/ 98 h 199"/>
                <a:gd name="T48" fmla="*/ 108 w 198"/>
                <a:gd name="T49" fmla="*/ 109 h 199"/>
                <a:gd name="T50" fmla="*/ 107 w 198"/>
                <a:gd name="T51" fmla="*/ 116 h 199"/>
                <a:gd name="T52" fmla="*/ 107 w 198"/>
                <a:gd name="T53" fmla="*/ 166 h 199"/>
                <a:gd name="T54" fmla="*/ 77 w 198"/>
                <a:gd name="T55" fmla="*/ 166 h 199"/>
                <a:gd name="T56" fmla="*/ 77 w 198"/>
                <a:gd name="T57" fmla="*/ 77 h 199"/>
                <a:gd name="T58" fmla="*/ 107 w 198"/>
                <a:gd name="T59" fmla="*/ 77 h 199"/>
                <a:gd name="T60" fmla="*/ 107 w 198"/>
                <a:gd name="T61" fmla="*/ 89 h 199"/>
                <a:gd name="T62" fmla="*/ 134 w 198"/>
                <a:gd name="T63" fmla="*/ 74 h 199"/>
                <a:gd name="T64" fmla="*/ 168 w 198"/>
                <a:gd name="T65" fmla="*/ 115 h 199"/>
                <a:gd name="T66" fmla="*/ 168 w 198"/>
                <a:gd name="T6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99">
                  <a:moveTo>
                    <a:pt x="18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92"/>
                    <a:pt x="7" y="199"/>
                    <a:pt x="15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91" y="199"/>
                    <a:pt x="198" y="192"/>
                    <a:pt x="198" y="185"/>
                  </a:cubicBezTo>
                  <a:cubicBezTo>
                    <a:pt x="198" y="14"/>
                    <a:pt x="198" y="14"/>
                    <a:pt x="198" y="14"/>
                  </a:cubicBezTo>
                  <a:cubicBezTo>
                    <a:pt x="198" y="6"/>
                    <a:pt x="191" y="0"/>
                    <a:pt x="183" y="0"/>
                  </a:cubicBezTo>
                  <a:close/>
                  <a:moveTo>
                    <a:pt x="60" y="166"/>
                  </a:moveTo>
                  <a:cubicBezTo>
                    <a:pt x="30" y="166"/>
                    <a:pt x="30" y="166"/>
                    <a:pt x="30" y="166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60" y="77"/>
                    <a:pt x="60" y="77"/>
                    <a:pt x="60" y="77"/>
                  </a:cubicBezTo>
                  <a:lnTo>
                    <a:pt x="60" y="166"/>
                  </a:lnTo>
                  <a:close/>
                  <a:moveTo>
                    <a:pt x="45" y="64"/>
                  </a:moveTo>
                  <a:cubicBezTo>
                    <a:pt x="45" y="64"/>
                    <a:pt x="45" y="64"/>
                    <a:pt x="45" y="64"/>
                  </a:cubicBezTo>
                  <a:cubicBezTo>
                    <a:pt x="35" y="64"/>
                    <a:pt x="29" y="57"/>
                    <a:pt x="29" y="49"/>
                  </a:cubicBezTo>
                  <a:cubicBezTo>
                    <a:pt x="29" y="40"/>
                    <a:pt x="35" y="33"/>
                    <a:pt x="45" y="33"/>
                  </a:cubicBezTo>
                  <a:cubicBezTo>
                    <a:pt x="56" y="33"/>
                    <a:pt x="62" y="40"/>
                    <a:pt x="62" y="49"/>
                  </a:cubicBezTo>
                  <a:cubicBezTo>
                    <a:pt x="62" y="57"/>
                    <a:pt x="56" y="64"/>
                    <a:pt x="45" y="64"/>
                  </a:cubicBezTo>
                  <a:close/>
                  <a:moveTo>
                    <a:pt x="168" y="166"/>
                  </a:moveTo>
                  <a:cubicBezTo>
                    <a:pt x="138" y="166"/>
                    <a:pt x="138" y="166"/>
                    <a:pt x="138" y="166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38" y="106"/>
                    <a:pt x="134" y="98"/>
                    <a:pt x="123" y="98"/>
                  </a:cubicBezTo>
                  <a:cubicBezTo>
                    <a:pt x="115" y="98"/>
                    <a:pt x="110" y="104"/>
                    <a:pt x="108" y="109"/>
                  </a:cubicBezTo>
                  <a:cubicBezTo>
                    <a:pt x="107" y="111"/>
                    <a:pt x="107" y="114"/>
                    <a:pt x="107" y="116"/>
                  </a:cubicBezTo>
                  <a:cubicBezTo>
                    <a:pt x="107" y="166"/>
                    <a:pt x="107" y="166"/>
                    <a:pt x="107" y="166"/>
                  </a:cubicBezTo>
                  <a:cubicBezTo>
                    <a:pt x="77" y="166"/>
                    <a:pt x="77" y="166"/>
                    <a:pt x="77" y="166"/>
                  </a:cubicBezTo>
                  <a:cubicBezTo>
                    <a:pt x="77" y="166"/>
                    <a:pt x="77" y="85"/>
                    <a:pt x="7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11" y="83"/>
                    <a:pt x="118" y="74"/>
                    <a:pt x="134" y="74"/>
                  </a:cubicBezTo>
                  <a:cubicBezTo>
                    <a:pt x="153" y="74"/>
                    <a:pt x="168" y="87"/>
                    <a:pt x="168" y="115"/>
                  </a:cubicBezTo>
                  <a:lnTo>
                    <a:pt x="168" y="1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17950A-086E-4F65-B5C7-4DE93C23558F}"/>
                </a:ext>
              </a:extLst>
            </p:cNvPr>
            <p:cNvSpPr txBox="1"/>
            <p:nvPr/>
          </p:nvSpPr>
          <p:spPr>
            <a:xfrm>
              <a:off x="2241620" y="4144494"/>
              <a:ext cx="1572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hlinkClick r:id="rId7"/>
                </a:rPr>
                <a:t>@vivien-</a:t>
              </a:r>
              <a:r>
                <a:rPr lang="fr-FR" dirty="0" err="1">
                  <a:hlinkClick r:id="rId7"/>
                </a:rPr>
                <a:t>fabing</a:t>
              </a:r>
              <a:endParaRPr lang="fr-FR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BBF72D-DC34-47CF-AFFC-B2A8DA3A539E}"/>
              </a:ext>
            </a:extLst>
          </p:cNvPr>
          <p:cNvGrpSpPr/>
          <p:nvPr/>
        </p:nvGrpSpPr>
        <p:grpSpPr>
          <a:xfrm>
            <a:off x="5143240" y="5119182"/>
            <a:ext cx="2351285" cy="911598"/>
            <a:chOff x="3943694" y="3615963"/>
            <a:chExt cx="2351285" cy="911598"/>
          </a:xfrm>
        </p:grpSpPr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65D82887-6E93-4284-AA16-765020E89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28" t="19687" r="22748" b="34149"/>
            <a:stretch/>
          </p:blipFill>
          <p:spPr>
            <a:xfrm>
              <a:off x="4845017" y="3615963"/>
              <a:ext cx="548640" cy="50030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F3D744-D6A3-4452-BDE9-0BBE8BEF6674}"/>
                </a:ext>
              </a:extLst>
            </p:cNvPr>
            <p:cNvSpPr txBox="1"/>
            <p:nvPr/>
          </p:nvSpPr>
          <p:spPr>
            <a:xfrm>
              <a:off x="3943694" y="4158229"/>
              <a:ext cx="2351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hlinkClick r:id="rId9"/>
                </a:rPr>
                <a:t>www.vivienfabing.com</a:t>
              </a:r>
              <a:endParaRPr lang="fr-FR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6291D2-ACD3-4AF6-BF97-EF110F73F395}"/>
              </a:ext>
            </a:extLst>
          </p:cNvPr>
          <p:cNvGrpSpPr/>
          <p:nvPr/>
        </p:nvGrpSpPr>
        <p:grpSpPr>
          <a:xfrm>
            <a:off x="7911492" y="5165497"/>
            <a:ext cx="3796424" cy="851548"/>
            <a:chOff x="5868512" y="3662278"/>
            <a:chExt cx="3796424" cy="851548"/>
          </a:xfrm>
        </p:grpSpPr>
        <p:pic>
          <p:nvPicPr>
            <p:cNvPr id="17" name="Picture 16">
              <a:hlinkClick r:id="rId10"/>
              <a:extLst>
                <a:ext uri="{FF2B5EF4-FFF2-40B4-BE49-F238E27FC236}">
                  <a16:creationId xmlns:a16="http://schemas.microsoft.com/office/drawing/2014/main" id="{5CEF6847-A5A6-44E5-B830-C23C9901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529" y="3662278"/>
              <a:ext cx="751393" cy="3135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F3602A-3FA6-4054-93AF-3ADFCD6AD518}"/>
                </a:ext>
              </a:extLst>
            </p:cNvPr>
            <p:cNvSpPr txBox="1"/>
            <p:nvPr/>
          </p:nvSpPr>
          <p:spPr>
            <a:xfrm>
              <a:off x="5868512" y="4144494"/>
              <a:ext cx="3796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hlinkClick r:id="rId12"/>
                </a:rPr>
                <a:t>blogs.infinitesquare.com/users/vfabing</a:t>
              </a:r>
              <a:endParaRPr lang="fr-FR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BC49121-5DE8-45C9-A377-B5C334654B80}"/>
              </a:ext>
            </a:extLst>
          </p:cNvPr>
          <p:cNvSpPr txBox="1"/>
          <p:nvPr/>
        </p:nvSpPr>
        <p:spPr>
          <a:xfrm>
            <a:off x="391058" y="2031397"/>
            <a:ext cx="676277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ALM Tech Lead @ Infinite Square</a:t>
            </a:r>
          </a:p>
          <a:p>
            <a:endParaRPr lang="en-US" sz="2400" dirty="0"/>
          </a:p>
          <a:p>
            <a:r>
              <a:rPr lang="en-US" sz="2000" dirty="0"/>
              <a:t>Working with Azure DevOps (</a:t>
            </a:r>
            <a:r>
              <a:rPr lang="en-US" sz="2000" i="1" dirty="0"/>
              <a:t>previously Team Foundation Server</a:t>
            </a:r>
            <a:r>
              <a:rPr lang="en-US" sz="2000" dirty="0"/>
              <a:t>) since 2011</a:t>
            </a:r>
          </a:p>
          <a:p>
            <a:endParaRPr lang="en-US" sz="2000" dirty="0"/>
          </a:p>
          <a:p>
            <a:r>
              <a:rPr lang="en-US" sz="2000" dirty="0"/>
              <a:t>Passionate about ALM, Clean Architecture and more recently #docker and #</a:t>
            </a:r>
            <a:r>
              <a:rPr lang="en-US" sz="2000" dirty="0" err="1"/>
              <a:t>Blazor</a:t>
            </a:r>
            <a:endParaRPr lang="fr-FR" sz="2000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B2739C8-58EB-4F00-9E98-F1D9F279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4</a:t>
            </a:fld>
            <a:endParaRPr lang="fr-FR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201F80E9-D5B1-4697-B7AB-844DBB66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EB5A8-2432-4A53-BA79-73288290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6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4612-6E9C-47E3-90DC-3E9B8E40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“</a:t>
            </a:r>
            <a:r>
              <a:rPr lang="en-US" sz="4000" i="1" dirty="0">
                <a:highlight>
                  <a:srgbClr val="FFFF00"/>
                </a:highlight>
              </a:rPr>
              <a:t>88 years of free open source builds in 8 months</a:t>
            </a:r>
            <a:r>
              <a:rPr lang="en-US" sz="4000" i="1" dirty="0"/>
              <a:t> with Azure Pipelines</a:t>
            </a:r>
            <a:r>
              <a:rPr lang="en-US" dirty="0"/>
              <a:t>”</a:t>
            </a:r>
          </a:p>
          <a:p>
            <a:pPr fontAlgn="ctr"/>
            <a:br>
              <a:rPr lang="en-US" dirty="0"/>
            </a:br>
            <a:r>
              <a:rPr lang="en-US" u="sng" cap="all" dirty="0">
                <a:hlinkClick r:id="rId3"/>
              </a:rPr>
              <a:t>MARTIN WOODWARD</a:t>
            </a:r>
            <a:endParaRPr lang="en-US" cap="all" dirty="0"/>
          </a:p>
          <a:p>
            <a:pPr fontAlgn="ctr"/>
            <a:r>
              <a:rPr lang="en-US" dirty="0"/>
              <a:t>Group Principal Program Manager for Azure DevOps</a:t>
            </a:r>
          </a:p>
          <a:p>
            <a:br>
              <a:rPr lang="en-US" i="1" dirty="0"/>
            </a:br>
            <a:r>
              <a:rPr lang="en-US" i="1" dirty="0"/>
              <a:t>May 6, 2019, 8 months after “Announcing Azure Pipelines with unlimited CI/CD minutes for open source”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355E00-9CB0-4B37-99C3-96BD2672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33CC-9AF3-4839-A0FB-D99883E7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62874-1FA3-41A1-BB84-4256CC5BFBE8}"/>
              </a:ext>
            </a:extLst>
          </p:cNvPr>
          <p:cNvSpPr/>
          <p:nvPr/>
        </p:nvSpPr>
        <p:spPr>
          <a:xfrm>
            <a:off x="761619" y="5777865"/>
            <a:ext cx="1057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>
                <a:hlinkClick r:id="rId5"/>
              </a:rPr>
              <a:t>https://cloudblogs.microsoft.com/opensource/2019/05/06/azure-pipelines-update-free-open-source-builds/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550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D463216-A578-4091-8E0B-898811A7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C9F-C501-46A5-8F58-9B233482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7</a:t>
            </a:fld>
            <a:endParaRPr lang="fr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A8EFF1-FD44-4E7F-B2BF-C67E5CA49E03}"/>
              </a:ext>
            </a:extLst>
          </p:cNvPr>
          <p:cNvGrpSpPr/>
          <p:nvPr/>
        </p:nvGrpSpPr>
        <p:grpSpPr>
          <a:xfrm>
            <a:off x="457716" y="1736503"/>
            <a:ext cx="4212948" cy="3442275"/>
            <a:chOff x="3989526" y="2000250"/>
            <a:chExt cx="4212948" cy="3442275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479DA976-75FB-4186-8595-5F53CA520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250" y="200025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EFF429-DD1F-4181-AA0A-19BE187BD851}"/>
                </a:ext>
              </a:extLst>
            </p:cNvPr>
            <p:cNvSpPr txBox="1"/>
            <p:nvPr/>
          </p:nvSpPr>
          <p:spPr>
            <a:xfrm>
              <a:off x="3989526" y="4857750"/>
              <a:ext cx="4212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Microsoft-hosted agents</a:t>
              </a:r>
              <a:endParaRPr lang="fr-FR" sz="3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14BC9F-596E-43B5-9786-6839975FB2EA}"/>
              </a:ext>
            </a:extLst>
          </p:cNvPr>
          <p:cNvSpPr txBox="1"/>
          <p:nvPr/>
        </p:nvSpPr>
        <p:spPr>
          <a:xfrm>
            <a:off x="5147683" y="2022288"/>
            <a:ext cx="12442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=</a:t>
            </a:r>
            <a:endParaRPr lang="fr-FR" sz="16600" dirty="0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BA302C25-CE91-43A5-B7D7-1263DA507710}"/>
              </a:ext>
            </a:extLst>
          </p:cNvPr>
          <p:cNvSpPr/>
          <p:nvPr/>
        </p:nvSpPr>
        <p:spPr>
          <a:xfrm>
            <a:off x="7181773" y="1583100"/>
            <a:ext cx="3164306" cy="3164306"/>
          </a:xfrm>
          <a:prstGeom prst="hear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CBBF5-D734-492F-AFB0-6335C74A9010}"/>
              </a:ext>
            </a:extLst>
          </p:cNvPr>
          <p:cNvSpPr txBox="1"/>
          <p:nvPr/>
        </p:nvSpPr>
        <p:spPr>
          <a:xfrm>
            <a:off x="10764753" y="5178778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But…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4235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4612-6E9C-47E3-90DC-3E9B8E40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“</a:t>
            </a:r>
            <a:r>
              <a:rPr lang="en-US" sz="4000" i="1" dirty="0"/>
              <a:t>Sorry, but our pipeline takes 20 minutes to complete, and I am 5</a:t>
            </a:r>
            <a:r>
              <a:rPr lang="en-US" sz="4000" i="1" baseline="30000" dirty="0"/>
              <a:t>th</a:t>
            </a:r>
            <a:r>
              <a:rPr lang="en-US" sz="4000" i="1" dirty="0"/>
              <a:t> in the queue. Can you come back in 2 hours ?</a:t>
            </a:r>
            <a:r>
              <a:rPr lang="en-US" dirty="0"/>
              <a:t>”</a:t>
            </a:r>
          </a:p>
          <a:p>
            <a:pPr fontAlgn="ctr"/>
            <a:br>
              <a:rPr lang="en-US" dirty="0"/>
            </a:br>
            <a:r>
              <a:rPr lang="en-US" dirty="0"/>
              <a:t>A colleague waiting for its build to complete to merge its Pull Request</a:t>
            </a:r>
            <a:endParaRPr lang="en-US" cap="all" dirty="0"/>
          </a:p>
          <a:p>
            <a:br>
              <a:rPr lang="en-US" i="1" dirty="0"/>
            </a:br>
            <a:r>
              <a:rPr lang="en-US" i="1" dirty="0"/>
              <a:t>Not so long ago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355E00-9CB0-4B37-99C3-96BD2672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33CC-9AF3-4839-A0FB-D99883E7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0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905A-F73D-4AD5-96E0-BF983643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mode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B1C9C-3AB4-420D-80B9-443835C4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35E2-3029-4B95-93F5-C9E16991EA07}" type="slidenum">
              <a:rPr lang="fr-FR" smtClean="0"/>
              <a:t>9</a:t>
            </a:fld>
            <a:endParaRPr lang="fr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974C4E-17FD-4D3B-8717-4B38AEA9FB5A}"/>
              </a:ext>
            </a:extLst>
          </p:cNvPr>
          <p:cNvGrpSpPr/>
          <p:nvPr/>
        </p:nvGrpSpPr>
        <p:grpSpPr>
          <a:xfrm>
            <a:off x="657224" y="2494295"/>
            <a:ext cx="4212948" cy="3442275"/>
            <a:chOff x="3989526" y="2000250"/>
            <a:chExt cx="4212948" cy="344227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51CFB6C-679F-4AEA-A0EE-2EAC14252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250" y="200025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06F30D-4B72-450B-A929-8A2CDF10D004}"/>
                </a:ext>
              </a:extLst>
            </p:cNvPr>
            <p:cNvSpPr txBox="1"/>
            <p:nvPr/>
          </p:nvSpPr>
          <p:spPr>
            <a:xfrm>
              <a:off x="3989526" y="4857750"/>
              <a:ext cx="4212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Microsoft-hosted agents</a:t>
              </a:r>
              <a:endParaRPr lang="fr-FR" sz="3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99CD40-80AB-4EB4-9968-9E2919A13737}"/>
              </a:ext>
            </a:extLst>
          </p:cNvPr>
          <p:cNvSpPr txBox="1"/>
          <p:nvPr/>
        </p:nvSpPr>
        <p:spPr>
          <a:xfrm>
            <a:off x="3539483" y="1999179"/>
            <a:ext cx="111280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200" dirty="0"/>
              <a:t>+1</a:t>
            </a:r>
            <a:endParaRPr lang="fr-FR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B76F1-8627-4A5B-872C-7591510D3AF3}"/>
              </a:ext>
            </a:extLst>
          </p:cNvPr>
          <p:cNvSpPr txBox="1"/>
          <p:nvPr/>
        </p:nvSpPr>
        <p:spPr>
          <a:xfrm>
            <a:off x="6887329" y="2828835"/>
            <a:ext cx="4848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~40$/month</a:t>
            </a:r>
            <a:endParaRPr lang="fr-FR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73932-064D-4D49-9D6B-74DACC208C77}"/>
              </a:ext>
            </a:extLst>
          </p:cNvPr>
          <p:cNvSpPr txBox="1"/>
          <p:nvPr/>
        </p:nvSpPr>
        <p:spPr>
          <a:xfrm>
            <a:off x="5147683" y="2022288"/>
            <a:ext cx="12442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=</a:t>
            </a:r>
            <a:endParaRPr lang="fr-FR" sz="16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DC538-59AB-4C70-8FBB-68C7042AD092}"/>
              </a:ext>
            </a:extLst>
          </p:cNvPr>
          <p:cNvSpPr txBox="1"/>
          <p:nvPr/>
        </p:nvSpPr>
        <p:spPr>
          <a:xfrm>
            <a:off x="10764753" y="5178778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Or…</a:t>
            </a:r>
            <a:endParaRPr lang="fr-FR" sz="2800" i="1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822D484-BC5E-4B66-86B3-2D3383BC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5" y="77821"/>
            <a:ext cx="1144013" cy="88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37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508</Words>
  <Application>Microsoft Office PowerPoint</Application>
  <PresentationFormat>Widescreen</PresentationFormat>
  <Paragraphs>147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Metropolitan</vt:lpstr>
      <vt:lpstr>Azure DevOps Build agents hosted in Azure</vt:lpstr>
      <vt:lpstr>Sprint Backlog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Easy mode</vt:lpstr>
      <vt:lpstr>Ready for the next level?</vt:lpstr>
      <vt:lpstr>Level up?</vt:lpstr>
      <vt:lpstr>Benefits</vt:lpstr>
      <vt:lpstr>Curious?</vt:lpstr>
      <vt:lpstr>PowerPoint Presentation</vt:lpstr>
      <vt:lpstr>Azure Container Instances</vt:lpstr>
      <vt:lpstr>Pros</vt:lpstr>
      <vt:lpstr>DEMO</vt:lpstr>
      <vt:lpstr>Cons</vt:lpstr>
      <vt:lpstr>Azure Virtual Machine</vt:lpstr>
      <vt:lpstr>Pros</vt:lpstr>
      <vt:lpstr>DEMO</vt:lpstr>
      <vt:lpstr>Cons</vt:lpstr>
      <vt:lpstr>Wrap up</vt:lpstr>
      <vt:lpstr>Simple scenarii</vt:lpstr>
      <vt:lpstr>Fine-tuned scenarii</vt:lpstr>
      <vt:lpstr>Thank you for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Build agents hosted in Azure</dc:title>
  <dc:creator>Vivien FABING</dc:creator>
  <cp:lastModifiedBy>Vivien FABING</cp:lastModifiedBy>
  <cp:revision>50</cp:revision>
  <dcterms:created xsi:type="dcterms:W3CDTF">2020-04-24T00:48:40Z</dcterms:created>
  <dcterms:modified xsi:type="dcterms:W3CDTF">2020-04-25T15:20:35Z</dcterms:modified>
</cp:coreProperties>
</file>