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58" r:id="rId20"/>
  </p:sldIdLst>
  <p:sldSz cx="9864725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E1D"/>
    <a:srgbClr val="006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7" autoAdjust="0"/>
    <p:restoredTop sz="96125" autoAdjust="0"/>
  </p:normalViewPr>
  <p:slideViewPr>
    <p:cSldViewPr>
      <p:cViewPr varScale="1">
        <p:scale>
          <a:sx n="113" d="100"/>
          <a:sy n="113" d="100"/>
        </p:scale>
        <p:origin x="996" y="108"/>
      </p:cViewPr>
      <p:guideLst>
        <p:guide orient="horz" pos="2160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29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E0380-FF84-4B6B-8878-AD4778D25B4C}" type="datetimeFigureOut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96BE4-EF9F-4719-A538-8E4F425B34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7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D1846-EBC6-4132-8629-B327735C883E}" type="datetimeFigureOut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1243013"/>
            <a:ext cx="48260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AFC6C-A5A9-45FD-95F8-F847A5075B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38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3890" y="3647573"/>
            <a:ext cx="8383532" cy="845941"/>
          </a:xfrm>
        </p:spPr>
        <p:txBody>
          <a:bodyPr anchor="t" anchorCtr="0">
            <a:normAutofit/>
          </a:bodyPr>
          <a:lstStyle>
            <a:lvl1pPr algn="l">
              <a:defRPr sz="4000" b="1">
                <a:solidFill>
                  <a:srgbClr val="F78E1D"/>
                </a:solidFill>
              </a:defRPr>
            </a:lvl1pPr>
          </a:lstStyle>
          <a:p>
            <a:r>
              <a:rPr lang="ko-KR" altLang="en-US" dirty="0" smtClean="0"/>
              <a:t>제목을 입력하세요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851" y="5594470"/>
            <a:ext cx="2081015" cy="8253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3890" y="332656"/>
            <a:ext cx="8428761" cy="32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52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39874" y="-158998"/>
            <a:ext cx="5472608" cy="635670"/>
          </a:xfrm>
        </p:spPr>
        <p:txBody>
          <a:bodyPr anchor="b">
            <a:normAutofit/>
          </a:bodyPr>
          <a:lstStyle>
            <a:lvl1pPr algn="l">
              <a:defRPr sz="2600" b="1">
                <a:solidFill>
                  <a:srgbClr val="006793"/>
                </a:solidFill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9606"/>
            <a:ext cx="9864725" cy="278394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62956" y="6526519"/>
            <a:ext cx="23017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8A2591-3FD4-4D63-BFE7-33D22159079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708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맺음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521" y="3140968"/>
            <a:ext cx="1943682" cy="7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56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3236" y="274638"/>
            <a:ext cx="88782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3236" y="1600201"/>
            <a:ext cx="887825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3236" y="6356351"/>
            <a:ext cx="2301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8ED6-6DC5-4FEF-8F78-717D3A4C2D52}" type="datetime1">
              <a:rPr lang="ko-KR" altLang="en-US" smtClean="0"/>
              <a:t>2015-03-30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70448" y="6356351"/>
            <a:ext cx="31238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69720" y="6356351"/>
            <a:ext cx="2301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2591-3FD4-4D63-BFE7-33D221590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87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bestsec.co.kr)&#51032;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xingAPI</a:t>
            </a:r>
            <a:r>
              <a:rPr lang="en-US" altLang="ko-KR" dirty="0"/>
              <a:t> for </a:t>
            </a:r>
            <a:r>
              <a:rPr lang="en-US" altLang="ko-KR" dirty="0" err="1"/>
              <a:t>CentOS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83890" y="4493514"/>
            <a:ext cx="8383532" cy="54155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rgbClr val="00679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/>
              <a:t>Centos6.3 64bit </a:t>
            </a:r>
            <a:r>
              <a:rPr lang="ko-KR" altLang="en-US" sz="2400" dirty="0"/>
              <a:t>개발자 매뉴얼 </a:t>
            </a:r>
            <a:r>
              <a:rPr lang="en-US" altLang="ko-KR" sz="2400" dirty="0" smtClean="0"/>
              <a:t>V1.6 (2015.3.31)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3831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874" y="57026"/>
            <a:ext cx="5472608" cy="635670"/>
          </a:xfrm>
        </p:spPr>
        <p:txBody>
          <a:bodyPr/>
          <a:lstStyle/>
          <a:p>
            <a:r>
              <a:rPr lang="ko-KR" altLang="en-US" dirty="0"/>
              <a:t>라이브러리 설명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591-3FD4-4D63-BFE7-33D22159079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834" y="764704"/>
            <a:ext cx="950505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5"/>
            </a:pPr>
            <a:r>
              <a:rPr lang="en-US" altLang="ko-KR" sz="1200" dirty="0" smtClean="0"/>
              <a:t>TR</a:t>
            </a:r>
            <a:r>
              <a:rPr lang="ko-KR" altLang="en-US" sz="1200" dirty="0" smtClean="0"/>
              <a:t>전송 </a:t>
            </a:r>
            <a:r>
              <a:rPr lang="en-US" altLang="ko-KR" sz="1200" dirty="0" smtClean="0"/>
              <a:t>2( Sync </a:t>
            </a:r>
            <a:r>
              <a:rPr lang="ko-KR" altLang="en-US" sz="1200" dirty="0" smtClean="0"/>
              <a:t>방식</a:t>
            </a:r>
            <a:r>
              <a:rPr lang="en-US" altLang="ko-KR" sz="1200" dirty="0" smtClean="0"/>
              <a:t>)</a:t>
            </a:r>
          </a:p>
          <a:p>
            <a:pPr marL="685800" lvl="1" indent="-228600"/>
            <a:r>
              <a:rPr lang="ko-KR" altLang="en-US" sz="1200" dirty="0" smtClean="0"/>
              <a:t>사용 함수 </a:t>
            </a:r>
            <a:r>
              <a:rPr lang="en-US" altLang="ko-KR" sz="1200" dirty="0" smtClean="0"/>
              <a:t>: AsCallTran2(</a:t>
            </a:r>
            <a:r>
              <a:rPr lang="ko-KR" altLang="en-US" sz="1200" dirty="0" smtClean="0"/>
              <a:t>헤더가 필요 할 경우</a:t>
            </a:r>
            <a:r>
              <a:rPr lang="en-US" altLang="ko-KR" sz="1200" dirty="0" smtClean="0"/>
              <a:t>)</a:t>
            </a:r>
          </a:p>
          <a:p>
            <a:pPr marL="685800" lvl="1" indent="-228600"/>
            <a:r>
              <a:rPr lang="ko-KR" altLang="en-US" sz="1200" dirty="0" smtClean="0"/>
              <a:t>함수 원형 </a:t>
            </a:r>
            <a:r>
              <a:rPr lang="en-US" altLang="ko-KR" sz="1200" dirty="0" smtClean="0"/>
              <a:t>: </a:t>
            </a:r>
            <a:r>
              <a:rPr lang="fr-FR" altLang="ko-KR" sz="1200" dirty="0" smtClean="0"/>
              <a:t>int AsCallTran2(AS_HANDLE handle, char *trcode, char *indata, int inlen, char *outbuff, int waittime);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handle : </a:t>
            </a:r>
            <a:r>
              <a:rPr lang="ko-KR" altLang="en-US" sz="1200" dirty="0" smtClean="0"/>
              <a:t>통신을 위한 구조체</a:t>
            </a:r>
            <a:endParaRPr lang="en-US" altLang="ko-KR" sz="1200" dirty="0" smtClean="0"/>
          </a:p>
          <a:p>
            <a:pPr marL="1143000" lvl="2" indent="-228600"/>
            <a:r>
              <a:rPr lang="fr-FR" altLang="ko-KR" sz="1200" dirty="0" smtClean="0"/>
              <a:t>trcode</a:t>
            </a:r>
            <a:r>
              <a:rPr lang="en-US" altLang="ko-KR" sz="1200" dirty="0" smtClean="0"/>
              <a:t> : TR ID</a:t>
            </a:r>
          </a:p>
          <a:p>
            <a:pPr marL="1143000" lvl="2" indent="-228600"/>
            <a:r>
              <a:rPr lang="fr-FR" altLang="ko-KR" sz="1200" dirty="0" smtClean="0"/>
              <a:t>indata 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TR </a:t>
            </a:r>
            <a:r>
              <a:rPr lang="ko-KR" altLang="en-US" sz="1200" dirty="0" err="1" smtClean="0"/>
              <a:t>전송데이타</a:t>
            </a:r>
            <a:endParaRPr lang="en-US" altLang="ko-KR" sz="1200" dirty="0" smtClean="0"/>
          </a:p>
          <a:p>
            <a:pPr marL="1143000" lvl="2" indent="-228600"/>
            <a:r>
              <a:rPr lang="fr-FR" altLang="ko-KR" sz="1200" dirty="0" smtClean="0"/>
              <a:t>inlen : TR </a:t>
            </a:r>
            <a:r>
              <a:rPr lang="ko-KR" altLang="en-US" sz="1200" dirty="0" err="1" smtClean="0"/>
              <a:t>전송데이타</a:t>
            </a:r>
            <a:r>
              <a:rPr lang="ko-KR" altLang="en-US" sz="1200" dirty="0" smtClean="0"/>
              <a:t> 길이</a:t>
            </a:r>
            <a:endParaRPr lang="en-US" altLang="ko-KR" sz="1200" dirty="0" smtClean="0"/>
          </a:p>
          <a:p>
            <a:pPr marL="1143000" lvl="2" indent="-228600"/>
            <a:r>
              <a:rPr lang="fr-FR" altLang="ko-KR" sz="1200" dirty="0" smtClean="0"/>
              <a:t>outbuff : TR </a:t>
            </a:r>
            <a:r>
              <a:rPr lang="ko-KR" altLang="en-US" sz="1200" dirty="0" err="1" smtClean="0"/>
              <a:t>수신데이타</a:t>
            </a:r>
            <a:endParaRPr lang="en-US" altLang="ko-KR" sz="1200" dirty="0" smtClean="0"/>
          </a:p>
          <a:p>
            <a:pPr marL="1143000" lvl="2" indent="-228600"/>
            <a:r>
              <a:rPr lang="fr-FR" altLang="ko-KR" sz="1200" dirty="0" smtClean="0"/>
              <a:t>waittime : Time</a:t>
            </a:r>
            <a:r>
              <a:rPr lang="en-US" altLang="ko-KR" sz="1200" dirty="0" smtClean="0"/>
              <a:t>Out </a:t>
            </a:r>
            <a:r>
              <a:rPr lang="ko-KR" altLang="en-US" sz="1200" dirty="0" smtClean="0"/>
              <a:t>시간</a:t>
            </a:r>
            <a:r>
              <a:rPr lang="en-US" altLang="ko-KR" sz="1200" dirty="0" smtClean="0"/>
              <a:t>( TR </a:t>
            </a:r>
            <a:r>
              <a:rPr lang="ko-KR" altLang="en-US" sz="1200" dirty="0" smtClean="0"/>
              <a:t>전송 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수신 시 까지 걸리는 시간</a:t>
            </a:r>
            <a:r>
              <a:rPr lang="en-US" altLang="ko-KR" sz="1200" dirty="0" smtClean="0"/>
              <a:t>)</a:t>
            </a:r>
          </a:p>
          <a:p>
            <a:pPr marL="685800" lvl="1" indent="-228600"/>
            <a:r>
              <a:rPr lang="ko-KR" altLang="en-US" sz="1200" dirty="0" smtClean="0"/>
              <a:t>리턴 값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 수신 데이터 길이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         0 :</a:t>
            </a:r>
            <a:r>
              <a:rPr lang="ko-KR" altLang="en-US" sz="1200" dirty="0" smtClean="0"/>
              <a:t>업무오류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메시지 및 메시지 코드 확인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        -1 : </a:t>
            </a:r>
            <a:r>
              <a:rPr lang="ko-KR" altLang="en-US" sz="1200" dirty="0" smtClean="0"/>
              <a:t>클라이언트 타임 아웃 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        -2 : </a:t>
            </a:r>
            <a:r>
              <a:rPr lang="ko-KR" altLang="en-US" sz="1200" dirty="0" smtClean="0"/>
              <a:t>잘못된 </a:t>
            </a:r>
            <a:r>
              <a:rPr lang="en-US" altLang="ko-KR" sz="1200" dirty="0" smtClean="0"/>
              <a:t>FD</a:t>
            </a:r>
          </a:p>
          <a:p>
            <a:pPr marL="685800" lvl="1" indent="-228600"/>
            <a:r>
              <a:rPr lang="en-US" altLang="ko-KR" sz="1200" dirty="0" smtClean="0"/>
              <a:t>             -3 : </a:t>
            </a:r>
            <a:r>
              <a:rPr lang="ko-KR" altLang="en-US" sz="1200" dirty="0" smtClean="0"/>
              <a:t>메모리 오류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        -4 : </a:t>
            </a:r>
            <a:r>
              <a:rPr lang="ko-KR" altLang="en-US" sz="1200" dirty="0" smtClean="0"/>
              <a:t>전송실패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        -5 : </a:t>
            </a:r>
            <a:r>
              <a:rPr lang="ko-KR" altLang="en-US" sz="1200" dirty="0" smtClean="0"/>
              <a:t>서버 시스템 에러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사용예제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err="1" smtClean="0"/>
              <a:t>rc</a:t>
            </a:r>
            <a:r>
              <a:rPr lang="en-US" altLang="ko-KR" sz="1200" dirty="0" smtClean="0"/>
              <a:t> = AsCallTran2( handle, “a1201", (char *)encode, </a:t>
            </a:r>
            <a:r>
              <a:rPr lang="en-US" altLang="ko-KR" sz="1200" dirty="0" err="1" smtClean="0"/>
              <a:t>len</a:t>
            </a:r>
            <a:r>
              <a:rPr lang="en-US" altLang="ko-KR" sz="1200" dirty="0" smtClean="0"/>
              <a:t>, (char *)</a:t>
            </a:r>
            <a:r>
              <a:rPr lang="en-US" altLang="ko-KR" sz="1200" dirty="0" err="1" smtClean="0"/>
              <a:t>rbuff</a:t>
            </a:r>
            <a:r>
              <a:rPr lang="en-US" altLang="ko-KR" sz="1200" dirty="0" smtClean="0"/>
              <a:t>, 130);</a:t>
            </a:r>
          </a:p>
          <a:p>
            <a:pPr marL="1143000" lvl="2" indent="-228600"/>
            <a:r>
              <a:rPr lang="en-US" altLang="ko-KR" sz="1200" dirty="0" smtClean="0"/>
              <a:t>if( </a:t>
            </a:r>
            <a:r>
              <a:rPr lang="en-US" altLang="ko-KR" sz="1200" dirty="0" err="1" smtClean="0"/>
              <a:t>rc</a:t>
            </a:r>
            <a:r>
              <a:rPr lang="en-US" altLang="ko-KR" sz="1200" dirty="0" smtClean="0"/>
              <a:t> &lt; 0)</a:t>
            </a:r>
          </a:p>
          <a:p>
            <a:pPr marL="1143000" lvl="2" indent="-228600"/>
            <a:r>
              <a:rPr lang="en-US" altLang="ko-KR" sz="1200" dirty="0" smtClean="0"/>
              <a:t>{</a:t>
            </a:r>
          </a:p>
          <a:p>
            <a:pPr marL="1143000" lvl="2" indent="-228600"/>
            <a:r>
              <a:rPr lang="en-US" altLang="ko-KR" sz="1200" dirty="0" smtClean="0"/>
              <a:t>	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재접속</a:t>
            </a:r>
            <a:r>
              <a:rPr lang="en-US" altLang="ko-KR" sz="1200" dirty="0" smtClean="0">
                <a:solidFill>
                  <a:srgbClr val="FF0000"/>
                </a:solidFill>
              </a:rPr>
              <a:t>; </a:t>
            </a:r>
            <a:r>
              <a:rPr lang="ko-KR" altLang="en-US" sz="1200" dirty="0" smtClean="0">
                <a:solidFill>
                  <a:srgbClr val="FF0000"/>
                </a:solidFill>
              </a:rPr>
              <a:t>해당 </a:t>
            </a:r>
            <a:r>
              <a:rPr lang="en-US" altLang="ko-KR" sz="1200" dirty="0" smtClean="0">
                <a:solidFill>
                  <a:srgbClr val="FF0000"/>
                </a:solidFill>
              </a:rPr>
              <a:t>TR</a:t>
            </a:r>
            <a:r>
              <a:rPr lang="ko-KR" altLang="en-US" sz="1200" dirty="0" smtClean="0">
                <a:solidFill>
                  <a:srgbClr val="FF0000"/>
                </a:solidFill>
              </a:rPr>
              <a:t>에 대한 처리 여부 확인 필요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} </a:t>
            </a:r>
          </a:p>
          <a:p>
            <a:pPr marL="1143000" lvl="2" indent="-228600"/>
            <a:r>
              <a:rPr lang="en-US" altLang="ko-KR" sz="1200" dirty="0" smtClean="0"/>
              <a:t>else if(</a:t>
            </a:r>
            <a:r>
              <a:rPr lang="en-US" altLang="ko-KR" sz="1200" dirty="0" err="1" smtClean="0"/>
              <a:t>rc</a:t>
            </a:r>
            <a:r>
              <a:rPr lang="en-US" altLang="ko-KR" sz="1200" dirty="0" smtClean="0"/>
              <a:t> == 0)</a:t>
            </a:r>
          </a:p>
          <a:p>
            <a:pPr marL="1143000" lvl="2" indent="-228600"/>
            <a:r>
              <a:rPr lang="en-US" altLang="ko-KR" sz="1200" dirty="0" smtClean="0"/>
              <a:t>{</a:t>
            </a:r>
          </a:p>
          <a:p>
            <a:pPr marL="1143000" lvl="2" indent="-228600"/>
            <a:r>
              <a:rPr lang="en-US" altLang="ko-KR" sz="1200" dirty="0" smtClean="0"/>
              <a:t>    </a:t>
            </a:r>
            <a:r>
              <a:rPr lang="ko-KR" altLang="en-US" sz="1200" dirty="0" smtClean="0"/>
              <a:t>에러메시지 확인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}</a:t>
            </a:r>
          </a:p>
          <a:p>
            <a:pPr marL="1143000" lvl="2" indent="-228600"/>
            <a:r>
              <a:rPr lang="en-US" altLang="ko-KR" sz="1200" dirty="0" smtClean="0"/>
              <a:t>else</a:t>
            </a:r>
          </a:p>
          <a:p>
            <a:pPr marL="1143000" lvl="2" indent="-228600"/>
            <a:r>
              <a:rPr lang="en-US" altLang="ko-KR" sz="1200" dirty="0" smtClean="0"/>
              <a:t>{</a:t>
            </a:r>
          </a:p>
          <a:p>
            <a:pPr marL="1143000" lvl="2" indent="-228600"/>
            <a:r>
              <a:rPr lang="en-US" altLang="ko-KR" sz="1200" dirty="0" smtClean="0"/>
              <a:t>    </a:t>
            </a:r>
            <a:r>
              <a:rPr lang="ko-KR" altLang="en-US" sz="1200" dirty="0" smtClean="0"/>
              <a:t>수신 </a:t>
            </a:r>
            <a:r>
              <a:rPr lang="ko-KR" altLang="en-US" sz="1200" dirty="0" err="1" smtClean="0"/>
              <a:t>데이타</a:t>
            </a:r>
            <a:r>
              <a:rPr lang="ko-KR" altLang="en-US" sz="1200" dirty="0" smtClean="0"/>
              <a:t> 처리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88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874" y="57026"/>
            <a:ext cx="5472608" cy="635670"/>
          </a:xfrm>
        </p:spPr>
        <p:txBody>
          <a:bodyPr/>
          <a:lstStyle/>
          <a:p>
            <a:r>
              <a:rPr lang="ko-KR" altLang="en-US" dirty="0"/>
              <a:t>라이브러리 설명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591-3FD4-4D63-BFE7-33D22159079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834" y="708367"/>
            <a:ext cx="950505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6"/>
            </a:pPr>
            <a:r>
              <a:rPr lang="en-US" altLang="ko-KR" sz="1200" dirty="0" smtClean="0"/>
              <a:t>TR</a:t>
            </a:r>
            <a:r>
              <a:rPr lang="ko-KR" altLang="en-US" sz="1200" dirty="0" smtClean="0"/>
              <a:t>전송 </a:t>
            </a:r>
            <a:r>
              <a:rPr lang="en-US" altLang="ko-KR" sz="1200" dirty="0" smtClean="0"/>
              <a:t>3( </a:t>
            </a:r>
            <a:r>
              <a:rPr lang="en-US" altLang="ko-KR" sz="1200" dirty="0" err="1" smtClean="0"/>
              <a:t>Async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방식</a:t>
            </a:r>
            <a:r>
              <a:rPr lang="en-US" altLang="ko-KR" sz="1200" dirty="0" smtClean="0"/>
              <a:t>)</a:t>
            </a:r>
          </a:p>
          <a:p>
            <a:pPr marL="685800" lvl="1" indent="-228600"/>
            <a:r>
              <a:rPr lang="ko-KR" altLang="en-US" sz="1200" dirty="0" smtClean="0"/>
              <a:t>사용 함수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AsWriteTR</a:t>
            </a:r>
            <a:r>
              <a:rPr lang="en-US" altLang="ko-KR" sz="1200" dirty="0" smtClean="0"/>
              <a:t> </a:t>
            </a:r>
          </a:p>
          <a:p>
            <a:pPr marL="685800" lvl="1" indent="-228600"/>
            <a:r>
              <a:rPr lang="ko-KR" altLang="en-US" sz="1200" dirty="0" smtClean="0"/>
              <a:t>함수 원형 </a:t>
            </a:r>
            <a:r>
              <a:rPr lang="en-US" altLang="ko-KR" sz="1200" dirty="0" smtClean="0"/>
              <a:t>: </a:t>
            </a:r>
            <a:r>
              <a:rPr lang="fr-FR" altLang="ko-KR" sz="1200" dirty="0" smtClean="0"/>
              <a:t>int AsWriteTR (AS_HANDLE handle, char*data , int len);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handle : </a:t>
            </a:r>
            <a:r>
              <a:rPr lang="ko-KR" altLang="en-US" sz="1200" dirty="0" smtClean="0"/>
              <a:t>통신을 위한 구조체</a:t>
            </a:r>
            <a:endParaRPr lang="en-US" altLang="ko-KR" sz="1200" dirty="0" smtClean="0"/>
          </a:p>
          <a:p>
            <a:pPr marL="1143000" lvl="2" indent="-228600"/>
            <a:r>
              <a:rPr lang="fr-FR" altLang="ko-KR" sz="1200" dirty="0" smtClean="0"/>
              <a:t>data</a:t>
            </a:r>
            <a:r>
              <a:rPr lang="en-US" altLang="ko-KR" sz="1200" dirty="0" smtClean="0"/>
              <a:t>    : </a:t>
            </a:r>
            <a:r>
              <a:rPr lang="ko-KR" altLang="en-US" sz="1200" dirty="0" err="1" smtClean="0"/>
              <a:t>전송데이타</a:t>
            </a:r>
            <a:endParaRPr lang="en-US" altLang="ko-KR" sz="1200" dirty="0" smtClean="0"/>
          </a:p>
          <a:p>
            <a:pPr marL="1143000" lvl="2" indent="-228600"/>
            <a:r>
              <a:rPr lang="fr-FR" altLang="ko-KR" sz="1200" dirty="0" smtClean="0"/>
              <a:t>len      : </a:t>
            </a:r>
            <a:r>
              <a:rPr lang="ko-KR" altLang="en-US" sz="1200" dirty="0" err="1" smtClean="0"/>
              <a:t>전송데이타</a:t>
            </a:r>
            <a:r>
              <a:rPr lang="ko-KR" altLang="en-US" sz="1200" dirty="0" smtClean="0"/>
              <a:t> 길이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리턴 값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 전송 데이터 길이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         0 or </a:t>
            </a:r>
            <a:r>
              <a:rPr lang="ko-KR" altLang="en-US" sz="1200" dirty="0" smtClean="0"/>
              <a:t>음수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전송실패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사용예제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size = </a:t>
            </a:r>
            <a:r>
              <a:rPr lang="en-US" altLang="ko-KR" sz="1200" dirty="0" err="1" smtClean="0"/>
              <a:t>AsWriteTR</a:t>
            </a:r>
            <a:r>
              <a:rPr lang="en-US" altLang="ko-KR" sz="1200" dirty="0" smtClean="0"/>
              <a:t>(AH, encode, </a:t>
            </a:r>
            <a:r>
              <a:rPr lang="en-US" altLang="ko-KR" sz="1200" dirty="0" err="1" smtClean="0"/>
              <a:t>slen</a:t>
            </a:r>
            <a:r>
              <a:rPr lang="en-US" altLang="ko-KR" sz="1200" dirty="0" smtClean="0"/>
              <a:t>);</a:t>
            </a:r>
          </a:p>
          <a:p>
            <a:pPr marL="1143000" lvl="2" indent="-228600"/>
            <a:r>
              <a:rPr lang="en-US" altLang="ko-KR" sz="1200" dirty="0" smtClean="0"/>
              <a:t>if( </a:t>
            </a:r>
            <a:r>
              <a:rPr lang="en-US" altLang="ko-KR" sz="1200" dirty="0" err="1" smtClean="0"/>
              <a:t>rc</a:t>
            </a:r>
            <a:r>
              <a:rPr lang="en-US" altLang="ko-KR" sz="1200" dirty="0" smtClean="0"/>
              <a:t> &lt;= 0)</a:t>
            </a:r>
          </a:p>
          <a:p>
            <a:pPr marL="1143000" lvl="2" indent="-228600"/>
            <a:r>
              <a:rPr lang="en-US" altLang="ko-KR" sz="1200" dirty="0" smtClean="0"/>
              <a:t>{</a:t>
            </a:r>
          </a:p>
          <a:p>
            <a:pPr marL="1143000" lvl="2" indent="-228600"/>
            <a:r>
              <a:rPr lang="en-US" altLang="ko-KR" sz="1200" dirty="0" smtClean="0"/>
              <a:t>	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재접속</a:t>
            </a:r>
            <a:r>
              <a:rPr lang="en-US" altLang="ko-KR" sz="1200" dirty="0" smtClean="0">
                <a:solidFill>
                  <a:srgbClr val="FF0000"/>
                </a:solidFill>
              </a:rPr>
              <a:t>; </a:t>
            </a:r>
            <a:r>
              <a:rPr lang="ko-KR" altLang="en-US" sz="1200" dirty="0" smtClean="0">
                <a:solidFill>
                  <a:srgbClr val="FF0000"/>
                </a:solidFill>
              </a:rPr>
              <a:t>해당 </a:t>
            </a:r>
            <a:r>
              <a:rPr lang="en-US" altLang="ko-KR" sz="1200" dirty="0" smtClean="0">
                <a:solidFill>
                  <a:srgbClr val="FF0000"/>
                </a:solidFill>
              </a:rPr>
              <a:t>TR</a:t>
            </a:r>
            <a:r>
              <a:rPr lang="ko-KR" altLang="en-US" sz="1200" dirty="0" smtClean="0">
                <a:solidFill>
                  <a:srgbClr val="FF0000"/>
                </a:solidFill>
              </a:rPr>
              <a:t>에 대한 처리 여부 확인 필요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}</a:t>
            </a:r>
          </a:p>
          <a:p>
            <a:pPr marL="1143000" lvl="2" indent="-228600"/>
            <a:endParaRPr lang="en-US" altLang="ko-KR" sz="1200" dirty="0" smtClean="0"/>
          </a:p>
          <a:p>
            <a:pPr marL="228600" indent="-228600">
              <a:buFont typeface="+mj-lt"/>
              <a:buAutoNum type="arabicPeriod" startAt="7"/>
            </a:pPr>
            <a:r>
              <a:rPr lang="en-US" altLang="ko-KR" sz="1200" dirty="0" smtClean="0"/>
              <a:t>TR</a:t>
            </a:r>
            <a:r>
              <a:rPr lang="ko-KR" altLang="en-US" sz="1200" dirty="0" smtClean="0"/>
              <a:t>수신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/>
              <a:t>Async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방식</a:t>
            </a:r>
            <a:r>
              <a:rPr lang="en-US" altLang="ko-KR" sz="1200" dirty="0" smtClean="0"/>
              <a:t>)</a:t>
            </a:r>
          </a:p>
          <a:p>
            <a:pPr marL="685800" lvl="1" indent="-228600"/>
            <a:r>
              <a:rPr lang="ko-KR" altLang="en-US" sz="1200" dirty="0" smtClean="0"/>
              <a:t>사용 함수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AsCheckPacket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함수 원형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AsCheckPacket</a:t>
            </a:r>
            <a:r>
              <a:rPr lang="en-US" altLang="ko-KR" sz="1200" dirty="0" smtClean="0"/>
              <a:t>(AS_HANDLE handle, </a:t>
            </a:r>
            <a:r>
              <a:rPr lang="en-US" altLang="ko-KR" sz="1200" dirty="0" err="1" smtClean="0"/>
              <a:t>PACKET_St</a:t>
            </a:r>
            <a:r>
              <a:rPr lang="en-US" altLang="ko-KR" sz="1200" dirty="0" smtClean="0"/>
              <a:t> *</a:t>
            </a:r>
            <a:r>
              <a:rPr lang="en-US" altLang="ko-KR" sz="1200" dirty="0" err="1" smtClean="0"/>
              <a:t>DataPool</a:t>
            </a:r>
            <a:r>
              <a:rPr lang="en-US" altLang="ko-KR" sz="1200" dirty="0" smtClean="0"/>
              <a:t>)</a:t>
            </a:r>
          </a:p>
          <a:p>
            <a:pPr marL="1143000" lvl="2" indent="-228600"/>
            <a:r>
              <a:rPr lang="en-US" altLang="ko-KR" sz="1200" dirty="0" smtClean="0"/>
              <a:t>handle : </a:t>
            </a:r>
            <a:r>
              <a:rPr lang="ko-KR" altLang="en-US" sz="1200" dirty="0" smtClean="0"/>
              <a:t>통신을 위한 구조체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err="1" smtClean="0"/>
              <a:t>DataPool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수신한 데이터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리턴 값 </a:t>
            </a:r>
            <a:r>
              <a:rPr lang="en-US" altLang="ko-KR" sz="1200" dirty="0" smtClean="0"/>
              <a:t>: Request ID</a:t>
            </a:r>
          </a:p>
          <a:p>
            <a:pPr marL="685800" lvl="1" indent="-228600"/>
            <a:r>
              <a:rPr lang="ko-KR" altLang="en-US" sz="1200" dirty="0" smtClean="0"/>
              <a:t>사용예제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 if(</a:t>
            </a:r>
            <a:r>
              <a:rPr lang="en-US" altLang="ko-KR" sz="1200" dirty="0" err="1" smtClean="0"/>
              <a:t>AsCheckFd</a:t>
            </a:r>
            <a:r>
              <a:rPr lang="en-US" altLang="ko-KR" sz="1200" dirty="0" smtClean="0"/>
              <a:t>(AH) &lt;= 0)</a:t>
            </a:r>
          </a:p>
          <a:p>
            <a:pPr marL="1143000" lvl="2" indent="-228600"/>
            <a:r>
              <a:rPr lang="en-US" altLang="ko-KR" sz="1200" dirty="0" smtClean="0"/>
              <a:t> {</a:t>
            </a:r>
          </a:p>
          <a:p>
            <a:pPr marL="1143000" lvl="2" indent="-228600"/>
            <a:r>
              <a:rPr lang="en-US" altLang="ko-KR" sz="1200" dirty="0" smtClean="0"/>
              <a:t>       return AS_STOP;</a:t>
            </a:r>
          </a:p>
          <a:p>
            <a:pPr marL="1143000" lvl="2" indent="-228600"/>
            <a:r>
              <a:rPr lang="en-US" altLang="ko-KR" sz="1200" dirty="0" smtClean="0"/>
              <a:t>  }</a:t>
            </a:r>
          </a:p>
          <a:p>
            <a:pPr marL="1143000" lvl="2" indent="-228600"/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R_Id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AsCheckPacket</a:t>
            </a:r>
            <a:r>
              <a:rPr lang="en-US" altLang="ko-KR" sz="1200" dirty="0" smtClean="0"/>
              <a:t>(AH, </a:t>
            </a:r>
            <a:r>
              <a:rPr lang="en-US" altLang="ko-KR" sz="1200" dirty="0" err="1" smtClean="0"/>
              <a:t>DataPool</a:t>
            </a:r>
            <a:r>
              <a:rPr lang="en-US" altLang="ko-KR" sz="1200" dirty="0" smtClean="0"/>
              <a:t>);</a:t>
            </a:r>
          </a:p>
          <a:p>
            <a:pPr marL="1143000" lvl="2" indent="-228600"/>
            <a:r>
              <a:rPr lang="en-US" altLang="ko-KR" sz="1200" dirty="0" smtClean="0"/>
              <a:t> if(</a:t>
            </a:r>
            <a:r>
              <a:rPr lang="en-US" altLang="ko-KR" sz="1200" dirty="0" err="1" smtClean="0"/>
              <a:t>R_Id</a:t>
            </a:r>
            <a:r>
              <a:rPr lang="en-US" altLang="ko-KR" sz="1200" dirty="0" smtClean="0"/>
              <a:t> &gt; 0)</a:t>
            </a:r>
          </a:p>
          <a:p>
            <a:pPr marL="1143000" lvl="2" indent="-228600"/>
            <a:r>
              <a:rPr lang="en-US" altLang="ko-KR" sz="1200" dirty="0" smtClean="0"/>
              <a:t> {</a:t>
            </a:r>
          </a:p>
          <a:p>
            <a:pPr marL="1600200" lvl="3" indent="-228600"/>
            <a:r>
              <a:rPr lang="en-US" altLang="ko-KR" sz="1200" dirty="0" smtClean="0"/>
              <a:t> </a:t>
            </a:r>
            <a:r>
              <a:rPr lang="ko-KR" altLang="en-US" sz="1200" dirty="0" smtClean="0"/>
              <a:t>데이터 처리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854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874" y="57026"/>
            <a:ext cx="5472608" cy="635670"/>
          </a:xfrm>
        </p:spPr>
        <p:txBody>
          <a:bodyPr/>
          <a:lstStyle/>
          <a:p>
            <a:r>
              <a:rPr lang="ko-KR" altLang="en-US" dirty="0"/>
              <a:t>라이브러리 설명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591-3FD4-4D63-BFE7-33D22159079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834" y="732760"/>
            <a:ext cx="9505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8"/>
            </a:pPr>
            <a:r>
              <a:rPr lang="ko-KR" altLang="en-US" sz="1200" dirty="0" smtClean="0"/>
              <a:t>계좌등록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사용 함수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AsAdvisePush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함수 원형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AsAdvisePush</a:t>
            </a:r>
            <a:r>
              <a:rPr lang="en-US" altLang="ko-KR" sz="1200" dirty="0" smtClean="0"/>
              <a:t>(AS_HANDLE handle,  char *</a:t>
            </a:r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len</a:t>
            </a:r>
            <a:r>
              <a:rPr lang="en-US" altLang="ko-KR" sz="1200" dirty="0" smtClean="0"/>
              <a:t>);</a:t>
            </a:r>
          </a:p>
          <a:p>
            <a:pPr marL="1143000" lvl="2" indent="-228600"/>
            <a:r>
              <a:rPr lang="en-US" altLang="ko-KR" sz="1200" dirty="0" smtClean="0"/>
              <a:t>handle : </a:t>
            </a:r>
            <a:r>
              <a:rPr lang="ko-KR" altLang="en-US" sz="1200" dirty="0" smtClean="0"/>
              <a:t>통신을 위한 구조체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err="1" smtClean="0"/>
              <a:t>userid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등록 키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계좌번호</a:t>
            </a:r>
            <a:r>
              <a:rPr lang="en-US" altLang="ko-KR" sz="1200" dirty="0" smtClean="0"/>
              <a:t>)</a:t>
            </a:r>
          </a:p>
          <a:p>
            <a:pPr marL="1143000" lvl="2" indent="-228600"/>
            <a:r>
              <a:rPr lang="en-US" altLang="ko-KR" sz="1200" dirty="0" err="1" smtClean="0"/>
              <a:t>len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등록 키 길이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리턴 값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연결 성공여부</a:t>
            </a:r>
            <a:r>
              <a:rPr lang="en-US" altLang="ko-KR" sz="1200" dirty="0" smtClean="0"/>
              <a:t>( 0 </a:t>
            </a:r>
            <a:r>
              <a:rPr lang="ko-KR" altLang="en-US" sz="1200" dirty="0" smtClean="0"/>
              <a:t>보다 작거나 계좌등록 실패</a:t>
            </a:r>
            <a:r>
              <a:rPr lang="en-US" altLang="ko-KR" sz="1200" dirty="0" smtClean="0"/>
              <a:t>)</a:t>
            </a:r>
          </a:p>
          <a:p>
            <a:pPr marL="685800" lvl="1" indent="-228600"/>
            <a:r>
              <a:rPr lang="ko-KR" altLang="en-US" sz="1200" dirty="0" smtClean="0"/>
              <a:t>사용 예제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err="1" smtClean="0"/>
              <a:t>rc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AsAdvisePush</a:t>
            </a:r>
            <a:r>
              <a:rPr lang="en-US" altLang="ko-KR" sz="1200" dirty="0" smtClean="0"/>
              <a:t>(handle, “00101123456”, 11); /* </a:t>
            </a:r>
            <a:r>
              <a:rPr lang="ko-KR" altLang="en-US" sz="1200" dirty="0" smtClean="0"/>
              <a:t>주문접수 및 체결수신을 위한 계좌번호 등록</a:t>
            </a:r>
            <a:r>
              <a:rPr lang="en-US" altLang="ko-KR" sz="1200" dirty="0" smtClean="0"/>
              <a:t>*/</a:t>
            </a:r>
          </a:p>
          <a:p>
            <a:pPr marL="1143000" lvl="2" indent="-228600"/>
            <a:r>
              <a:rPr lang="en-US" altLang="ko-KR" sz="1200" dirty="0" smtClean="0"/>
              <a:t>    if (</a:t>
            </a:r>
            <a:r>
              <a:rPr lang="en-US" altLang="ko-KR" sz="1200" dirty="0" err="1" smtClean="0"/>
              <a:t>rc</a:t>
            </a:r>
            <a:r>
              <a:rPr lang="en-US" altLang="ko-KR" sz="1200" dirty="0" smtClean="0"/>
              <a:t> &lt;= 0)</a:t>
            </a:r>
          </a:p>
          <a:p>
            <a:pPr marL="1143000" lvl="2" indent="-228600"/>
            <a:r>
              <a:rPr lang="en-US" altLang="ko-KR" sz="1200" dirty="0" smtClean="0"/>
              <a:t>    {</a:t>
            </a:r>
          </a:p>
          <a:p>
            <a:pPr marL="1143000" lvl="2" indent="-228600"/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fprintf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stderr</a:t>
            </a:r>
            <a:r>
              <a:rPr lang="en-US" altLang="ko-KR" sz="1200" dirty="0" smtClean="0"/>
              <a:t>, "Rd Key Advise Error [%d]\n", </a:t>
            </a:r>
            <a:r>
              <a:rPr lang="en-US" altLang="ko-KR" sz="1200" dirty="0" err="1" smtClean="0"/>
              <a:t>rc</a:t>
            </a:r>
            <a:r>
              <a:rPr lang="en-US" altLang="ko-KR" sz="1200" dirty="0" smtClean="0"/>
              <a:t>);</a:t>
            </a:r>
          </a:p>
          <a:p>
            <a:pPr marL="1143000" lvl="2" indent="-228600"/>
            <a:r>
              <a:rPr lang="en-US" altLang="ko-KR" sz="1200" dirty="0" smtClean="0"/>
              <a:t>        return 0;</a:t>
            </a:r>
          </a:p>
          <a:p>
            <a:pPr marL="1143000" lvl="2" indent="-228600"/>
            <a:r>
              <a:rPr lang="en-US" altLang="ko-KR" sz="1200" dirty="0" smtClean="0"/>
              <a:t>    }</a:t>
            </a:r>
          </a:p>
          <a:p>
            <a:pPr marL="1143000" lvl="2" indent="-228600"/>
            <a:endParaRPr lang="en-US" altLang="ko-KR" sz="1200" dirty="0" smtClean="0"/>
          </a:p>
          <a:p>
            <a:pPr marL="228600" indent="-228600">
              <a:buFont typeface="+mj-lt"/>
              <a:buAutoNum type="arabicPeriod" startAt="9"/>
            </a:pPr>
            <a:r>
              <a:rPr lang="ko-KR" altLang="en-US" sz="1200" dirty="0" smtClean="0"/>
              <a:t>실시간 시세 수신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실시간 시세수신은 </a:t>
            </a:r>
            <a:r>
              <a:rPr lang="en-US" altLang="ko-KR" sz="1200" dirty="0" err="1" smtClean="0"/>
              <a:t>xingAPI</a:t>
            </a:r>
            <a:r>
              <a:rPr lang="ko-KR" altLang="en-US" sz="1200" dirty="0" smtClean="0"/>
              <a:t>를 이용하여 사용하시기 바랍니다</a:t>
            </a:r>
            <a:r>
              <a:rPr lang="en-US" altLang="ko-KR" sz="1200" dirty="0" smtClean="0"/>
              <a:t>.</a:t>
            </a:r>
          </a:p>
          <a:p>
            <a:pPr marL="685800" lvl="1" indent="-228600"/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2287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874" y="57026"/>
            <a:ext cx="5472608" cy="635670"/>
          </a:xfrm>
        </p:spPr>
        <p:txBody>
          <a:bodyPr/>
          <a:lstStyle/>
          <a:p>
            <a:r>
              <a:rPr lang="ko-KR" altLang="en-US" dirty="0"/>
              <a:t>라이브러리 설명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591-3FD4-4D63-BFE7-33D22159079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834" y="708367"/>
            <a:ext cx="950505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10"/>
            </a:pPr>
            <a:r>
              <a:rPr lang="en-US" altLang="ko-KR" sz="1200" dirty="0" smtClean="0"/>
              <a:t>Polling</a:t>
            </a:r>
          </a:p>
          <a:p>
            <a:pPr marL="685800" lvl="1" indent="-228600"/>
            <a:r>
              <a:rPr lang="ko-KR" altLang="en-US" sz="1200" dirty="0" smtClean="0"/>
              <a:t>사용 함수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AsPolling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함수 원형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AsPolling</a:t>
            </a:r>
            <a:r>
              <a:rPr lang="en-US" altLang="ko-KR" sz="1200" dirty="0" smtClean="0"/>
              <a:t>(AS_HANDLE handle);</a:t>
            </a:r>
          </a:p>
          <a:p>
            <a:pPr marL="1143000" lvl="2" indent="-228600"/>
            <a:r>
              <a:rPr lang="en-US" altLang="ko-KR" sz="1200" dirty="0" smtClean="0"/>
              <a:t>handle : </a:t>
            </a:r>
            <a:r>
              <a:rPr lang="ko-KR" altLang="en-US" sz="1200" dirty="0" smtClean="0"/>
              <a:t>통신을 위한 구조체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리턴 값 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성공 </a:t>
            </a:r>
            <a:r>
              <a:rPr lang="en-US" altLang="ko-KR" sz="1200" dirty="0" smtClean="0"/>
              <a:t>: 1</a:t>
            </a:r>
          </a:p>
          <a:p>
            <a:pPr marL="685800" lvl="1" indent="-228600"/>
            <a:r>
              <a:rPr lang="ko-KR" altLang="en-US" sz="1200" dirty="0" smtClean="0"/>
              <a:t>             실패 </a:t>
            </a:r>
            <a:r>
              <a:rPr lang="en-US" altLang="ko-KR" sz="1200" dirty="0" smtClean="0"/>
              <a:t>: 0</a:t>
            </a:r>
          </a:p>
          <a:p>
            <a:pPr marL="685800" lvl="1" indent="-228600"/>
            <a:r>
              <a:rPr lang="ko-KR" altLang="en-US" sz="1200" dirty="0" smtClean="0"/>
              <a:t>사용 예제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    /* SIGPIPE(</a:t>
            </a:r>
            <a:r>
              <a:rPr lang="ko-KR" altLang="en-US" sz="1200" dirty="0" smtClean="0"/>
              <a:t>끊긴 소켓에 데이터 전송 시 발생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무시를 안 하면 프로그램 종료 </a:t>
            </a:r>
            <a:r>
              <a:rPr lang="en-US" altLang="ko-KR" sz="1200" dirty="0" smtClean="0">
                <a:sym typeface="Wingdings" pitchFamily="2" charset="2"/>
              </a:rPr>
              <a:t> SIGPIPE </a:t>
            </a:r>
            <a:r>
              <a:rPr lang="ko-KR" altLang="en-US" sz="1200" dirty="0" err="1" smtClean="0">
                <a:sym typeface="Wingdings" pitchFamily="2" charset="2"/>
              </a:rPr>
              <a:t>시그날</a:t>
            </a:r>
            <a:r>
              <a:rPr lang="ko-KR" altLang="en-US" sz="1200" dirty="0" smtClean="0">
                <a:sym typeface="Wingdings" pitchFamily="2" charset="2"/>
              </a:rPr>
              <a:t> 디폴트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*/</a:t>
            </a:r>
          </a:p>
          <a:p>
            <a:pPr marL="1143000" lvl="2" indent="-228600"/>
            <a:r>
              <a:rPr lang="en-US" altLang="ko-KR" sz="1200" dirty="0" err="1" smtClean="0"/>
              <a:t>sigset</a:t>
            </a:r>
            <a:r>
              <a:rPr lang="en-US" altLang="ko-KR" sz="1200" dirty="0" smtClean="0"/>
              <a:t>(SIGPIPE, SIG_IGN );  </a:t>
            </a:r>
          </a:p>
          <a:p>
            <a:pPr marL="1143000" lvl="2" indent="-228600"/>
            <a:r>
              <a:rPr lang="en-US" altLang="ko-KR" sz="1200" dirty="0" smtClean="0"/>
              <a:t>while(1)</a:t>
            </a:r>
          </a:p>
          <a:p>
            <a:pPr marL="1143000" lvl="2" indent="-228600"/>
            <a:r>
              <a:rPr lang="en-US" altLang="ko-KR" sz="1200" dirty="0" smtClean="0"/>
              <a:t>{</a:t>
            </a:r>
          </a:p>
          <a:p>
            <a:pPr marL="1143000" lvl="2" indent="-228600"/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rc</a:t>
            </a:r>
            <a:r>
              <a:rPr lang="en-US" altLang="ko-KR" sz="1200" dirty="0" smtClean="0"/>
              <a:t>  = </a:t>
            </a:r>
            <a:r>
              <a:rPr lang="en-US" altLang="ko-KR" sz="1200" dirty="0" err="1" smtClean="0"/>
              <a:t>AsPolling</a:t>
            </a:r>
            <a:r>
              <a:rPr lang="en-US" altLang="ko-KR" sz="1200" dirty="0" smtClean="0"/>
              <a:t>(handle);</a:t>
            </a:r>
          </a:p>
          <a:p>
            <a:pPr marL="1143000" lvl="2" indent="-228600"/>
            <a:r>
              <a:rPr lang="en-US" altLang="ko-KR" sz="1200" dirty="0" smtClean="0"/>
              <a:t>    if( </a:t>
            </a:r>
            <a:r>
              <a:rPr lang="en-US" altLang="ko-KR" sz="1200" dirty="0" err="1" smtClean="0"/>
              <a:t>rc</a:t>
            </a:r>
            <a:r>
              <a:rPr lang="en-US" altLang="ko-KR" sz="1200" dirty="0" smtClean="0"/>
              <a:t> &lt;= 0)</a:t>
            </a:r>
          </a:p>
          <a:p>
            <a:pPr marL="1143000" lvl="2" indent="-228600"/>
            <a:r>
              <a:rPr lang="en-US" altLang="ko-KR" sz="1200" dirty="0" smtClean="0"/>
              <a:t>    {</a:t>
            </a:r>
          </a:p>
          <a:p>
            <a:pPr marL="1143000" lvl="2" indent="-228600"/>
            <a:r>
              <a:rPr lang="en-US" altLang="ko-KR" sz="1200" dirty="0" smtClean="0"/>
              <a:t>        </a:t>
            </a:r>
            <a:r>
              <a:rPr lang="en-US" altLang="ko-KR" sz="1200" dirty="0" err="1" smtClean="0"/>
              <a:t>printf</a:t>
            </a:r>
            <a:r>
              <a:rPr lang="en-US" altLang="ko-KR" sz="1200" dirty="0" smtClean="0"/>
              <a:t>(“</a:t>
            </a:r>
            <a:r>
              <a:rPr lang="ko-KR" altLang="en-US" sz="1200" dirty="0" smtClean="0"/>
              <a:t>연결 끊김</a:t>
            </a:r>
            <a:r>
              <a:rPr lang="en-US" altLang="ko-KR" sz="1200" dirty="0" smtClean="0"/>
              <a:t>[%d]\n", </a:t>
            </a:r>
            <a:r>
              <a:rPr lang="en-US" altLang="ko-KR" sz="1200" dirty="0" err="1" smtClean="0"/>
              <a:t>rc</a:t>
            </a:r>
            <a:r>
              <a:rPr lang="en-US" altLang="ko-KR" sz="1200" dirty="0" smtClean="0"/>
              <a:t>);</a:t>
            </a:r>
          </a:p>
          <a:p>
            <a:pPr marL="1143000" lvl="2" indent="-228600"/>
            <a:r>
              <a:rPr lang="en-US" altLang="ko-KR" sz="1200" dirty="0" smtClean="0"/>
              <a:t>        break;</a:t>
            </a:r>
          </a:p>
          <a:p>
            <a:pPr marL="1143000" lvl="2" indent="-228600"/>
            <a:r>
              <a:rPr lang="en-US" altLang="ko-KR" sz="1200" dirty="0" smtClean="0"/>
              <a:t>    }</a:t>
            </a:r>
          </a:p>
          <a:p>
            <a:pPr marL="1143000" lvl="2" indent="-228600"/>
            <a:r>
              <a:rPr lang="en-US" altLang="ko-KR" sz="1200" dirty="0" smtClean="0"/>
              <a:t>    sleep(time);</a:t>
            </a:r>
          </a:p>
          <a:p>
            <a:pPr marL="1143000" lvl="2" indent="-228600"/>
            <a:r>
              <a:rPr lang="en-US" altLang="ko-KR" sz="1200" dirty="0" smtClean="0"/>
              <a:t>}</a:t>
            </a:r>
          </a:p>
          <a:p>
            <a:pPr marL="1143000" lvl="2" indent="-228600"/>
            <a:endParaRPr lang="en-US" altLang="ko-KR" sz="1200" dirty="0" smtClean="0"/>
          </a:p>
          <a:p>
            <a:pPr marL="228600" indent="-228600">
              <a:buFont typeface="+mj-lt"/>
              <a:buAutoNum type="arabicPeriod" startAt="11"/>
            </a:pPr>
            <a:r>
              <a:rPr lang="en-US" altLang="ko-KR" sz="1200" dirty="0" smtClean="0"/>
              <a:t>Request TR Set</a:t>
            </a:r>
          </a:p>
          <a:p>
            <a:pPr marL="685800" lvl="1" indent="-228600"/>
            <a:r>
              <a:rPr lang="ko-KR" altLang="en-US" sz="1200" dirty="0" smtClean="0"/>
              <a:t>사용 함수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AsSetTrCode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함수 원형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AsSetTrCode</a:t>
            </a:r>
            <a:r>
              <a:rPr lang="en-US" altLang="ko-KR" sz="1200" dirty="0" smtClean="0"/>
              <a:t>(AS_HANDLE handle, char * </a:t>
            </a:r>
            <a:r>
              <a:rPr lang="en-US" altLang="ko-KR" sz="1200" dirty="0" err="1" smtClean="0"/>
              <a:t>trcode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len</a:t>
            </a:r>
            <a:r>
              <a:rPr lang="en-US" altLang="ko-KR" sz="1200" dirty="0" smtClean="0"/>
              <a:t>)</a:t>
            </a:r>
          </a:p>
          <a:p>
            <a:pPr marL="1143000" lvl="2" indent="-228600"/>
            <a:r>
              <a:rPr lang="en-US" altLang="ko-KR" sz="1200" dirty="0" smtClean="0"/>
              <a:t>handle : </a:t>
            </a:r>
            <a:r>
              <a:rPr lang="ko-KR" altLang="en-US" sz="1200" dirty="0" smtClean="0"/>
              <a:t>통신을 위한 구조체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err="1" smtClean="0"/>
              <a:t>trcode</a:t>
            </a:r>
            <a:r>
              <a:rPr lang="en-US" altLang="ko-KR" sz="1200" dirty="0" smtClean="0"/>
              <a:t> : </a:t>
            </a:r>
            <a:r>
              <a:rPr lang="ko-KR" altLang="en-US" sz="1200" dirty="0" err="1" smtClean="0"/>
              <a:t>전송데이타의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TR</a:t>
            </a:r>
            <a:r>
              <a:rPr lang="ko-KR" altLang="en-US" sz="1200" dirty="0" smtClean="0"/>
              <a:t>번호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err="1" smtClean="0"/>
              <a:t>len</a:t>
            </a:r>
            <a:r>
              <a:rPr lang="en-US" altLang="ko-KR" sz="1200" dirty="0" smtClean="0"/>
              <a:t>      : </a:t>
            </a:r>
            <a:r>
              <a:rPr lang="en-US" altLang="ko-KR" sz="1200" dirty="0" err="1" smtClean="0"/>
              <a:t>trcode</a:t>
            </a:r>
            <a:r>
              <a:rPr lang="ko-KR" altLang="en-US" sz="1200" dirty="0" smtClean="0"/>
              <a:t>의 길이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리턴 값 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성공 </a:t>
            </a:r>
            <a:r>
              <a:rPr lang="en-US" altLang="ko-KR" sz="1200" dirty="0" smtClean="0"/>
              <a:t>: 1</a:t>
            </a:r>
          </a:p>
          <a:p>
            <a:pPr marL="685800" lvl="1" indent="-228600"/>
            <a:r>
              <a:rPr lang="en-US" altLang="ko-KR" sz="1200" dirty="0" smtClean="0"/>
              <a:t>             </a:t>
            </a:r>
            <a:r>
              <a:rPr lang="ko-KR" altLang="en-US" sz="1200" dirty="0" smtClean="0"/>
              <a:t>실패 </a:t>
            </a:r>
            <a:r>
              <a:rPr lang="en-US" altLang="ko-KR" sz="1200" dirty="0" smtClean="0"/>
              <a:t>: 0</a:t>
            </a:r>
          </a:p>
          <a:p>
            <a:pPr marL="685800" lvl="1" indent="-228600"/>
            <a:r>
              <a:rPr lang="ko-KR" altLang="en-US" sz="1200" dirty="0" smtClean="0"/>
              <a:t>사용 예제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/* a5110 TR </a:t>
            </a:r>
            <a:r>
              <a:rPr lang="ko-KR" altLang="en-US" sz="1200" dirty="0" err="1" smtClean="0"/>
              <a:t>셋팅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*/</a:t>
            </a:r>
          </a:p>
          <a:p>
            <a:pPr marL="685800" lvl="1" indent="-2286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AsSetTrCode</a:t>
            </a:r>
            <a:r>
              <a:rPr lang="en-US" altLang="ko-KR" sz="1200" dirty="0" smtClean="0"/>
              <a:t>(AH, "a5110", 5);</a:t>
            </a:r>
          </a:p>
        </p:txBody>
      </p:sp>
    </p:spTree>
    <p:extLst>
      <p:ext uri="{BB962C8B-B14F-4D97-AF65-F5344CB8AC3E}">
        <p14:creationId xmlns:p14="http://schemas.microsoft.com/office/powerpoint/2010/main" val="42658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874" y="57026"/>
            <a:ext cx="5472608" cy="635670"/>
          </a:xfrm>
        </p:spPr>
        <p:txBody>
          <a:bodyPr/>
          <a:lstStyle/>
          <a:p>
            <a:r>
              <a:rPr lang="ko-KR" altLang="en-US" dirty="0"/>
              <a:t>라이브러리 설명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591-3FD4-4D63-BFE7-33D22159079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834" y="767601"/>
            <a:ext cx="950505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12"/>
            </a:pPr>
            <a:r>
              <a:rPr lang="en-US" altLang="ko-KR" sz="1200" dirty="0" smtClean="0"/>
              <a:t>Request ID Set</a:t>
            </a:r>
          </a:p>
          <a:p>
            <a:pPr marL="228600" indent="-228600"/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사용 함수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AsSetId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함수 원형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AsSetId</a:t>
            </a:r>
            <a:r>
              <a:rPr lang="en-US" altLang="ko-KR" sz="1200" dirty="0" smtClean="0"/>
              <a:t>(AS_HANDLE handle,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id);</a:t>
            </a:r>
          </a:p>
          <a:p>
            <a:pPr marL="1143000" lvl="2" indent="-228600"/>
            <a:r>
              <a:rPr lang="en-US" altLang="ko-KR" sz="1200" dirty="0" smtClean="0"/>
              <a:t>handle : </a:t>
            </a:r>
            <a:r>
              <a:rPr lang="ko-KR" altLang="en-US" sz="1200" dirty="0" smtClean="0"/>
              <a:t>통신을 위한 구조체</a:t>
            </a:r>
            <a:r>
              <a:rPr lang="en-US" altLang="ko-KR" sz="1200" dirty="0" smtClean="0"/>
              <a:t>, id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1~255</a:t>
            </a:r>
            <a:r>
              <a:rPr lang="ko-KR" altLang="en-US" sz="1200" dirty="0" smtClean="0"/>
              <a:t>까지 사용가능하며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순차적으로 </a:t>
            </a:r>
            <a:r>
              <a:rPr lang="en-US" altLang="ko-KR" sz="1200" dirty="0" smtClean="0"/>
              <a:t>1~255</a:t>
            </a:r>
            <a:r>
              <a:rPr lang="ko-KR" altLang="en-US" sz="1200" dirty="0" smtClean="0"/>
              <a:t>값을 돌아가면서 사용</a:t>
            </a:r>
            <a:r>
              <a:rPr lang="en-US" altLang="ko-KR" sz="1200" dirty="0" smtClean="0"/>
              <a:t>.</a:t>
            </a:r>
          </a:p>
          <a:p>
            <a:pPr marL="685800" lvl="1" indent="-228600"/>
            <a:r>
              <a:rPr lang="ko-KR" altLang="en-US" sz="1200" dirty="0" smtClean="0"/>
              <a:t>리턴 값 </a:t>
            </a:r>
            <a:r>
              <a:rPr lang="en-US" altLang="ko-KR" sz="1200" dirty="0" smtClean="0"/>
              <a:t>:  </a:t>
            </a:r>
            <a:r>
              <a:rPr lang="ko-KR" altLang="en-US" sz="1200" dirty="0" smtClean="0"/>
              <a:t>성공 </a:t>
            </a:r>
            <a:r>
              <a:rPr lang="en-US" altLang="ko-KR" sz="1200" dirty="0" smtClean="0"/>
              <a:t>: 1</a:t>
            </a:r>
          </a:p>
          <a:p>
            <a:pPr marL="685800" lvl="1" indent="-228600"/>
            <a:r>
              <a:rPr lang="en-US" altLang="ko-KR" sz="1200" dirty="0" smtClean="0"/>
              <a:t>             </a:t>
            </a:r>
            <a:r>
              <a:rPr lang="ko-KR" altLang="en-US" sz="1200" dirty="0" smtClean="0"/>
              <a:t>실패 </a:t>
            </a:r>
            <a:r>
              <a:rPr lang="en-US" altLang="ko-KR" sz="1200" dirty="0" smtClean="0"/>
              <a:t>: 0</a:t>
            </a:r>
          </a:p>
          <a:p>
            <a:pPr marL="685800" lvl="1" indent="-228600"/>
            <a:r>
              <a:rPr lang="ko-KR" altLang="en-US" sz="1200" dirty="0" smtClean="0"/>
              <a:t>사용 예제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/* Request ID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세팅</a:t>
            </a:r>
            <a:r>
              <a:rPr lang="en-US" altLang="ko-KR" sz="1200" dirty="0" smtClean="0"/>
              <a:t>, TR Send/</a:t>
            </a:r>
            <a:r>
              <a:rPr lang="en-US" altLang="ko-KR" sz="1200" dirty="0" err="1" smtClean="0"/>
              <a:t>Recv</a:t>
            </a:r>
            <a:r>
              <a:rPr lang="ko-KR" altLang="en-US" sz="1200" dirty="0" smtClean="0"/>
              <a:t>시에 동일한 값이 </a:t>
            </a:r>
            <a:r>
              <a:rPr lang="en-US" altLang="ko-KR" sz="1200" dirty="0" smtClean="0"/>
              <a:t>return</a:t>
            </a:r>
            <a:r>
              <a:rPr lang="ko-KR" altLang="en-US" sz="1200" dirty="0" smtClean="0"/>
              <a:t>된다</a:t>
            </a:r>
            <a:r>
              <a:rPr lang="en-US" altLang="ko-KR" sz="1200" dirty="0" smtClean="0"/>
              <a:t>. Send TR</a:t>
            </a:r>
            <a:r>
              <a:rPr lang="ko-KR" altLang="en-US" sz="1200" dirty="0" smtClean="0"/>
              <a:t>에 대한 </a:t>
            </a:r>
            <a:r>
              <a:rPr lang="en-US" altLang="ko-KR" sz="1200" dirty="0" err="1" smtClean="0"/>
              <a:t>Recv</a:t>
            </a:r>
            <a:r>
              <a:rPr lang="en-US" altLang="ko-KR" sz="1200" dirty="0" smtClean="0"/>
              <a:t> TR </a:t>
            </a:r>
            <a:r>
              <a:rPr lang="ko-KR" altLang="en-US" sz="1200" dirty="0" smtClean="0"/>
              <a:t>검증용 </a:t>
            </a:r>
            <a:r>
              <a:rPr lang="en-US" altLang="ko-KR" sz="1200" dirty="0" smtClean="0"/>
              <a:t>Setting */</a:t>
            </a:r>
          </a:p>
          <a:p>
            <a:pPr marL="685800" lvl="1" indent="-2286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rc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AsSetId</a:t>
            </a:r>
            <a:r>
              <a:rPr lang="en-US" altLang="ko-KR" sz="1200" dirty="0" smtClean="0"/>
              <a:t>(handle, 5);</a:t>
            </a:r>
          </a:p>
          <a:p>
            <a:pPr marL="228600" indent="-228600"/>
            <a:endParaRPr lang="en-US" altLang="ko-KR" sz="1200" dirty="0" smtClean="0"/>
          </a:p>
          <a:p>
            <a:pPr marL="228600" indent="-228600"/>
            <a:endParaRPr lang="en-US" altLang="ko-KR" sz="1200" dirty="0" smtClean="0"/>
          </a:p>
          <a:p>
            <a:pPr marL="228600" indent="-228600">
              <a:buFont typeface="+mj-lt"/>
              <a:buAutoNum type="arabicPeriod" startAt="13"/>
            </a:pPr>
            <a:r>
              <a:rPr lang="en-US" altLang="ko-KR" sz="1200" dirty="0" smtClean="0"/>
              <a:t>Request ID Get</a:t>
            </a:r>
          </a:p>
          <a:p>
            <a:pPr marL="685800" lvl="1" indent="-228600"/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사용 함수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AsGetId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함수 원형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AsGetId</a:t>
            </a:r>
            <a:r>
              <a:rPr lang="en-US" altLang="ko-KR" sz="1200" dirty="0" smtClean="0"/>
              <a:t>(AS_HANDLE handle);</a:t>
            </a:r>
          </a:p>
          <a:p>
            <a:pPr marL="1143000" lvl="2" indent="-228600"/>
            <a:r>
              <a:rPr lang="en-US" altLang="ko-KR" sz="1200" dirty="0" smtClean="0"/>
              <a:t>handle : </a:t>
            </a:r>
            <a:r>
              <a:rPr lang="ko-KR" altLang="en-US" sz="1200" dirty="0" smtClean="0"/>
              <a:t>통신을 위한 구조체</a:t>
            </a:r>
            <a:r>
              <a:rPr lang="en-US" altLang="ko-KR" sz="1200" dirty="0" smtClean="0"/>
              <a:t>, id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1~255</a:t>
            </a:r>
            <a:r>
              <a:rPr lang="ko-KR" altLang="en-US" sz="1200" dirty="0" smtClean="0"/>
              <a:t>까지 사용가능하며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순차적으로 </a:t>
            </a:r>
            <a:r>
              <a:rPr lang="en-US" altLang="ko-KR" sz="1200" dirty="0" smtClean="0"/>
              <a:t>0~255</a:t>
            </a:r>
            <a:r>
              <a:rPr lang="ko-KR" altLang="en-US" sz="1200" dirty="0" smtClean="0"/>
              <a:t>값을 돌아가면서 사용</a:t>
            </a:r>
            <a:r>
              <a:rPr lang="en-US" altLang="ko-KR" sz="1200" dirty="0" smtClean="0"/>
              <a:t>.</a:t>
            </a:r>
          </a:p>
          <a:p>
            <a:pPr marL="685800" lvl="1" indent="-228600"/>
            <a:r>
              <a:rPr lang="ko-KR" altLang="en-US" sz="1200" dirty="0" smtClean="0"/>
              <a:t>리턴 값 </a:t>
            </a:r>
            <a:r>
              <a:rPr lang="en-US" altLang="ko-KR" sz="1200" dirty="0" smtClean="0"/>
              <a:t>:  </a:t>
            </a:r>
          </a:p>
          <a:p>
            <a:pPr marL="685800" lvl="1" indent="-228600"/>
            <a:r>
              <a:rPr lang="en-US" altLang="ko-KR" sz="1200" dirty="0" smtClean="0"/>
              <a:t>             </a:t>
            </a:r>
            <a:r>
              <a:rPr lang="ko-KR" altLang="en-US" sz="1200" dirty="0" smtClean="0"/>
              <a:t>실패 </a:t>
            </a:r>
            <a:r>
              <a:rPr lang="en-US" altLang="ko-KR" sz="1200" dirty="0" smtClean="0"/>
              <a:t>: 0</a:t>
            </a:r>
          </a:p>
          <a:p>
            <a:pPr marL="685800" lvl="1" indent="-228600"/>
            <a:r>
              <a:rPr lang="en-US" altLang="ko-KR" sz="1200" dirty="0" smtClean="0"/>
              <a:t> 		     </a:t>
            </a:r>
            <a:r>
              <a:rPr lang="ko-KR" altLang="en-US" sz="1200" dirty="0" smtClean="0"/>
              <a:t>성공 </a:t>
            </a:r>
            <a:r>
              <a:rPr lang="en-US" altLang="ko-KR" sz="1200" dirty="0" smtClean="0"/>
              <a:t>: Request ID</a:t>
            </a:r>
            <a:r>
              <a:rPr lang="ko-KR" altLang="en-US" sz="1200" dirty="0" smtClean="0"/>
              <a:t>값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사용 예제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/* Request ID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세팅</a:t>
            </a:r>
            <a:r>
              <a:rPr lang="en-US" altLang="ko-KR" sz="1200" dirty="0" smtClean="0"/>
              <a:t>, TR Send/</a:t>
            </a:r>
            <a:r>
              <a:rPr lang="en-US" altLang="ko-KR" sz="1200" dirty="0" err="1" smtClean="0"/>
              <a:t>Recv</a:t>
            </a:r>
            <a:r>
              <a:rPr lang="ko-KR" altLang="en-US" sz="1200" dirty="0" smtClean="0"/>
              <a:t>시에 동일한 값이 </a:t>
            </a:r>
            <a:r>
              <a:rPr lang="en-US" altLang="ko-KR" sz="1200" dirty="0" smtClean="0"/>
              <a:t>return</a:t>
            </a:r>
            <a:r>
              <a:rPr lang="ko-KR" altLang="en-US" sz="1200" dirty="0" smtClean="0"/>
              <a:t>된다</a:t>
            </a:r>
            <a:r>
              <a:rPr lang="en-US" altLang="ko-KR" sz="1200" dirty="0" smtClean="0"/>
              <a:t>. Send TR</a:t>
            </a:r>
            <a:r>
              <a:rPr lang="ko-KR" altLang="en-US" sz="1200" dirty="0" smtClean="0"/>
              <a:t>에 대한 </a:t>
            </a:r>
            <a:r>
              <a:rPr lang="en-US" altLang="ko-KR" sz="1200" dirty="0" err="1" smtClean="0"/>
              <a:t>Recv</a:t>
            </a:r>
            <a:r>
              <a:rPr lang="en-US" altLang="ko-KR" sz="1200" dirty="0" smtClean="0"/>
              <a:t> TR </a:t>
            </a:r>
            <a:r>
              <a:rPr lang="ko-KR" altLang="en-US" sz="1200" dirty="0" smtClean="0"/>
              <a:t>검증용 </a:t>
            </a:r>
            <a:r>
              <a:rPr lang="en-US" altLang="ko-KR" sz="1200" dirty="0" smtClean="0"/>
              <a:t>Setting */</a:t>
            </a:r>
          </a:p>
          <a:p>
            <a:pPr marL="685800" lvl="1" indent="-2286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rc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AsSetId</a:t>
            </a:r>
            <a:r>
              <a:rPr lang="en-US" altLang="ko-KR" sz="1200" dirty="0" smtClean="0"/>
              <a:t>(handle, 5);</a:t>
            </a:r>
          </a:p>
          <a:p>
            <a:pPr marL="685800" lvl="1" indent="-228600"/>
            <a:r>
              <a:rPr lang="en-US" altLang="ko-KR" sz="1200" dirty="0" smtClean="0"/>
              <a:t>     </a:t>
            </a:r>
            <a:r>
              <a:rPr lang="en-US" altLang="ko-KR" sz="1200" dirty="0" err="1" smtClean="0"/>
              <a:t>AsCallTran</a:t>
            </a:r>
            <a:r>
              <a:rPr lang="en-US" altLang="ko-KR" sz="1200" dirty="0" smtClean="0"/>
              <a:t>(handle, ……); </a:t>
            </a:r>
          </a:p>
          <a:p>
            <a:pPr marL="685800" lvl="1" indent="-228600"/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rc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AsGetId</a:t>
            </a:r>
            <a:r>
              <a:rPr lang="en-US" altLang="ko-KR" sz="1200" dirty="0" smtClean="0"/>
              <a:t>(handle); /* </a:t>
            </a:r>
            <a:r>
              <a:rPr lang="en-US" altLang="ko-KR" sz="1200" dirty="0" err="1" smtClean="0"/>
              <a:t>rc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값은 위에서 전송한 </a:t>
            </a:r>
            <a:r>
              <a:rPr lang="en-US" altLang="ko-KR" sz="1200" dirty="0" smtClean="0"/>
              <a:t>5 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return </a:t>
            </a:r>
            <a:r>
              <a:rPr lang="ko-KR" altLang="en-US" sz="1200" dirty="0" smtClean="0"/>
              <a:t>됨 </a:t>
            </a:r>
            <a:r>
              <a:rPr lang="en-US" altLang="ko-KR" sz="1200" dirty="0" smtClean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6522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874" y="57026"/>
            <a:ext cx="5472608" cy="635670"/>
          </a:xfrm>
        </p:spPr>
        <p:txBody>
          <a:bodyPr/>
          <a:lstStyle/>
          <a:p>
            <a:r>
              <a:rPr lang="ko-KR" altLang="en-US" dirty="0"/>
              <a:t>라이브러리 설명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591-3FD4-4D63-BFE7-33D22159079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834" y="764704"/>
            <a:ext cx="950505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200" dirty="0" smtClean="0"/>
              <a:t>14.  </a:t>
            </a:r>
            <a:r>
              <a:rPr lang="ko-KR" altLang="en-US" sz="1200" dirty="0" smtClean="0"/>
              <a:t>모의투자 로그인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사용 함수 </a:t>
            </a:r>
            <a:r>
              <a:rPr lang="en-US" altLang="ko-KR" sz="1200" dirty="0" smtClean="0"/>
              <a:t>: API_LOGIN_SIMUL</a:t>
            </a:r>
          </a:p>
          <a:p>
            <a:pPr marL="685800" lvl="1" indent="-228600"/>
            <a:r>
              <a:rPr lang="ko-KR" altLang="en-US" sz="1200" dirty="0" smtClean="0"/>
              <a:t>함수 원형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API_LOGIN_SIMUL(AS_HANDLE handle, char *path, char *File); -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실환경일때는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API_LOGIN()</a:t>
            </a:r>
            <a:r>
              <a:rPr lang="ko-KR" altLang="en-US" sz="1200" dirty="0" smtClean="0">
                <a:solidFill>
                  <a:srgbClr val="FF0000"/>
                </a:solidFill>
              </a:rPr>
              <a:t>로 변경사용필요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</a:p>
          <a:p>
            <a:pPr marL="1143000" lvl="2" indent="-228600"/>
            <a:r>
              <a:rPr lang="en-US" altLang="ko-KR" sz="1200" dirty="0" smtClean="0"/>
              <a:t>handle : </a:t>
            </a:r>
            <a:r>
              <a:rPr lang="ko-KR" altLang="en-US" sz="1200" dirty="0" smtClean="0"/>
              <a:t>통신을 위한 구조체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path    :  </a:t>
            </a:r>
            <a:r>
              <a:rPr lang="ko-KR" altLang="en-US" sz="1200" dirty="0" err="1" smtClean="0"/>
              <a:t>디렉토리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풀패스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File      : </a:t>
            </a:r>
            <a:r>
              <a:rPr lang="ko-KR" altLang="en-US" sz="1200" dirty="0" smtClean="0"/>
              <a:t>파일명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리턴 값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1 : </a:t>
            </a:r>
            <a:r>
              <a:rPr lang="ko-KR" altLang="en-US" sz="1200" dirty="0" smtClean="0"/>
              <a:t>로그인 성공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         0 : </a:t>
            </a:r>
            <a:r>
              <a:rPr lang="ko-KR" altLang="en-US" sz="1200" dirty="0" smtClean="0"/>
              <a:t>전송 실패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        -1 : </a:t>
            </a:r>
            <a:r>
              <a:rPr lang="ko-KR" altLang="en-US" sz="1200" dirty="0" smtClean="0"/>
              <a:t>서버연결 실패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        -2 : </a:t>
            </a:r>
            <a:r>
              <a:rPr lang="ko-KR" altLang="en-US" sz="1200" dirty="0" smtClean="0"/>
              <a:t>로그인 실패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        -3 : </a:t>
            </a:r>
            <a:r>
              <a:rPr lang="ko-KR" altLang="en-US" sz="1200" dirty="0" smtClean="0"/>
              <a:t>공인인증 실패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사용예제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    AS_HANDLE handle;   //</a:t>
            </a:r>
            <a:r>
              <a:rPr lang="ko-KR" altLang="en-US" sz="1200" dirty="0" smtClean="0"/>
              <a:t>전역변수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		handle = </a:t>
            </a:r>
            <a:r>
              <a:rPr lang="en-US" altLang="ko-KR" sz="1200" dirty="0" err="1" smtClean="0"/>
              <a:t>AsInitial</a:t>
            </a:r>
            <a:r>
              <a:rPr lang="en-US" altLang="ko-KR" sz="1200" dirty="0" smtClean="0"/>
              <a:t>(0, NULL);</a:t>
            </a:r>
          </a:p>
          <a:p>
            <a:pPr marL="685800" lvl="1" indent="-228600"/>
            <a:r>
              <a:rPr lang="en-US" altLang="ko-KR" sz="1200" dirty="0" smtClean="0"/>
              <a:t>         #define LOGIN_PATH “/home/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”</a:t>
            </a:r>
          </a:p>
          <a:p>
            <a:pPr marL="1143000" lvl="2" indent="-228600"/>
            <a:r>
              <a:rPr lang="en-US" altLang="ko-KR" sz="1200" dirty="0" err="1" smtClean="0"/>
              <a:t>rc</a:t>
            </a:r>
            <a:r>
              <a:rPr lang="en-US" altLang="ko-KR" sz="1200" dirty="0" smtClean="0"/>
              <a:t> = API_LOGIN(handle , LOGIN_PATH, “LOGIN.cfg”); </a:t>
            </a:r>
          </a:p>
          <a:p>
            <a:pPr marL="1143000" lvl="2" indent="-228600"/>
            <a:r>
              <a:rPr lang="en-US" altLang="ko-KR" sz="1200" dirty="0" smtClean="0"/>
              <a:t>if (</a:t>
            </a:r>
            <a:r>
              <a:rPr lang="en-US" altLang="ko-KR" sz="1200" dirty="0" err="1" smtClean="0"/>
              <a:t>rc</a:t>
            </a:r>
            <a:r>
              <a:rPr lang="en-US" altLang="ko-KR" sz="1200" dirty="0" smtClean="0"/>
              <a:t> &lt;= 0)</a:t>
            </a:r>
          </a:p>
          <a:p>
            <a:pPr marL="1143000" lvl="2" indent="-228600"/>
            <a:r>
              <a:rPr lang="en-US" altLang="ko-KR" sz="1200" dirty="0" smtClean="0"/>
              <a:t>{</a:t>
            </a:r>
          </a:p>
          <a:p>
            <a:pPr marL="1143000" lvl="2" indent="-228600"/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fprintf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stdout</a:t>
            </a:r>
            <a:r>
              <a:rPr lang="en-US" altLang="ko-KR" sz="1200" dirty="0" smtClean="0"/>
              <a:t>, “Login Error [%d]\n", </a:t>
            </a:r>
            <a:r>
              <a:rPr lang="en-US" altLang="ko-KR" sz="1200" dirty="0" err="1" smtClean="0"/>
              <a:t>rc</a:t>
            </a:r>
            <a:r>
              <a:rPr lang="en-US" altLang="ko-KR" sz="1200" dirty="0" smtClean="0"/>
              <a:t> );</a:t>
            </a:r>
          </a:p>
          <a:p>
            <a:pPr marL="1143000" lvl="2" indent="-228600"/>
            <a:r>
              <a:rPr lang="en-US" altLang="ko-KR" sz="1200" dirty="0" smtClean="0"/>
              <a:t>    return 0;</a:t>
            </a:r>
          </a:p>
          <a:p>
            <a:pPr marL="1143000" lvl="2" indent="-228600"/>
            <a:r>
              <a:rPr lang="en-US" altLang="ko-KR" sz="1200" dirty="0" smtClean="0"/>
              <a:t>}</a:t>
            </a:r>
          </a:p>
          <a:p>
            <a:pPr marL="1143000" lvl="2" indent="-228600"/>
            <a:r>
              <a:rPr lang="en-US" altLang="ko-KR" sz="1200" dirty="0" smtClean="0"/>
              <a:t>* LOGIN.cfg </a:t>
            </a:r>
            <a:r>
              <a:rPr lang="ko-KR" altLang="en-US" sz="1200" dirty="0" smtClean="0"/>
              <a:t>파일 기재양식 </a:t>
            </a:r>
            <a:r>
              <a:rPr lang="en-US" altLang="ko-KR" sz="1200" dirty="0" smtClean="0"/>
              <a:t>–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실환경일때는</a:t>
            </a:r>
            <a:r>
              <a:rPr lang="ko-KR" altLang="en-US" sz="1200" dirty="0" smtClean="0">
                <a:solidFill>
                  <a:srgbClr val="FF0000"/>
                </a:solidFill>
              </a:rPr>
              <a:t> 인증서이름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인증서파일명이 추가필요</a:t>
            </a:r>
            <a:r>
              <a:rPr lang="en-US" altLang="ko-KR" sz="1200" dirty="0" smtClean="0"/>
              <a:t>.(6 Page </a:t>
            </a:r>
            <a:r>
              <a:rPr lang="ko-KR" altLang="en-US" sz="1200" dirty="0" smtClean="0"/>
              <a:t>참조</a:t>
            </a:r>
            <a:r>
              <a:rPr lang="en-US" altLang="ko-KR" sz="1200" dirty="0" smtClean="0"/>
              <a:t>)</a:t>
            </a:r>
          </a:p>
          <a:p>
            <a:pPr marL="1143000" lvl="2" indent="-228600"/>
            <a:r>
              <a:rPr lang="en-US" altLang="ko-KR" sz="1200" dirty="0" smtClean="0"/>
              <a:t>[LOGIN]</a:t>
            </a:r>
          </a:p>
          <a:p>
            <a:pPr marL="1143000" lvl="2" indent="-228600"/>
            <a:r>
              <a:rPr lang="en-US" altLang="ko-KR" sz="1200" dirty="0" smtClean="0"/>
              <a:t>IP=123.456.7.89  					: </a:t>
            </a:r>
            <a:r>
              <a:rPr lang="ko-KR" altLang="en-US" sz="1200" dirty="0" smtClean="0"/>
              <a:t>접속서버 </a:t>
            </a:r>
            <a:r>
              <a:rPr lang="en-US" altLang="ko-KR" sz="1200" dirty="0" smtClean="0"/>
              <a:t>IP</a:t>
            </a:r>
          </a:p>
          <a:p>
            <a:pPr marL="1143000" lvl="2" indent="-228600"/>
            <a:r>
              <a:rPr lang="en-US" altLang="ko-KR" sz="1200" dirty="0" smtClean="0"/>
              <a:t>PT=20001						: </a:t>
            </a:r>
            <a:r>
              <a:rPr lang="ko-KR" altLang="en-US" sz="1200" dirty="0" smtClean="0"/>
              <a:t>접속 </a:t>
            </a:r>
            <a:r>
              <a:rPr lang="en-US" altLang="ko-KR" sz="1200" dirty="0" smtClean="0"/>
              <a:t>Port</a:t>
            </a:r>
          </a:p>
          <a:p>
            <a:pPr marL="1143000" lvl="2" indent="-228600"/>
            <a:r>
              <a:rPr lang="en-US" altLang="ko-KR" sz="1200" dirty="0" smtClean="0"/>
              <a:t>ID=</a:t>
            </a:r>
            <a:r>
              <a:rPr lang="en-US" altLang="ko-KR" sz="1200" dirty="0" err="1" smtClean="0"/>
              <a:t>custID</a:t>
            </a:r>
            <a:r>
              <a:rPr lang="en-US" altLang="ko-KR" sz="1200" dirty="0" smtClean="0"/>
              <a:t>						: </a:t>
            </a:r>
            <a:r>
              <a:rPr lang="ko-KR" altLang="en-US" sz="1200" dirty="0" smtClean="0"/>
              <a:t>고객</a:t>
            </a:r>
            <a:r>
              <a:rPr lang="en-US" altLang="ko-KR" sz="1200" dirty="0" smtClean="0"/>
              <a:t>ID</a:t>
            </a:r>
          </a:p>
          <a:p>
            <a:pPr marL="1143000" lvl="2" indent="-228600"/>
            <a:r>
              <a:rPr lang="en-US" altLang="ko-KR" sz="1200" dirty="0" smtClean="0"/>
              <a:t>PW=0000						: </a:t>
            </a:r>
            <a:r>
              <a:rPr lang="ko-KR" altLang="en-US" sz="1200" dirty="0" smtClean="0"/>
              <a:t>로그인 비밀번호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AC=00101123456					: </a:t>
            </a:r>
            <a:r>
              <a:rPr lang="ko-KR" altLang="en-US" sz="1200" dirty="0" smtClean="0"/>
              <a:t>계좌번호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AP=00000					           	: </a:t>
            </a:r>
            <a:r>
              <a:rPr lang="ko-KR" altLang="en-US" sz="1200" dirty="0" smtClean="0"/>
              <a:t>계좌비밀번호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LG=/home/example/customer/</a:t>
            </a:r>
            <a:r>
              <a:rPr lang="en-US" altLang="ko-KR" sz="1200" dirty="0" err="1" smtClean="0"/>
              <a:t>outer_etk</a:t>
            </a:r>
            <a:r>
              <a:rPr lang="en-US" altLang="ko-KR" sz="1200" dirty="0" smtClean="0"/>
              <a:t>			: </a:t>
            </a:r>
            <a:r>
              <a:rPr lang="ko-KR" altLang="en-US" sz="1200" dirty="0" smtClean="0"/>
              <a:t>로그파일 경로</a:t>
            </a:r>
            <a:endParaRPr lang="en-US" altLang="ko-KR" sz="1200" dirty="0" smtClean="0"/>
          </a:p>
          <a:p>
            <a:pPr marL="228600" indent="-228600"/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55381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874" y="57026"/>
            <a:ext cx="5472608" cy="635670"/>
          </a:xfrm>
        </p:spPr>
        <p:txBody>
          <a:bodyPr/>
          <a:lstStyle/>
          <a:p>
            <a:r>
              <a:rPr lang="ko-KR" altLang="en-US" dirty="0"/>
              <a:t>라이브러리 설명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591-3FD4-4D63-BFE7-33D22159079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834" y="764704"/>
            <a:ext cx="950505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200" dirty="0" smtClean="0"/>
              <a:t>15.  TR Flag Clear</a:t>
            </a:r>
          </a:p>
          <a:p>
            <a:pPr marL="685800" lvl="1" indent="-228600"/>
            <a:r>
              <a:rPr lang="ko-KR" altLang="en-US" sz="1200" dirty="0" smtClean="0"/>
              <a:t>사용 함수 </a:t>
            </a:r>
            <a:r>
              <a:rPr lang="en-US" altLang="ko-KR" sz="1200" dirty="0" smtClean="0"/>
              <a:t>: </a:t>
            </a:r>
            <a:r>
              <a:rPr lang="en-US" altLang="ko-KR" sz="1200" dirty="0" err="1"/>
              <a:t>AsClearTrFlag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함수 원형 </a:t>
            </a:r>
            <a:r>
              <a:rPr lang="en-US" altLang="ko-KR" sz="1200" dirty="0" smtClean="0"/>
              <a:t>: void </a:t>
            </a:r>
            <a:r>
              <a:rPr lang="en-US" altLang="ko-KR" sz="1200" dirty="0" err="1"/>
              <a:t>AsClearTrFlag</a:t>
            </a:r>
            <a:r>
              <a:rPr lang="en-US" altLang="ko-KR" sz="1200" dirty="0"/>
              <a:t> (</a:t>
            </a:r>
            <a:r>
              <a:rPr lang="en-US" altLang="ko-KR" sz="1200" dirty="0" smtClean="0"/>
              <a:t>AS_HANDLE handle)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1143000" lvl="2" indent="-228600"/>
            <a:r>
              <a:rPr lang="en-US" altLang="ko-KR" sz="1200" dirty="0" smtClean="0"/>
              <a:t>handle : </a:t>
            </a:r>
            <a:r>
              <a:rPr lang="ko-KR" altLang="en-US" sz="1200" dirty="0" smtClean="0"/>
              <a:t>통신을 위한 구조체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리턴 값 없음</a:t>
            </a:r>
            <a:r>
              <a:rPr lang="en-US" altLang="ko-KR" sz="1200" dirty="0" smtClean="0"/>
              <a:t>.</a:t>
            </a:r>
          </a:p>
          <a:p>
            <a:pPr marL="685800" lvl="1" indent="-228600"/>
            <a:endParaRPr lang="en-US" altLang="ko-KR" sz="1200" dirty="0"/>
          </a:p>
          <a:p>
            <a:pPr marL="685800" lvl="1" indent="-228600"/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</a:t>
            </a:r>
            <a:r>
              <a:rPr lang="ko-KR" altLang="en-US" sz="1200" dirty="0" smtClean="0"/>
              <a:t>사용예제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    AS_HANDLE handle;   //</a:t>
            </a:r>
            <a:r>
              <a:rPr lang="ko-KR" altLang="en-US" sz="1200" dirty="0" smtClean="0"/>
              <a:t>전역변수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		handle = </a:t>
            </a:r>
            <a:r>
              <a:rPr lang="en-US" altLang="ko-KR" sz="1200" dirty="0" err="1" smtClean="0"/>
              <a:t>AsInitial</a:t>
            </a:r>
            <a:r>
              <a:rPr lang="en-US" altLang="ko-KR" sz="1200" dirty="0" smtClean="0"/>
              <a:t>(0, NULL);</a:t>
            </a:r>
          </a:p>
          <a:p>
            <a:pPr marL="1143000" lvl="2" indent="-228600"/>
            <a:r>
              <a:rPr lang="en-US" altLang="ko-KR" sz="1200" dirty="0" err="1" smtClean="0"/>
              <a:t>AsClearTrFlag</a:t>
            </a:r>
            <a:r>
              <a:rPr lang="en-US" altLang="ko-KR" sz="1200" dirty="0" smtClean="0"/>
              <a:t>(handle);  /* TR</a:t>
            </a:r>
            <a:r>
              <a:rPr lang="ko-KR" altLang="en-US" sz="1200" dirty="0" smtClean="0"/>
              <a:t>을 </a:t>
            </a:r>
            <a:r>
              <a:rPr lang="ko-KR" altLang="en-US" sz="1200" dirty="0" err="1" smtClean="0"/>
              <a:t>전송하기전에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flag</a:t>
            </a:r>
            <a:r>
              <a:rPr lang="ko-KR" altLang="en-US" sz="1200" dirty="0" smtClean="0"/>
              <a:t>를 초기화한다</a:t>
            </a:r>
            <a:r>
              <a:rPr lang="en-US" altLang="ko-KR" sz="1200" dirty="0" smtClean="0"/>
              <a:t>. */</a:t>
            </a:r>
          </a:p>
          <a:p>
            <a:pPr marL="1143000" lvl="2" indent="-228600"/>
            <a:r>
              <a:rPr lang="en-US" altLang="ko-KR" sz="1200" dirty="0" err="1" smtClean="0"/>
              <a:t>AsCallTran</a:t>
            </a:r>
            <a:r>
              <a:rPr lang="en-US" altLang="ko-KR" sz="1200" dirty="0" smtClean="0"/>
              <a:t>(handle …..);</a:t>
            </a:r>
          </a:p>
          <a:p>
            <a:pPr marL="1143000" lvl="2" indent="-228600"/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59207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874" y="57026"/>
            <a:ext cx="5472608" cy="635670"/>
          </a:xfrm>
        </p:spPr>
        <p:txBody>
          <a:bodyPr/>
          <a:lstStyle/>
          <a:p>
            <a:r>
              <a:rPr lang="ko-KR" altLang="en-US" dirty="0"/>
              <a:t>유의 사항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591-3FD4-4D63-BFE7-33D22159079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834" y="764704"/>
            <a:ext cx="950505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/>
              <a:t>Time out </a:t>
            </a:r>
            <a:r>
              <a:rPr lang="ko-KR" altLang="en-US" sz="1200" dirty="0" smtClean="0"/>
              <a:t>설정</a:t>
            </a:r>
            <a:endParaRPr lang="en-US" altLang="ko-KR" sz="1200" dirty="0" smtClean="0"/>
          </a:p>
          <a:p>
            <a:pPr marL="685800" lvl="1" indent="-228600">
              <a:buFont typeface="+mj-ea"/>
              <a:buAutoNum type="circleNumDbPlain"/>
            </a:pPr>
            <a:r>
              <a:rPr lang="en-US" altLang="ko-KR" sz="1200" dirty="0" err="1" smtClean="0"/>
              <a:t>Timout</a:t>
            </a:r>
            <a:r>
              <a:rPr lang="en-US" altLang="ko-KR" sz="1200" dirty="0" smtClean="0"/>
              <a:t> out </a:t>
            </a:r>
            <a:r>
              <a:rPr lang="ko-KR" altLang="en-US" sz="1200" dirty="0" smtClean="0"/>
              <a:t>설정확인 필요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서버에서의 </a:t>
            </a:r>
            <a:r>
              <a:rPr lang="en-US" altLang="ko-KR" sz="1200" dirty="0" err="1" smtClean="0"/>
              <a:t>Timout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120</a:t>
            </a:r>
            <a:r>
              <a:rPr lang="ko-KR" altLang="en-US" sz="1200" dirty="0" smtClean="0"/>
              <a:t>초 이며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사용환경에 따라 변경하여 </a:t>
            </a:r>
            <a:r>
              <a:rPr lang="ko-KR" altLang="en-US" sz="1200" dirty="0" err="1" smtClean="0"/>
              <a:t>사용해야함</a:t>
            </a:r>
            <a:r>
              <a:rPr lang="en-US" altLang="ko-KR" sz="1200" dirty="0" smtClean="0"/>
              <a:t>.(Timeout 120s </a:t>
            </a:r>
            <a:r>
              <a:rPr lang="ko-KR" altLang="en-US" sz="1200" dirty="0" smtClean="0"/>
              <a:t>권장</a:t>
            </a:r>
            <a:r>
              <a:rPr lang="en-US" altLang="ko-KR" sz="1200" dirty="0" smtClean="0"/>
              <a:t>)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200" dirty="0" smtClean="0"/>
              <a:t>서버가 </a:t>
            </a:r>
            <a:r>
              <a:rPr lang="en-US" altLang="ko-KR" sz="1200" dirty="0" smtClean="0"/>
              <a:t>IDC</a:t>
            </a:r>
            <a:r>
              <a:rPr lang="ko-KR" altLang="en-US" sz="1200" dirty="0" smtClean="0"/>
              <a:t>내에 있다면 </a:t>
            </a:r>
            <a:r>
              <a:rPr lang="en-US" altLang="ko-KR" sz="1200" dirty="0" smtClean="0"/>
              <a:t>Firewall </a:t>
            </a:r>
            <a:r>
              <a:rPr lang="ko-KR" altLang="en-US" sz="1200" dirty="0" smtClean="0"/>
              <a:t>및 </a:t>
            </a:r>
            <a:r>
              <a:rPr lang="ko-KR" altLang="en-US" sz="1200" dirty="0" err="1" smtClean="0"/>
              <a:t>네트웤차단</a:t>
            </a:r>
            <a:r>
              <a:rPr lang="ko-KR" altLang="en-US" sz="1200" dirty="0" smtClean="0"/>
              <a:t> 정책에 </a:t>
            </a:r>
            <a:r>
              <a:rPr lang="en-US" altLang="ko-KR" sz="1200" dirty="0" smtClean="0"/>
              <a:t>Time out </a:t>
            </a:r>
            <a:r>
              <a:rPr lang="ko-KR" altLang="en-US" sz="1200" dirty="0" smtClean="0"/>
              <a:t>시간 확인필요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buFont typeface="+mj-ea"/>
              <a:buAutoNum type="circleNumDbPlain"/>
            </a:pPr>
            <a:endParaRPr lang="en-US" altLang="ko-KR" sz="1200" dirty="0" smtClean="0"/>
          </a:p>
          <a:p>
            <a:pPr marL="228600" indent="-228600">
              <a:buFont typeface="+mj-ea"/>
              <a:buAutoNum type="arabicPeriod"/>
            </a:pPr>
            <a:r>
              <a:rPr lang="en-US" altLang="ko-KR" sz="1200" dirty="0" smtClean="0"/>
              <a:t>Polling 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  <a:p>
            <a:pPr marL="685800" lvl="1" indent="-228600">
              <a:buFont typeface="+mj-ea"/>
              <a:buAutoNum type="circleNumDbPlain"/>
            </a:pPr>
            <a:r>
              <a:rPr lang="en-US" altLang="ko-KR" sz="1200" dirty="0" err="1" smtClean="0"/>
              <a:t>AsPolling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을 이용할 경우 응답은 없으며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서버로의 </a:t>
            </a:r>
            <a:r>
              <a:rPr lang="ko-KR" altLang="en-US" sz="1200" dirty="0" err="1" smtClean="0"/>
              <a:t>트래픽만</a:t>
            </a:r>
            <a:r>
              <a:rPr lang="ko-KR" altLang="en-US" sz="1200" dirty="0" smtClean="0"/>
              <a:t> 발생</a:t>
            </a:r>
            <a:r>
              <a:rPr lang="en-US" altLang="ko-KR" sz="1200" dirty="0" smtClean="0"/>
              <a:t>.(</a:t>
            </a:r>
            <a:r>
              <a:rPr lang="ko-KR" altLang="en-US" sz="1200" dirty="0" err="1" smtClean="0"/>
              <a:t>네트웤에서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일정시간후</a:t>
            </a:r>
            <a:r>
              <a:rPr lang="ko-KR" altLang="en-US" sz="1200" dirty="0" smtClean="0"/>
              <a:t> 단절의 경우 대비</a:t>
            </a:r>
            <a:r>
              <a:rPr lang="en-US" altLang="ko-KR" sz="1200" dirty="0" smtClean="0"/>
              <a:t>).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en-US" altLang="ko-KR" sz="1200" dirty="0" smtClean="0"/>
              <a:t>T0167 </a:t>
            </a:r>
            <a:r>
              <a:rPr lang="ko-KR" altLang="en-US" sz="1200" dirty="0" smtClean="0"/>
              <a:t>샘플</a:t>
            </a:r>
            <a:r>
              <a:rPr lang="en-US" altLang="ko-KR" sz="1200" dirty="0" smtClean="0"/>
              <a:t>TR</a:t>
            </a:r>
            <a:r>
              <a:rPr lang="ko-KR" altLang="en-US" sz="1200" dirty="0" smtClean="0"/>
              <a:t>을 이용할 경우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조회시의 일자와 시간을 </a:t>
            </a:r>
            <a:r>
              <a:rPr lang="en-US" altLang="ko-KR" sz="1200" dirty="0" smtClean="0"/>
              <a:t>return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 (sync</a:t>
            </a:r>
            <a:r>
              <a:rPr lang="ko-KR" altLang="en-US" sz="1200" dirty="0" smtClean="0"/>
              <a:t>환경에서 응답확인이 필요할 경우</a:t>
            </a:r>
            <a:r>
              <a:rPr lang="en-US" altLang="ko-KR" sz="1200" dirty="0" smtClean="0"/>
              <a:t>).</a:t>
            </a:r>
          </a:p>
          <a:p>
            <a:pPr marL="685800" lvl="1" indent="-228600">
              <a:buFont typeface="+mj-ea"/>
              <a:buAutoNum type="circleNumDbPlain"/>
            </a:pPr>
            <a:endParaRPr lang="en-US" altLang="ko-KR" sz="1200" dirty="0" smtClean="0"/>
          </a:p>
          <a:p>
            <a:pPr marL="228600" indent="-228600">
              <a:buFont typeface="+mj-ea"/>
              <a:buAutoNum type="arabicPeriod"/>
            </a:pPr>
            <a:r>
              <a:rPr lang="en-US" altLang="ko-KR" sz="1200" dirty="0" smtClean="0"/>
              <a:t>Sync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  <a:p>
            <a:pPr marL="685800" lvl="1" indent="-228600">
              <a:buFont typeface="+mj-ea"/>
              <a:buAutoNum type="circleNumDbPlain"/>
            </a:pPr>
            <a:r>
              <a:rPr lang="en-US" altLang="ko-KR" sz="1200" dirty="0" err="1" smtClean="0"/>
              <a:t>AsCallTran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Sync</a:t>
            </a:r>
            <a:r>
              <a:rPr lang="ko-KR" altLang="en-US" sz="1200" dirty="0" smtClean="0"/>
              <a:t>전송이므로 </a:t>
            </a:r>
            <a:r>
              <a:rPr lang="ko-KR" altLang="en-US" sz="1200" dirty="0" err="1" smtClean="0"/>
              <a:t>수신전에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또다른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Send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보낼경우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원치않은</a:t>
            </a:r>
            <a:r>
              <a:rPr lang="ko-KR" altLang="en-US" sz="1200" dirty="0" smtClean="0"/>
              <a:t> 응답을 받을 수 있음</a:t>
            </a:r>
            <a:r>
              <a:rPr lang="en-US" altLang="ko-KR" sz="1200" dirty="0" smtClean="0"/>
              <a:t>.</a:t>
            </a:r>
          </a:p>
          <a:p>
            <a:pPr marL="1143000" lvl="2" indent="-228600">
              <a:buFont typeface="Wingdings" pitchFamily="2" charset="2"/>
              <a:buChar char="ü"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하나의 세션으로 주문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조회를 </a:t>
            </a:r>
            <a:r>
              <a:rPr lang="ko-KR" altLang="en-US" sz="1200" dirty="0" err="1" smtClean="0"/>
              <a:t>함께이용할</a:t>
            </a:r>
            <a:r>
              <a:rPr lang="ko-KR" altLang="en-US" sz="1200" dirty="0" smtClean="0"/>
              <a:t> 경우 조회</a:t>
            </a:r>
            <a:r>
              <a:rPr lang="en-US" altLang="ko-KR" sz="1200" dirty="0" smtClean="0"/>
              <a:t>TR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Timeout</a:t>
            </a:r>
            <a:r>
              <a:rPr lang="ko-KR" altLang="en-US" sz="1200" dirty="0" smtClean="0"/>
              <a:t>나서 조회응답을 </a:t>
            </a:r>
            <a:r>
              <a:rPr lang="ko-KR" altLang="en-US" sz="1200" dirty="0" err="1" smtClean="0"/>
              <a:t>받기전</a:t>
            </a:r>
            <a:r>
              <a:rPr lang="ko-KR" altLang="en-US" sz="1200" dirty="0" smtClean="0"/>
              <a:t> 주문을 전송하는 경우</a:t>
            </a:r>
            <a:endParaRPr lang="en-US" altLang="ko-KR" sz="1200" dirty="0" smtClean="0"/>
          </a:p>
          <a:p>
            <a:pPr marL="685800" lvl="1" indent="-228600">
              <a:buFont typeface="+mj-ea"/>
              <a:buAutoNum type="circleNumDbPlain"/>
            </a:pPr>
            <a:r>
              <a:rPr lang="en-US" altLang="ko-KR" sz="1200" dirty="0" err="1" smtClean="0"/>
              <a:t>AsSetId</a:t>
            </a:r>
            <a:r>
              <a:rPr lang="en-US" altLang="ko-KR" sz="1200" dirty="0" smtClean="0"/>
              <a:t>(), </a:t>
            </a:r>
            <a:r>
              <a:rPr lang="en-US" altLang="ko-KR" sz="1200" dirty="0" err="1" smtClean="0"/>
              <a:t>AsGetId</a:t>
            </a:r>
            <a:r>
              <a:rPr lang="en-US" altLang="ko-KR" sz="1200" dirty="0" smtClean="0"/>
              <a:t>()</a:t>
            </a:r>
            <a:r>
              <a:rPr lang="ko-KR" altLang="en-US" sz="1200" dirty="0" smtClean="0"/>
              <a:t>를 이용하여 </a:t>
            </a:r>
            <a:r>
              <a:rPr lang="en-US" altLang="ko-KR" sz="1200" dirty="0" smtClean="0"/>
              <a:t>Request ID</a:t>
            </a:r>
            <a:r>
              <a:rPr lang="ko-KR" altLang="en-US" sz="1200" dirty="0" smtClean="0"/>
              <a:t>를 확인하여 처리할 수 있음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buFont typeface="+mj-ea"/>
              <a:buAutoNum type="circleNumDbPlain"/>
            </a:pPr>
            <a:endParaRPr lang="en-US" altLang="ko-KR" sz="1200" dirty="0" smtClean="0"/>
          </a:p>
          <a:p>
            <a:pPr marL="228600" indent="-228600">
              <a:buFont typeface="+mj-ea"/>
              <a:buAutoNum type="arabicPeriod"/>
            </a:pPr>
            <a:r>
              <a:rPr lang="ko-KR" altLang="en-US" sz="1200" dirty="0" smtClean="0"/>
              <a:t>공인인증</a:t>
            </a:r>
            <a:endParaRPr lang="en-US" altLang="ko-KR" sz="1200" dirty="0" smtClean="0"/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200" dirty="0" smtClean="0"/>
              <a:t>공인인증서는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년 주기로 갱신되므로 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만료전에</a:t>
            </a:r>
            <a:r>
              <a:rPr lang="ko-KR" altLang="en-US" sz="1200" dirty="0" smtClean="0"/>
              <a:t> 갱신하여 사용하여야 함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buFont typeface="+mj-ea"/>
              <a:buAutoNum type="circleNumDbPlain"/>
            </a:pPr>
            <a:endParaRPr lang="en-US" altLang="ko-KR" sz="1200" dirty="0" smtClean="0"/>
          </a:p>
          <a:p>
            <a:pPr marL="228600" indent="-228600">
              <a:buFont typeface="+mj-ea"/>
              <a:buAutoNum type="arabicPeriod"/>
            </a:pPr>
            <a:r>
              <a:rPr lang="ko-KR" altLang="en-US" sz="1200" dirty="0" smtClean="0"/>
              <a:t>제공 예제</a:t>
            </a:r>
            <a:endParaRPr lang="en-US" altLang="ko-KR" sz="1200" dirty="0" smtClean="0"/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200" dirty="0" smtClean="0"/>
              <a:t>제공되는 예제는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환경에 맞게 변경하여 사용하여야 함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buFont typeface="+mj-ea"/>
              <a:buAutoNum type="circleNumDbPlain"/>
            </a:pPr>
            <a:endParaRPr lang="en-US" altLang="ko-KR" sz="1200" dirty="0" smtClean="0"/>
          </a:p>
          <a:p>
            <a:pPr marL="228600" indent="-228600">
              <a:buFont typeface="+mj-ea"/>
              <a:buAutoNum type="arabicPeriod"/>
            </a:pPr>
            <a:r>
              <a:rPr lang="ko-KR" altLang="en-US" sz="1200" dirty="0" smtClean="0"/>
              <a:t>초기화</a:t>
            </a:r>
            <a:endParaRPr lang="en-US" altLang="ko-KR" sz="1200" dirty="0" smtClean="0"/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200" dirty="0" smtClean="0"/>
              <a:t>사용되는 모든 버퍼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내부메모리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포함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는 초기화후 사용할 것을 권장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200" dirty="0" smtClean="0"/>
              <a:t>세션에 문제가 생겨 </a:t>
            </a:r>
            <a:r>
              <a:rPr lang="ko-KR" altLang="en-US" sz="1200" dirty="0" err="1" smtClean="0"/>
              <a:t>재접속할</a:t>
            </a:r>
            <a:r>
              <a:rPr lang="ko-KR" altLang="en-US" sz="1200" dirty="0" smtClean="0"/>
              <a:t> 경우 </a:t>
            </a:r>
            <a:r>
              <a:rPr lang="en-US" altLang="ko-KR" sz="1200" dirty="0" smtClean="0"/>
              <a:t>Request ID</a:t>
            </a:r>
            <a:r>
              <a:rPr lang="ko-KR" altLang="en-US" sz="1200" dirty="0" smtClean="0"/>
              <a:t>등 </a:t>
            </a:r>
            <a:r>
              <a:rPr lang="ko-KR" altLang="en-US" sz="1200" dirty="0" err="1" smtClean="0"/>
              <a:t>내부사용하는</a:t>
            </a:r>
            <a:r>
              <a:rPr lang="ko-KR" altLang="en-US" sz="1200" dirty="0" smtClean="0"/>
              <a:t> 변수도 초기화 하여 사용할 것을 권장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buFont typeface="+mj-ea"/>
              <a:buAutoNum type="circleNumDbPlain"/>
            </a:pPr>
            <a:endParaRPr lang="en-US" altLang="ko-KR" sz="1200" dirty="0" smtClean="0"/>
          </a:p>
          <a:p>
            <a:pPr marL="228600" indent="-228600">
              <a:buFont typeface="+mj-ea"/>
              <a:buAutoNum type="arabicPeriod"/>
            </a:pPr>
            <a:r>
              <a:rPr lang="ko-KR" altLang="en-US" sz="1200" dirty="0" smtClean="0"/>
              <a:t>세션</a:t>
            </a:r>
            <a:endParaRPr lang="en-US" altLang="ko-KR" sz="1200" dirty="0" smtClean="0"/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200" dirty="0" smtClean="0"/>
              <a:t>주문세션과 조회세션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체결통보세션은 나누어 사용하길 권장</a:t>
            </a:r>
            <a:r>
              <a:rPr lang="en-US" altLang="ko-KR" sz="1200" dirty="0" smtClean="0"/>
              <a:t>.</a:t>
            </a:r>
          </a:p>
          <a:p>
            <a:pPr marL="685800" lvl="1" indent="-228600"/>
            <a:r>
              <a:rPr lang="en-US" altLang="ko-KR" sz="1200" dirty="0" smtClean="0"/>
              <a:t>   - </a:t>
            </a:r>
            <a:r>
              <a:rPr lang="ko-KR" altLang="en-US" sz="1200" dirty="0" smtClean="0"/>
              <a:t>만일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여러 세션을 동시에 사용할 경우 </a:t>
            </a:r>
            <a:r>
              <a:rPr lang="en-US" altLang="ko-KR" sz="1200" dirty="0" smtClean="0"/>
              <a:t>Request ID</a:t>
            </a:r>
            <a:r>
              <a:rPr lang="ko-KR" altLang="en-US" sz="1200" dirty="0" smtClean="0"/>
              <a:t> 순서대로 처리해야 하며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세션별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TR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Timeout</a:t>
            </a:r>
            <a:r>
              <a:rPr lang="ko-KR" altLang="en-US" sz="1200" dirty="0" smtClean="0"/>
              <a:t>등의 상황도 </a:t>
            </a:r>
            <a:r>
              <a:rPr lang="ko-KR" altLang="en-US" sz="1200" dirty="0" err="1" smtClean="0"/>
              <a:t>고려해야함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buFont typeface="+mj-ea"/>
              <a:buAutoNum type="circleNumDbPlain"/>
            </a:pPr>
            <a:endParaRPr lang="en-US" altLang="ko-KR" sz="1200" dirty="0" smtClean="0"/>
          </a:p>
          <a:p>
            <a:pPr marL="685800" lvl="1" indent="-228600">
              <a:buAutoNum type="circleNumDbPlain"/>
            </a:pPr>
            <a:r>
              <a:rPr lang="ko-KR" altLang="en-US" sz="1200" dirty="0" err="1" smtClean="0"/>
              <a:t>재접속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   - </a:t>
            </a:r>
            <a:r>
              <a:rPr lang="ko-KR" altLang="en-US" sz="1200" dirty="0" smtClean="0"/>
              <a:t>예기치 못한 접속단절의 경우 </a:t>
            </a:r>
            <a:r>
              <a:rPr lang="ko-KR" altLang="en-US" sz="1200" dirty="0" err="1" smtClean="0"/>
              <a:t>재접속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로직이</a:t>
            </a:r>
            <a:r>
              <a:rPr lang="ko-KR" altLang="en-US" sz="1200" dirty="0" smtClean="0"/>
              <a:t> 구현되어 있어야 함</a:t>
            </a:r>
            <a:r>
              <a:rPr lang="en-US" altLang="ko-KR" sz="1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5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874" y="57026"/>
            <a:ext cx="5472608" cy="635670"/>
          </a:xfrm>
        </p:spPr>
        <p:txBody>
          <a:bodyPr/>
          <a:lstStyle/>
          <a:p>
            <a:r>
              <a:rPr lang="ko-KR" altLang="en-US" dirty="0"/>
              <a:t>유의 사항 </a:t>
            </a:r>
            <a:r>
              <a:rPr lang="en-US" altLang="ko-KR" dirty="0"/>
              <a:t>-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591-3FD4-4D63-BFE7-33D22159079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834" y="764704"/>
            <a:ext cx="950505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8"/>
            </a:pPr>
            <a:r>
              <a:rPr lang="ko-KR" altLang="en-US" sz="1200" dirty="0" smtClean="0"/>
              <a:t>서버 접속 </a:t>
            </a:r>
            <a:r>
              <a:rPr lang="ko-KR" altLang="en-US" sz="1200" dirty="0" err="1" smtClean="0"/>
              <a:t>장애시</a:t>
            </a:r>
            <a:r>
              <a:rPr lang="ko-KR" altLang="en-US" sz="1200" dirty="0" smtClean="0"/>
              <a:t> 대처</a:t>
            </a:r>
            <a:endParaRPr lang="en-US" altLang="ko-KR" sz="1200" dirty="0" smtClean="0"/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200" dirty="0" err="1" smtClean="0"/>
              <a:t>메인장비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장애시</a:t>
            </a:r>
            <a:r>
              <a:rPr lang="ko-KR" altLang="en-US" sz="1200" dirty="0" smtClean="0"/>
              <a:t> 백업서버로 자동전환 처리</a:t>
            </a:r>
            <a:r>
              <a:rPr lang="en-US" altLang="ko-KR" sz="1200" dirty="0" smtClean="0"/>
              <a:t>(fail over)</a:t>
            </a:r>
            <a:r>
              <a:rPr lang="ko-KR" altLang="en-US" sz="1200" dirty="0" smtClean="0"/>
              <a:t>가 구현되어 있어야 함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서버</a:t>
            </a:r>
            <a:r>
              <a:rPr lang="en-US" altLang="ko-KR" sz="1200" dirty="0" smtClean="0"/>
              <a:t>IP</a:t>
            </a:r>
            <a:r>
              <a:rPr lang="ko-KR" altLang="en-US" sz="1200" dirty="0" smtClean="0"/>
              <a:t>는 이행단계에서 제공</a:t>
            </a:r>
            <a:r>
              <a:rPr lang="en-US" altLang="ko-KR" sz="1200" dirty="0" smtClean="0"/>
              <a:t>)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200" dirty="0" smtClean="0"/>
              <a:t>서버</a:t>
            </a:r>
            <a:r>
              <a:rPr lang="en-US" altLang="ko-KR" sz="1200" dirty="0" smtClean="0"/>
              <a:t>Timeout </a:t>
            </a:r>
            <a:r>
              <a:rPr lang="ko-KR" altLang="en-US" sz="1200" dirty="0" smtClean="0"/>
              <a:t>이나 서버 </a:t>
            </a:r>
            <a:r>
              <a:rPr lang="en-US" altLang="ko-KR" sz="1200" dirty="0" smtClean="0"/>
              <a:t>shutdown, </a:t>
            </a:r>
            <a:r>
              <a:rPr lang="ko-KR" altLang="en-US" sz="1200" dirty="0" err="1" smtClean="0"/>
              <a:t>네트웤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장애등의</a:t>
            </a:r>
            <a:r>
              <a:rPr lang="ko-KR" altLang="en-US" sz="1200" dirty="0" smtClean="0"/>
              <a:t> 서비스 불가상황 발생시 </a:t>
            </a:r>
            <a:r>
              <a:rPr lang="en-US" altLang="ko-KR" sz="1200" dirty="0" smtClean="0"/>
              <a:t>handle</a:t>
            </a:r>
            <a:r>
              <a:rPr lang="ko-KR" altLang="en-US" sz="1200" dirty="0" smtClean="0"/>
              <a:t>초기화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AsTerminate</a:t>
            </a:r>
            <a:r>
              <a:rPr lang="en-US" altLang="ko-KR" sz="1200" dirty="0" smtClean="0"/>
              <a:t>(handle);)</a:t>
            </a:r>
            <a:r>
              <a:rPr lang="ko-KR" altLang="en-US" sz="1200" dirty="0" smtClean="0"/>
              <a:t>후 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</a:t>
            </a:r>
            <a:r>
              <a:rPr lang="ko-KR" altLang="en-US" sz="1200" dirty="0" smtClean="0"/>
              <a:t>백업서버로 </a:t>
            </a:r>
            <a:r>
              <a:rPr lang="ko-KR" altLang="en-US" sz="1200" dirty="0" err="1" smtClean="0"/>
              <a:t>재접속</a:t>
            </a:r>
            <a:r>
              <a:rPr lang="ko-KR" altLang="en-US" sz="1200" dirty="0" smtClean="0"/>
              <a:t> 처리</a:t>
            </a:r>
            <a:r>
              <a:rPr lang="en-US" altLang="ko-KR" sz="1200" dirty="0" smtClean="0"/>
              <a:t>.</a:t>
            </a:r>
          </a:p>
          <a:p>
            <a:pPr marL="228600" indent="-228600"/>
            <a:endParaRPr lang="en-US" altLang="ko-KR" sz="1200" dirty="0" smtClean="0"/>
          </a:p>
          <a:p>
            <a:pPr marL="228600" indent="-228600">
              <a:buFont typeface="+mj-lt"/>
              <a:buAutoNum type="arabicPeriod" startAt="9"/>
            </a:pPr>
            <a:r>
              <a:rPr lang="en-US" altLang="ko-KR" sz="1200" dirty="0" err="1" smtClean="0"/>
              <a:t>Async</a:t>
            </a:r>
            <a:r>
              <a:rPr lang="ko-KR" altLang="en-US" sz="1200" dirty="0" smtClean="0"/>
              <a:t>처리</a:t>
            </a:r>
            <a:endParaRPr lang="en-US" altLang="ko-KR" sz="1200" dirty="0" smtClean="0"/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200" dirty="0" smtClean="0"/>
              <a:t>데이터 전송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AsWriteTR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전에 </a:t>
            </a:r>
            <a:r>
              <a:rPr lang="en-US" altLang="ko-KR" sz="1200" dirty="0" smtClean="0"/>
              <a:t>Request ID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TR </a:t>
            </a:r>
            <a:r>
              <a:rPr lang="ko-KR" altLang="en-US" sz="1200" dirty="0" err="1" smtClean="0"/>
              <a:t>셋팅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AsSetId</a:t>
            </a:r>
            <a:r>
              <a:rPr lang="en-US" altLang="ko-KR" sz="1200" dirty="0" smtClean="0"/>
              <a:t> &amp; </a:t>
            </a:r>
            <a:r>
              <a:rPr lang="en-US" altLang="ko-KR" sz="1200" dirty="0" err="1" smtClean="0"/>
              <a:t>AsSetTrCode</a:t>
            </a:r>
            <a:r>
              <a:rPr lang="en-US" altLang="ko-KR" sz="1200" dirty="0" smtClean="0"/>
              <a:t>)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200" dirty="0" smtClean="0"/>
              <a:t>데이터 수신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AsCheckFd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후에 데이터 읽기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AsCheckPacket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호출</a:t>
            </a:r>
            <a:endParaRPr lang="en-US" altLang="ko-KR" sz="1200" dirty="0" smtClean="0"/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200" dirty="0" smtClean="0"/>
              <a:t>데이터 읽으면 </a:t>
            </a:r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구조체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PACKET_St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데이터가 들어있고 </a:t>
            </a:r>
            <a:r>
              <a:rPr lang="en-US" altLang="ko-KR" sz="1200" dirty="0" smtClean="0"/>
              <a:t>Request ID</a:t>
            </a:r>
            <a:r>
              <a:rPr lang="ko-KR" altLang="en-US" sz="1200" dirty="0" smtClean="0"/>
              <a:t>가 리턴됨</a:t>
            </a:r>
            <a:endParaRPr lang="en-US" altLang="ko-KR" sz="1200" dirty="0" smtClean="0"/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구조체에서 </a:t>
            </a:r>
            <a:r>
              <a:rPr lang="ko-KR" altLang="en-US" sz="1200" dirty="0" err="1" smtClean="0"/>
              <a:t>리턴됨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Request ID</a:t>
            </a:r>
            <a:r>
              <a:rPr lang="ko-KR" altLang="en-US" sz="1200" dirty="0" smtClean="0"/>
              <a:t>에 해당하는 데이터를 찾아 처리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오류 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메시지와 메시지 코드만 있을 수 있음</a:t>
            </a:r>
            <a:r>
              <a:rPr lang="en-US" altLang="ko-KR" sz="1200" dirty="0" smtClean="0"/>
              <a:t>)</a:t>
            </a:r>
          </a:p>
          <a:p>
            <a:pPr marL="685800" lvl="1" indent="-228600">
              <a:buFont typeface="+mj-ea"/>
              <a:buAutoNum type="circleNumDbPlain"/>
            </a:pPr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구조체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PACKET_St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정의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000" dirty="0" err="1" smtClean="0"/>
              <a:t>typedef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struct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DATA_St</a:t>
            </a:r>
            <a:r>
              <a:rPr lang="en-US" altLang="ko-KR" sz="1000" dirty="0" smtClean="0"/>
              <a:t>_</a:t>
            </a:r>
          </a:p>
          <a:p>
            <a:pPr marL="1143000" lvl="2" indent="-228600"/>
            <a:r>
              <a:rPr lang="en-US" altLang="ko-KR" sz="1000" dirty="0" smtClean="0"/>
              <a:t>{</a:t>
            </a:r>
          </a:p>
          <a:p>
            <a:pPr marL="1143000" lvl="2" indent="-228600"/>
            <a:r>
              <a:rPr lang="en-US" altLang="ko-KR" sz="1000" dirty="0" smtClean="0"/>
              <a:t>    char </a:t>
            </a:r>
            <a:r>
              <a:rPr lang="en-US" altLang="ko-KR" sz="1000" dirty="0" err="1" smtClean="0"/>
              <a:t>trcode</a:t>
            </a:r>
            <a:r>
              <a:rPr lang="en-US" altLang="ko-KR" sz="1000" dirty="0" smtClean="0"/>
              <a:t>[10];</a:t>
            </a:r>
          </a:p>
          <a:p>
            <a:pPr marL="1143000" lvl="2" indent="-228600"/>
            <a:r>
              <a:rPr lang="en-US" altLang="ko-KR" sz="1000" dirty="0" smtClean="0"/>
              <a:t>    char code[6];</a:t>
            </a:r>
          </a:p>
          <a:p>
            <a:pPr marL="1143000" lvl="2" indent="-228600"/>
            <a:r>
              <a:rPr lang="en-US" altLang="ko-KR" sz="1000" dirty="0" smtClean="0"/>
              <a:t>    char </a:t>
            </a:r>
            <a:r>
              <a:rPr lang="en-US" altLang="ko-KR" sz="1000" dirty="0" err="1" smtClean="0"/>
              <a:t>msg</a:t>
            </a:r>
            <a:r>
              <a:rPr lang="en-US" altLang="ko-KR" sz="1000" dirty="0" smtClean="0"/>
              <a:t>[130];</a:t>
            </a:r>
          </a:p>
          <a:p>
            <a:pPr marL="1143000" lvl="2" indent="-228600"/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data_len</a:t>
            </a:r>
            <a:r>
              <a:rPr lang="en-US" altLang="ko-KR" sz="1000" dirty="0" smtClean="0"/>
              <a:t>;</a:t>
            </a:r>
          </a:p>
          <a:p>
            <a:pPr marL="1143000" lvl="2" indent="-228600"/>
            <a:r>
              <a:rPr lang="en-US" altLang="ko-KR" sz="1000" dirty="0" smtClean="0"/>
              <a:t>    char data[16384];</a:t>
            </a:r>
          </a:p>
          <a:p>
            <a:pPr marL="1143000" lvl="2" indent="-228600"/>
            <a:r>
              <a:rPr lang="en-US" altLang="ko-KR" sz="1000" dirty="0" smtClean="0"/>
              <a:t>} </a:t>
            </a:r>
            <a:r>
              <a:rPr lang="en-US" altLang="ko-KR" sz="1000" dirty="0" err="1" smtClean="0"/>
              <a:t>DATA_St</a:t>
            </a:r>
            <a:r>
              <a:rPr lang="en-US" altLang="ko-KR" sz="1000" dirty="0" smtClean="0"/>
              <a:t>;</a:t>
            </a:r>
          </a:p>
          <a:p>
            <a:pPr marL="1143000" lvl="2" indent="-228600"/>
            <a:endParaRPr lang="en-US" altLang="ko-KR" sz="1000" dirty="0" smtClean="0"/>
          </a:p>
          <a:p>
            <a:pPr marL="1143000" lvl="2" indent="-228600"/>
            <a:r>
              <a:rPr lang="en-US" altLang="ko-KR" sz="1000" dirty="0" err="1" smtClean="0"/>
              <a:t>typedef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struct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PACKET_St</a:t>
            </a:r>
            <a:r>
              <a:rPr lang="en-US" altLang="ko-KR" sz="1000" dirty="0" smtClean="0"/>
              <a:t>_</a:t>
            </a:r>
          </a:p>
          <a:p>
            <a:pPr marL="1143000" lvl="2" indent="-228600"/>
            <a:r>
              <a:rPr lang="en-US" altLang="ko-KR" sz="1000" dirty="0" smtClean="0"/>
              <a:t>{</a:t>
            </a:r>
          </a:p>
          <a:p>
            <a:pPr marL="1143000" lvl="2" indent="-228600"/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DATA_St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DataSt</a:t>
            </a:r>
            <a:r>
              <a:rPr lang="en-US" altLang="ko-KR" sz="1000" dirty="0" smtClean="0"/>
              <a:t>[256];</a:t>
            </a:r>
          </a:p>
          <a:p>
            <a:pPr marL="1143000" lvl="2" indent="-228600"/>
            <a:r>
              <a:rPr lang="en-US" altLang="ko-KR" sz="1000" dirty="0" smtClean="0"/>
              <a:t>} </a:t>
            </a:r>
            <a:r>
              <a:rPr lang="en-US" altLang="ko-KR" sz="1000" dirty="0" err="1" smtClean="0"/>
              <a:t>PACKET_St</a:t>
            </a:r>
            <a:r>
              <a:rPr lang="en-US" altLang="ko-KR" sz="1000" dirty="0" smtClean="0"/>
              <a:t>;</a:t>
            </a:r>
          </a:p>
          <a:p>
            <a:pPr marL="685800" lvl="1" indent="-228600">
              <a:buFont typeface="+mj-ea"/>
              <a:buAutoNum type="circleNumDbPlain" startAt="6"/>
            </a:pPr>
            <a:r>
              <a:rPr lang="ko-KR" altLang="en-US" sz="1200" dirty="0" err="1" smtClean="0"/>
              <a:t>패킷</a:t>
            </a:r>
            <a:r>
              <a:rPr lang="ko-KR" altLang="en-US" sz="1200" dirty="0" smtClean="0"/>
              <a:t> 구조체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PACKET_St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사용예제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Request ID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10</a:t>
            </a:r>
            <a:r>
              <a:rPr lang="ko-KR" altLang="en-US" sz="1200" dirty="0" smtClean="0"/>
              <a:t>일 경우</a:t>
            </a:r>
            <a:endParaRPr lang="en-US" altLang="ko-KR" sz="1200" dirty="0" smtClean="0"/>
          </a:p>
          <a:p>
            <a:pPr marL="1143000" lvl="2" indent="-228600"/>
            <a:r>
              <a:rPr lang="ko-KR" altLang="en-US" sz="1200" dirty="0" smtClean="0"/>
              <a:t>데이터      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DataPool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DataSt</a:t>
            </a:r>
            <a:r>
              <a:rPr lang="en-US" altLang="ko-KR" sz="1200" dirty="0" smtClean="0"/>
              <a:t>[10].data</a:t>
            </a:r>
          </a:p>
          <a:p>
            <a:pPr marL="1143000" lvl="2" indent="-228600"/>
            <a:r>
              <a:rPr lang="ko-KR" altLang="en-US" sz="1200" dirty="0" smtClean="0"/>
              <a:t>데이터길이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DataPool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DataSt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R_Id</a:t>
            </a:r>
            <a:r>
              <a:rPr lang="en-US" altLang="ko-KR" sz="1200" dirty="0" smtClean="0"/>
              <a:t>].</a:t>
            </a:r>
            <a:r>
              <a:rPr lang="en-US" altLang="ko-KR" sz="1200" dirty="0" err="1" smtClean="0"/>
              <a:t>data_len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err="1" smtClean="0"/>
              <a:t>Tr</a:t>
            </a:r>
            <a:r>
              <a:rPr lang="en-US" altLang="ko-KR" sz="1200" dirty="0" smtClean="0"/>
              <a:t> Code      : </a:t>
            </a:r>
            <a:r>
              <a:rPr lang="en-US" altLang="ko-KR" sz="1200" dirty="0" err="1" smtClean="0"/>
              <a:t>DataPool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DataSt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R_Id</a:t>
            </a:r>
            <a:r>
              <a:rPr lang="en-US" altLang="ko-KR" sz="1200" dirty="0" smtClean="0"/>
              <a:t>].</a:t>
            </a:r>
            <a:r>
              <a:rPr lang="en-US" altLang="ko-KR" sz="1200" dirty="0" err="1" smtClean="0"/>
              <a:t>trcode</a:t>
            </a:r>
            <a:endParaRPr lang="en-US" altLang="ko-KR" sz="1200" dirty="0" smtClean="0"/>
          </a:p>
          <a:p>
            <a:pPr marL="1143000" lvl="2" indent="-228600"/>
            <a:r>
              <a:rPr lang="ko-KR" altLang="en-US" sz="1200" dirty="0" smtClean="0"/>
              <a:t>메시지 코드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DataPool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DataSt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R_Id</a:t>
            </a:r>
            <a:r>
              <a:rPr lang="en-US" altLang="ko-KR" sz="1200" dirty="0" smtClean="0"/>
              <a:t>].code</a:t>
            </a:r>
          </a:p>
          <a:p>
            <a:pPr marL="1143000" lvl="2" indent="-228600"/>
            <a:r>
              <a:rPr lang="ko-KR" altLang="en-US" sz="1200" dirty="0" smtClean="0"/>
              <a:t>메시지       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DataPool</a:t>
            </a:r>
            <a:r>
              <a:rPr lang="en-US" altLang="ko-KR" sz="1200" dirty="0" smtClean="0"/>
              <a:t>-&gt;</a:t>
            </a:r>
            <a:r>
              <a:rPr lang="en-US" altLang="ko-KR" sz="1200" dirty="0" err="1" smtClean="0"/>
              <a:t>DataSt</a:t>
            </a: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R_Id</a:t>
            </a:r>
            <a:r>
              <a:rPr lang="en-US" altLang="ko-KR" sz="1200" dirty="0" smtClean="0"/>
              <a:t>].</a:t>
            </a:r>
            <a:r>
              <a:rPr lang="en-US" altLang="ko-KR" sz="1200" dirty="0" err="1" smtClean="0"/>
              <a:t>msg</a:t>
            </a:r>
            <a:endParaRPr lang="en-US" altLang="ko-KR" sz="1200" dirty="0" smtClean="0"/>
          </a:p>
          <a:p>
            <a:pPr marL="1143000" lvl="2" indent="-228600"/>
            <a:endParaRPr lang="en-US" altLang="ko-KR" sz="1200" dirty="0" smtClean="0"/>
          </a:p>
          <a:p>
            <a:pPr marL="685800" lvl="1" indent="-228600"/>
            <a:endParaRPr lang="en-US" altLang="ko-KR" sz="1000" dirty="0" smtClean="0"/>
          </a:p>
          <a:p>
            <a:pPr marL="1143000" lvl="2" indent="-228600"/>
            <a:endParaRPr lang="en-US" altLang="ko-KR" sz="1200" dirty="0" smtClean="0"/>
          </a:p>
          <a:p>
            <a:pPr marL="685800" lvl="1" indent="-228600"/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9125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94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874" y="57026"/>
            <a:ext cx="5472608" cy="635670"/>
          </a:xfrm>
        </p:spPr>
        <p:txBody>
          <a:bodyPr/>
          <a:lstStyle/>
          <a:p>
            <a:r>
              <a:rPr lang="ko-KR" altLang="en-US" dirty="0"/>
              <a:t>서비스 개요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591-3FD4-4D63-BFE7-33D221590793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834" y="726951"/>
            <a:ext cx="95050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제공 </a:t>
            </a:r>
            <a:r>
              <a:rPr lang="en-US" altLang="ko-KR" sz="1200" dirty="0" smtClean="0"/>
              <a:t>OS</a:t>
            </a:r>
          </a:p>
          <a:p>
            <a:pPr marL="228600" indent="-228600"/>
            <a:r>
              <a:rPr lang="en-US" altLang="ko-KR" sz="1200" dirty="0" smtClean="0"/>
              <a:t>	- </a:t>
            </a:r>
            <a:r>
              <a:rPr lang="en-US" altLang="ko-KR" sz="1200" dirty="0" err="1" smtClean="0"/>
              <a:t>CentOS</a:t>
            </a:r>
            <a:r>
              <a:rPr lang="en-US" altLang="ko-KR" sz="1200" dirty="0" smtClean="0"/>
              <a:t> 6.3 64bit</a:t>
            </a:r>
          </a:p>
          <a:p>
            <a:pPr marL="228600" indent="-228600">
              <a:buFontTx/>
              <a:buChar char="-"/>
            </a:pPr>
            <a:endParaRPr lang="en-US" altLang="ko-KR" sz="1200" dirty="0" smtClean="0"/>
          </a:p>
          <a:p>
            <a:pPr marL="228600" indent="-228600">
              <a:buAutoNum type="arabicPeriod" startAt="2"/>
            </a:pPr>
            <a:r>
              <a:rPr lang="ko-KR" altLang="en-US" sz="1200" dirty="0" smtClean="0"/>
              <a:t>개발절차</a:t>
            </a:r>
            <a:endParaRPr lang="en-US" altLang="ko-KR" sz="1200" dirty="0" smtClean="0"/>
          </a:p>
          <a:p>
            <a:pPr marL="228600" indent="-228600"/>
            <a:endParaRPr lang="en-US" altLang="ko-KR" sz="1200" dirty="0" smtClean="0"/>
          </a:p>
          <a:p>
            <a:pPr marL="228600" indent="-228600"/>
            <a:endParaRPr lang="en-US" altLang="ko-KR" sz="1200" dirty="0" smtClean="0"/>
          </a:p>
          <a:p>
            <a:pPr marL="228600" indent="-228600">
              <a:buAutoNum type="arabicPeriod" startAt="3"/>
            </a:pPr>
            <a:endParaRPr lang="en-US" altLang="ko-KR" sz="1200" dirty="0" smtClean="0"/>
          </a:p>
          <a:p>
            <a:pPr marL="228600" indent="-228600">
              <a:buAutoNum type="arabicPeriod" startAt="3"/>
            </a:pPr>
            <a:endParaRPr lang="en-US" altLang="ko-KR" sz="1200" dirty="0" smtClean="0"/>
          </a:p>
          <a:p>
            <a:pPr marL="228600" indent="-228600">
              <a:buAutoNum type="arabicPeriod" startAt="3"/>
            </a:pPr>
            <a:endParaRPr lang="en-US" altLang="ko-KR" sz="1200" dirty="0" smtClean="0"/>
          </a:p>
          <a:p>
            <a:pPr marL="228600" indent="-228600">
              <a:buAutoNum type="arabicPeriod" startAt="3"/>
            </a:pPr>
            <a:endParaRPr lang="en-US" altLang="ko-KR" sz="1200" dirty="0" smtClean="0"/>
          </a:p>
          <a:p>
            <a:pPr marL="228600" indent="-228600">
              <a:buAutoNum type="arabicPeriod" startAt="3"/>
            </a:pPr>
            <a:endParaRPr lang="en-US" altLang="ko-KR" sz="1200" dirty="0" smtClean="0"/>
          </a:p>
          <a:p>
            <a:pPr marL="228600" indent="-228600">
              <a:buAutoNum type="arabicPeriod" startAt="3"/>
            </a:pPr>
            <a:endParaRPr lang="en-US" altLang="ko-KR" sz="1200" dirty="0" smtClean="0"/>
          </a:p>
          <a:p>
            <a:pPr marL="228600" indent="-228600">
              <a:buAutoNum type="arabicPeriod" startAt="3"/>
            </a:pPr>
            <a:endParaRPr lang="en-US" altLang="ko-KR" sz="1200" dirty="0" smtClean="0"/>
          </a:p>
          <a:p>
            <a:pPr marL="228600" indent="-228600">
              <a:buAutoNum type="arabicPeriod" startAt="3"/>
            </a:pPr>
            <a:endParaRPr lang="en-US" altLang="ko-KR" sz="1200" dirty="0" smtClean="0"/>
          </a:p>
          <a:p>
            <a:pPr marL="228600" indent="-228600">
              <a:buAutoNum type="arabicPeriod" startAt="3"/>
            </a:pPr>
            <a:endParaRPr lang="en-US" altLang="ko-KR" sz="1200" dirty="0" smtClean="0"/>
          </a:p>
          <a:p>
            <a:pPr marL="228600" indent="-228600">
              <a:buAutoNum type="arabicPeriod" startAt="3"/>
            </a:pPr>
            <a:r>
              <a:rPr lang="ko-KR" altLang="en-US" sz="1200" dirty="0" smtClean="0"/>
              <a:t>주의사항</a:t>
            </a:r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	- </a:t>
            </a:r>
            <a:r>
              <a:rPr lang="ko-KR" altLang="en-US" sz="1200" dirty="0" smtClean="0"/>
              <a:t>모든 </a:t>
            </a:r>
            <a:r>
              <a:rPr lang="en-US" altLang="ko-KR" sz="1200" dirty="0" smtClean="0"/>
              <a:t>TR(Transaction)</a:t>
            </a:r>
            <a:r>
              <a:rPr lang="ko-KR" altLang="en-US" sz="1200" dirty="0" smtClean="0"/>
              <a:t>은 로그인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공인인증 절차를 </a:t>
            </a:r>
            <a:r>
              <a:rPr lang="ko-KR" altLang="en-US" sz="1200" dirty="0" err="1" smtClean="0"/>
              <a:t>거친후에</a:t>
            </a:r>
            <a:r>
              <a:rPr lang="ko-KR" altLang="en-US" sz="1200" dirty="0" smtClean="0"/>
              <a:t> 수행이 가능합니다</a:t>
            </a:r>
            <a:r>
              <a:rPr lang="en-US" altLang="ko-KR" sz="1200" dirty="0" smtClean="0"/>
              <a:t>.</a:t>
            </a:r>
          </a:p>
          <a:p>
            <a:pPr marL="228600" indent="-228600"/>
            <a:r>
              <a:rPr lang="en-US" altLang="ko-KR" sz="1200" dirty="0" smtClean="0"/>
              <a:t>	- </a:t>
            </a:r>
            <a:r>
              <a:rPr lang="ko-KR" altLang="en-US" sz="1200" dirty="0" smtClean="0"/>
              <a:t>외부에서의 </a:t>
            </a:r>
            <a:r>
              <a:rPr lang="en-US" altLang="ko-KR" sz="1200" dirty="0" smtClean="0"/>
              <a:t>TR</a:t>
            </a:r>
            <a:r>
              <a:rPr lang="ko-KR" altLang="en-US" sz="1200" dirty="0" smtClean="0"/>
              <a:t>은 암호화 되어 전송되어야 합니다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시세조회</a:t>
            </a:r>
            <a:r>
              <a:rPr lang="en-US" altLang="ko-KR" sz="1200" dirty="0" smtClean="0"/>
              <a:t>TR</a:t>
            </a:r>
            <a:r>
              <a:rPr lang="ko-KR" altLang="en-US" sz="1200" dirty="0" smtClean="0"/>
              <a:t>의 경우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초당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건으로 사용이 제한</a:t>
            </a:r>
            <a:r>
              <a:rPr lang="ko-KR" altLang="en-US" sz="1200" dirty="0" smtClean="0"/>
              <a:t>됩니다</a:t>
            </a:r>
            <a:r>
              <a:rPr lang="en-US" altLang="ko-KR" sz="1200" dirty="0" smtClean="0"/>
              <a:t>.</a:t>
            </a:r>
          </a:p>
          <a:p>
            <a:pPr marL="228600" indent="-228600"/>
            <a:r>
              <a:rPr lang="en-US" altLang="ko-KR" sz="1200" dirty="0" smtClean="0"/>
              <a:t>	- </a:t>
            </a:r>
            <a:r>
              <a:rPr lang="ko-KR" altLang="en-US" sz="1200" dirty="0" smtClean="0"/>
              <a:t>모의투자에서는 로그인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공인인증에 대한 테스트가 되지 않으므로 별도에 테스트가 가능한 환경을 제공합니다</a:t>
            </a:r>
            <a:r>
              <a:rPr lang="en-US" altLang="ko-KR" sz="1200" dirty="0" smtClean="0"/>
              <a:t>.(</a:t>
            </a:r>
            <a:r>
              <a:rPr lang="ko-KR" altLang="en-US" sz="1200" dirty="0" err="1" smtClean="0"/>
              <a:t>테스트시</a:t>
            </a:r>
            <a:r>
              <a:rPr lang="ko-KR" altLang="en-US" sz="1200" dirty="0" smtClean="0"/>
              <a:t> 지원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    - Linux </a:t>
            </a:r>
            <a:r>
              <a:rPr lang="ko-KR" altLang="en-US" sz="1200" dirty="0" smtClean="0"/>
              <a:t>계좌등록은 </a:t>
            </a:r>
            <a:r>
              <a:rPr lang="en-US" altLang="ko-KR" sz="1200" dirty="0" smtClean="0"/>
              <a:t>‘</a:t>
            </a:r>
            <a:r>
              <a:rPr lang="ko-KR" altLang="en-US" sz="1200" dirty="0" err="1" smtClean="0"/>
              <a:t>이메일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 또는 </a:t>
            </a:r>
            <a:r>
              <a:rPr lang="en-US" altLang="ko-KR" sz="1200" dirty="0" smtClean="0"/>
              <a:t>‘</a:t>
            </a:r>
            <a:r>
              <a:rPr lang="en-US" altLang="ko-KR" sz="1200" dirty="0" err="1" smtClean="0"/>
              <a:t>xingAPI</a:t>
            </a:r>
            <a:r>
              <a:rPr lang="ko-KR" altLang="en-US" sz="1200" dirty="0" smtClean="0"/>
              <a:t>게시판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을 통하여 </a:t>
            </a:r>
            <a:r>
              <a:rPr lang="en-US" altLang="ko-KR" sz="1200" dirty="0" err="1" smtClean="0"/>
              <a:t>xingAPI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관리자에게 알려주시면 등록하여 드립니다</a:t>
            </a:r>
            <a:r>
              <a:rPr lang="en-US" altLang="ko-KR" sz="1200" dirty="0" smtClean="0"/>
              <a:t>.</a:t>
            </a:r>
          </a:p>
          <a:p>
            <a:pPr marL="228600" indent="-228600"/>
            <a:r>
              <a:rPr lang="en-US" altLang="ko-KR" sz="1200" dirty="0" smtClean="0"/>
              <a:t>	- </a:t>
            </a:r>
            <a:r>
              <a:rPr lang="ko-KR" altLang="en-US" sz="1200" dirty="0" smtClean="0"/>
              <a:t>제공샘플에 고객기재사항은 </a:t>
            </a:r>
            <a:r>
              <a:rPr lang="en-US" altLang="ko-KR" sz="1200" dirty="0" smtClean="0"/>
              <a:t>‘check’</a:t>
            </a:r>
            <a:r>
              <a:rPr lang="ko-KR" altLang="en-US" sz="1200" dirty="0" smtClean="0"/>
              <a:t>로 표시되어 </a:t>
            </a:r>
            <a:r>
              <a:rPr lang="ko-KR" altLang="en-US" sz="1200" dirty="0" err="1" smtClean="0"/>
              <a:t>주석처리되어있으니</a:t>
            </a:r>
            <a:r>
              <a:rPr lang="ko-KR" altLang="en-US" sz="1200" dirty="0" smtClean="0"/>
              <a:t> 반드시 변경하여 사용하셔야 합니다</a:t>
            </a:r>
            <a:r>
              <a:rPr lang="en-US" altLang="ko-KR" sz="1200" dirty="0" smtClean="0"/>
              <a:t>.</a:t>
            </a:r>
          </a:p>
          <a:p>
            <a:pPr marL="228600" indent="-228600"/>
            <a:r>
              <a:rPr lang="en-US" altLang="ko-KR" sz="1200" dirty="0" smtClean="0"/>
              <a:t>	- </a:t>
            </a:r>
            <a:r>
              <a:rPr lang="ko-KR" altLang="en-US" sz="1200" dirty="0" smtClean="0"/>
              <a:t>모의투자로 테스트가 완료되면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실운영으로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넘어가기위해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LOGIN_API()</a:t>
            </a:r>
            <a:r>
              <a:rPr lang="ko-KR" altLang="en-US" sz="1200" dirty="0" smtClean="0"/>
              <a:t>와 인증서</a:t>
            </a:r>
            <a:r>
              <a:rPr lang="en-US" altLang="ko-KR" sz="1200" dirty="0" smtClean="0"/>
              <a:t>(LOGIN.cfg)</a:t>
            </a:r>
            <a:r>
              <a:rPr lang="ko-KR" altLang="en-US" sz="1200" dirty="0" smtClean="0"/>
              <a:t>처리부분이 </a:t>
            </a:r>
            <a:r>
              <a:rPr lang="ko-KR" altLang="en-US" sz="1200" dirty="0" err="1" smtClean="0"/>
              <a:t>변경되어야합니다</a:t>
            </a:r>
            <a:r>
              <a:rPr lang="en-US" altLang="ko-KR" sz="1200" dirty="0" smtClean="0"/>
              <a:t>.(14Page)</a:t>
            </a:r>
          </a:p>
          <a:p>
            <a:pPr marL="228600" indent="-228600"/>
            <a:r>
              <a:rPr lang="en-US" altLang="ko-KR" sz="1200" dirty="0" smtClean="0"/>
              <a:t>    	- API</a:t>
            </a:r>
            <a:r>
              <a:rPr lang="ko-KR" altLang="en-US" sz="1200" dirty="0" smtClean="0"/>
              <a:t>로 제공되는 </a:t>
            </a:r>
            <a:r>
              <a:rPr lang="en-US" altLang="ko-KR" sz="1200" dirty="0" smtClean="0"/>
              <a:t>TR</a:t>
            </a:r>
            <a:r>
              <a:rPr lang="ko-KR" altLang="en-US" sz="1200" dirty="0" smtClean="0"/>
              <a:t>리스트는 당사 홈페이지</a:t>
            </a:r>
            <a:r>
              <a:rPr lang="en-US" altLang="ko-KR" sz="1200" dirty="0" smtClean="0"/>
              <a:t>(</a:t>
            </a:r>
            <a:r>
              <a:rPr lang="en-US" altLang="ko-KR" sz="1200" dirty="0" smtClean="0">
                <a:hlinkClick r:id="rId2"/>
              </a:rPr>
              <a:t>www.ebestsec.co.kr</a:t>
            </a:r>
            <a:r>
              <a:rPr lang="en-US" altLang="ko-KR" sz="1200" dirty="0" smtClean="0">
                <a:hlinkClick r:id="rId2"/>
              </a:rPr>
              <a:t>)</a:t>
            </a:r>
            <a:r>
              <a:rPr lang="ko-KR" altLang="en-US" sz="1200" dirty="0" smtClean="0">
                <a:hlinkClick r:id="rId2"/>
              </a:rPr>
              <a:t>의</a:t>
            </a:r>
            <a:r>
              <a:rPr lang="ko-KR" altLang="en-US" sz="1200" dirty="0" smtClean="0"/>
              <a:t> 좌측하단에 </a:t>
            </a:r>
            <a:r>
              <a:rPr lang="en-US" altLang="ko-KR" sz="1200" dirty="0" err="1" smtClean="0"/>
              <a:t>xingAPI</a:t>
            </a:r>
            <a:r>
              <a:rPr lang="ko-KR" altLang="en-US" sz="1200" dirty="0" smtClean="0"/>
              <a:t>를 </a:t>
            </a:r>
            <a:r>
              <a:rPr lang="ko-KR" altLang="en-US" sz="1200" dirty="0" err="1" smtClean="0"/>
              <a:t>클릭하신후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DevCenter</a:t>
            </a:r>
            <a:r>
              <a:rPr lang="ko-KR" altLang="en-US" sz="1200" dirty="0" smtClean="0"/>
              <a:t>를 설치하셔서</a:t>
            </a:r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      </a:t>
            </a:r>
            <a:r>
              <a:rPr lang="ko-KR" altLang="en-US" sz="1200" dirty="0" smtClean="0"/>
              <a:t>사용하시면 되며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사용을 위해서는 </a:t>
            </a:r>
            <a:r>
              <a:rPr lang="en-US" altLang="ko-KR" sz="1200" dirty="0" smtClean="0"/>
              <a:t>‘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xingAPI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사용등록</a:t>
            </a:r>
            <a:r>
              <a:rPr lang="en-US" altLang="ko-KR" sz="1200" dirty="0" smtClean="0"/>
              <a:t>’</a:t>
            </a:r>
            <a:r>
              <a:rPr lang="ko-KR" altLang="en-US" sz="1200" dirty="0" smtClean="0"/>
              <a:t>이 되어있어야합니다</a:t>
            </a:r>
            <a:r>
              <a:rPr lang="en-US" altLang="ko-KR" sz="1200" dirty="0" smtClean="0"/>
              <a:t>.</a:t>
            </a:r>
          </a:p>
          <a:p>
            <a:pPr marL="228600" indent="-228600"/>
            <a:r>
              <a:rPr lang="en-US" altLang="ko-KR" sz="1200" dirty="0" smtClean="0"/>
              <a:t>	- </a:t>
            </a:r>
            <a:r>
              <a:rPr lang="en-US" altLang="ko-KR" sz="1200" dirty="0" err="1" smtClean="0"/>
              <a:t>xingAPI</a:t>
            </a:r>
            <a:r>
              <a:rPr lang="en-US" altLang="ko-KR" sz="1200" dirty="0" smtClean="0"/>
              <a:t> for Linux</a:t>
            </a:r>
            <a:r>
              <a:rPr lang="ko-KR" altLang="en-US" sz="1200" dirty="0" smtClean="0"/>
              <a:t>는 당사 </a:t>
            </a:r>
            <a:r>
              <a:rPr lang="ko-KR" altLang="en-US" sz="1200" b="1" dirty="0"/>
              <a:t>최</a:t>
            </a:r>
            <a:r>
              <a:rPr lang="ko-KR" altLang="en-US" sz="1200" b="1" dirty="0" smtClean="0"/>
              <a:t>우수등급</a:t>
            </a:r>
            <a:r>
              <a:rPr lang="ko-KR" altLang="en-US" sz="1200" dirty="0" smtClean="0"/>
              <a:t> 이상의 고객님에게 제공되는 서비스입니다</a:t>
            </a:r>
            <a:r>
              <a:rPr lang="en-US" altLang="ko-KR" sz="1200" dirty="0" smtClean="0"/>
              <a:t>.</a:t>
            </a:r>
          </a:p>
          <a:p>
            <a:pPr marL="228600" indent="-228600"/>
            <a:r>
              <a:rPr lang="en-US" altLang="ko-KR" sz="1200" dirty="0" smtClean="0"/>
              <a:t>	- </a:t>
            </a:r>
            <a:r>
              <a:rPr lang="ko-KR" altLang="en-US" sz="1200" dirty="0" smtClean="0"/>
              <a:t>신규고객님의 경우 당사 담당직원에게 문의하여 </a:t>
            </a:r>
            <a:r>
              <a:rPr lang="ko-KR" altLang="en-US" sz="1200" dirty="0" err="1" smtClean="0"/>
              <a:t>주시기바랍니다</a:t>
            </a:r>
            <a:r>
              <a:rPr lang="en-US" altLang="ko-KR" sz="1200" dirty="0" smtClean="0"/>
              <a:t>.(</a:t>
            </a:r>
            <a:r>
              <a:rPr lang="ko-KR" altLang="en-US" sz="1200" dirty="0" smtClean="0"/>
              <a:t>담당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이호준</a:t>
            </a:r>
            <a:r>
              <a:rPr lang="ko-KR" altLang="en-US" sz="1200" dirty="0" smtClean="0"/>
              <a:t>과장 </a:t>
            </a:r>
            <a:r>
              <a:rPr lang="en-US" altLang="ko-KR" sz="1200" dirty="0" smtClean="0"/>
              <a:t>02)3779-8605)</a:t>
            </a:r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	- </a:t>
            </a:r>
            <a:r>
              <a:rPr lang="ko-KR" altLang="en-US" sz="1200" dirty="0" smtClean="0"/>
              <a:t>고객님의 모의투자테스트가 완료되면 당사 </a:t>
            </a:r>
            <a:r>
              <a:rPr lang="en-US" altLang="ko-KR" sz="1200" dirty="0" smtClean="0"/>
              <a:t>IT</a:t>
            </a:r>
            <a:r>
              <a:rPr lang="ko-KR" altLang="en-US" sz="1200" dirty="0" smtClean="0"/>
              <a:t>직원에게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사용하시는 전체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TR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에 대한 유효성 검증을 거진후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실환경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가동이 가능</a:t>
            </a:r>
            <a:r>
              <a:rPr lang="ko-KR" altLang="en-US" sz="1200" dirty="0" smtClean="0"/>
              <a:t>합니다</a:t>
            </a:r>
            <a:r>
              <a:rPr lang="en-US" altLang="ko-KR" sz="1200" dirty="0" smtClean="0"/>
              <a:t>.</a:t>
            </a:r>
          </a:p>
          <a:p>
            <a:pPr marL="228600" indent="-228600"/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  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32602" y="1566317"/>
            <a:ext cx="1260000" cy="6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ko-KR" sz="10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인증서 </a:t>
            </a:r>
            <a:r>
              <a:rPr lang="ko-KR" altLang="ko-KR" sz="1000" b="1" dirty="0" err="1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생성기제공</a:t>
            </a:r>
            <a:endParaRPr lang="ko-KR" altLang="ko-KR" sz="1000" b="1" dirty="0"/>
          </a:p>
        </p:txBody>
      </p:sp>
      <p:sp>
        <p:nvSpPr>
          <p:cNvPr id="10" name="직사각형 9"/>
          <p:cNvSpPr/>
          <p:nvPr/>
        </p:nvSpPr>
        <p:spPr>
          <a:xfrm>
            <a:off x="971922" y="1566317"/>
            <a:ext cx="1419225" cy="6572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err="1" smtClean="0">
                <a:latin typeface="+mn-ea"/>
                <a:ea typeface="+mn-ea"/>
              </a:rPr>
              <a:t>이베스트증권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923" y="2595017"/>
            <a:ext cx="1419225" cy="6572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 smtClean="0">
                <a:latin typeface="+mn-ea"/>
                <a:ea typeface="+mn-ea"/>
              </a:rPr>
              <a:t>고객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ctr"/>
            <a:r>
              <a:rPr lang="ko-KR" altLang="en-US" sz="1000" dirty="0" err="1" smtClean="0">
                <a:latin typeface="+mn-ea"/>
              </a:rPr>
              <a:t>계좌계설</a:t>
            </a:r>
            <a:r>
              <a:rPr lang="en-US" altLang="ko-KR" sz="1000" dirty="0" smtClean="0">
                <a:latin typeface="+mn-ea"/>
              </a:rPr>
              <a:t/>
            </a:r>
            <a:br>
              <a:rPr lang="en-US" altLang="ko-KR" sz="1000" dirty="0" smtClean="0">
                <a:latin typeface="+mn-ea"/>
              </a:rPr>
            </a:br>
            <a:r>
              <a:rPr lang="en-US" altLang="ko-KR" sz="1000" dirty="0" smtClean="0">
                <a:latin typeface="+mn-ea"/>
              </a:rPr>
              <a:t>ID</a:t>
            </a:r>
            <a:r>
              <a:rPr lang="ko-KR" altLang="en-US" sz="1000" dirty="0" smtClean="0">
                <a:latin typeface="+mn-ea"/>
              </a:rPr>
              <a:t>등록</a:t>
            </a:r>
            <a:r>
              <a:rPr lang="en-US" altLang="ko-KR" sz="1000" dirty="0" smtClean="0">
                <a:latin typeface="+mn-ea"/>
              </a:rPr>
              <a:t>/</a:t>
            </a:r>
            <a:r>
              <a:rPr lang="ko-KR" altLang="en-US" sz="1000" dirty="0" smtClean="0">
                <a:latin typeface="+mn-ea"/>
              </a:rPr>
              <a:t>인증서발급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6337428" y="2299741"/>
            <a:ext cx="238125" cy="23812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/>
          </a:p>
        </p:txBody>
      </p:sp>
      <p:sp>
        <p:nvSpPr>
          <p:cNvPr id="13" name="직사각형 12"/>
          <p:cNvSpPr/>
          <p:nvPr/>
        </p:nvSpPr>
        <p:spPr>
          <a:xfrm>
            <a:off x="5832602" y="2585492"/>
            <a:ext cx="1260000" cy="68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ko-KR" sz="1000" b="1" dirty="0">
                <a:solidFill>
                  <a:schemeClr val="dk1"/>
                </a:solidFill>
                <a:latin typeface="+mn-ea"/>
                <a:ea typeface="+mn-ea"/>
                <a:cs typeface="+mn-cs"/>
              </a:rPr>
              <a:t>인증</a:t>
            </a:r>
            <a:r>
              <a:rPr lang="ko-KR" altLang="en-US" sz="1000" b="1" dirty="0">
                <a:solidFill>
                  <a:schemeClr val="dk1"/>
                </a:solidFill>
                <a:latin typeface="+mn-ea"/>
                <a:ea typeface="+mn-ea"/>
                <a:cs typeface="+mn-cs"/>
              </a:rPr>
              <a:t>서 생성 및 </a:t>
            </a:r>
            <a:endParaRPr lang="en-US" altLang="ko-KR" sz="1000" b="1" dirty="0">
              <a:solidFill>
                <a:schemeClr val="dk1"/>
              </a:solidFill>
              <a:latin typeface="+mn-ea"/>
              <a:ea typeface="+mn-ea"/>
              <a:cs typeface="+mn-cs"/>
            </a:endParaRPr>
          </a:p>
          <a:p>
            <a:pPr algn="ctr"/>
            <a:r>
              <a:rPr lang="ko-KR" altLang="en-US" sz="1000" b="1" dirty="0" err="1">
                <a:solidFill>
                  <a:schemeClr val="dk1"/>
                </a:solidFill>
                <a:latin typeface="+mn-ea"/>
                <a:ea typeface="+mn-ea"/>
                <a:cs typeface="+mn-cs"/>
              </a:rPr>
              <a:t>리눅스서버</a:t>
            </a:r>
            <a:r>
              <a:rPr lang="ko-KR" altLang="en-US" sz="1000" b="1" dirty="0">
                <a:solidFill>
                  <a:schemeClr val="dk1"/>
                </a:solidFill>
                <a:latin typeface="+mn-ea"/>
                <a:ea typeface="+mn-ea"/>
                <a:cs typeface="+mn-cs"/>
              </a:rPr>
              <a:t> 이동</a:t>
            </a:r>
            <a:endParaRPr lang="ko-KR" altLang="ko-KR" sz="1000" b="1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86326" y="1566317"/>
            <a:ext cx="1260000" cy="6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ko-KR" sz="1000">
                <a:solidFill>
                  <a:schemeClr val="dk1"/>
                </a:solidFill>
                <a:latin typeface="+mn-ea"/>
                <a:ea typeface="+mn-ea"/>
                <a:cs typeface="+mn-cs"/>
              </a:rPr>
              <a:t>버전별 라이브러리</a:t>
            </a:r>
            <a:endParaRPr lang="en-US" altLang="ko-KR" sz="1000">
              <a:solidFill>
                <a:schemeClr val="dk1"/>
              </a:solidFill>
              <a:latin typeface="+mn-ea"/>
              <a:ea typeface="+mn-ea"/>
              <a:cs typeface="+mn-cs"/>
            </a:endParaRPr>
          </a:p>
          <a:p>
            <a:pPr algn="ctr"/>
            <a:r>
              <a:rPr lang="ko-KR" altLang="ko-KR" sz="1000">
                <a:solidFill>
                  <a:schemeClr val="dk1"/>
                </a:solidFill>
                <a:latin typeface="+mn-ea"/>
                <a:ea typeface="+mn-ea"/>
                <a:cs typeface="+mn-cs"/>
              </a:rPr>
              <a:t>및 </a:t>
            </a:r>
            <a:r>
              <a:rPr lang="en-US" altLang="ko-KR" sz="1000">
                <a:solidFill>
                  <a:schemeClr val="dk1"/>
                </a:solidFill>
                <a:latin typeface="+mn-ea"/>
                <a:ea typeface="+mn-ea"/>
                <a:cs typeface="+mn-cs"/>
              </a:rPr>
              <a:t>TR</a:t>
            </a:r>
            <a:r>
              <a:rPr lang="ko-KR" altLang="ko-KR" sz="1000">
                <a:solidFill>
                  <a:schemeClr val="dk1"/>
                </a:solidFill>
                <a:latin typeface="+mn-ea"/>
                <a:ea typeface="+mn-ea"/>
                <a:cs typeface="+mn-cs"/>
              </a:rPr>
              <a:t>예제 제공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686326" y="2585492"/>
            <a:ext cx="1260000" cy="68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dk1"/>
                </a:solidFill>
                <a:latin typeface="+mn-ea"/>
                <a:ea typeface="+mn-ea"/>
                <a:cs typeface="+mn-cs"/>
              </a:rPr>
              <a:t>TR</a:t>
            </a:r>
            <a:r>
              <a:rPr lang="ko-KR" altLang="ko-KR" sz="1000" dirty="0">
                <a:solidFill>
                  <a:schemeClr val="dk1"/>
                </a:solidFill>
                <a:latin typeface="+mn-ea"/>
                <a:ea typeface="+mn-ea"/>
                <a:cs typeface="+mn-cs"/>
              </a:rPr>
              <a:t>예제로 기본</a:t>
            </a:r>
            <a:endParaRPr lang="en-US" altLang="ko-KR" sz="1000" dirty="0">
              <a:solidFill>
                <a:schemeClr val="dk1"/>
              </a:solidFill>
              <a:latin typeface="+mn-ea"/>
              <a:ea typeface="+mn-ea"/>
              <a:cs typeface="+mn-cs"/>
            </a:endParaRPr>
          </a:p>
          <a:p>
            <a:pPr algn="ctr"/>
            <a:r>
              <a:rPr lang="ko-KR" altLang="ko-KR" sz="1000" dirty="0">
                <a:solidFill>
                  <a:schemeClr val="dk1"/>
                </a:solidFill>
                <a:latin typeface="+mn-ea"/>
                <a:ea typeface="+mn-ea"/>
                <a:cs typeface="+mn-cs"/>
              </a:rPr>
              <a:t>테스트 수행</a:t>
            </a:r>
          </a:p>
        </p:txBody>
      </p:sp>
      <p:sp>
        <p:nvSpPr>
          <p:cNvPr id="16" name="아래쪽 화살표 15"/>
          <p:cNvSpPr/>
          <p:nvPr/>
        </p:nvSpPr>
        <p:spPr>
          <a:xfrm>
            <a:off x="3191151" y="2299741"/>
            <a:ext cx="238125" cy="23812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/>
          </a:p>
        </p:txBody>
      </p:sp>
      <p:sp>
        <p:nvSpPr>
          <p:cNvPr id="17" name="직사각형 16"/>
          <p:cNvSpPr/>
          <p:nvPr/>
        </p:nvSpPr>
        <p:spPr>
          <a:xfrm>
            <a:off x="4288808" y="1552929"/>
            <a:ext cx="1260000" cy="6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latin typeface="+mn-ea"/>
                <a:ea typeface="+mn-ea"/>
              </a:rPr>
              <a:t>모의투자 </a:t>
            </a:r>
            <a:r>
              <a:rPr lang="ko-KR" altLang="en-US" sz="1000" dirty="0" smtClean="0">
                <a:latin typeface="+mn-ea"/>
                <a:ea typeface="+mn-ea"/>
              </a:rPr>
              <a:t>서버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ctr"/>
            <a:r>
              <a:rPr lang="ko-KR" altLang="en-US" sz="1000" dirty="0" smtClean="0">
                <a:latin typeface="+mn-ea"/>
                <a:ea typeface="+mn-ea"/>
              </a:rPr>
              <a:t>고객계좌등록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248426" y="2585492"/>
            <a:ext cx="1260000" cy="68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latin typeface="+mn-ea"/>
                <a:ea typeface="+mn-ea"/>
              </a:rPr>
              <a:t>모의투자 </a:t>
            </a:r>
            <a:r>
              <a:rPr lang="ko-KR" altLang="en-US" sz="1000" dirty="0" smtClean="0">
                <a:latin typeface="+mn-ea"/>
                <a:ea typeface="+mn-ea"/>
              </a:rPr>
              <a:t>테스트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ctr"/>
            <a:r>
              <a:rPr lang="ko-KR" altLang="en-US" sz="1000" dirty="0" smtClean="0">
                <a:latin typeface="+mn-ea"/>
              </a:rPr>
              <a:t>계좌등록 테스트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3981823" y="2795041"/>
            <a:ext cx="228600" cy="20955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/>
          </a:p>
        </p:txBody>
      </p:sp>
      <p:sp>
        <p:nvSpPr>
          <p:cNvPr id="20" name="오른쪽 화살표 19"/>
          <p:cNvSpPr/>
          <p:nvPr/>
        </p:nvSpPr>
        <p:spPr>
          <a:xfrm>
            <a:off x="5548808" y="2785516"/>
            <a:ext cx="228600" cy="20955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/>
          </a:p>
        </p:txBody>
      </p:sp>
      <p:sp>
        <p:nvSpPr>
          <p:cNvPr id="21" name="직사각형 20"/>
          <p:cNvSpPr/>
          <p:nvPr/>
        </p:nvSpPr>
        <p:spPr>
          <a:xfrm>
            <a:off x="7429872" y="2575967"/>
            <a:ext cx="1260000" cy="68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dk1"/>
                </a:solidFill>
                <a:latin typeface="+mn-ea"/>
                <a:ea typeface="+mn-ea"/>
                <a:cs typeface="+mn-cs"/>
              </a:rPr>
              <a:t>API </a:t>
            </a:r>
            <a:r>
              <a:rPr lang="ko-KR" altLang="en-US" sz="1000" b="1" dirty="0">
                <a:solidFill>
                  <a:schemeClr val="dk1"/>
                </a:solidFill>
                <a:latin typeface="+mn-ea"/>
                <a:ea typeface="+mn-ea"/>
                <a:cs typeface="+mn-cs"/>
              </a:rPr>
              <a:t>시스템 가동</a:t>
            </a:r>
            <a:endParaRPr lang="ko-KR" altLang="ko-KR" sz="1000" b="1" dirty="0">
              <a:solidFill>
                <a:schemeClr val="dk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7152034" y="2775991"/>
            <a:ext cx="228600" cy="20955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/>
          </a:p>
        </p:txBody>
      </p:sp>
      <p:sp>
        <p:nvSpPr>
          <p:cNvPr id="23" name="위쪽/아래쪽 화살표 22"/>
          <p:cNvSpPr/>
          <p:nvPr/>
        </p:nvSpPr>
        <p:spPr>
          <a:xfrm>
            <a:off x="4762777" y="2271166"/>
            <a:ext cx="209550" cy="285750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/>
          </a:p>
        </p:txBody>
      </p:sp>
      <p:sp>
        <p:nvSpPr>
          <p:cNvPr id="24" name="직사각형 23"/>
          <p:cNvSpPr/>
          <p:nvPr/>
        </p:nvSpPr>
        <p:spPr>
          <a:xfrm>
            <a:off x="7429872" y="1556792"/>
            <a:ext cx="1260000" cy="68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latin typeface="+mn-ea"/>
                <a:ea typeface="+mn-ea"/>
              </a:rPr>
              <a:t>API </a:t>
            </a:r>
            <a:r>
              <a:rPr lang="ko-KR" altLang="en-US" sz="1000" b="1" dirty="0">
                <a:latin typeface="+mn-ea"/>
                <a:ea typeface="+mn-ea"/>
              </a:rPr>
              <a:t>서버</a:t>
            </a:r>
          </a:p>
        </p:txBody>
      </p:sp>
      <p:sp>
        <p:nvSpPr>
          <p:cNvPr id="25" name="위쪽/아래쪽 화살표 24"/>
          <p:cNvSpPr/>
          <p:nvPr/>
        </p:nvSpPr>
        <p:spPr>
          <a:xfrm>
            <a:off x="7944223" y="2261641"/>
            <a:ext cx="209550" cy="285750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148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874" y="57026"/>
            <a:ext cx="5472608" cy="635670"/>
          </a:xfrm>
        </p:spPr>
        <p:txBody>
          <a:bodyPr/>
          <a:lstStyle/>
          <a:p>
            <a:r>
              <a:rPr lang="ko-KR" altLang="en-US" dirty="0"/>
              <a:t>제공 </a:t>
            </a:r>
            <a:r>
              <a:rPr lang="en-US" altLang="ko-KR" dirty="0"/>
              <a:t>Library </a:t>
            </a:r>
            <a:r>
              <a:rPr lang="ko-KR" altLang="en-US" dirty="0"/>
              <a:t>및 예제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591-3FD4-4D63-BFE7-33D22159079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9834" y="725795"/>
            <a:ext cx="9505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제공 </a:t>
            </a:r>
            <a:r>
              <a:rPr lang="en-US" altLang="ko-KR" sz="1200" dirty="0" smtClean="0"/>
              <a:t>Library </a:t>
            </a:r>
            <a:r>
              <a:rPr lang="ko-KR" altLang="en-US" sz="1200" dirty="0" smtClean="0"/>
              <a:t>및 예제</a:t>
            </a:r>
            <a:endParaRPr lang="en-US" altLang="ko-KR" sz="1200" dirty="0" smtClean="0"/>
          </a:p>
          <a:p>
            <a:pPr marL="685800" lvl="1" indent="-228600">
              <a:buFontTx/>
              <a:buChar char="-"/>
            </a:pPr>
            <a:r>
              <a:rPr lang="ko-KR" altLang="en-US" sz="1200" dirty="0" smtClean="0"/>
              <a:t>개발을 위해 지원되는 파일은 헤더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라이브러리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샘플소스 입니다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buFontTx/>
              <a:buChar char="-"/>
            </a:pPr>
            <a:r>
              <a:rPr lang="ko-KR" altLang="en-US" sz="1200" dirty="0" smtClean="0"/>
              <a:t>샘플소스는 개발을 용이하게 하는 용도이므로 반드시 고객님 환경에 맞도록 수정하셔서 사용하여 주십시오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buFontTx/>
              <a:buChar char="-"/>
            </a:pPr>
            <a:r>
              <a:rPr lang="ko-KR" altLang="en-US" sz="1200" dirty="0" smtClean="0"/>
              <a:t>제공되는 샘플의 </a:t>
            </a:r>
            <a:r>
              <a:rPr lang="en-US" altLang="ko-KR" sz="1200" dirty="0" err="1" smtClean="0"/>
              <a:t>Makefile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에서 구축하실 </a:t>
            </a:r>
            <a:r>
              <a:rPr lang="en-US" altLang="ko-KR" sz="1200" dirty="0" smtClean="0"/>
              <a:t>path</a:t>
            </a:r>
            <a:r>
              <a:rPr lang="ko-KR" altLang="en-US" sz="1200" dirty="0" smtClean="0"/>
              <a:t>는 </a:t>
            </a:r>
            <a:r>
              <a:rPr lang="en-US" altLang="ko-KR" sz="1200" dirty="0" smtClean="0"/>
              <a:t>ASHOME</a:t>
            </a:r>
            <a:r>
              <a:rPr lang="ko-KR" altLang="en-US" sz="1200" dirty="0" smtClean="0"/>
              <a:t>을 변경하여 사용하시면 됩니다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buFontTx/>
              <a:buChar char="-"/>
            </a:pPr>
            <a:r>
              <a:rPr lang="ko-KR" altLang="en-US" sz="1200" dirty="0" smtClean="0"/>
              <a:t>기본 설정파일인 </a:t>
            </a:r>
            <a:r>
              <a:rPr lang="en-US" altLang="ko-KR" sz="1200" dirty="0" smtClean="0"/>
              <a:t>LOGIN.cfg</a:t>
            </a:r>
            <a:r>
              <a:rPr lang="ko-KR" altLang="en-US" sz="1200" dirty="0" smtClean="0"/>
              <a:t>파일에 실제 고객님께서 사용하실 변수를 입력하여 사용하세요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buFontTx/>
              <a:buChar char="-"/>
            </a:pPr>
            <a:r>
              <a:rPr lang="ko-KR" altLang="en-US" sz="1200" dirty="0" smtClean="0"/>
              <a:t>제공되는 소스샘플의 </a:t>
            </a:r>
            <a:r>
              <a:rPr lang="en-US" altLang="ko-KR" sz="1200" dirty="0" smtClean="0"/>
              <a:t>#define CONFIG_PATH </a:t>
            </a:r>
            <a:r>
              <a:rPr lang="ko-KR" altLang="en-US" sz="1200" dirty="0" smtClean="0"/>
              <a:t>경로는 재정의 하셔서 사용하시기 바랍니다</a:t>
            </a:r>
            <a:r>
              <a:rPr lang="en-US" altLang="ko-KR" sz="1200" dirty="0" smtClean="0"/>
              <a:t>.</a:t>
            </a:r>
          </a:p>
          <a:p>
            <a:pPr marL="685800" lvl="1" indent="-228600">
              <a:buFontTx/>
              <a:buChar char="-"/>
            </a:pPr>
            <a:r>
              <a:rPr lang="en-US" altLang="ko-KR" sz="1200" dirty="0" smtClean="0"/>
              <a:t>/etc/hosts </a:t>
            </a:r>
            <a:r>
              <a:rPr lang="ko-KR" altLang="en-US" sz="1200" dirty="0" smtClean="0"/>
              <a:t>파일에 고객님의 서버 공인</a:t>
            </a:r>
            <a:r>
              <a:rPr lang="en-US" altLang="ko-KR" sz="1200" dirty="0" smtClean="0"/>
              <a:t>IP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hostname</a:t>
            </a:r>
            <a:r>
              <a:rPr lang="ko-KR" altLang="en-US" sz="1200" dirty="0" smtClean="0"/>
              <a:t>이 기재되어있어야 합니다</a:t>
            </a:r>
            <a:r>
              <a:rPr lang="en-US" altLang="ko-KR" sz="1200" dirty="0" smtClean="0"/>
              <a:t>. </a:t>
            </a:r>
          </a:p>
          <a:p>
            <a:pPr marL="685800" lvl="1" indent="-228600"/>
            <a:r>
              <a:rPr lang="en-US" altLang="ko-KR" sz="1200" dirty="0" smtClean="0"/>
              <a:t>        </a:t>
            </a:r>
            <a:r>
              <a:rPr lang="ko-KR" altLang="en-US" sz="1200" dirty="0" smtClean="0"/>
              <a:t>예</a:t>
            </a:r>
            <a:r>
              <a:rPr lang="en-US" altLang="ko-KR" sz="1200" dirty="0" smtClean="0"/>
              <a:t>) 211.211.211.211  </a:t>
            </a:r>
            <a:r>
              <a:rPr lang="en-US" altLang="ko-KR" sz="1200" dirty="0" err="1" smtClean="0"/>
              <a:t>test_server</a:t>
            </a:r>
            <a:endParaRPr lang="en-US" altLang="ko-KR" sz="1200" dirty="0" smtClean="0"/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78332"/>
              </p:ext>
            </p:extLst>
          </p:nvPr>
        </p:nvGraphicFramePr>
        <p:xfrm>
          <a:off x="1540450" y="2636912"/>
          <a:ext cx="6768752" cy="3184757"/>
        </p:xfrm>
        <a:graphic>
          <a:graphicData uri="http://schemas.openxmlformats.org/drawingml/2006/table">
            <a:tbl>
              <a:tblPr/>
              <a:tblGrid>
                <a:gridCol w="1152128"/>
                <a:gridCol w="1406975"/>
                <a:gridCol w="2331964"/>
                <a:gridCol w="1877685"/>
              </a:tblGrid>
              <a:tr h="2096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경로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파일명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7656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헤더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./include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as_packet.h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aslib.h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aspush.h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tuxap.h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customer.h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헤더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라이브러리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./lib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libasphts.a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라이브러리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80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Sample (4~5Page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참조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./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outer_etk_simul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StockOrd.h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FutOrd.h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a1201.c</a:t>
                      </a:r>
                      <a:b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a1202.c</a:t>
                      </a:r>
                      <a:b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a1203.c</a:t>
                      </a:r>
                      <a:b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a1301.c</a:t>
                      </a:r>
                      <a:b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a1302.c</a:t>
                      </a:r>
                      <a:b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a1303.c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주식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TR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헤더</a:t>
                      </a:r>
                      <a:b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선물옵션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TR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헤더</a:t>
                      </a:r>
                      <a:b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주식 신규주문</a:t>
                      </a:r>
                      <a:b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주식 정정주문</a:t>
                      </a:r>
                      <a:b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주식 취소주문</a:t>
                      </a:r>
                      <a:b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선물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옵션 신규주문</a:t>
                      </a:r>
                      <a:b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선물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옵션 정정주문</a:t>
                      </a:r>
                      <a:b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선물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옵션 취소주문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6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주문접수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체결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./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outer_etk_simul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rd_tr.c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신규접수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정정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취소 통보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2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874" y="57026"/>
            <a:ext cx="5472608" cy="635670"/>
          </a:xfrm>
        </p:spPr>
        <p:txBody>
          <a:bodyPr/>
          <a:lstStyle/>
          <a:p>
            <a:r>
              <a:rPr lang="ko-KR" altLang="en-US" dirty="0"/>
              <a:t>제공 </a:t>
            </a:r>
            <a:r>
              <a:rPr lang="en-US" altLang="ko-KR" dirty="0"/>
              <a:t>Library </a:t>
            </a:r>
            <a:r>
              <a:rPr lang="ko-KR" altLang="en-US" dirty="0"/>
              <a:t>및 예제</a:t>
            </a:r>
            <a:r>
              <a:rPr lang="en-US" altLang="ko-KR" dirty="0"/>
              <a:t>(Flow)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591-3FD4-4D63-BFE7-33D22159079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TextBox 14"/>
          <p:cNvSpPr txBox="1"/>
          <p:nvPr/>
        </p:nvSpPr>
        <p:spPr>
          <a:xfrm>
            <a:off x="2406352" y="1328192"/>
            <a:ext cx="1104900" cy="295275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/>
              <a:t>로그인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공인인증</a:t>
            </a:r>
            <a:endParaRPr lang="en-US" altLang="ko-KR" sz="9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39874" y="1040240"/>
            <a:ext cx="1066800" cy="8765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ctr">
              <a:buAutoNum type="arabicPeriod"/>
            </a:pPr>
            <a:r>
              <a:rPr lang="ko-KR" altLang="en-US" sz="900" dirty="0" smtClean="0">
                <a:latin typeface="+mn-ea"/>
                <a:ea typeface="+mn-ea"/>
              </a:rPr>
              <a:t>로그</a:t>
            </a:r>
            <a:r>
              <a:rPr lang="ko-KR" altLang="en-US" sz="900" dirty="0" smtClean="0">
                <a:latin typeface="+mn-ea"/>
              </a:rPr>
              <a:t>인</a:t>
            </a:r>
            <a:endParaRPr lang="en-US" altLang="ko-KR" sz="900" dirty="0" smtClean="0">
              <a:latin typeface="+mn-ea"/>
            </a:endParaRPr>
          </a:p>
          <a:p>
            <a:pPr marL="228600" indent="-228600" algn="ctr"/>
            <a:r>
              <a:rPr lang="en-US" altLang="ko-KR" sz="900" dirty="0" smtClean="0">
                <a:latin typeface="+mn-ea"/>
                <a:ea typeface="+mn-ea"/>
              </a:rPr>
              <a:t>API_LOGIN</a:t>
            </a:r>
            <a:endParaRPr lang="en-US" altLang="ko-KR" sz="900" dirty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9874" y="2480360"/>
            <a:ext cx="10668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>
                <a:latin typeface="+mn-ea"/>
                <a:ea typeface="+mn-ea"/>
              </a:rPr>
              <a:t>주식신규주문</a:t>
            </a:r>
            <a:endParaRPr lang="en-US" altLang="ko-KR" sz="900">
              <a:latin typeface="+mn-ea"/>
              <a:ea typeface="+mn-ea"/>
            </a:endParaRPr>
          </a:p>
          <a:p>
            <a:pPr algn="ctr"/>
            <a:r>
              <a:rPr lang="en-US" altLang="ko-KR" sz="900">
                <a:latin typeface="+mn-ea"/>
                <a:ea typeface="+mn-ea"/>
              </a:rPr>
              <a:t>a1201</a:t>
            </a: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874" y="2912408"/>
            <a:ext cx="10668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latin typeface="+mn-ea"/>
                <a:ea typeface="+mn-ea"/>
              </a:rPr>
              <a:t>주식정정주문</a:t>
            </a:r>
            <a:endParaRPr lang="en-US" altLang="ko-KR" sz="900" dirty="0">
              <a:latin typeface="+mn-ea"/>
              <a:ea typeface="+mn-ea"/>
            </a:endParaRPr>
          </a:p>
          <a:p>
            <a:pPr algn="ctr"/>
            <a:r>
              <a:rPr lang="en-US" altLang="ko-KR" sz="900" dirty="0" smtClean="0">
                <a:latin typeface="+mn-ea"/>
                <a:ea typeface="+mn-ea"/>
              </a:rPr>
              <a:t>a1202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9874" y="3344456"/>
            <a:ext cx="1066800" cy="36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latin typeface="+mj-ea"/>
                <a:ea typeface="+mj-ea"/>
              </a:rPr>
              <a:t>주식취소주문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r>
              <a:rPr lang="en-US" altLang="ko-KR" sz="900" dirty="0">
                <a:latin typeface="+mj-ea"/>
                <a:ea typeface="+mj-ea"/>
              </a:rPr>
              <a:t>a1203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874" y="2048312"/>
            <a:ext cx="10668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latin typeface="+mn-ea"/>
                <a:ea typeface="+mn-ea"/>
              </a:rPr>
              <a:t>로그인 </a:t>
            </a:r>
            <a:r>
              <a:rPr lang="en-US" altLang="ko-KR" sz="900" dirty="0">
                <a:latin typeface="+mn-ea"/>
                <a:ea typeface="+mn-ea"/>
              </a:rPr>
              <a:t>/ </a:t>
            </a:r>
            <a:r>
              <a:rPr lang="ko-KR" altLang="en-US" sz="900" dirty="0">
                <a:latin typeface="+mn-ea"/>
                <a:ea typeface="+mn-ea"/>
              </a:rPr>
              <a:t>인증</a:t>
            </a:r>
            <a:endParaRPr lang="en-US" altLang="ko-KR" sz="900" dirty="0">
              <a:latin typeface="+mn-ea"/>
              <a:ea typeface="+mn-ea"/>
            </a:endParaRPr>
          </a:p>
          <a:p>
            <a:pPr algn="ctr"/>
            <a:r>
              <a:rPr lang="ko-KR" altLang="en-US" sz="900" dirty="0" err="1">
                <a:latin typeface="+mn-ea"/>
                <a:ea typeface="+mn-ea"/>
              </a:rPr>
              <a:t>성공시</a:t>
            </a:r>
            <a:r>
              <a:rPr lang="ko-KR" altLang="en-US" sz="900" dirty="0">
                <a:latin typeface="+mn-ea"/>
                <a:ea typeface="+mn-ea"/>
              </a:rPr>
              <a:t> 주문가능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9874" y="5360680"/>
            <a:ext cx="10668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latin typeface="+mj-ea"/>
                <a:ea typeface="+mj-ea"/>
              </a:rPr>
              <a:t>체결</a:t>
            </a:r>
            <a:r>
              <a:rPr lang="en-US" altLang="ko-KR" sz="900" dirty="0">
                <a:latin typeface="+mj-ea"/>
                <a:ea typeface="+mj-ea"/>
              </a:rPr>
              <a:t>RD </a:t>
            </a:r>
            <a:r>
              <a:rPr lang="ko-KR" altLang="en-US" sz="900" dirty="0">
                <a:latin typeface="+mj-ea"/>
                <a:ea typeface="+mj-ea"/>
              </a:rPr>
              <a:t>수신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r>
              <a:rPr lang="en-US" altLang="ko-KR" sz="900" dirty="0" err="1">
                <a:latin typeface="+mj-ea"/>
                <a:ea typeface="+mj-ea"/>
              </a:rPr>
              <a:t>rd_tr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874" y="5856228"/>
            <a:ext cx="1066800" cy="360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실시간 시세수신</a:t>
            </a:r>
            <a:endParaRPr lang="en-US" altLang="ko-KR" sz="900" dirty="0"/>
          </a:p>
          <a:p>
            <a:pPr algn="ctr"/>
            <a:r>
              <a:rPr lang="en-US" altLang="ko-KR" sz="900" dirty="0" smtClean="0"/>
              <a:t>(</a:t>
            </a:r>
            <a:r>
              <a:rPr lang="en-US" altLang="ko-KR" sz="900" dirty="0" err="1" smtClean="0"/>
              <a:t>xingAPI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이용</a:t>
            </a:r>
            <a:r>
              <a:rPr lang="en-US" altLang="ko-KR" sz="900" dirty="0" smtClean="0"/>
              <a:t>)</a:t>
            </a:r>
            <a:endParaRPr lang="ko-KR" altLang="en-US" sz="1100" dirty="0"/>
          </a:p>
        </p:txBody>
      </p:sp>
      <p:sp>
        <p:nvSpPr>
          <p:cNvPr id="14" name="직사각형 13"/>
          <p:cNvSpPr/>
          <p:nvPr/>
        </p:nvSpPr>
        <p:spPr>
          <a:xfrm>
            <a:off x="539874" y="3920520"/>
            <a:ext cx="1066800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>
                <a:latin typeface="+mn-ea"/>
                <a:ea typeface="+mn-ea"/>
              </a:rPr>
              <a:t>선옵신규주문</a:t>
            </a:r>
            <a:endParaRPr lang="en-US" altLang="ko-KR" sz="900">
              <a:latin typeface="+mn-ea"/>
              <a:ea typeface="+mn-ea"/>
            </a:endParaRPr>
          </a:p>
          <a:p>
            <a:pPr algn="ctr"/>
            <a:r>
              <a:rPr lang="en-US" altLang="ko-KR" sz="900">
                <a:latin typeface="+mn-ea"/>
                <a:ea typeface="+mn-ea"/>
              </a:rPr>
              <a:t>a1301</a:t>
            </a: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874" y="4352568"/>
            <a:ext cx="1066800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>
                <a:latin typeface="+mn-ea"/>
                <a:ea typeface="+mn-ea"/>
              </a:rPr>
              <a:t>선옵정정주문</a:t>
            </a:r>
            <a:endParaRPr lang="en-US" altLang="ko-KR" sz="900">
              <a:latin typeface="+mn-ea"/>
              <a:ea typeface="+mn-ea"/>
            </a:endParaRPr>
          </a:p>
          <a:p>
            <a:pPr algn="ctr"/>
            <a:r>
              <a:rPr lang="en-US" altLang="ko-KR" sz="900">
                <a:latin typeface="+mn-ea"/>
                <a:ea typeface="+mn-ea"/>
              </a:rPr>
              <a:t>a1302</a:t>
            </a: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9874" y="4784616"/>
            <a:ext cx="1066800" cy="36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err="1">
                <a:latin typeface="+mj-ea"/>
                <a:ea typeface="+mj-ea"/>
              </a:rPr>
              <a:t>선옵취소주문</a:t>
            </a:r>
            <a:endParaRPr lang="en-US" altLang="ko-KR" sz="900" dirty="0">
              <a:latin typeface="+mj-ea"/>
              <a:ea typeface="+mj-ea"/>
            </a:endParaRPr>
          </a:p>
          <a:p>
            <a:pPr algn="ctr"/>
            <a:r>
              <a:rPr lang="en-US" altLang="ko-KR" sz="900" dirty="0">
                <a:latin typeface="+mj-ea"/>
                <a:ea typeface="+mj-ea"/>
              </a:rPr>
              <a:t>a1303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" name="TextBox 34"/>
          <p:cNvSpPr txBox="1"/>
          <p:nvPr/>
        </p:nvSpPr>
        <p:spPr>
          <a:xfrm>
            <a:off x="2052042" y="5587331"/>
            <a:ext cx="1944216" cy="216024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/>
              <a:t>접수</a:t>
            </a:r>
            <a:r>
              <a:rPr lang="en-US" altLang="ko-KR" sz="900" dirty="0"/>
              <a:t>/</a:t>
            </a:r>
            <a:r>
              <a:rPr lang="ko-KR" altLang="en-US" sz="900" dirty="0"/>
              <a:t>정정확인</a:t>
            </a:r>
            <a:r>
              <a:rPr lang="en-US" altLang="ko-KR" sz="900" dirty="0"/>
              <a:t>/</a:t>
            </a:r>
            <a:r>
              <a:rPr lang="ko-KR" altLang="en-US" sz="900" dirty="0"/>
              <a:t>체결 통보</a:t>
            </a:r>
          </a:p>
        </p:txBody>
      </p:sp>
      <p:sp>
        <p:nvSpPr>
          <p:cNvPr id="18" name="TextBox 12"/>
          <p:cNvSpPr txBox="1"/>
          <p:nvPr/>
        </p:nvSpPr>
        <p:spPr>
          <a:xfrm>
            <a:off x="2418557" y="941859"/>
            <a:ext cx="962025" cy="295275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smtClean="0"/>
              <a:t>서버연결</a:t>
            </a:r>
            <a:endParaRPr lang="ko-KR" altLang="en-US" sz="9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610469" y="1145282"/>
            <a:ext cx="248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1591419" y="1316732"/>
            <a:ext cx="248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1629519" y="1551459"/>
            <a:ext cx="248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1610469" y="1722909"/>
            <a:ext cx="248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29620" y="2378596"/>
            <a:ext cx="1085850" cy="295275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/>
              <a:t>주식 신규주문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619994" y="2588146"/>
            <a:ext cx="248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20095" y="2791594"/>
            <a:ext cx="1085850" cy="295275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/>
              <a:t>주식정정주문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610469" y="3020194"/>
            <a:ext cx="248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6"/>
          <p:cNvSpPr txBox="1"/>
          <p:nvPr/>
        </p:nvSpPr>
        <p:spPr>
          <a:xfrm>
            <a:off x="2429620" y="3223642"/>
            <a:ext cx="1085850" cy="295275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/>
              <a:t>주식취소주문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619994" y="3442717"/>
            <a:ext cx="248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1591419" y="2750071"/>
            <a:ext cx="248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619994" y="3163069"/>
            <a:ext cx="248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1619994" y="3614167"/>
            <a:ext cx="248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1"/>
          <p:cNvSpPr txBox="1"/>
          <p:nvPr/>
        </p:nvSpPr>
        <p:spPr>
          <a:xfrm>
            <a:off x="2334344" y="5233516"/>
            <a:ext cx="1085850" cy="295275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/>
              <a:t>계좌번호등록</a:t>
            </a: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1610469" y="5471641"/>
            <a:ext cx="248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1619994" y="5595466"/>
            <a:ext cx="248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15294" y="5760938"/>
            <a:ext cx="1085850" cy="295275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/>
              <a:t>실시간 시세등록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15294" y="6086053"/>
            <a:ext cx="1104900" cy="295275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/>
              <a:t>실시간 시세 수신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1619994" y="5981154"/>
            <a:ext cx="248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1600944" y="6117679"/>
            <a:ext cx="248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4"/>
          <p:cNvSpPr txBox="1"/>
          <p:nvPr/>
        </p:nvSpPr>
        <p:spPr>
          <a:xfrm>
            <a:off x="2420095" y="3776464"/>
            <a:ext cx="1085850" cy="295275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/>
              <a:t>선옵</a:t>
            </a:r>
            <a:r>
              <a:rPr lang="ko-KR" altLang="en-US" sz="900" dirty="0"/>
              <a:t> 신규주문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619994" y="4024114"/>
            <a:ext cx="248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6"/>
          <p:cNvSpPr txBox="1"/>
          <p:nvPr/>
        </p:nvSpPr>
        <p:spPr>
          <a:xfrm>
            <a:off x="2410570" y="4246612"/>
            <a:ext cx="1085850" cy="295275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/>
              <a:t>선옵정정주문</a:t>
            </a:r>
            <a:endParaRPr lang="ko-KR" altLang="en-US" sz="900" dirty="0"/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1610469" y="4482108"/>
            <a:ext cx="248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8"/>
          <p:cNvSpPr txBox="1"/>
          <p:nvPr/>
        </p:nvSpPr>
        <p:spPr>
          <a:xfrm>
            <a:off x="2420095" y="4633317"/>
            <a:ext cx="1085850" cy="295275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/>
              <a:t>선옵취소주문</a:t>
            </a:r>
            <a:endParaRPr lang="ko-KR" altLang="en-US" sz="9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619994" y="4882877"/>
            <a:ext cx="248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>
            <a:off x="1591419" y="4186039"/>
            <a:ext cx="248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H="1">
            <a:off x="1619994" y="4624983"/>
            <a:ext cx="248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>
            <a:off x="1619994" y="5054327"/>
            <a:ext cx="248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4096841" y="1040160"/>
            <a:ext cx="979537" cy="52103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/>
              <a:t>API  Server</a:t>
            </a:r>
            <a:endParaRPr lang="ko-KR" altLang="en-US" sz="1100"/>
          </a:p>
        </p:txBody>
      </p:sp>
      <p:sp>
        <p:nvSpPr>
          <p:cNvPr id="51" name="TextBox 50"/>
          <p:cNvSpPr txBox="1"/>
          <p:nvPr/>
        </p:nvSpPr>
        <p:spPr>
          <a:xfrm>
            <a:off x="179834" y="703729"/>
            <a:ext cx="950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200" dirty="0" smtClean="0"/>
              <a:t>2. </a:t>
            </a:r>
            <a:r>
              <a:rPr lang="ko-KR" altLang="en-US" sz="1200" dirty="0" smtClean="0"/>
              <a:t>기본 테스트 처리 </a:t>
            </a:r>
            <a:r>
              <a:rPr lang="en-US" altLang="ko-KR" sz="1200" dirty="0" smtClean="0"/>
              <a:t>Flow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148386" y="1052736"/>
            <a:ext cx="4392488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altLang="ko-KR" sz="1050" dirty="0" smtClean="0">
                <a:latin typeface="+mj-lt"/>
              </a:rPr>
              <a:t> ETK TR</a:t>
            </a:r>
            <a:r>
              <a:rPr lang="ko-KR" altLang="en-US" sz="1050" dirty="0" smtClean="0">
                <a:latin typeface="+mj-lt"/>
              </a:rPr>
              <a:t>은 </a:t>
            </a:r>
            <a:r>
              <a:rPr lang="en-US" altLang="ko-KR" sz="1050" dirty="0" err="1" smtClean="0">
                <a:latin typeface="+mj-lt"/>
              </a:rPr>
              <a:t>DevCenter</a:t>
            </a:r>
            <a:r>
              <a:rPr lang="ko-KR" altLang="en-US" sz="1050" dirty="0" smtClean="0">
                <a:latin typeface="+mj-lt"/>
              </a:rPr>
              <a:t>에서 전문을 확인하실 수 있습니다</a:t>
            </a:r>
            <a:r>
              <a:rPr lang="en-US" altLang="ko-KR" sz="1050" dirty="0" smtClean="0">
                <a:latin typeface="+mj-lt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050" dirty="0" smtClean="0">
                <a:latin typeface="+mj-lt"/>
              </a:rPr>
              <a:t> </a:t>
            </a:r>
            <a:r>
              <a:rPr lang="ko-KR" altLang="en-US" sz="1050" dirty="0" smtClean="0">
                <a:latin typeface="+mj-lt"/>
              </a:rPr>
              <a:t>각 예제는 </a:t>
            </a:r>
            <a:r>
              <a:rPr lang="en-US" altLang="ko-KR" sz="1050" dirty="0" smtClean="0">
                <a:latin typeface="+mj-lt"/>
              </a:rPr>
              <a:t>‘check’</a:t>
            </a:r>
            <a:r>
              <a:rPr lang="ko-KR" altLang="en-US" sz="1050" dirty="0" smtClean="0">
                <a:latin typeface="+mj-lt"/>
              </a:rPr>
              <a:t>로 표시되어있는 주석부분을 </a:t>
            </a:r>
            <a:r>
              <a:rPr lang="ko-KR" altLang="en-US" sz="1050" dirty="0" err="1" smtClean="0">
                <a:latin typeface="+mj-lt"/>
              </a:rPr>
              <a:t>변경후</a:t>
            </a:r>
            <a:r>
              <a:rPr lang="ko-KR" altLang="en-US" sz="1050" dirty="0" smtClean="0">
                <a:latin typeface="+mj-lt"/>
              </a:rPr>
              <a:t> 이용바랍니다</a:t>
            </a:r>
            <a:r>
              <a:rPr lang="en-US" altLang="ko-KR" sz="1050" dirty="0" smtClean="0">
                <a:latin typeface="+mj-lt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050" dirty="0" smtClean="0">
                <a:latin typeface="+mj-lt"/>
              </a:rPr>
              <a:t> </a:t>
            </a:r>
            <a:r>
              <a:rPr lang="ko-KR" altLang="en-US" sz="1050" dirty="0" smtClean="0">
                <a:latin typeface="+mj-lt"/>
              </a:rPr>
              <a:t>외부용과 내부용 </a:t>
            </a:r>
            <a:r>
              <a:rPr lang="en-US" altLang="ko-KR" sz="1050" dirty="0" smtClean="0">
                <a:latin typeface="+mj-lt"/>
              </a:rPr>
              <a:t>TR</a:t>
            </a:r>
            <a:r>
              <a:rPr lang="ko-KR" altLang="en-US" sz="1050" dirty="0" smtClean="0">
                <a:latin typeface="+mj-lt"/>
              </a:rPr>
              <a:t>이 나누어 제공되오니 참고하시기 바랍니다</a:t>
            </a:r>
            <a:r>
              <a:rPr lang="en-US" altLang="ko-KR" sz="1050" dirty="0" smtClean="0">
                <a:latin typeface="+mj-lt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1050" dirty="0" smtClean="0">
                <a:latin typeface="+mj-lt"/>
              </a:rPr>
              <a:t> </a:t>
            </a:r>
            <a:r>
              <a:rPr lang="ko-KR" altLang="en-US" sz="1050" dirty="0" smtClean="0">
                <a:latin typeface="+mj-lt"/>
              </a:rPr>
              <a:t>로그인과 공인인증은 모의투자환경에서는 테스트가 불가합니다</a:t>
            </a:r>
            <a:r>
              <a:rPr lang="en-US" altLang="ko-KR" sz="1050" dirty="0" smtClean="0">
                <a:latin typeface="+mj-lt"/>
              </a:rPr>
              <a:t>.</a:t>
            </a:r>
          </a:p>
          <a:p>
            <a:r>
              <a:rPr lang="en-US" altLang="ko-KR" sz="1050" dirty="0" smtClean="0">
                <a:latin typeface="+mj-lt"/>
              </a:rPr>
              <a:t>  (</a:t>
            </a:r>
            <a:r>
              <a:rPr lang="ko-KR" altLang="en-US" sz="1050" dirty="0" smtClean="0">
                <a:latin typeface="+mj-lt"/>
              </a:rPr>
              <a:t>담당자와 </a:t>
            </a:r>
            <a:r>
              <a:rPr lang="ko-KR" altLang="en-US" sz="1050" dirty="0" err="1" smtClean="0">
                <a:latin typeface="+mj-lt"/>
              </a:rPr>
              <a:t>협의후</a:t>
            </a:r>
            <a:r>
              <a:rPr lang="ko-KR" altLang="en-US" sz="1050" dirty="0" smtClean="0">
                <a:latin typeface="+mj-lt"/>
              </a:rPr>
              <a:t> </a:t>
            </a:r>
            <a:r>
              <a:rPr lang="ko-KR" altLang="en-US" sz="1050" dirty="0" err="1" smtClean="0">
                <a:latin typeface="+mj-lt"/>
              </a:rPr>
              <a:t>테스트계</a:t>
            </a:r>
            <a:r>
              <a:rPr lang="ko-KR" altLang="en-US" sz="1050" dirty="0" smtClean="0">
                <a:latin typeface="+mj-lt"/>
              </a:rPr>
              <a:t> 시스템에서 테스트가 가능합니다</a:t>
            </a:r>
            <a:r>
              <a:rPr lang="en-US" altLang="ko-KR" sz="1050" dirty="0" smtClean="0">
                <a:latin typeface="+mj-lt"/>
              </a:rPr>
              <a:t>.)</a:t>
            </a:r>
            <a:endParaRPr lang="ko-KR" altLang="en-US" sz="1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88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874" y="57026"/>
            <a:ext cx="5472608" cy="635670"/>
          </a:xfrm>
        </p:spPr>
        <p:txBody>
          <a:bodyPr/>
          <a:lstStyle/>
          <a:p>
            <a:r>
              <a:rPr lang="ko-KR" altLang="en-US" dirty="0"/>
              <a:t>제공 </a:t>
            </a:r>
            <a:r>
              <a:rPr lang="en-US" altLang="ko-KR" dirty="0"/>
              <a:t>TR Mapping Table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591-3FD4-4D63-BFE7-33D22159079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79834" y="703729"/>
            <a:ext cx="9505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200" dirty="0" smtClean="0"/>
              <a:t>3. </a:t>
            </a:r>
            <a:r>
              <a:rPr lang="ko-KR" altLang="en-US" sz="1200" dirty="0" smtClean="0"/>
              <a:t>제공 </a:t>
            </a:r>
            <a:r>
              <a:rPr lang="en-US" altLang="ko-KR" sz="1200" dirty="0" smtClean="0"/>
              <a:t>TR Mapping Table</a:t>
            </a: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22120"/>
              </p:ext>
            </p:extLst>
          </p:nvPr>
        </p:nvGraphicFramePr>
        <p:xfrm>
          <a:off x="971922" y="1052736"/>
          <a:ext cx="7488832" cy="5097935"/>
        </p:xfrm>
        <a:graphic>
          <a:graphicData uri="http://schemas.openxmlformats.org/drawingml/2006/table">
            <a:tbl>
              <a:tblPr/>
              <a:tblGrid>
                <a:gridCol w="1203140"/>
                <a:gridCol w="1203140"/>
                <a:gridCol w="1194120"/>
                <a:gridCol w="2232248"/>
                <a:gridCol w="753830"/>
                <a:gridCol w="902354"/>
              </a:tblGrid>
              <a:tr h="1904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분류 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API TR 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ETK TR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TR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명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제공샘플명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모의투자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9040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체결통보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rd_tr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　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실시간 주문접수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체결 수신 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latin typeface="+mj-lt"/>
                        </a:rPr>
                        <a:t>rd_tr.c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28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주식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a5010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CSPAT00600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주식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/ETF/ELW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신규주문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a1201.c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CSPAT00700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주식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/ETF/ELW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정정주문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a1202.c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CSPAT00800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주식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/ETF/ELW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취소주문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a1203.c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a6010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CSPAQ03700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주식주문체결내역조회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a1204.c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CSPAQ02200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주식계좌 예수금 조회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CSPAQ02300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주식계좌잔고 및 평가현황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28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선물옵션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a5110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CFOAT00100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선물옵션신규주문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a1301.c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CFOAT00200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선물옵션정정주문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a1302.c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CFOAT00300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선물옵션취소주문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a1303.c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a7010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CFOAQ00600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선물옵션 계좌주문체결내역 조회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a1601.c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7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CFOBQ10500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선물옵션 계좌 예탁금증거금 조회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21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CFOEQ11100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선물옵션 가정산 예탁금 상세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0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CFOEQ82600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선물옵션 일별 계좌손익내역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82128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CME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야간선물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a7810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CCEAT00100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CME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선물신규주문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a1311.c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CCEAT00200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CME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선물정정주문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a1312.c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CCEAT00300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CME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선물취소주문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a1313.c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a7710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CCEAQ06000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CME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주문체결내역조회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a1611.c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CCEBQ10500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CME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계좌 예탁금증거금 조회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0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CCEAQ50600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CME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계좌잔고 및 평가현황</a:t>
                      </a: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0407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EUREX</a:t>
                      </a:r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야간옵션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a7810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CEXAT11100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EUREX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야간옵션 신규주문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a1321.c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407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CEXAT11200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EUREX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야간옵션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정정주문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a1322.c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407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CEXAT11300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EUREX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야간옵션 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취소주문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a1323.c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407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a7710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CEXAQ31200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EUREX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야간옵션 예탁금 및 통합잔고 조회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a1621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407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407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8279" marR="8279" marT="827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4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874" y="57026"/>
            <a:ext cx="5472608" cy="635670"/>
          </a:xfrm>
        </p:spPr>
        <p:txBody>
          <a:bodyPr/>
          <a:lstStyle/>
          <a:p>
            <a:r>
              <a:rPr lang="ko-KR" altLang="en-US" dirty="0"/>
              <a:t>제공 </a:t>
            </a:r>
            <a:r>
              <a:rPr lang="en-US" altLang="ko-KR" dirty="0"/>
              <a:t>TR Mapping Table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591-3FD4-4D63-BFE7-33D22159079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834" y="703729"/>
            <a:ext cx="9505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ko-KR" sz="1200" dirty="0" smtClean="0"/>
              <a:t>3. </a:t>
            </a:r>
            <a:r>
              <a:rPr lang="ko-KR" altLang="en-US" sz="1200" dirty="0" smtClean="0"/>
              <a:t>제공 </a:t>
            </a:r>
            <a:r>
              <a:rPr lang="en-US" altLang="ko-KR" sz="1200" dirty="0" smtClean="0"/>
              <a:t>TR Mapping Table</a:t>
            </a:r>
          </a:p>
          <a:p>
            <a:pPr marL="228600" indent="-228600"/>
            <a:endParaRPr lang="en-US" altLang="ko-KR" sz="1200" dirty="0" smtClean="0"/>
          </a:p>
          <a:p>
            <a:pPr marL="228600" indent="-228600"/>
            <a:endParaRPr lang="en-US" altLang="ko-KR" sz="1200" dirty="0" smtClean="0"/>
          </a:p>
          <a:p>
            <a:pPr marL="228600" indent="-228600"/>
            <a:endParaRPr lang="en-US" altLang="ko-KR" sz="1200" dirty="0" smtClean="0"/>
          </a:p>
          <a:p>
            <a:pPr marL="228600" indent="-228600"/>
            <a:endParaRPr lang="en-US" altLang="ko-KR" sz="1200" dirty="0" smtClean="0"/>
          </a:p>
          <a:p>
            <a:pPr marL="228600" indent="-228600"/>
            <a:endParaRPr lang="en-US" altLang="ko-KR" sz="1200" dirty="0" smtClean="0"/>
          </a:p>
          <a:p>
            <a:pPr marL="228600" indent="-228600"/>
            <a:endParaRPr lang="en-US" altLang="ko-KR" sz="1200" dirty="0" smtClean="0"/>
          </a:p>
          <a:p>
            <a:pPr marL="228600" indent="-228600"/>
            <a:endParaRPr lang="en-US" altLang="ko-KR" sz="1200" dirty="0" smtClean="0"/>
          </a:p>
          <a:p>
            <a:pPr marL="228600" indent="-228600"/>
            <a:endParaRPr lang="en-US" altLang="ko-KR" sz="1200" dirty="0" smtClean="0"/>
          </a:p>
          <a:p>
            <a:pPr marL="228600" indent="-228600"/>
            <a:endParaRPr lang="en-US" altLang="ko-KR" sz="1200" dirty="0" smtClean="0"/>
          </a:p>
          <a:p>
            <a:pPr marL="228600" indent="-228600"/>
            <a:endParaRPr lang="en-US" altLang="ko-KR" sz="1200" dirty="0" smtClean="0"/>
          </a:p>
          <a:p>
            <a:pPr marL="228600" indent="-228600"/>
            <a:endParaRPr lang="en-US" altLang="ko-KR" sz="1200" dirty="0" smtClean="0"/>
          </a:p>
          <a:p>
            <a:pPr marL="228600" indent="-228600"/>
            <a:endParaRPr lang="en-US" altLang="ko-KR" sz="1200" dirty="0" smtClean="0"/>
          </a:p>
          <a:p>
            <a:pPr marL="228600" indent="-228600"/>
            <a:endParaRPr lang="en-US" altLang="ko-KR" sz="1200" dirty="0" smtClean="0"/>
          </a:p>
          <a:p>
            <a:pPr marL="228600" indent="-228600"/>
            <a:endParaRPr lang="en-US" altLang="ko-KR" sz="1200" dirty="0" smtClean="0"/>
          </a:p>
          <a:p>
            <a:pPr marL="228600" indent="-228600"/>
            <a:endParaRPr lang="en-US" altLang="ko-KR" sz="1200" dirty="0" smtClean="0"/>
          </a:p>
          <a:p>
            <a:pPr marL="228600" indent="-228600"/>
            <a:endParaRPr lang="en-US" altLang="ko-KR" sz="1200" dirty="0" smtClean="0"/>
          </a:p>
          <a:p>
            <a:pPr marL="228600" indent="-228600"/>
            <a:endParaRPr lang="en-US" altLang="ko-KR" sz="1200" dirty="0" smtClean="0"/>
          </a:p>
          <a:p>
            <a:pPr marL="228600" indent="-228600"/>
            <a:endParaRPr lang="en-US" altLang="ko-KR" sz="1200" dirty="0" smtClean="0"/>
          </a:p>
          <a:p>
            <a:pPr marL="228600" indent="-228600"/>
            <a:r>
              <a:rPr lang="en-US" altLang="ko-KR" sz="1200" dirty="0" smtClean="0"/>
              <a:t>4. </a:t>
            </a:r>
            <a:r>
              <a:rPr lang="ko-KR" altLang="en-US" sz="1200" dirty="0" smtClean="0"/>
              <a:t>투자정보 제공</a:t>
            </a:r>
            <a:r>
              <a:rPr lang="en-US" altLang="ko-KR" sz="1200" dirty="0" smtClean="0"/>
              <a:t>TR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30466"/>
              </p:ext>
            </p:extLst>
          </p:nvPr>
        </p:nvGraphicFramePr>
        <p:xfrm>
          <a:off x="971922" y="1052736"/>
          <a:ext cx="7488831" cy="2734305"/>
        </p:xfrm>
        <a:graphic>
          <a:graphicData uri="http://schemas.openxmlformats.org/drawingml/2006/table">
            <a:tbl>
              <a:tblPr/>
              <a:tblGrid>
                <a:gridCol w="1548796"/>
                <a:gridCol w="1136977"/>
                <a:gridCol w="1418683"/>
                <a:gridCol w="1678909"/>
                <a:gridCol w="852733"/>
                <a:gridCol w="852733"/>
              </a:tblGrid>
              <a:tr h="21047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분류 </a:t>
                      </a: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API TR </a:t>
                      </a: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ETK TR</a:t>
                      </a:r>
                    </a:p>
                  </a:txBody>
                  <a:tcPr marL="9151" marR="9151" marT="9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TR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명</a:t>
                      </a:r>
                    </a:p>
                  </a:txBody>
                  <a:tcPr marL="9151" marR="9151" marT="9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제공샘플명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모의투자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1321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해외선물</a:t>
                      </a: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a7810</a:t>
                      </a: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CIDBT00100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51" marR="9151" marT="9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해외선물 신규주문</a:t>
                      </a:r>
                    </a:p>
                  </a:txBody>
                  <a:tcPr marL="9151" marR="9151" marT="9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o1801.c</a:t>
                      </a: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CIDBT00900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51" marR="9151" marT="9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해외선물 정정주문</a:t>
                      </a:r>
                    </a:p>
                  </a:txBody>
                  <a:tcPr marL="9151" marR="9151" marT="9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CIDBT01000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51" marR="9151" marT="9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해외선물 취소주문</a:t>
                      </a:r>
                    </a:p>
                  </a:txBody>
                  <a:tcPr marL="9151" marR="9151" marT="9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a7710</a:t>
                      </a: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CIDBQ01400</a:t>
                      </a:r>
                    </a:p>
                  </a:txBody>
                  <a:tcPr marL="9151" marR="9151" marT="9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해외선물 주문가능수량 조회</a:t>
                      </a:r>
                    </a:p>
                  </a:txBody>
                  <a:tcPr marL="9151" marR="9151" marT="9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o1811.c</a:t>
                      </a: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CIDBQ01500</a:t>
                      </a:r>
                    </a:p>
                  </a:txBody>
                  <a:tcPr marL="9151" marR="9151" marT="9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해외선물 미결제 잔고내역 조회</a:t>
                      </a:r>
                    </a:p>
                  </a:txBody>
                  <a:tcPr marL="9151" marR="9151" marT="9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CIDBQ01800</a:t>
                      </a:r>
                    </a:p>
                  </a:txBody>
                  <a:tcPr marL="9151" marR="9151" marT="9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해외선물 주문체결내역 조회</a:t>
                      </a:r>
                    </a:p>
                  </a:txBody>
                  <a:tcPr marL="9151" marR="9151" marT="9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CIDBQ05300</a:t>
                      </a:r>
                    </a:p>
                  </a:txBody>
                  <a:tcPr marL="9151" marR="9151" marT="9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해외선물 계좌예탁자산 조회</a:t>
                      </a:r>
                    </a:p>
                  </a:txBody>
                  <a:tcPr marL="9151" marR="9151" marT="9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21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FX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마진</a:t>
                      </a: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a7810</a:t>
                      </a: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CFXBT00400</a:t>
                      </a:r>
                    </a:p>
                  </a:txBody>
                  <a:tcPr marL="9151" marR="9151" marT="9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FX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신규주문 </a:t>
                      </a:r>
                    </a:p>
                  </a:txBody>
                  <a:tcPr marL="9151" marR="9151" marT="9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f1701.c</a:t>
                      </a: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FX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정정주문 </a:t>
                      </a:r>
                    </a:p>
                  </a:txBody>
                  <a:tcPr marL="9151" marR="9151" marT="9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f1702.c </a:t>
                      </a: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FX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취소주문 </a:t>
                      </a:r>
                    </a:p>
                  </a:txBody>
                  <a:tcPr marL="9151" marR="9151" marT="9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f1703.c </a:t>
                      </a: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3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a7710</a:t>
                      </a: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CFXBQ08400</a:t>
                      </a:r>
                    </a:p>
                  </a:txBody>
                  <a:tcPr marL="9151" marR="9151" marT="9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FX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마진미체결내역조회 </a:t>
                      </a:r>
                    </a:p>
                  </a:txBody>
                  <a:tcPr marL="9151" marR="9151" marT="9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f1711.c </a:t>
                      </a: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CFXBQ08600</a:t>
                      </a:r>
                    </a:p>
                  </a:txBody>
                  <a:tcPr marL="9151" marR="9151" marT="9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FX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마진계좌별주문상세내역 </a:t>
                      </a:r>
                    </a:p>
                  </a:txBody>
                  <a:tcPr marL="9151" marR="9151" marT="91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f1712.c </a:t>
                      </a: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151" marR="9151" marT="91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71922" y="4581128"/>
          <a:ext cx="7488832" cy="1257300"/>
        </p:xfrm>
        <a:graphic>
          <a:graphicData uri="http://schemas.openxmlformats.org/drawingml/2006/table">
            <a:tbl>
              <a:tblPr/>
              <a:tblGrid>
                <a:gridCol w="1584176"/>
                <a:gridCol w="2520280"/>
                <a:gridCol w="1632021"/>
                <a:gridCol w="958836"/>
                <a:gridCol w="793519"/>
              </a:tblGrid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분류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TR</a:t>
                      </a:r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제공샘플명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모의투자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09550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투자정보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t1601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투자자별 종합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t1601.c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t2209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선물옵션 틱분별 체결조회차트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t2209.c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t2301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옵션전광판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t2301.c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X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t9941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주식마스터조회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t9941.c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t9942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ELW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마스터조회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t9942.c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61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874" y="57026"/>
            <a:ext cx="5472608" cy="635670"/>
          </a:xfrm>
        </p:spPr>
        <p:txBody>
          <a:bodyPr/>
          <a:lstStyle/>
          <a:p>
            <a:r>
              <a:rPr lang="ko-KR" altLang="en-US" dirty="0"/>
              <a:t>라이브러리 설명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591-3FD4-4D63-BFE7-33D22159079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9834" y="764704"/>
            <a:ext cx="950505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로그인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사용 함수 </a:t>
            </a:r>
            <a:r>
              <a:rPr lang="en-US" altLang="ko-KR" sz="1200" dirty="0" smtClean="0"/>
              <a:t>: API_LOGIN</a:t>
            </a:r>
          </a:p>
          <a:p>
            <a:pPr marL="685800" lvl="1" indent="-228600"/>
            <a:r>
              <a:rPr lang="ko-KR" altLang="en-US" sz="1200" dirty="0" smtClean="0"/>
              <a:t>함수 원형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API_LOGIN(AS_HANDLE handle, char *path, char *File);</a:t>
            </a:r>
          </a:p>
          <a:p>
            <a:pPr marL="1143000" lvl="2" indent="-228600"/>
            <a:r>
              <a:rPr lang="en-US" altLang="ko-KR" sz="1200" dirty="0" smtClean="0"/>
              <a:t>handle : </a:t>
            </a:r>
            <a:r>
              <a:rPr lang="ko-KR" altLang="en-US" sz="1200" dirty="0" smtClean="0"/>
              <a:t>통신을 위한 구조체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path    :  </a:t>
            </a:r>
            <a:r>
              <a:rPr lang="ko-KR" altLang="en-US" sz="1200" dirty="0" err="1" smtClean="0"/>
              <a:t>디렉토리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풀패스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File      : </a:t>
            </a:r>
            <a:r>
              <a:rPr lang="ko-KR" altLang="en-US" sz="1200" dirty="0" smtClean="0"/>
              <a:t>파일명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리턴 값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  </a:t>
            </a:r>
            <a:r>
              <a:rPr lang="en-US" altLang="ko-KR" sz="1200" dirty="0" smtClean="0"/>
              <a:t>1 : </a:t>
            </a:r>
            <a:r>
              <a:rPr lang="ko-KR" altLang="en-US" sz="1200" dirty="0" smtClean="0"/>
              <a:t>로그인 성공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         0 : </a:t>
            </a:r>
            <a:r>
              <a:rPr lang="ko-KR" altLang="en-US" sz="1200" dirty="0" smtClean="0"/>
              <a:t>전송 실패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        -1 : </a:t>
            </a:r>
            <a:r>
              <a:rPr lang="ko-KR" altLang="en-US" sz="1200" dirty="0" smtClean="0"/>
              <a:t>서버연결 실패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        -2 : </a:t>
            </a:r>
            <a:r>
              <a:rPr lang="ko-KR" altLang="en-US" sz="1200" dirty="0" smtClean="0"/>
              <a:t>로그인 실패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        -3 : </a:t>
            </a:r>
            <a:r>
              <a:rPr lang="ko-KR" altLang="en-US" sz="1200" dirty="0" smtClean="0"/>
              <a:t>공인인증 실패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사용예제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    AS_HANDLE handle;   //</a:t>
            </a:r>
            <a:r>
              <a:rPr lang="ko-KR" altLang="en-US" sz="1200" dirty="0" smtClean="0"/>
              <a:t>전역변수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		handle = </a:t>
            </a:r>
            <a:r>
              <a:rPr lang="en-US" altLang="ko-KR" sz="1200" dirty="0" err="1" smtClean="0"/>
              <a:t>AsInitial</a:t>
            </a:r>
            <a:r>
              <a:rPr lang="en-US" altLang="ko-KR" sz="1200" dirty="0" smtClean="0"/>
              <a:t>(0, NULL);</a:t>
            </a:r>
          </a:p>
          <a:p>
            <a:pPr marL="685800" lvl="1" indent="-228600"/>
            <a:r>
              <a:rPr lang="en-US" altLang="ko-KR" sz="1200" dirty="0" smtClean="0"/>
              <a:t>         #define LOGIN_PATH “/home/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”</a:t>
            </a:r>
          </a:p>
          <a:p>
            <a:pPr marL="1143000" lvl="2" indent="-228600"/>
            <a:r>
              <a:rPr lang="en-US" altLang="ko-KR" sz="1200" dirty="0" err="1" smtClean="0"/>
              <a:t>rc</a:t>
            </a:r>
            <a:r>
              <a:rPr lang="en-US" altLang="ko-KR" sz="1200" dirty="0" smtClean="0"/>
              <a:t> = API_LOGIN(handle , LOGIN_PATH, “LOGIN.cfg”); </a:t>
            </a:r>
          </a:p>
          <a:p>
            <a:pPr marL="1143000" lvl="2" indent="-228600"/>
            <a:r>
              <a:rPr lang="en-US" altLang="ko-KR" sz="1200" dirty="0" smtClean="0"/>
              <a:t>if (</a:t>
            </a:r>
            <a:r>
              <a:rPr lang="en-US" altLang="ko-KR" sz="1200" dirty="0" err="1" smtClean="0"/>
              <a:t>rc</a:t>
            </a:r>
            <a:r>
              <a:rPr lang="en-US" altLang="ko-KR" sz="1200" dirty="0" smtClean="0"/>
              <a:t> &lt;= 0)</a:t>
            </a:r>
          </a:p>
          <a:p>
            <a:pPr marL="1143000" lvl="2" indent="-228600"/>
            <a:r>
              <a:rPr lang="en-US" altLang="ko-KR" sz="1200" dirty="0" smtClean="0"/>
              <a:t>{</a:t>
            </a:r>
          </a:p>
          <a:p>
            <a:pPr marL="1143000" lvl="2" indent="-228600"/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fprintf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stdout</a:t>
            </a:r>
            <a:r>
              <a:rPr lang="en-US" altLang="ko-KR" sz="1200" dirty="0" smtClean="0"/>
              <a:t>, “Login Error [%d]\n", </a:t>
            </a:r>
            <a:r>
              <a:rPr lang="en-US" altLang="ko-KR" sz="1200" dirty="0" err="1" smtClean="0"/>
              <a:t>rc</a:t>
            </a:r>
            <a:r>
              <a:rPr lang="en-US" altLang="ko-KR" sz="1200" dirty="0" smtClean="0"/>
              <a:t> );</a:t>
            </a:r>
          </a:p>
          <a:p>
            <a:pPr marL="1143000" lvl="2" indent="-228600"/>
            <a:r>
              <a:rPr lang="en-US" altLang="ko-KR" sz="1200" dirty="0" smtClean="0"/>
              <a:t>    return 0;</a:t>
            </a:r>
          </a:p>
          <a:p>
            <a:pPr marL="1143000" lvl="2" indent="-228600"/>
            <a:r>
              <a:rPr lang="en-US" altLang="ko-KR" sz="1200" dirty="0" smtClean="0"/>
              <a:t>}</a:t>
            </a:r>
          </a:p>
          <a:p>
            <a:pPr marL="1143000" lvl="2" indent="-228600"/>
            <a:r>
              <a:rPr lang="en-US" altLang="ko-KR" sz="1200" dirty="0" smtClean="0"/>
              <a:t>* LOGIN.cfg </a:t>
            </a:r>
            <a:r>
              <a:rPr lang="ko-KR" altLang="en-US" sz="1200" dirty="0" smtClean="0"/>
              <a:t>파일 기재양식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[LOGIN]</a:t>
            </a:r>
          </a:p>
          <a:p>
            <a:pPr marL="1143000" lvl="2" indent="-228600"/>
            <a:r>
              <a:rPr lang="en-US" altLang="ko-KR" sz="1200" dirty="0" smtClean="0"/>
              <a:t>IP=123.456.7.89  					: </a:t>
            </a:r>
            <a:r>
              <a:rPr lang="ko-KR" altLang="en-US" sz="1200" dirty="0" smtClean="0"/>
              <a:t>접속서버 </a:t>
            </a:r>
            <a:r>
              <a:rPr lang="en-US" altLang="ko-KR" sz="1200" dirty="0" smtClean="0"/>
              <a:t>IP</a:t>
            </a:r>
          </a:p>
          <a:p>
            <a:pPr marL="1143000" lvl="2" indent="-228600"/>
            <a:r>
              <a:rPr lang="en-US" altLang="ko-KR" sz="1200" dirty="0" smtClean="0"/>
              <a:t>PT=20001						: </a:t>
            </a:r>
            <a:r>
              <a:rPr lang="ko-KR" altLang="en-US" sz="1200" dirty="0" smtClean="0"/>
              <a:t>접속 </a:t>
            </a:r>
            <a:r>
              <a:rPr lang="en-US" altLang="ko-KR" sz="1200" dirty="0" smtClean="0"/>
              <a:t>Port</a:t>
            </a:r>
          </a:p>
          <a:p>
            <a:pPr marL="1143000" lvl="2" indent="-228600"/>
            <a:r>
              <a:rPr lang="en-US" altLang="ko-KR" sz="1200" dirty="0" smtClean="0"/>
              <a:t>ID=</a:t>
            </a:r>
            <a:r>
              <a:rPr lang="en-US" altLang="ko-KR" sz="1200" dirty="0" err="1" smtClean="0"/>
              <a:t>custID</a:t>
            </a:r>
            <a:r>
              <a:rPr lang="en-US" altLang="ko-KR" sz="1200" dirty="0" smtClean="0"/>
              <a:t>						: </a:t>
            </a:r>
            <a:r>
              <a:rPr lang="ko-KR" altLang="en-US" sz="1200" dirty="0" smtClean="0"/>
              <a:t>고객</a:t>
            </a:r>
            <a:r>
              <a:rPr lang="en-US" altLang="ko-KR" sz="1200" dirty="0" smtClean="0"/>
              <a:t>ID</a:t>
            </a:r>
          </a:p>
          <a:p>
            <a:pPr marL="1143000" lvl="2" indent="-228600"/>
            <a:r>
              <a:rPr lang="en-US" altLang="ko-KR" sz="1200" dirty="0" smtClean="0"/>
              <a:t>PW=0000						: </a:t>
            </a:r>
            <a:r>
              <a:rPr lang="ko-KR" altLang="en-US" sz="1200" dirty="0" smtClean="0"/>
              <a:t>로그인 비밀번호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AC=00101123456					: </a:t>
            </a:r>
            <a:r>
              <a:rPr lang="ko-KR" altLang="en-US" sz="1200" dirty="0" smtClean="0"/>
              <a:t>계좌번호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DN=cm=</a:t>
            </a:r>
            <a:r>
              <a:rPr lang="ko-KR" altLang="en-US" sz="1200" dirty="0" smtClean="0"/>
              <a:t>고객명</a:t>
            </a:r>
            <a:r>
              <a:rPr lang="en-US" altLang="ko-KR" sz="1200" dirty="0" smtClean="0"/>
              <a:t>,</a:t>
            </a:r>
            <a:r>
              <a:rPr lang="en-US" altLang="ko-KR" sz="1200" dirty="0" err="1" smtClean="0"/>
              <a:t>ou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HTS,ou</a:t>
            </a:r>
            <a:r>
              <a:rPr lang="en-US" altLang="ko-KR" sz="1200" dirty="0" smtClean="0"/>
              <a:t>=</a:t>
            </a:r>
            <a:r>
              <a:rPr lang="ko-KR" altLang="en-US" sz="1200" dirty="0" err="1" smtClean="0"/>
              <a:t>이베스트</a:t>
            </a:r>
            <a:r>
              <a:rPr lang="en-US" altLang="ko-KR" sz="1200" dirty="0" smtClean="0"/>
              <a:t>,</a:t>
            </a:r>
            <a:r>
              <a:rPr lang="en-US" altLang="ko-KR" sz="1200" dirty="0" err="1" smtClean="0"/>
              <a:t>ou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증권</a:t>
            </a:r>
            <a:r>
              <a:rPr lang="en-US" altLang="ko-KR" sz="1200" dirty="0" smtClean="0"/>
              <a:t>,o=</a:t>
            </a:r>
            <a:r>
              <a:rPr lang="en-US" altLang="ko-KR" sz="1200" dirty="0" err="1" smtClean="0"/>
              <a:t>SignKorea,c</a:t>
            </a:r>
            <a:r>
              <a:rPr lang="en-US" altLang="ko-KR" sz="1200" dirty="0" smtClean="0"/>
              <a:t>=KR 	: </a:t>
            </a:r>
            <a:r>
              <a:rPr lang="ko-KR" altLang="en-US" sz="1200" dirty="0" smtClean="0"/>
              <a:t>인증서 이름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SG=cm=</a:t>
            </a:r>
            <a:r>
              <a:rPr lang="ko-KR" altLang="en-US" sz="1200" dirty="0" smtClean="0"/>
              <a:t>고객명</a:t>
            </a:r>
            <a:r>
              <a:rPr lang="en-US" altLang="ko-KR" sz="1200" dirty="0" smtClean="0"/>
              <a:t>,</a:t>
            </a:r>
            <a:r>
              <a:rPr lang="en-US" altLang="ko-KR" sz="1200" dirty="0" err="1" smtClean="0"/>
              <a:t>ou</a:t>
            </a:r>
            <a:r>
              <a:rPr lang="en-US" altLang="ko-KR" sz="1200" dirty="0" smtClean="0"/>
              <a:t>=</a:t>
            </a:r>
            <a:r>
              <a:rPr lang="en-US" altLang="ko-KR" sz="1200" dirty="0" err="1" smtClean="0"/>
              <a:t>HTS,ou</a:t>
            </a:r>
            <a:r>
              <a:rPr lang="en-US" altLang="ko-KR" sz="1200" dirty="0" smtClean="0"/>
              <a:t>=</a:t>
            </a:r>
            <a:r>
              <a:rPr lang="ko-KR" altLang="en-US" sz="1200" dirty="0" err="1" smtClean="0"/>
              <a:t>이베스트</a:t>
            </a:r>
            <a:r>
              <a:rPr lang="en-US" altLang="ko-KR" sz="1200" dirty="0" smtClean="0"/>
              <a:t>,</a:t>
            </a:r>
            <a:r>
              <a:rPr lang="en-US" altLang="ko-KR" sz="1200" dirty="0" err="1" smtClean="0"/>
              <a:t>ou</a:t>
            </a:r>
            <a:r>
              <a:rPr lang="en-US" altLang="ko-KR" sz="1200" dirty="0" smtClean="0"/>
              <a:t>=</a:t>
            </a:r>
            <a:r>
              <a:rPr lang="ko-KR" altLang="en-US" sz="1200" dirty="0" smtClean="0"/>
              <a:t>증권</a:t>
            </a:r>
            <a:r>
              <a:rPr lang="en-US" altLang="ko-KR" sz="1200" dirty="0" smtClean="0"/>
              <a:t>,o=</a:t>
            </a:r>
            <a:r>
              <a:rPr lang="en-US" altLang="ko-KR" sz="1200" dirty="0" err="1" smtClean="0"/>
              <a:t>SignKorea,c</a:t>
            </a:r>
            <a:r>
              <a:rPr lang="en-US" altLang="ko-KR" sz="1200" dirty="0" smtClean="0"/>
              <a:t>=KR.log	: </a:t>
            </a:r>
            <a:r>
              <a:rPr lang="ko-KR" altLang="en-US" sz="1200" dirty="0" smtClean="0"/>
              <a:t>인증서 파일명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LG=//home/example/customer/</a:t>
            </a:r>
            <a:r>
              <a:rPr lang="en-US" altLang="ko-KR" sz="1200" dirty="0" err="1" smtClean="0"/>
              <a:t>outer_etk</a:t>
            </a:r>
            <a:r>
              <a:rPr lang="en-US" altLang="ko-KR" sz="1200" dirty="0" smtClean="0"/>
              <a:t>			: </a:t>
            </a:r>
            <a:r>
              <a:rPr lang="ko-KR" altLang="en-US" sz="1200" dirty="0" smtClean="0"/>
              <a:t>로그파일 경로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2145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874" y="57026"/>
            <a:ext cx="5472608" cy="635670"/>
          </a:xfrm>
        </p:spPr>
        <p:txBody>
          <a:bodyPr/>
          <a:lstStyle/>
          <a:p>
            <a:r>
              <a:rPr lang="ko-KR" altLang="en-US" dirty="0"/>
              <a:t>라이브러리 설명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591-3FD4-4D63-BFE7-33D22159079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834" y="764704"/>
            <a:ext cx="9505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ko-KR" altLang="en-US" sz="1200" dirty="0" smtClean="0"/>
              <a:t>암호화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사용 함수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AsEncode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함수 원형 </a:t>
            </a:r>
            <a:r>
              <a:rPr lang="en-US" altLang="ko-KR" sz="1200" dirty="0" smtClean="0"/>
              <a:t>: </a:t>
            </a:r>
            <a:r>
              <a:rPr lang="fr-FR" altLang="ko-KR" sz="1200" dirty="0" smtClean="0"/>
              <a:t>int AsEncode(char *text, int numBytes, char *encodedText);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text : </a:t>
            </a:r>
            <a:r>
              <a:rPr lang="ko-KR" altLang="en-US" sz="1200" dirty="0" smtClean="0"/>
              <a:t>암호화할 </a:t>
            </a:r>
            <a:r>
              <a:rPr lang="ko-KR" altLang="en-US" sz="1200" dirty="0" err="1" smtClean="0"/>
              <a:t>평문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err="1" smtClean="0"/>
              <a:t>numBytes</a:t>
            </a:r>
            <a:r>
              <a:rPr lang="en-US" altLang="ko-KR" sz="1200" dirty="0" smtClean="0"/>
              <a:t> : </a:t>
            </a:r>
            <a:r>
              <a:rPr lang="ko-KR" altLang="en-US" sz="1200" dirty="0" err="1" smtClean="0"/>
              <a:t>평문</a:t>
            </a:r>
            <a:r>
              <a:rPr lang="ko-KR" altLang="en-US" sz="1200" dirty="0" smtClean="0"/>
              <a:t> 길이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err="1" smtClean="0"/>
              <a:t>encodeText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암호문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리턴 값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암호문 길이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사용예제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err="1" smtClean="0"/>
              <a:t>len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AsEncode</a:t>
            </a:r>
            <a:r>
              <a:rPr lang="en-US" altLang="ko-KR" sz="1200" dirty="0" smtClean="0"/>
              <a:t>((char *)&amp;order, </a:t>
            </a:r>
            <a:r>
              <a:rPr lang="en-US" altLang="ko-KR" sz="1200" dirty="0" err="1" smtClean="0"/>
              <a:t>sizeof</a:t>
            </a:r>
            <a:r>
              <a:rPr lang="en-US" altLang="ko-KR" sz="1200" dirty="0" smtClean="0"/>
              <a:t>(order), encode);</a:t>
            </a:r>
          </a:p>
          <a:p>
            <a:pPr marL="1143000" lvl="2" indent="-228600"/>
            <a:endParaRPr lang="en-US" altLang="ko-KR" sz="1200" dirty="0" smtClean="0"/>
          </a:p>
          <a:p>
            <a:pPr marL="228600" indent="-228600">
              <a:buFont typeface="+mj-lt"/>
              <a:buAutoNum type="arabicPeriod" startAt="3"/>
            </a:pPr>
            <a:r>
              <a:rPr lang="ko-KR" altLang="en-US" sz="1200" dirty="0" err="1" smtClean="0"/>
              <a:t>복호화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사용 함수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AsDecode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함수 원형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AsDecode</a:t>
            </a:r>
            <a:r>
              <a:rPr lang="en-US" altLang="ko-KR" sz="1200" dirty="0" smtClean="0"/>
              <a:t>(char *text, unsigned char *</a:t>
            </a:r>
            <a:r>
              <a:rPr lang="en-US" altLang="ko-KR" sz="1200" dirty="0" err="1" smtClean="0"/>
              <a:t>dst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numBytes</a:t>
            </a:r>
            <a:r>
              <a:rPr lang="en-US" altLang="ko-KR" sz="1200" dirty="0" smtClean="0"/>
              <a:t>);</a:t>
            </a:r>
          </a:p>
          <a:p>
            <a:pPr marL="1143000" lvl="2" indent="-228600"/>
            <a:r>
              <a:rPr lang="en-US" altLang="ko-KR" sz="1200" dirty="0" err="1" smtClean="0"/>
              <a:t>txet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암호문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err="1" smtClean="0"/>
              <a:t>dst</a:t>
            </a:r>
            <a:r>
              <a:rPr lang="en-US" altLang="ko-KR" sz="1200" dirty="0" smtClean="0"/>
              <a:t> : </a:t>
            </a:r>
            <a:r>
              <a:rPr lang="ko-KR" altLang="en-US" sz="1200" dirty="0" err="1" smtClean="0"/>
              <a:t>평문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err="1" smtClean="0"/>
              <a:t>numBytes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암호문 길이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리턴 값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평문</a:t>
            </a:r>
            <a:r>
              <a:rPr lang="ko-KR" altLang="en-US" sz="1200" dirty="0" smtClean="0"/>
              <a:t> 길이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사용 예제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err="1" smtClean="0"/>
              <a:t>len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AsDecode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rbuff</a:t>
            </a:r>
            <a:r>
              <a:rPr lang="en-US" altLang="ko-KR" sz="1200" dirty="0" smtClean="0"/>
              <a:t>, decode, </a:t>
            </a:r>
            <a:r>
              <a:rPr lang="en-US" altLang="ko-KR" sz="1200" dirty="0" err="1" smtClean="0"/>
              <a:t>rc</a:t>
            </a:r>
            <a:r>
              <a:rPr lang="en-US" altLang="ko-KR" sz="1200" dirty="0" smtClean="0"/>
              <a:t>);</a:t>
            </a:r>
          </a:p>
          <a:p>
            <a:pPr marL="1143000" lvl="2" indent="-228600"/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74926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874" y="57026"/>
            <a:ext cx="5472608" cy="635670"/>
          </a:xfrm>
        </p:spPr>
        <p:txBody>
          <a:bodyPr/>
          <a:lstStyle/>
          <a:p>
            <a:r>
              <a:rPr lang="ko-KR" altLang="en-US" dirty="0"/>
              <a:t>라이브러리 설명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2591-3FD4-4D63-BFE7-33D22159079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834" y="764704"/>
            <a:ext cx="950505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en-US" altLang="ko-KR" sz="1200" dirty="0" smtClean="0"/>
              <a:t>TR</a:t>
            </a:r>
            <a:r>
              <a:rPr lang="ko-KR" altLang="en-US" sz="1200" dirty="0" smtClean="0"/>
              <a:t>전송 </a:t>
            </a:r>
            <a:r>
              <a:rPr lang="en-US" altLang="ko-KR" sz="1200" dirty="0" smtClean="0"/>
              <a:t>1 ( Sync </a:t>
            </a:r>
            <a:r>
              <a:rPr lang="ko-KR" altLang="en-US" sz="1200" dirty="0" smtClean="0"/>
              <a:t>방식 </a:t>
            </a:r>
            <a:r>
              <a:rPr lang="en-US" altLang="ko-KR" sz="1200" dirty="0" smtClean="0"/>
              <a:t>)</a:t>
            </a:r>
          </a:p>
          <a:p>
            <a:pPr marL="685800" lvl="1" indent="-228600"/>
            <a:r>
              <a:rPr lang="ko-KR" altLang="en-US" sz="1200" dirty="0" smtClean="0"/>
              <a:t>사용 함수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AsCallTran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헤더가 필요 없을 경우</a:t>
            </a:r>
            <a:r>
              <a:rPr lang="en-US" altLang="ko-KR" sz="1200" dirty="0" smtClean="0"/>
              <a:t>)</a:t>
            </a:r>
          </a:p>
          <a:p>
            <a:pPr marL="685800" lvl="1" indent="-228600"/>
            <a:r>
              <a:rPr lang="ko-KR" altLang="en-US" sz="1200" dirty="0" smtClean="0"/>
              <a:t>함수 원형 </a:t>
            </a:r>
            <a:r>
              <a:rPr lang="en-US" altLang="ko-KR" sz="1200" dirty="0" smtClean="0"/>
              <a:t>: </a:t>
            </a:r>
            <a:r>
              <a:rPr lang="fr-FR" altLang="ko-KR" sz="1200" dirty="0" smtClean="0"/>
              <a:t>int AsCallTran(AS_HANDLE handle, char *trcode, char *indata, int inlen, char *outbuff, int waittime);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handle : </a:t>
            </a:r>
            <a:r>
              <a:rPr lang="ko-KR" altLang="en-US" sz="1200" dirty="0" smtClean="0"/>
              <a:t>통신을 위한 구조체</a:t>
            </a:r>
            <a:endParaRPr lang="en-US" altLang="ko-KR" sz="1200" dirty="0" smtClean="0"/>
          </a:p>
          <a:p>
            <a:pPr marL="1143000" lvl="2" indent="-228600"/>
            <a:r>
              <a:rPr lang="fr-FR" altLang="ko-KR" sz="1200" dirty="0" smtClean="0"/>
              <a:t>trcode</a:t>
            </a:r>
            <a:r>
              <a:rPr lang="en-US" altLang="ko-KR" sz="1200" dirty="0" smtClean="0"/>
              <a:t> : TR ID</a:t>
            </a:r>
          </a:p>
          <a:p>
            <a:pPr marL="1143000" lvl="2" indent="-228600"/>
            <a:r>
              <a:rPr lang="fr-FR" altLang="ko-KR" sz="1200" dirty="0" smtClean="0"/>
              <a:t>indata 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TR </a:t>
            </a:r>
            <a:r>
              <a:rPr lang="ko-KR" altLang="en-US" sz="1200" dirty="0" err="1" smtClean="0"/>
              <a:t>전송데이타</a:t>
            </a:r>
            <a:endParaRPr lang="en-US" altLang="ko-KR" sz="1200" dirty="0" smtClean="0"/>
          </a:p>
          <a:p>
            <a:pPr marL="1143000" lvl="2" indent="-228600"/>
            <a:r>
              <a:rPr lang="fr-FR" altLang="ko-KR" sz="1200" dirty="0" smtClean="0"/>
              <a:t>inlen : TR </a:t>
            </a:r>
            <a:r>
              <a:rPr lang="ko-KR" altLang="en-US" sz="1200" dirty="0" err="1" smtClean="0"/>
              <a:t>전송데이타</a:t>
            </a:r>
            <a:r>
              <a:rPr lang="ko-KR" altLang="en-US" sz="1200" dirty="0" smtClean="0"/>
              <a:t> 길이</a:t>
            </a:r>
            <a:endParaRPr lang="en-US" altLang="ko-KR" sz="1200" dirty="0" smtClean="0"/>
          </a:p>
          <a:p>
            <a:pPr marL="1143000" lvl="2" indent="-228600"/>
            <a:r>
              <a:rPr lang="fr-FR" altLang="ko-KR" sz="1200" dirty="0" smtClean="0"/>
              <a:t>outbuff : TR </a:t>
            </a:r>
            <a:r>
              <a:rPr lang="ko-KR" altLang="en-US" sz="1200" dirty="0" err="1" smtClean="0"/>
              <a:t>수신데이타</a:t>
            </a:r>
            <a:endParaRPr lang="en-US" altLang="ko-KR" sz="1200" dirty="0" smtClean="0"/>
          </a:p>
          <a:p>
            <a:pPr marL="1143000" lvl="2" indent="-228600"/>
            <a:r>
              <a:rPr lang="fr-FR" altLang="ko-KR" sz="1200" dirty="0" smtClean="0"/>
              <a:t>waittime : Time</a:t>
            </a:r>
            <a:r>
              <a:rPr lang="en-US" altLang="ko-KR" sz="1200" dirty="0" smtClean="0"/>
              <a:t>Out </a:t>
            </a:r>
            <a:r>
              <a:rPr lang="ko-KR" altLang="en-US" sz="1200" dirty="0" smtClean="0"/>
              <a:t>시간</a:t>
            </a:r>
            <a:r>
              <a:rPr lang="en-US" altLang="ko-KR" sz="1200" dirty="0" smtClean="0"/>
              <a:t>( TR </a:t>
            </a:r>
            <a:r>
              <a:rPr lang="ko-KR" altLang="en-US" sz="1200" dirty="0" smtClean="0"/>
              <a:t>전송 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수신 시 까지 걸리는 시간</a:t>
            </a:r>
            <a:r>
              <a:rPr lang="en-US" altLang="ko-KR" sz="1200" dirty="0" smtClean="0"/>
              <a:t>)</a:t>
            </a:r>
          </a:p>
          <a:p>
            <a:pPr marL="685800" lvl="1" indent="-228600"/>
            <a:r>
              <a:rPr lang="ko-KR" altLang="en-US" sz="1200" dirty="0" smtClean="0"/>
              <a:t>리턴 값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 수신 데이터 길이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         0 :</a:t>
            </a:r>
            <a:r>
              <a:rPr lang="ko-KR" altLang="en-US" sz="1200" dirty="0" smtClean="0"/>
              <a:t>업무오류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메시지 및 메시지 코드 확인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        -1 : </a:t>
            </a:r>
            <a:r>
              <a:rPr lang="ko-KR" altLang="en-US" sz="1200" dirty="0" smtClean="0"/>
              <a:t>클라이언트 타임 아웃 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        -2 : </a:t>
            </a:r>
            <a:r>
              <a:rPr lang="ko-KR" altLang="en-US" sz="1200" dirty="0" smtClean="0"/>
              <a:t>잘못된 </a:t>
            </a:r>
            <a:r>
              <a:rPr lang="en-US" altLang="ko-KR" sz="1200" dirty="0" smtClean="0"/>
              <a:t>FD</a:t>
            </a:r>
          </a:p>
          <a:p>
            <a:pPr marL="685800" lvl="1" indent="-228600"/>
            <a:r>
              <a:rPr lang="en-US" altLang="ko-KR" sz="1200" dirty="0" smtClean="0"/>
              <a:t>             -4 : </a:t>
            </a:r>
            <a:r>
              <a:rPr lang="ko-KR" altLang="en-US" sz="1200" dirty="0" smtClean="0"/>
              <a:t>전송실패</a:t>
            </a:r>
            <a:endParaRPr lang="en-US" altLang="ko-KR" sz="1200" dirty="0" smtClean="0"/>
          </a:p>
          <a:p>
            <a:pPr marL="685800" lvl="1" indent="-228600"/>
            <a:r>
              <a:rPr lang="en-US" altLang="ko-KR" sz="1200" dirty="0" smtClean="0"/>
              <a:t>             -5 : </a:t>
            </a:r>
            <a:r>
              <a:rPr lang="ko-KR" altLang="en-US" sz="1200" dirty="0" smtClean="0"/>
              <a:t>서버 시스템 에러</a:t>
            </a:r>
            <a:endParaRPr lang="en-US" altLang="ko-KR" sz="1200" dirty="0" smtClean="0"/>
          </a:p>
          <a:p>
            <a:pPr marL="685800" lvl="1" indent="-228600"/>
            <a:r>
              <a:rPr lang="ko-KR" altLang="en-US" sz="1200" dirty="0" smtClean="0"/>
              <a:t>사용예제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err="1" smtClean="0"/>
              <a:t>rc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AsCallTran</a:t>
            </a:r>
            <a:r>
              <a:rPr lang="en-US" altLang="ko-KR" sz="1200" dirty="0" smtClean="0"/>
              <a:t>( handle, “a6010", (char *)encode, </a:t>
            </a:r>
            <a:r>
              <a:rPr lang="en-US" altLang="ko-KR" sz="1200" dirty="0" err="1" smtClean="0"/>
              <a:t>len</a:t>
            </a:r>
            <a:r>
              <a:rPr lang="en-US" altLang="ko-KR" sz="1200" dirty="0" smtClean="0"/>
              <a:t>, (char *)</a:t>
            </a:r>
            <a:r>
              <a:rPr lang="en-US" altLang="ko-KR" sz="1200" dirty="0" err="1" smtClean="0"/>
              <a:t>rbuff</a:t>
            </a:r>
            <a:r>
              <a:rPr lang="en-US" altLang="ko-KR" sz="1200" dirty="0" smtClean="0"/>
              <a:t>, 130);</a:t>
            </a:r>
          </a:p>
          <a:p>
            <a:pPr marL="1143000" lvl="2" indent="-228600"/>
            <a:r>
              <a:rPr lang="en-US" altLang="ko-KR" sz="1200" dirty="0" smtClean="0"/>
              <a:t>if( </a:t>
            </a:r>
            <a:r>
              <a:rPr lang="en-US" altLang="ko-KR" sz="1200" dirty="0" err="1" smtClean="0"/>
              <a:t>rc</a:t>
            </a:r>
            <a:r>
              <a:rPr lang="en-US" altLang="ko-KR" sz="1200" dirty="0" smtClean="0"/>
              <a:t> &lt; 0)</a:t>
            </a:r>
          </a:p>
          <a:p>
            <a:pPr marL="1143000" lvl="2" indent="-228600"/>
            <a:r>
              <a:rPr lang="en-US" altLang="ko-KR" sz="1200" dirty="0" smtClean="0"/>
              <a:t>{</a:t>
            </a:r>
          </a:p>
          <a:p>
            <a:pPr marL="1143000" lvl="2" indent="-228600"/>
            <a:r>
              <a:rPr lang="en-US" altLang="ko-KR" sz="1200" dirty="0" smtClean="0"/>
              <a:t>	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재접속</a:t>
            </a:r>
            <a:r>
              <a:rPr lang="en-US" altLang="ko-KR" sz="1200" dirty="0" smtClean="0">
                <a:solidFill>
                  <a:srgbClr val="FF0000"/>
                </a:solidFill>
              </a:rPr>
              <a:t>; </a:t>
            </a:r>
            <a:r>
              <a:rPr lang="ko-KR" altLang="en-US" sz="1200" dirty="0" smtClean="0">
                <a:solidFill>
                  <a:srgbClr val="FF0000"/>
                </a:solidFill>
              </a:rPr>
              <a:t>해당 </a:t>
            </a:r>
            <a:r>
              <a:rPr lang="en-US" altLang="ko-KR" sz="1200" dirty="0" smtClean="0">
                <a:solidFill>
                  <a:srgbClr val="FF0000"/>
                </a:solidFill>
              </a:rPr>
              <a:t>TR</a:t>
            </a:r>
            <a:r>
              <a:rPr lang="ko-KR" altLang="en-US" sz="1200" dirty="0" smtClean="0">
                <a:solidFill>
                  <a:srgbClr val="FF0000"/>
                </a:solidFill>
              </a:rPr>
              <a:t>에 대한 처리 여부 확인 필요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1143000" lvl="2" indent="-228600"/>
            <a:r>
              <a:rPr lang="en-US" altLang="ko-KR" sz="1200" dirty="0" smtClean="0"/>
              <a:t>} </a:t>
            </a:r>
          </a:p>
          <a:p>
            <a:pPr marL="1143000" lvl="2" indent="-228600"/>
            <a:r>
              <a:rPr lang="en-US" altLang="ko-KR" sz="1200" dirty="0" smtClean="0"/>
              <a:t>else if(</a:t>
            </a:r>
            <a:r>
              <a:rPr lang="en-US" altLang="ko-KR" sz="1200" dirty="0" err="1" smtClean="0"/>
              <a:t>rc</a:t>
            </a:r>
            <a:r>
              <a:rPr lang="en-US" altLang="ko-KR" sz="1200" dirty="0" smtClean="0"/>
              <a:t> == 0)</a:t>
            </a:r>
          </a:p>
          <a:p>
            <a:pPr marL="1143000" lvl="2" indent="-228600"/>
            <a:r>
              <a:rPr lang="en-US" altLang="ko-KR" sz="1200" dirty="0" smtClean="0"/>
              <a:t>{</a:t>
            </a:r>
          </a:p>
          <a:p>
            <a:pPr marL="1143000" lvl="2" indent="-228600"/>
            <a:r>
              <a:rPr lang="en-US" altLang="ko-KR" sz="1200" dirty="0" smtClean="0"/>
              <a:t>    </a:t>
            </a:r>
            <a:r>
              <a:rPr lang="ko-KR" altLang="en-US" sz="1200" dirty="0" smtClean="0"/>
              <a:t>에러메시지 확인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}</a:t>
            </a:r>
          </a:p>
          <a:p>
            <a:pPr marL="1143000" lvl="2" indent="-228600"/>
            <a:r>
              <a:rPr lang="en-US" altLang="ko-KR" sz="1200" dirty="0" smtClean="0"/>
              <a:t>else</a:t>
            </a:r>
          </a:p>
          <a:p>
            <a:pPr marL="1143000" lvl="2" indent="-228600"/>
            <a:r>
              <a:rPr lang="en-US" altLang="ko-KR" sz="1200" dirty="0" smtClean="0"/>
              <a:t>{</a:t>
            </a:r>
          </a:p>
          <a:p>
            <a:pPr marL="1143000" lvl="2" indent="-228600"/>
            <a:r>
              <a:rPr lang="en-US" altLang="ko-KR" sz="1200" dirty="0" smtClean="0"/>
              <a:t>    </a:t>
            </a:r>
            <a:r>
              <a:rPr lang="ko-KR" altLang="en-US" sz="1200" dirty="0" smtClean="0"/>
              <a:t>수신 </a:t>
            </a:r>
            <a:r>
              <a:rPr lang="ko-KR" altLang="en-US" sz="1200" dirty="0" err="1" smtClean="0"/>
              <a:t>데이타</a:t>
            </a:r>
            <a:r>
              <a:rPr lang="ko-KR" altLang="en-US" sz="1200" dirty="0" smtClean="0"/>
              <a:t> 처리</a:t>
            </a:r>
            <a:endParaRPr lang="en-US" altLang="ko-KR" sz="1200" dirty="0" smtClean="0"/>
          </a:p>
          <a:p>
            <a:pPr marL="1143000" lvl="2" indent="-228600"/>
            <a:r>
              <a:rPr lang="en-US" altLang="ko-KR" sz="1200" dirty="0" smtClean="0"/>
              <a:t>}</a:t>
            </a:r>
          </a:p>
          <a:p>
            <a:pPr marL="1143000" lvl="2" indent="-228600"/>
            <a:endParaRPr lang="en-US" altLang="ko-KR" sz="1200" dirty="0" smtClean="0"/>
          </a:p>
          <a:p>
            <a:pPr marL="1143000" lvl="2" indent="-228600"/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1894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이트레이드증권_PPT_국문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이트레이드증권_PPT_국문_마스터</Template>
  <TotalTime>276</TotalTime>
  <Words>2033</Words>
  <Application>Microsoft Office PowerPoint</Application>
  <PresentationFormat>사용자 지정</PresentationFormat>
  <Paragraphs>678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이트레이드증권_PPT_국문_마스터</vt:lpstr>
      <vt:lpstr>xingAPI for CentOS</vt:lpstr>
      <vt:lpstr>서비스 개요</vt:lpstr>
      <vt:lpstr>제공 Library 및 예제</vt:lpstr>
      <vt:lpstr>제공 Library 및 예제(Flow)</vt:lpstr>
      <vt:lpstr>제공 TR Mapping Table</vt:lpstr>
      <vt:lpstr>제공 TR Mapping Table</vt:lpstr>
      <vt:lpstr>라이브러리 설명</vt:lpstr>
      <vt:lpstr>라이브러리 설명</vt:lpstr>
      <vt:lpstr>라이브러리 설명</vt:lpstr>
      <vt:lpstr>라이브러리 설명</vt:lpstr>
      <vt:lpstr>라이브러리 설명</vt:lpstr>
      <vt:lpstr>라이브러리 설명</vt:lpstr>
      <vt:lpstr>라이브러리 설명</vt:lpstr>
      <vt:lpstr>라이브러리 설명</vt:lpstr>
      <vt:lpstr>라이브러리 설명</vt:lpstr>
      <vt:lpstr>라이브러리 설명</vt:lpstr>
      <vt:lpstr>유의 사항 - 1</vt:lpstr>
      <vt:lpstr>유의 사항 - 2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Windows 사용자</cp:lastModifiedBy>
  <cp:revision>28</cp:revision>
  <dcterms:created xsi:type="dcterms:W3CDTF">2013-02-19T09:29:44Z</dcterms:created>
  <dcterms:modified xsi:type="dcterms:W3CDTF">2015-03-30T04:08:43Z</dcterms:modified>
</cp:coreProperties>
</file>