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15" r:id="rId2"/>
    <p:sldId id="256" r:id="rId3"/>
    <p:sldId id="321" r:id="rId4"/>
    <p:sldId id="260" r:id="rId5"/>
    <p:sldId id="267" r:id="rId6"/>
    <p:sldId id="264" r:id="rId7"/>
    <p:sldId id="318" r:id="rId8"/>
    <p:sldId id="261" r:id="rId9"/>
    <p:sldId id="319" r:id="rId10"/>
    <p:sldId id="317" r:id="rId11"/>
    <p:sldId id="266" r:id="rId12"/>
    <p:sldId id="273" r:id="rId13"/>
    <p:sldId id="268" r:id="rId14"/>
    <p:sldId id="329" r:id="rId15"/>
    <p:sldId id="303" r:id="rId16"/>
    <p:sldId id="304" r:id="rId17"/>
    <p:sldId id="305" r:id="rId18"/>
    <p:sldId id="269" r:id="rId19"/>
    <p:sldId id="272" r:id="rId20"/>
    <p:sldId id="274" r:id="rId21"/>
    <p:sldId id="275" r:id="rId22"/>
    <p:sldId id="322" r:id="rId23"/>
    <p:sldId id="324" r:id="rId24"/>
    <p:sldId id="325" r:id="rId25"/>
    <p:sldId id="326" r:id="rId26"/>
    <p:sldId id="327" r:id="rId27"/>
    <p:sldId id="282" r:id="rId28"/>
    <p:sldId id="283" r:id="rId29"/>
    <p:sldId id="278" r:id="rId30"/>
    <p:sldId id="330" r:id="rId31"/>
    <p:sldId id="331" r:id="rId32"/>
    <p:sldId id="332" r:id="rId33"/>
    <p:sldId id="333" r:id="rId34"/>
    <p:sldId id="334" r:id="rId35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0" autoAdjust="0"/>
    <p:restoredTop sz="51492" autoAdjust="0"/>
  </p:normalViewPr>
  <p:slideViewPr>
    <p:cSldViewPr>
      <p:cViewPr varScale="1">
        <p:scale>
          <a:sx n="106" d="100"/>
          <a:sy n="106" d="100"/>
        </p:scale>
        <p:origin x="102" y="12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F6CF8-6329-41F2-A255-2D74C1ACB67A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DB719-D6A2-4AB1-A3E7-C3F8A8FD16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04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602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494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483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513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98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35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059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711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389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931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33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643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299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724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099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71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74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159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782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57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9373" y="1338908"/>
            <a:ext cx="7545253" cy="1407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442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082360" y="4804831"/>
            <a:ext cx="791870" cy="192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917" y="331634"/>
            <a:ext cx="872616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222" y="1187791"/>
            <a:ext cx="8180705" cy="300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2442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8924" y="4823492"/>
            <a:ext cx="1924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ob.com/nigelpoulton/psweb.gi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igelpoulton/counter-app.gi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samples/atsea-sample-shop-app.gi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engine/reference/commandline/docker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0618" y="1155092"/>
            <a:ext cx="2942744" cy="2468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AEACD206-1956-43BF-8AF5-47A82CF20C0B}"/>
              </a:ext>
            </a:extLst>
          </p:cNvPr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343400" y="319562"/>
            <a:ext cx="0" cy="4492943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268605" y="1761363"/>
            <a:ext cx="2830068" cy="1609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931EAAE-7056-4CF4-A7E6-4BBF6C0A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0" y="320611"/>
            <a:ext cx="8726165" cy="615553"/>
          </a:xfrm>
        </p:spPr>
        <p:txBody>
          <a:bodyPr/>
          <a:lstStyle/>
          <a:p>
            <a:r>
              <a:rPr lang="en-GB" sz="4000" dirty="0">
                <a:solidFill>
                  <a:schemeClr val="bg1"/>
                </a:solidFill>
              </a:rPr>
              <a:t>Some Commands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47DFB-4992-4524-BC01-BDFF2557FD15}"/>
              </a:ext>
            </a:extLst>
          </p:cNvPr>
          <p:cNvSpPr txBox="1"/>
          <p:nvPr/>
        </p:nvSpPr>
        <p:spPr>
          <a:xfrm>
            <a:off x="4547455" y="102176"/>
            <a:ext cx="535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/>
              <a:t>Howto</a:t>
            </a:r>
            <a:r>
              <a:rPr lang="en-GB" u="sng" dirty="0"/>
              <a:t> see the running containers:</a:t>
            </a:r>
          </a:p>
          <a:p>
            <a:endParaRPr lang="en-GB" dirty="0"/>
          </a:p>
          <a:p>
            <a:r>
              <a:rPr lang="en-GB" dirty="0"/>
              <a:t>$docker container 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6EF1C-F8B6-4F2F-9C3B-A8F46F188F26}"/>
              </a:ext>
            </a:extLst>
          </p:cNvPr>
          <p:cNvSpPr txBox="1"/>
          <p:nvPr/>
        </p:nvSpPr>
        <p:spPr>
          <a:xfrm>
            <a:off x="4563718" y="1025506"/>
            <a:ext cx="5201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/>
              <a:t>Howto</a:t>
            </a:r>
            <a:r>
              <a:rPr lang="en-GB" u="sng" dirty="0"/>
              <a:t> attach to a running container:</a:t>
            </a:r>
          </a:p>
          <a:p>
            <a:endParaRPr lang="en-GB" dirty="0"/>
          </a:p>
          <a:p>
            <a:r>
              <a:rPr lang="en-GB" dirty="0"/>
              <a:t>$docker container exec –it </a:t>
            </a:r>
            <a:r>
              <a:rPr lang="en-GB" dirty="0" err="1"/>
              <a:t>vigilant_borg</a:t>
            </a:r>
            <a:r>
              <a:rPr lang="en-GB" dirty="0"/>
              <a:t> bash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FA60D3-0769-41D7-8CB8-92706D6BD6C6}"/>
              </a:ext>
            </a:extLst>
          </p:cNvPr>
          <p:cNvSpPr txBox="1"/>
          <p:nvPr/>
        </p:nvSpPr>
        <p:spPr>
          <a:xfrm>
            <a:off x="4553152" y="2038178"/>
            <a:ext cx="4856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/>
              <a:t>Howto</a:t>
            </a:r>
            <a:r>
              <a:rPr lang="en-GB" u="sng" dirty="0"/>
              <a:t> STOP and REMOVE containers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$docker stats </a:t>
            </a:r>
            <a:r>
              <a:rPr lang="en-GB" dirty="0" err="1"/>
              <a:t>vigilant_borg</a:t>
            </a:r>
            <a:endParaRPr lang="en-GB" dirty="0"/>
          </a:p>
          <a:p>
            <a:r>
              <a:rPr lang="en-GB" dirty="0"/>
              <a:t>$docker container stop </a:t>
            </a:r>
            <a:r>
              <a:rPr lang="en-GB" dirty="0" err="1"/>
              <a:t>vigilant_borg</a:t>
            </a:r>
            <a:r>
              <a:rPr lang="en-GB" dirty="0"/>
              <a:t> bash</a:t>
            </a:r>
          </a:p>
          <a:p>
            <a:r>
              <a:rPr lang="en-GB" dirty="0"/>
              <a:t>$docker container rm </a:t>
            </a:r>
            <a:r>
              <a:rPr lang="en-GB" dirty="0" err="1"/>
              <a:t>vigilant_borg</a:t>
            </a:r>
            <a:endParaRPr lang="en-GB" dirty="0"/>
          </a:p>
          <a:p>
            <a:endParaRPr lang="en-GB" dirty="0"/>
          </a:p>
          <a:p>
            <a:r>
              <a:rPr lang="en-GB" dirty="0"/>
              <a:t>$docker container ls -a</a:t>
            </a:r>
          </a:p>
        </p:txBody>
      </p:sp>
    </p:spTree>
    <p:extLst>
      <p:ext uri="{BB962C8B-B14F-4D97-AF65-F5344CB8AC3E}">
        <p14:creationId xmlns:p14="http://schemas.microsoft.com/office/powerpoint/2010/main" val="382632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370ACB63-1FB2-47DB-9BD7-BC3C0106A228}"/>
              </a:ext>
            </a:extLst>
          </p:cNvPr>
          <p:cNvSpPr/>
          <p:nvPr/>
        </p:nvSpPr>
        <p:spPr>
          <a:xfrm>
            <a:off x="0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8784D8-2F79-4AE2-A306-24B6D4636DE2}"/>
              </a:ext>
            </a:extLst>
          </p:cNvPr>
          <p:cNvSpPr txBox="1"/>
          <p:nvPr/>
        </p:nvSpPr>
        <p:spPr>
          <a:xfrm>
            <a:off x="1600200" y="-38059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 Developer Perspective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93E231-C383-401F-8F7E-B05CFD7768CB}"/>
              </a:ext>
            </a:extLst>
          </p:cNvPr>
          <p:cNvSpPr txBox="1"/>
          <p:nvPr/>
        </p:nvSpPr>
        <p:spPr>
          <a:xfrm>
            <a:off x="288924" y="708264"/>
            <a:ext cx="861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will now clone an app from the Git repository, inspect its </a:t>
            </a:r>
            <a:r>
              <a:rPr lang="en-GB" dirty="0" err="1"/>
              <a:t>Dockerfile</a:t>
            </a:r>
            <a:r>
              <a:rPr lang="en-GB" dirty="0"/>
              <a:t>, containerize it, and run it as a container: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9FE70D-5F7E-468B-AAEA-CE9945B093A0}"/>
              </a:ext>
            </a:extLst>
          </p:cNvPr>
          <p:cNvSpPr txBox="1"/>
          <p:nvPr/>
        </p:nvSpPr>
        <p:spPr>
          <a:xfrm>
            <a:off x="288924" y="1581150"/>
            <a:ext cx="87816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$docker search </a:t>
            </a:r>
            <a:r>
              <a:rPr lang="en-GB" dirty="0" err="1"/>
              <a:t>nigelpoulton</a:t>
            </a:r>
            <a:r>
              <a:rPr lang="en-GB" dirty="0"/>
              <a:t>    (search images in the repository named “</a:t>
            </a:r>
            <a:r>
              <a:rPr lang="en-GB" dirty="0" err="1"/>
              <a:t>nigelpoulton</a:t>
            </a:r>
            <a:r>
              <a:rPr lang="en-GB" dirty="0"/>
              <a:t>”)</a:t>
            </a:r>
          </a:p>
          <a:p>
            <a:endParaRPr lang="en-GB" dirty="0"/>
          </a:p>
          <a:p>
            <a:r>
              <a:rPr lang="en-GB" dirty="0"/>
              <a:t>$ git clone </a:t>
            </a:r>
            <a:r>
              <a:rPr lang="en-GB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http://githob.com/nigelpoulton/psweb.git</a:t>
            </a:r>
            <a:endParaRPr lang="en-GB" dirty="0">
              <a:solidFill>
                <a:srgbClr val="C00000"/>
              </a:solidFill>
            </a:endParaRPr>
          </a:p>
          <a:p>
            <a:endParaRPr lang="en-GB" dirty="0"/>
          </a:p>
          <a:p>
            <a:r>
              <a:rPr lang="en-GB" dirty="0"/>
              <a:t>$cd </a:t>
            </a:r>
            <a:r>
              <a:rPr lang="en-GB" dirty="0" err="1"/>
              <a:t>psweb</a:t>
            </a:r>
            <a:endParaRPr lang="en-GB" dirty="0"/>
          </a:p>
          <a:p>
            <a:endParaRPr lang="en-GB" dirty="0"/>
          </a:p>
          <a:p>
            <a:r>
              <a:rPr lang="en-GB" dirty="0"/>
              <a:t>$ls –l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psweb</a:t>
            </a:r>
            <a:r>
              <a:rPr lang="en-GB" dirty="0"/>
              <a:t> is a simple </a:t>
            </a:r>
            <a:r>
              <a:rPr lang="en-GB" dirty="0" err="1"/>
              <a:t>nodejs</a:t>
            </a:r>
            <a:r>
              <a:rPr lang="en-GB" dirty="0"/>
              <a:t> web app.</a:t>
            </a:r>
          </a:p>
          <a:p>
            <a:r>
              <a:rPr lang="en-GB" dirty="0"/>
              <a:t>The </a:t>
            </a:r>
            <a:r>
              <a:rPr lang="en-GB" b="1" dirty="0" err="1"/>
              <a:t>Dockerfile</a:t>
            </a:r>
            <a:r>
              <a:rPr lang="en-GB" dirty="0"/>
              <a:t> tells the docker how to build an app and dependencies into a docker image.</a:t>
            </a:r>
          </a:p>
          <a:p>
            <a:endParaRPr lang="en-GB" dirty="0"/>
          </a:p>
          <a:p>
            <a:r>
              <a:rPr lang="en-GB" dirty="0"/>
              <a:t>$cat </a:t>
            </a:r>
            <a:r>
              <a:rPr lang="en-GB" dirty="0" err="1"/>
              <a:t>Dockerfile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48A12A5-0DE4-441F-BA57-4181668B6C0F}"/>
              </a:ext>
            </a:extLst>
          </p:cNvPr>
          <p:cNvSpPr/>
          <p:nvPr/>
        </p:nvSpPr>
        <p:spPr>
          <a:xfrm>
            <a:off x="0" y="0"/>
            <a:ext cx="9141277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9697"/>
            <a:ext cx="513842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4000" spc="0" dirty="0">
                <a:solidFill>
                  <a:schemeClr val="bg1"/>
                </a:solidFill>
              </a:rPr>
              <a:t>Docker file example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AA8DB8-F77E-4A93-A8EE-41517E6D0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27" y="902105"/>
            <a:ext cx="5047345" cy="39567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8CC9C6C5-FDAD-423B-BB37-5F0912076957}"/>
              </a:ext>
            </a:extLst>
          </p:cNvPr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025621-A649-4533-91E1-37AEBC4C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09550"/>
            <a:ext cx="9677400" cy="615553"/>
          </a:xfrm>
        </p:spPr>
        <p:txBody>
          <a:bodyPr/>
          <a:lstStyle/>
          <a:p>
            <a:r>
              <a:rPr lang="en-GB" sz="4000" dirty="0">
                <a:solidFill>
                  <a:schemeClr val="bg1"/>
                </a:solidFill>
              </a:rPr>
              <a:t>Build/run a container from the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94F63-CD57-4CAB-A33A-A3073BEE83FA}"/>
              </a:ext>
            </a:extLst>
          </p:cNvPr>
          <p:cNvSpPr txBox="1"/>
          <p:nvPr/>
        </p:nvSpPr>
        <p:spPr>
          <a:xfrm>
            <a:off x="152400" y="1276350"/>
            <a:ext cx="8554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$docker image build –t </a:t>
            </a:r>
            <a:r>
              <a:rPr lang="en-GB" dirty="0" err="1"/>
              <a:t>test:latest</a:t>
            </a:r>
            <a:r>
              <a:rPr lang="en-GB" dirty="0"/>
              <a:t> .    (the point at the end is important!)         </a:t>
            </a:r>
          </a:p>
          <a:p>
            <a:r>
              <a:rPr lang="en-GB" dirty="0"/>
              <a:t>                </a:t>
            </a:r>
          </a:p>
          <a:p>
            <a:r>
              <a:rPr lang="en-GB" dirty="0"/>
              <a:t>$docker image ls    </a:t>
            </a:r>
          </a:p>
          <a:p>
            <a:endParaRPr lang="en-GB" dirty="0"/>
          </a:p>
          <a:p>
            <a:r>
              <a:rPr lang="en-GB" dirty="0"/>
              <a:t>$docker container run –d –name web1 –publish 8080:8080 </a:t>
            </a:r>
            <a:r>
              <a:rPr lang="en-GB" dirty="0" err="1"/>
              <a:t>test:latest</a:t>
            </a:r>
            <a:endParaRPr lang="en-GB" dirty="0"/>
          </a:p>
          <a:p>
            <a:endParaRPr lang="en-GB" dirty="0"/>
          </a:p>
          <a:p>
            <a:r>
              <a:rPr lang="en-GB" dirty="0"/>
              <a:t>- “-d” tell the docker to run the container in daemon mode, i.e. in background.</a:t>
            </a:r>
          </a:p>
          <a:p>
            <a:endParaRPr lang="en-GB" dirty="0"/>
          </a:p>
          <a:p>
            <a:r>
              <a:rPr lang="en-GB" dirty="0">
                <a:solidFill>
                  <a:srgbClr val="FFC000"/>
                </a:solidFill>
              </a:rPr>
              <a:t>By typing localhost:8080 in the address line of a browser you will be able to reach the web app.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7EBB9BF5-25A3-46D1-BD71-755E4E56D908}"/>
              </a:ext>
            </a:extLst>
          </p:cNvPr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9C08A-B227-4D7B-B4B8-DA9502EC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17" y="331634"/>
            <a:ext cx="8726165" cy="615553"/>
          </a:xfrm>
        </p:spPr>
        <p:txBody>
          <a:bodyPr/>
          <a:lstStyle/>
          <a:p>
            <a:r>
              <a:rPr lang="en-GB" sz="4000" dirty="0" err="1">
                <a:solidFill>
                  <a:schemeClr val="bg1"/>
                </a:solidFill>
              </a:rPr>
              <a:t>Howto</a:t>
            </a:r>
            <a:r>
              <a:rPr lang="en-GB" sz="4000" dirty="0">
                <a:solidFill>
                  <a:schemeClr val="bg1"/>
                </a:solidFill>
              </a:rPr>
              <a:t> visualize the webpage 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C69C5-F9C3-417E-95A6-74693CD3E39E}"/>
              </a:ext>
            </a:extLst>
          </p:cNvPr>
          <p:cNvSpPr txBox="1"/>
          <p:nvPr/>
        </p:nvSpPr>
        <p:spPr>
          <a:xfrm>
            <a:off x="208917" y="1123950"/>
            <a:ext cx="78682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visualise the content of the webpage use:</a:t>
            </a:r>
          </a:p>
          <a:p>
            <a:endParaRPr lang="en-GB" dirty="0"/>
          </a:p>
          <a:p>
            <a:r>
              <a:rPr lang="en-GB" dirty="0"/>
              <a:t>$curl localhost:8080</a:t>
            </a:r>
          </a:p>
          <a:p>
            <a:endParaRPr lang="en-GB" dirty="0"/>
          </a:p>
          <a:p>
            <a:r>
              <a:rPr lang="en-GB" dirty="0"/>
              <a:t>Or install the command line “w3m” browser:</a:t>
            </a:r>
          </a:p>
          <a:p>
            <a:endParaRPr lang="en-GB" dirty="0"/>
          </a:p>
          <a:p>
            <a:r>
              <a:rPr lang="en-GB" dirty="0"/>
              <a:t>$</a:t>
            </a:r>
            <a:r>
              <a:rPr lang="en-GB" dirty="0" err="1"/>
              <a:t>apk</a:t>
            </a:r>
            <a:r>
              <a:rPr lang="en-GB" dirty="0"/>
              <a:t> update</a:t>
            </a:r>
          </a:p>
          <a:p>
            <a:endParaRPr lang="en-GB" dirty="0"/>
          </a:p>
          <a:p>
            <a:r>
              <a:rPr lang="en-GB" dirty="0"/>
              <a:t>$</a:t>
            </a:r>
            <a:r>
              <a:rPr lang="en-GB" dirty="0" err="1"/>
              <a:t>apk</a:t>
            </a:r>
            <a:r>
              <a:rPr lang="en-GB" dirty="0"/>
              <a:t> add w3m</a:t>
            </a:r>
          </a:p>
          <a:p>
            <a:endParaRPr lang="en-GB" dirty="0"/>
          </a:p>
          <a:p>
            <a:r>
              <a:rPr lang="en-GB" dirty="0"/>
              <a:t>$w3m http://localhost:8080</a:t>
            </a:r>
          </a:p>
        </p:txBody>
      </p:sp>
    </p:spTree>
    <p:extLst>
      <p:ext uri="{BB962C8B-B14F-4D97-AF65-F5344CB8AC3E}">
        <p14:creationId xmlns:p14="http://schemas.microsoft.com/office/powerpoint/2010/main" val="200933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209550"/>
            <a:ext cx="39477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chemeClr val="bg1"/>
                </a:solidFill>
                <a:latin typeface="Arial"/>
                <a:cs typeface="Arial"/>
              </a:rPr>
              <a:t>Docker</a:t>
            </a:r>
            <a:r>
              <a:rPr sz="4000"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chemeClr val="bg1"/>
                </a:solidFill>
                <a:latin typeface="Arial"/>
                <a:cs typeface="Arial"/>
              </a:rPr>
              <a:t>Compose</a:t>
            </a:r>
            <a:endParaRPr sz="4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0EFF2-8256-4D92-9939-138F437B59CA}"/>
              </a:ext>
            </a:extLst>
          </p:cNvPr>
          <p:cNvSpPr txBox="1"/>
          <p:nvPr/>
        </p:nvSpPr>
        <p:spPr>
          <a:xfrm>
            <a:off x="152400" y="971550"/>
            <a:ext cx="39477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Deploys and manages multi-container applications on Docker nodes running in a single-engine mode;</a:t>
            </a:r>
          </a:p>
          <a:p>
            <a:r>
              <a:rPr lang="en-GB" dirty="0"/>
              <a:t>Apps are made of “microservices”, e.g.:</a:t>
            </a:r>
          </a:p>
          <a:p>
            <a:r>
              <a:rPr lang="en-GB" dirty="0"/>
              <a:t>Web front-end,</a:t>
            </a:r>
          </a:p>
          <a:p>
            <a:r>
              <a:rPr lang="en-GB" dirty="0"/>
              <a:t>Ordering,</a:t>
            </a:r>
          </a:p>
          <a:p>
            <a:r>
              <a:rPr lang="en-GB" dirty="0"/>
              <a:t>Back-end database,</a:t>
            </a:r>
          </a:p>
          <a:p>
            <a:r>
              <a:rPr lang="en-GB" dirty="0"/>
              <a:t>Logging,</a:t>
            </a:r>
          </a:p>
          <a:p>
            <a:r>
              <a:rPr lang="en-GB" dirty="0"/>
              <a:t>Authentication,</a:t>
            </a:r>
          </a:p>
          <a:p>
            <a:r>
              <a:rPr lang="en-GB" dirty="0"/>
              <a:t>…..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6ACFE96-6D42-4FCB-B4C4-F7E49C159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523738"/>
            <a:ext cx="4648200" cy="315508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2">
            <a:extLst>
              <a:ext uri="{FF2B5EF4-FFF2-40B4-BE49-F238E27FC236}">
                <a16:creationId xmlns:a16="http://schemas.microsoft.com/office/drawing/2014/main" id="{F7F555E0-27DD-413A-86F8-C901D7F6BC22}"/>
              </a:ext>
            </a:extLst>
          </p:cNvPr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5442389" y="4508860"/>
            <a:ext cx="2990044" cy="581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7139" y="4530615"/>
            <a:ext cx="2900680" cy="492125"/>
          </a:xfrm>
          <a:custGeom>
            <a:avLst/>
            <a:gdLst/>
            <a:ahLst/>
            <a:cxnLst/>
            <a:rect l="l" t="t" r="r" b="b"/>
            <a:pathLst>
              <a:path w="2900679" h="492125">
                <a:moveTo>
                  <a:pt x="0" y="82024"/>
                </a:moveTo>
                <a:lnTo>
                  <a:pt x="6446" y="50097"/>
                </a:lnTo>
                <a:lnTo>
                  <a:pt x="24024" y="24024"/>
                </a:lnTo>
                <a:lnTo>
                  <a:pt x="50097" y="6446"/>
                </a:lnTo>
                <a:lnTo>
                  <a:pt x="82024" y="0"/>
                </a:lnTo>
                <a:lnTo>
                  <a:pt x="2818494" y="0"/>
                </a:lnTo>
                <a:lnTo>
                  <a:pt x="2864007" y="13784"/>
                </a:lnTo>
                <a:lnTo>
                  <a:pt x="2894281" y="50634"/>
                </a:lnTo>
                <a:lnTo>
                  <a:pt x="2900519" y="82024"/>
                </a:lnTo>
                <a:lnTo>
                  <a:pt x="2900519" y="410099"/>
                </a:lnTo>
                <a:lnTo>
                  <a:pt x="2894073" y="442022"/>
                </a:lnTo>
                <a:lnTo>
                  <a:pt x="2876494" y="468086"/>
                </a:lnTo>
                <a:lnTo>
                  <a:pt x="2850421" y="485656"/>
                </a:lnTo>
                <a:lnTo>
                  <a:pt x="2818494" y="492099"/>
                </a:lnTo>
                <a:lnTo>
                  <a:pt x="82024" y="492099"/>
                </a:lnTo>
                <a:lnTo>
                  <a:pt x="50097" y="485656"/>
                </a:lnTo>
                <a:lnTo>
                  <a:pt x="24024" y="468086"/>
                </a:lnTo>
                <a:lnTo>
                  <a:pt x="6446" y="442022"/>
                </a:lnTo>
                <a:lnTo>
                  <a:pt x="0" y="410099"/>
                </a:lnTo>
                <a:lnTo>
                  <a:pt x="0" y="82024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00" y="273345"/>
            <a:ext cx="9067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bg1"/>
                </a:solidFill>
                <a:latin typeface="Arial"/>
                <a:cs typeface="Arial"/>
              </a:rPr>
              <a:t>Docker Compose: </a:t>
            </a:r>
            <a:r>
              <a:rPr sz="3200" spc="-5" dirty="0">
                <a:solidFill>
                  <a:schemeClr val="bg1"/>
                </a:solidFill>
              </a:rPr>
              <a:t>Multi Container</a:t>
            </a:r>
            <a:r>
              <a:rPr sz="3200" spc="-65" dirty="0">
                <a:solidFill>
                  <a:schemeClr val="bg1"/>
                </a:solidFill>
              </a:rPr>
              <a:t> </a:t>
            </a:r>
            <a:r>
              <a:rPr sz="3200" spc="-5" dirty="0">
                <a:solidFill>
                  <a:schemeClr val="bg1"/>
                </a:solidFill>
              </a:rPr>
              <a:t>Applications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281" y="4862190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797979"/>
                </a:solidFill>
                <a:latin typeface="Arial"/>
                <a:cs typeface="Arial"/>
              </a:rPr>
              <a:t>49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886" y="1107722"/>
            <a:ext cx="4218305" cy="446405"/>
          </a:xfrm>
          <a:custGeom>
            <a:avLst/>
            <a:gdLst/>
            <a:ahLst/>
            <a:cxnLst/>
            <a:rect l="l" t="t" r="r" b="b"/>
            <a:pathLst>
              <a:path w="4218305" h="446405">
                <a:moveTo>
                  <a:pt x="0" y="74302"/>
                </a:moveTo>
                <a:lnTo>
                  <a:pt x="5838" y="45381"/>
                </a:lnTo>
                <a:lnTo>
                  <a:pt x="21762" y="21763"/>
                </a:lnTo>
                <a:lnTo>
                  <a:pt x="45379" y="5839"/>
                </a:lnTo>
                <a:lnTo>
                  <a:pt x="74300" y="0"/>
                </a:lnTo>
                <a:lnTo>
                  <a:pt x="4144004" y="0"/>
                </a:lnTo>
                <a:lnTo>
                  <a:pt x="4185242" y="12484"/>
                </a:lnTo>
                <a:lnTo>
                  <a:pt x="4212651" y="45868"/>
                </a:lnTo>
                <a:lnTo>
                  <a:pt x="4218304" y="74302"/>
                </a:lnTo>
                <a:lnTo>
                  <a:pt x="4218304" y="371496"/>
                </a:lnTo>
                <a:lnTo>
                  <a:pt x="4212467" y="400419"/>
                </a:lnTo>
                <a:lnTo>
                  <a:pt x="4196548" y="424036"/>
                </a:lnTo>
                <a:lnTo>
                  <a:pt x="4172931" y="439960"/>
                </a:lnTo>
                <a:lnTo>
                  <a:pt x="4144004" y="445799"/>
                </a:lnTo>
                <a:lnTo>
                  <a:pt x="74300" y="445799"/>
                </a:lnTo>
                <a:lnTo>
                  <a:pt x="45379" y="439960"/>
                </a:lnTo>
                <a:lnTo>
                  <a:pt x="21762" y="424036"/>
                </a:lnTo>
                <a:lnTo>
                  <a:pt x="5838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5661" y="1591862"/>
            <a:ext cx="3761740" cy="9779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Build and run one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a</a:t>
            </a:r>
            <a:r>
              <a:rPr sz="1400" spc="-4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time</a:t>
            </a:r>
            <a:endParaRPr sz="1400" dirty="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Manually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connect containers</a:t>
            </a:r>
            <a:r>
              <a:rPr sz="14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together</a:t>
            </a:r>
            <a:endParaRPr sz="1400" dirty="0">
              <a:latin typeface="Arial"/>
              <a:cs typeface="Arial"/>
            </a:endParaRPr>
          </a:p>
          <a:p>
            <a:pPr marL="271145" marR="5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Must be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careful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with dependencies and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start 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up</a:t>
            </a:r>
            <a:r>
              <a:rPr sz="1400" spc="-1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order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0615" y="1112642"/>
            <a:ext cx="4230370" cy="446405"/>
          </a:xfrm>
          <a:custGeom>
            <a:avLst/>
            <a:gdLst/>
            <a:ahLst/>
            <a:cxnLst/>
            <a:rect l="l" t="t" r="r" b="b"/>
            <a:pathLst>
              <a:path w="4230370" h="446405">
                <a:moveTo>
                  <a:pt x="0" y="74302"/>
                </a:moveTo>
                <a:lnTo>
                  <a:pt x="5836" y="45381"/>
                </a:lnTo>
                <a:lnTo>
                  <a:pt x="21756" y="21763"/>
                </a:lnTo>
                <a:lnTo>
                  <a:pt x="45372" y="5839"/>
                </a:lnTo>
                <a:lnTo>
                  <a:pt x="74299" y="0"/>
                </a:lnTo>
                <a:lnTo>
                  <a:pt x="4155441" y="0"/>
                </a:lnTo>
                <a:lnTo>
                  <a:pt x="4196665" y="12484"/>
                </a:lnTo>
                <a:lnTo>
                  <a:pt x="4224088" y="45868"/>
                </a:lnTo>
                <a:lnTo>
                  <a:pt x="4229741" y="74302"/>
                </a:lnTo>
                <a:lnTo>
                  <a:pt x="4229741" y="371496"/>
                </a:lnTo>
                <a:lnTo>
                  <a:pt x="4223901" y="400419"/>
                </a:lnTo>
                <a:lnTo>
                  <a:pt x="4207975" y="424036"/>
                </a:lnTo>
                <a:lnTo>
                  <a:pt x="4184358" y="439960"/>
                </a:lnTo>
                <a:lnTo>
                  <a:pt x="4155441" y="445799"/>
                </a:lnTo>
                <a:lnTo>
                  <a:pt x="74299" y="445799"/>
                </a:lnTo>
                <a:lnTo>
                  <a:pt x="45372" y="439960"/>
                </a:lnTo>
                <a:lnTo>
                  <a:pt x="21756" y="424036"/>
                </a:lnTo>
                <a:lnTo>
                  <a:pt x="5836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5618" y="3261393"/>
            <a:ext cx="518513" cy="4390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43428" y="1680130"/>
            <a:ext cx="3909695" cy="12160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Define multi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 in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compose.yml</a:t>
            </a:r>
            <a:r>
              <a:rPr sz="1400" spc="-8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Single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command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 deploy entire</a:t>
            </a:r>
            <a:r>
              <a:rPr sz="1400" spc="-3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Handles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400" spc="-1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dependencies</a:t>
            </a:r>
            <a:endParaRPr sz="1400">
              <a:latin typeface="Arial"/>
              <a:cs typeface="Arial"/>
            </a:endParaRPr>
          </a:p>
          <a:p>
            <a:pPr marL="271145" marR="513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Works with Docker Swarm, Networking,  Volumes, Universal Control</a:t>
            </a:r>
            <a:r>
              <a:rPr sz="1400" spc="-2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Plane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68538" y="3408168"/>
            <a:ext cx="794628" cy="105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1237" y="3440867"/>
            <a:ext cx="602615" cy="0"/>
          </a:xfrm>
          <a:custGeom>
            <a:avLst/>
            <a:gdLst/>
            <a:ahLst/>
            <a:cxnLst/>
            <a:rect l="l" t="t" r="r" b="b"/>
            <a:pathLst>
              <a:path w="602615">
                <a:moveTo>
                  <a:pt x="0" y="0"/>
                </a:moveTo>
                <a:lnTo>
                  <a:pt x="602173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2161" y="3399593"/>
            <a:ext cx="103874" cy="825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51264" y="3238118"/>
            <a:ext cx="518513" cy="4390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9269" y="3766379"/>
            <a:ext cx="282951" cy="2854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3725" y="3349279"/>
            <a:ext cx="278356" cy="2854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3725" y="2871776"/>
            <a:ext cx="278356" cy="2853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9315" y="3203143"/>
            <a:ext cx="487823" cy="487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7817" y="3450368"/>
            <a:ext cx="878608" cy="1053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0517" y="3483068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15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5413" y="3441793"/>
            <a:ext cx="103879" cy="825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7927" y="2972869"/>
            <a:ext cx="878498" cy="5805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0626" y="3051143"/>
            <a:ext cx="699135" cy="429895"/>
          </a:xfrm>
          <a:custGeom>
            <a:avLst/>
            <a:gdLst/>
            <a:ahLst/>
            <a:cxnLst/>
            <a:rect l="l" t="t" r="r" b="b"/>
            <a:pathLst>
              <a:path w="699135" h="429895">
                <a:moveTo>
                  <a:pt x="0" y="429624"/>
                </a:moveTo>
                <a:lnTo>
                  <a:pt x="69893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7573" y="3012293"/>
            <a:ext cx="107217" cy="908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7897" y="3448068"/>
            <a:ext cx="844598" cy="5247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0596" y="3480768"/>
            <a:ext cx="663575" cy="376555"/>
          </a:xfrm>
          <a:custGeom>
            <a:avLst/>
            <a:gdLst/>
            <a:ahLst/>
            <a:cxnLst/>
            <a:rect l="l" t="t" r="r" b="b"/>
            <a:pathLst>
              <a:path w="663575" h="376554">
                <a:moveTo>
                  <a:pt x="0" y="0"/>
                </a:moveTo>
                <a:lnTo>
                  <a:pt x="663488" y="376449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22445" y="3805567"/>
            <a:ext cx="107754" cy="889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10439" y="3603418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2855469" y="917723"/>
                </a:moveTo>
                <a:lnTo>
                  <a:pt x="0" y="917723"/>
                </a:lnTo>
                <a:lnTo>
                  <a:pt x="1427722" y="0"/>
                </a:lnTo>
                <a:lnTo>
                  <a:pt x="2855469" y="917723"/>
                </a:lnTo>
                <a:close/>
              </a:path>
            </a:pathLst>
          </a:custGeom>
          <a:solidFill>
            <a:srgbClr val="E1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10438" y="3603417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0" y="917723"/>
                </a:moveTo>
                <a:lnTo>
                  <a:pt x="1427722" y="0"/>
                </a:lnTo>
                <a:lnTo>
                  <a:pt x="2855469" y="917723"/>
                </a:lnTo>
                <a:lnTo>
                  <a:pt x="0" y="917723"/>
                </a:lnTo>
                <a:close/>
              </a:path>
            </a:pathLst>
          </a:custGeom>
          <a:ln w="9524">
            <a:solidFill>
              <a:srgbClr val="E1E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4737" y="4485716"/>
            <a:ext cx="640978" cy="5974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4538" y="4490115"/>
            <a:ext cx="640973" cy="5974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07437" y="4494515"/>
            <a:ext cx="640973" cy="5974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4185" y="4488936"/>
            <a:ext cx="640973" cy="59745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24934" y="4483341"/>
            <a:ext cx="640973" cy="5974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62236" y="3121868"/>
            <a:ext cx="556848" cy="5553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0487" y="4056891"/>
            <a:ext cx="1735455" cy="351790"/>
          </a:xfrm>
          <a:custGeom>
            <a:avLst/>
            <a:gdLst/>
            <a:ahLst/>
            <a:cxnLst/>
            <a:rect l="l" t="t" r="r" b="b"/>
            <a:pathLst>
              <a:path w="1735454" h="351789">
                <a:moveTo>
                  <a:pt x="0" y="175799"/>
                </a:moveTo>
                <a:lnTo>
                  <a:pt x="3184" y="160629"/>
                </a:lnTo>
                <a:lnTo>
                  <a:pt x="12562" y="145818"/>
                </a:lnTo>
                <a:lnTo>
                  <a:pt x="48862" y="117482"/>
                </a:lnTo>
                <a:lnTo>
                  <a:pt x="106815" y="91213"/>
                </a:lnTo>
                <a:lnTo>
                  <a:pt x="143260" y="78986"/>
                </a:lnTo>
                <a:lnTo>
                  <a:pt x="184338" y="67434"/>
                </a:lnTo>
                <a:lnTo>
                  <a:pt x="229788" y="56610"/>
                </a:lnTo>
                <a:lnTo>
                  <a:pt x="279349" y="46566"/>
                </a:lnTo>
                <a:lnTo>
                  <a:pt x="332761" y="37355"/>
                </a:lnTo>
                <a:lnTo>
                  <a:pt x="389764" y="29031"/>
                </a:lnTo>
                <a:lnTo>
                  <a:pt x="450097" y="21645"/>
                </a:lnTo>
                <a:lnTo>
                  <a:pt x="513500" y="15251"/>
                </a:lnTo>
                <a:lnTo>
                  <a:pt x="579712" y="9901"/>
                </a:lnTo>
                <a:lnTo>
                  <a:pt x="648473" y="5648"/>
                </a:lnTo>
                <a:lnTo>
                  <a:pt x="719523" y="2545"/>
                </a:lnTo>
                <a:lnTo>
                  <a:pt x="792602" y="645"/>
                </a:lnTo>
                <a:lnTo>
                  <a:pt x="867448" y="0"/>
                </a:lnTo>
                <a:lnTo>
                  <a:pt x="942294" y="645"/>
                </a:lnTo>
                <a:lnTo>
                  <a:pt x="1015372" y="2545"/>
                </a:lnTo>
                <a:lnTo>
                  <a:pt x="1086422" y="5648"/>
                </a:lnTo>
                <a:lnTo>
                  <a:pt x="1155183" y="9901"/>
                </a:lnTo>
                <a:lnTo>
                  <a:pt x="1221396" y="15251"/>
                </a:lnTo>
                <a:lnTo>
                  <a:pt x="1284799" y="21645"/>
                </a:lnTo>
                <a:lnTo>
                  <a:pt x="1345132" y="29031"/>
                </a:lnTo>
                <a:lnTo>
                  <a:pt x="1402134" y="37355"/>
                </a:lnTo>
                <a:lnTo>
                  <a:pt x="1455546" y="46566"/>
                </a:lnTo>
                <a:lnTo>
                  <a:pt x="1505108" y="56610"/>
                </a:lnTo>
                <a:lnTo>
                  <a:pt x="1550557" y="67434"/>
                </a:lnTo>
                <a:lnTo>
                  <a:pt x="1591635" y="78986"/>
                </a:lnTo>
                <a:lnTo>
                  <a:pt x="1628081" y="91213"/>
                </a:lnTo>
                <a:lnTo>
                  <a:pt x="1686034" y="117482"/>
                </a:lnTo>
                <a:lnTo>
                  <a:pt x="1722333" y="145818"/>
                </a:lnTo>
                <a:lnTo>
                  <a:pt x="1734896" y="175799"/>
                </a:lnTo>
                <a:lnTo>
                  <a:pt x="1707020" y="220172"/>
                </a:lnTo>
                <a:lnTo>
                  <a:pt x="1659634" y="247525"/>
                </a:lnTo>
                <a:lnTo>
                  <a:pt x="1591635" y="272601"/>
                </a:lnTo>
                <a:lnTo>
                  <a:pt x="1550557" y="284154"/>
                </a:lnTo>
                <a:lnTo>
                  <a:pt x="1505108" y="294979"/>
                </a:lnTo>
                <a:lnTo>
                  <a:pt x="1455546" y="305024"/>
                </a:lnTo>
                <a:lnTo>
                  <a:pt x="1402134" y="314235"/>
                </a:lnTo>
                <a:lnTo>
                  <a:pt x="1345132" y="322561"/>
                </a:lnTo>
                <a:lnTo>
                  <a:pt x="1284799" y="329948"/>
                </a:lnTo>
                <a:lnTo>
                  <a:pt x="1221396" y="336344"/>
                </a:lnTo>
                <a:lnTo>
                  <a:pt x="1155183" y="341695"/>
                </a:lnTo>
                <a:lnTo>
                  <a:pt x="1086422" y="345948"/>
                </a:lnTo>
                <a:lnTo>
                  <a:pt x="1015372" y="349052"/>
                </a:lnTo>
                <a:lnTo>
                  <a:pt x="942294" y="350953"/>
                </a:lnTo>
                <a:lnTo>
                  <a:pt x="867448" y="351599"/>
                </a:lnTo>
                <a:lnTo>
                  <a:pt x="792602" y="350953"/>
                </a:lnTo>
                <a:lnTo>
                  <a:pt x="719523" y="349052"/>
                </a:lnTo>
                <a:lnTo>
                  <a:pt x="648473" y="345948"/>
                </a:lnTo>
                <a:lnTo>
                  <a:pt x="579712" y="341695"/>
                </a:lnTo>
                <a:lnTo>
                  <a:pt x="513500" y="336344"/>
                </a:lnTo>
                <a:lnTo>
                  <a:pt x="450097" y="329948"/>
                </a:lnTo>
                <a:lnTo>
                  <a:pt x="389764" y="322561"/>
                </a:lnTo>
                <a:lnTo>
                  <a:pt x="332761" y="314235"/>
                </a:lnTo>
                <a:lnTo>
                  <a:pt x="279349" y="305024"/>
                </a:lnTo>
                <a:lnTo>
                  <a:pt x="229788" y="294979"/>
                </a:lnTo>
                <a:lnTo>
                  <a:pt x="184338" y="284154"/>
                </a:lnTo>
                <a:lnTo>
                  <a:pt x="143260" y="272601"/>
                </a:lnTo>
                <a:lnTo>
                  <a:pt x="106815" y="260374"/>
                </a:lnTo>
                <a:lnTo>
                  <a:pt x="48862" y="234106"/>
                </a:lnTo>
                <a:lnTo>
                  <a:pt x="12562" y="205774"/>
                </a:lnTo>
                <a:lnTo>
                  <a:pt x="3184" y="190965"/>
                </a:lnTo>
                <a:lnTo>
                  <a:pt x="0" y="175799"/>
                </a:lnTo>
                <a:close/>
              </a:path>
            </a:pathLst>
          </a:custGeom>
          <a:ln w="9524">
            <a:solidFill>
              <a:srgbClr val="008E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9788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9787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84963" y="4049191"/>
            <a:ext cx="417299" cy="4172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6859" y="4008842"/>
            <a:ext cx="417299" cy="4172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54961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54960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70136" y="4195266"/>
            <a:ext cx="417299" cy="4172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25636" y="3826067"/>
            <a:ext cx="417299" cy="4172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F6BD769E-BB97-4214-A618-B17703D3EFCB}"/>
              </a:ext>
            </a:extLst>
          </p:cNvPr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444384" y="1607719"/>
            <a:ext cx="1781733" cy="2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7343" y="1374372"/>
            <a:ext cx="5836688" cy="3483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069" y="1385970"/>
            <a:ext cx="5647797" cy="339558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0" y="1197427"/>
                </a:moveTo>
                <a:lnTo>
                  <a:pt x="1311472" y="439901"/>
                </a:lnTo>
                <a:lnTo>
                  <a:pt x="1311472" y="0"/>
                </a:lnTo>
                <a:lnTo>
                  <a:pt x="5435214" y="0"/>
                </a:lnTo>
                <a:lnTo>
                  <a:pt x="5435214" y="1099752"/>
                </a:lnTo>
                <a:lnTo>
                  <a:pt x="1311472" y="1099752"/>
                </a:lnTo>
                <a:lnTo>
                  <a:pt x="0" y="1197427"/>
                </a:lnTo>
                <a:close/>
              </a:path>
              <a:path w="5435600" h="2639695">
                <a:moveTo>
                  <a:pt x="5435214" y="2639424"/>
                </a:moveTo>
                <a:lnTo>
                  <a:pt x="1311472" y="2639424"/>
                </a:lnTo>
                <a:lnTo>
                  <a:pt x="1311472" y="1099752"/>
                </a:lnTo>
                <a:lnTo>
                  <a:pt x="5435214" y="1099752"/>
                </a:lnTo>
                <a:lnTo>
                  <a:pt x="5435214" y="2639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226117" y="1385970"/>
            <a:ext cx="5492750" cy="344426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1311472" y="0"/>
                </a:moveTo>
                <a:lnTo>
                  <a:pt x="1998770" y="0"/>
                </a:lnTo>
                <a:lnTo>
                  <a:pt x="3029693" y="0"/>
                </a:lnTo>
                <a:lnTo>
                  <a:pt x="5435214" y="0"/>
                </a:lnTo>
                <a:lnTo>
                  <a:pt x="5435214" y="439901"/>
                </a:lnTo>
                <a:lnTo>
                  <a:pt x="5435214" y="1099752"/>
                </a:lnTo>
                <a:lnTo>
                  <a:pt x="5435214" y="2639424"/>
                </a:lnTo>
                <a:lnTo>
                  <a:pt x="3029693" y="2639424"/>
                </a:lnTo>
                <a:lnTo>
                  <a:pt x="1998770" y="2639424"/>
                </a:lnTo>
                <a:lnTo>
                  <a:pt x="1311472" y="2639424"/>
                </a:lnTo>
                <a:lnTo>
                  <a:pt x="1311472" y="1099752"/>
                </a:lnTo>
                <a:lnTo>
                  <a:pt x="0" y="1197427"/>
                </a:lnTo>
                <a:lnTo>
                  <a:pt x="1311472" y="439901"/>
                </a:lnTo>
                <a:lnTo>
                  <a:pt x="131147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8199" y="1440206"/>
            <a:ext cx="3831435" cy="3550972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r>
              <a:rPr lang="en-US" sz="1200" dirty="0"/>
              <a:t>version: '2' # specify docker-compose version</a:t>
            </a:r>
          </a:p>
          <a:p>
            <a:br>
              <a:rPr lang="en-US" sz="1200" dirty="0"/>
            </a:br>
            <a:r>
              <a:rPr lang="en-US" sz="1200" dirty="0"/>
              <a:t># Define the services/containers to be run</a:t>
            </a:r>
          </a:p>
          <a:p>
            <a:r>
              <a:rPr lang="en-US" sz="1200" dirty="0"/>
              <a:t>services:</a:t>
            </a:r>
          </a:p>
          <a:p>
            <a:r>
              <a:rPr lang="en-US" sz="1200" dirty="0"/>
              <a:t>angular: # name of the first service</a:t>
            </a:r>
          </a:p>
          <a:p>
            <a:r>
              <a:rPr lang="en-US" sz="1200" dirty="0"/>
              <a:t>build: client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"4200:4200"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express: #name of the second service</a:t>
            </a:r>
          </a:p>
          <a:p>
            <a:r>
              <a:rPr lang="en-US" sz="1200" dirty="0"/>
              <a:t>build: </a:t>
            </a:r>
            <a:r>
              <a:rPr lang="en-US" sz="1200" dirty="0" err="1"/>
              <a:t>api</a:t>
            </a:r>
            <a:r>
              <a:rPr lang="en-US" sz="1200" dirty="0"/>
              <a:t>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"3977:3977" #specify ports </a:t>
            </a:r>
            <a:r>
              <a:rPr lang="en-US" sz="1200" dirty="0" err="1"/>
              <a:t>forewarding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database: # name of the third service</a:t>
            </a:r>
          </a:p>
          <a:p>
            <a:r>
              <a:rPr lang="en-US" sz="1200" dirty="0"/>
              <a:t>image: mongo # specify image to build container from</a:t>
            </a:r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"27017:27017"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pPr marL="194945" marR="2930525" indent="-182880">
              <a:lnSpc>
                <a:spcPts val="1420"/>
              </a:lnSpc>
              <a:spcBef>
                <a:spcPts val="160"/>
              </a:spcBef>
            </a:pPr>
            <a:endParaRPr sz="1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313270"/>
            <a:ext cx="9067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bg1"/>
                </a:solidFill>
                <a:latin typeface="Arial"/>
                <a:cs typeface="Arial"/>
              </a:rPr>
              <a:t>Docker Compose: </a:t>
            </a:r>
            <a:r>
              <a:rPr sz="3200" spc="-5" dirty="0">
                <a:solidFill>
                  <a:schemeClr val="bg1"/>
                </a:solidFill>
              </a:rPr>
              <a:t>Multi Container</a:t>
            </a:r>
            <a:r>
              <a:rPr sz="3200" spc="-65" dirty="0">
                <a:solidFill>
                  <a:schemeClr val="bg1"/>
                </a:solidFill>
              </a:rPr>
              <a:t> </a:t>
            </a:r>
            <a:r>
              <a:rPr sz="3200" spc="-5" dirty="0">
                <a:solidFill>
                  <a:schemeClr val="bg1"/>
                </a:solidFill>
              </a:rPr>
              <a:t>Applications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2591" y="1673511"/>
            <a:ext cx="487823" cy="4878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55240957-B228-4D7F-B1FB-CC3D278431B2}"/>
              </a:ext>
            </a:extLst>
          </p:cNvPr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1624" y="4811433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1AAAF7"/>
                </a:solidFill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AB816-35DA-4460-B622-A352ED4630CB}"/>
              </a:ext>
            </a:extLst>
          </p:cNvPr>
          <p:cNvSpPr txBox="1"/>
          <p:nvPr/>
        </p:nvSpPr>
        <p:spPr>
          <a:xfrm>
            <a:off x="228600" y="1156464"/>
            <a:ext cx="85375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$docker-compose –version</a:t>
            </a:r>
          </a:p>
          <a:p>
            <a:endParaRPr lang="en-GB" dirty="0"/>
          </a:p>
          <a:p>
            <a:r>
              <a:rPr lang="en-GB" dirty="0"/>
              <a:t>$git clone </a:t>
            </a:r>
            <a:r>
              <a:rPr lang="en-GB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https://github.com/nigelpoulton/counter-app.git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$cd counter-app</a:t>
            </a:r>
          </a:p>
          <a:p>
            <a:endParaRPr lang="en-GB" dirty="0"/>
          </a:p>
          <a:p>
            <a:r>
              <a:rPr lang="en-GB" dirty="0"/>
              <a:t>$ls</a:t>
            </a:r>
          </a:p>
          <a:p>
            <a:endParaRPr lang="en-GB" dirty="0"/>
          </a:p>
          <a:p>
            <a:r>
              <a:rPr lang="en-GB" dirty="0"/>
              <a:t>$docker-compose up -d</a:t>
            </a:r>
          </a:p>
          <a:p>
            <a:endParaRPr lang="en-GB" dirty="0"/>
          </a:p>
          <a:p>
            <a:r>
              <a:rPr lang="en-GB" dirty="0"/>
              <a:t>Open an other terminal:</a:t>
            </a:r>
          </a:p>
          <a:p>
            <a:r>
              <a:rPr lang="en-GB" dirty="0"/>
              <a:t>$docker image ls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8C5711-EC56-4108-B8A2-02487C388C22}"/>
              </a:ext>
            </a:extLst>
          </p:cNvPr>
          <p:cNvSpPr txBox="1"/>
          <p:nvPr/>
        </p:nvSpPr>
        <p:spPr>
          <a:xfrm>
            <a:off x="3352800" y="2343150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App.py is the application code;</a:t>
            </a:r>
          </a:p>
          <a:p>
            <a:r>
              <a:rPr lang="en-GB" dirty="0">
                <a:solidFill>
                  <a:srgbClr val="FFC000"/>
                </a:solidFill>
              </a:rPr>
              <a:t>Docker-</a:t>
            </a:r>
            <a:r>
              <a:rPr lang="en-GB" dirty="0" err="1">
                <a:solidFill>
                  <a:srgbClr val="FFC000"/>
                </a:solidFill>
              </a:rPr>
              <a:t>compose.yml</a:t>
            </a:r>
            <a:r>
              <a:rPr lang="en-GB" dirty="0">
                <a:solidFill>
                  <a:srgbClr val="FFC000"/>
                </a:solidFill>
              </a:rPr>
              <a:t> describes how docker should build and deploy the app;</a:t>
            </a:r>
          </a:p>
          <a:p>
            <a:r>
              <a:rPr lang="en-GB" dirty="0" err="1">
                <a:solidFill>
                  <a:srgbClr val="FFC000"/>
                </a:solidFill>
              </a:rPr>
              <a:t>Dockerfile</a:t>
            </a:r>
            <a:r>
              <a:rPr lang="en-GB" dirty="0">
                <a:solidFill>
                  <a:srgbClr val="FFC000"/>
                </a:solidFill>
              </a:rPr>
              <a:t> describes how to build the image for the web-</a:t>
            </a:r>
            <a:r>
              <a:rPr lang="en-GB" dirty="0" err="1">
                <a:solidFill>
                  <a:srgbClr val="FFC000"/>
                </a:solidFill>
              </a:rPr>
              <a:t>fe</a:t>
            </a:r>
            <a:r>
              <a:rPr lang="en-GB" dirty="0">
                <a:solidFill>
                  <a:srgbClr val="FFC000"/>
                </a:solidFill>
              </a:rPr>
              <a:t> service;</a:t>
            </a:r>
          </a:p>
          <a:p>
            <a:r>
              <a:rPr lang="en-GB" dirty="0">
                <a:solidFill>
                  <a:srgbClr val="FFC000"/>
                </a:solidFill>
              </a:rPr>
              <a:t>Requerements.txt list the </a:t>
            </a:r>
            <a:r>
              <a:rPr lang="en-GB" dirty="0" err="1">
                <a:solidFill>
                  <a:srgbClr val="FFC000"/>
                </a:solidFill>
              </a:rPr>
              <a:t>Phython</a:t>
            </a:r>
            <a:r>
              <a:rPr lang="en-GB" dirty="0">
                <a:solidFill>
                  <a:srgbClr val="FFC000"/>
                </a:solidFill>
              </a:rPr>
              <a:t> packages required for the app;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BDBB6-4C34-4963-B008-A803656FD853}"/>
              </a:ext>
            </a:extLst>
          </p:cNvPr>
          <p:cNvSpPr txBox="1"/>
          <p:nvPr/>
        </p:nvSpPr>
        <p:spPr>
          <a:xfrm>
            <a:off x="236034" y="208612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 Counter-App docker-compose application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EB43D2-1016-4502-9980-133B360923D8}"/>
              </a:ext>
            </a:extLst>
          </p:cNvPr>
          <p:cNvSpPr txBox="1"/>
          <p:nvPr/>
        </p:nvSpPr>
        <p:spPr>
          <a:xfrm>
            <a:off x="115229" y="158115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$docker container ls</a:t>
            </a:r>
          </a:p>
          <a:p>
            <a:endParaRPr lang="en-GB" dirty="0"/>
          </a:p>
          <a:p>
            <a:r>
              <a:rPr lang="en-GB" dirty="0"/>
              <a:t>$docker network ls</a:t>
            </a:r>
          </a:p>
          <a:p>
            <a:endParaRPr lang="en-GB" dirty="0"/>
          </a:p>
          <a:p>
            <a:r>
              <a:rPr lang="en-GB" dirty="0"/>
              <a:t>$docker volume ls</a:t>
            </a:r>
          </a:p>
          <a:p>
            <a:endParaRPr lang="en-GB" dirty="0"/>
          </a:p>
          <a:p>
            <a:r>
              <a:rPr lang="en-GB" dirty="0"/>
              <a:t>Run the app: browse to “localhost:5000”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CABB1-7201-4B87-AA9A-74E6B988352D}"/>
              </a:ext>
            </a:extLst>
          </p:cNvPr>
          <p:cNvSpPr txBox="1"/>
          <p:nvPr/>
        </p:nvSpPr>
        <p:spPr>
          <a:xfrm>
            <a:off x="4648200" y="209550"/>
            <a:ext cx="487680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$docker-compose down</a:t>
            </a:r>
          </a:p>
          <a:p>
            <a:endParaRPr lang="en-GB" dirty="0"/>
          </a:p>
          <a:p>
            <a:r>
              <a:rPr lang="en-GB" dirty="0"/>
              <a:t>$docker-compose up –d</a:t>
            </a:r>
          </a:p>
          <a:p>
            <a:endParaRPr lang="en-GB" dirty="0"/>
          </a:p>
          <a:p>
            <a:r>
              <a:rPr lang="en-GB" dirty="0"/>
              <a:t>$docker-compose </a:t>
            </a:r>
            <a:r>
              <a:rPr lang="en-GB" dirty="0" err="1"/>
              <a:t>ps</a:t>
            </a:r>
            <a:endParaRPr lang="en-GB" dirty="0"/>
          </a:p>
          <a:p>
            <a:endParaRPr lang="en-GB" dirty="0"/>
          </a:p>
          <a:p>
            <a:r>
              <a:rPr lang="en-GB" dirty="0"/>
              <a:t>$docker-compose top</a:t>
            </a:r>
          </a:p>
          <a:p>
            <a:endParaRPr lang="en-GB" dirty="0"/>
          </a:p>
          <a:p>
            <a:r>
              <a:rPr lang="en-GB" dirty="0"/>
              <a:t>$docker-compose stop</a:t>
            </a:r>
          </a:p>
          <a:p>
            <a:endParaRPr lang="en-GB" dirty="0"/>
          </a:p>
          <a:p>
            <a:r>
              <a:rPr lang="en-GB" dirty="0"/>
              <a:t>$docker-compose restart</a:t>
            </a:r>
          </a:p>
          <a:p>
            <a:endParaRPr lang="en-GB" dirty="0"/>
          </a:p>
          <a:p>
            <a:r>
              <a:rPr lang="en-GB" dirty="0"/>
              <a:t>$docker-compose rm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9382C-6D0D-44AC-8025-69581FF82D7D}"/>
              </a:ext>
            </a:extLst>
          </p:cNvPr>
          <p:cNvSpPr txBox="1"/>
          <p:nvPr/>
        </p:nvSpPr>
        <p:spPr>
          <a:xfrm>
            <a:off x="0" y="13335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Some Commands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704E3-B89F-4C02-B76C-A31996583716}"/>
              </a:ext>
            </a:extLst>
          </p:cNvPr>
          <p:cNvCxnSpPr/>
          <p:nvPr/>
        </p:nvCxnSpPr>
        <p:spPr>
          <a:xfrm>
            <a:off x="4267200" y="209550"/>
            <a:ext cx="0" cy="3733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16" y="11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40659" y="3860717"/>
            <a:ext cx="1274722" cy="1069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889" y="266119"/>
            <a:ext cx="5029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000" spc="-5" dirty="0">
                <a:solidFill>
                  <a:srgbClr val="FFFFFF"/>
                </a:solidFill>
              </a:rPr>
              <a:t>Network Virtualization</a:t>
            </a:r>
            <a:endParaRPr sz="4000" dirty="0"/>
          </a:p>
        </p:txBody>
      </p:sp>
      <p:pic>
        <p:nvPicPr>
          <p:cNvPr id="1030" name="Picture 6" descr="https://azure.microsoft.com/svghandler/container-registry/?width=600&amp;height=315">
            <a:extLst>
              <a:ext uri="{FF2B5EF4-FFF2-40B4-BE49-F238E27FC236}">
                <a16:creationId xmlns:a16="http://schemas.microsoft.com/office/drawing/2014/main" id="{A46499B1-048B-4063-AAB9-404DE345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99" y="665594"/>
            <a:ext cx="4559422" cy="23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247C44-869B-4550-BF89-C0BF143DA09A}"/>
              </a:ext>
            </a:extLst>
          </p:cNvPr>
          <p:cNvSpPr txBox="1"/>
          <p:nvPr/>
        </p:nvSpPr>
        <p:spPr>
          <a:xfrm>
            <a:off x="76200" y="1123399"/>
            <a:ext cx="8685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VMs require dedicated OS consuming CPU, RAM, resources; Every OS needs updates, licence, monitoring, etc;</a:t>
            </a:r>
          </a:p>
          <a:p>
            <a:r>
              <a:rPr lang="en-GB" dirty="0"/>
              <a:t>VMs are slow to boot, moving VMs between Hypervisors(</a:t>
            </a:r>
            <a:r>
              <a:rPr lang="en-GB" dirty="0" err="1"/>
              <a:t>VmWare</a:t>
            </a:r>
            <a:r>
              <a:rPr lang="en-GB" dirty="0"/>
              <a:t> Workstation, ORACLE VirtualBox) and Cloud Platforms is an hard task;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54BDA-056E-4721-92AF-B9C37C9A5DA1}"/>
              </a:ext>
            </a:extLst>
          </p:cNvPr>
          <p:cNvSpPr txBox="1"/>
          <p:nvPr/>
        </p:nvSpPr>
        <p:spPr>
          <a:xfrm>
            <a:off x="106110" y="2506843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Containers share the host’s OS; fast to start and ultra-portable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EF331-5CD2-468B-A7F7-9DBF3A9CAA47}"/>
              </a:ext>
            </a:extLst>
          </p:cNvPr>
          <p:cNvSpPr txBox="1"/>
          <p:nvPr/>
        </p:nvSpPr>
        <p:spPr>
          <a:xfrm>
            <a:off x="76200" y="3015753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Docker is a software that creates, manages and orchestrates Containers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6EF0F-9BC8-45ED-9ADC-3CC48616E91E}"/>
              </a:ext>
            </a:extLst>
          </p:cNvPr>
          <p:cNvSpPr txBox="1"/>
          <p:nvPr/>
        </p:nvSpPr>
        <p:spPr>
          <a:xfrm>
            <a:off x="204979" y="3790950"/>
            <a:ext cx="665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Kubernetes orchestrator of containerized apps. Deploy and management; It use Docket or </a:t>
            </a:r>
            <a:r>
              <a:rPr lang="en-GB" dirty="0" err="1"/>
              <a:t>containerd</a:t>
            </a:r>
            <a:r>
              <a:rPr lang="en-GB" dirty="0"/>
              <a:t> as default container runtime.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2">
            <a:extLst>
              <a:ext uri="{FF2B5EF4-FFF2-40B4-BE49-F238E27FC236}">
                <a16:creationId xmlns:a16="http://schemas.microsoft.com/office/drawing/2014/main" id="{719E7987-BF50-4D10-BA8B-CF8465F897B6}"/>
              </a:ext>
            </a:extLst>
          </p:cNvPr>
          <p:cNvSpPr/>
          <p:nvPr/>
        </p:nvSpPr>
        <p:spPr>
          <a:xfrm>
            <a:off x="-2" y="11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Picture 50" descr="Diagram&#10;&#10;Description automatically generated">
            <a:extLst>
              <a:ext uri="{FF2B5EF4-FFF2-40B4-BE49-F238E27FC236}">
                <a16:creationId xmlns:a16="http://schemas.microsoft.com/office/drawing/2014/main" id="{40E325AE-1378-417C-A264-ED364318C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57250"/>
            <a:ext cx="7620000" cy="428625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3837810-F9E3-4FFB-BE1B-7C993C797F0A}"/>
              </a:ext>
            </a:extLst>
          </p:cNvPr>
          <p:cNvSpPr txBox="1"/>
          <p:nvPr/>
        </p:nvSpPr>
        <p:spPr>
          <a:xfrm>
            <a:off x="685800" y="136243"/>
            <a:ext cx="9141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Orchestrating Containers with Docker Swarm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4B748B3F-3510-42AB-BED3-482A43AEF4C5}"/>
              </a:ext>
            </a:extLst>
          </p:cNvPr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74E13-B629-4021-8E0B-18580196B964}"/>
              </a:ext>
            </a:extLst>
          </p:cNvPr>
          <p:cNvSpPr txBox="1"/>
          <p:nvPr/>
        </p:nvSpPr>
        <p:spPr>
          <a:xfrm>
            <a:off x="152400" y="971550"/>
            <a:ext cx="8763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Docker Swarm is the official Docker </a:t>
            </a:r>
            <a:r>
              <a:rPr lang="en-GB" b="1" dirty="0"/>
              <a:t>orchestrator</a:t>
            </a:r>
            <a:r>
              <a:rPr lang="en-GB" dirty="0"/>
              <a:t>, and therefore comes built-in with Docker.</a:t>
            </a:r>
          </a:p>
          <a:p>
            <a:endParaRPr lang="en-GB" dirty="0"/>
          </a:p>
          <a:p>
            <a:r>
              <a:rPr lang="en-GB" dirty="0"/>
              <a:t>Docker Swarm’s architecture is very easy to understand. While Kubernetes has dozens of object types, Swarm has only a handful:</a:t>
            </a:r>
          </a:p>
          <a:p>
            <a:endParaRPr lang="en-GB" dirty="0"/>
          </a:p>
          <a:p>
            <a:r>
              <a:rPr lang="en-GB" dirty="0"/>
              <a:t>Manager — Manages the cluster, can have replicas for redundancy.</a:t>
            </a:r>
          </a:p>
          <a:p>
            <a:endParaRPr lang="en-GB" dirty="0"/>
          </a:p>
          <a:p>
            <a:r>
              <a:rPr lang="en-GB" dirty="0"/>
              <a:t>Worker node — A machine in a cluster that runs containers.</a:t>
            </a:r>
          </a:p>
          <a:p>
            <a:endParaRPr lang="en-GB" dirty="0"/>
          </a:p>
          <a:p>
            <a:r>
              <a:rPr lang="en-GB" dirty="0"/>
              <a:t>Service — A set of containers of the same type.</a:t>
            </a:r>
          </a:p>
          <a:p>
            <a:endParaRPr lang="en-GB" dirty="0"/>
          </a:p>
          <a:p>
            <a:r>
              <a:rPr lang="en-GB" dirty="0"/>
              <a:t>Container — The basic building block is a simple Docker container.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0BAC6-133F-419A-A994-FE9503EC4FDB}"/>
              </a:ext>
            </a:extLst>
          </p:cNvPr>
          <p:cNvSpPr txBox="1"/>
          <p:nvPr/>
        </p:nvSpPr>
        <p:spPr>
          <a:xfrm>
            <a:off x="1371600" y="124688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Docker Swarm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0C2DD95D-1EB1-4272-A2E5-BB475A9FC4C6}"/>
              </a:ext>
            </a:extLst>
          </p:cNvPr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BB59542-3C8B-487A-A5B3-06B652134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058588" y="22225"/>
            <a:ext cx="174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kumimoji="0" lang="en-US" altLang="en-US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276F17-32AA-4858-8BF0-6086D4E6090F}"/>
              </a:ext>
            </a:extLst>
          </p:cNvPr>
          <p:cNvSpPr txBox="1"/>
          <p:nvPr/>
        </p:nvSpPr>
        <p:spPr>
          <a:xfrm>
            <a:off x="76200" y="819150"/>
            <a:ext cx="868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Initialize a new SWARM:</a:t>
            </a:r>
          </a:p>
          <a:p>
            <a:endParaRPr lang="en-GB" dirty="0"/>
          </a:p>
          <a:p>
            <a:r>
              <a:rPr lang="en-GB" dirty="0"/>
              <a:t>$docker swarm </a:t>
            </a:r>
            <a:r>
              <a:rPr lang="en-GB" dirty="0" err="1"/>
              <a:t>init</a:t>
            </a:r>
            <a:r>
              <a:rPr lang="en-GB" dirty="0"/>
              <a:t> –advertise-</a:t>
            </a:r>
            <a:r>
              <a:rPr lang="en-GB" dirty="0" err="1"/>
              <a:t>addr</a:t>
            </a:r>
            <a:r>
              <a:rPr lang="en-GB" dirty="0"/>
              <a:t> </a:t>
            </a:r>
            <a:r>
              <a:rPr lang="en-GB" dirty="0" err="1"/>
              <a:t>x.x.x.x:xxxx</a:t>
            </a:r>
            <a:r>
              <a:rPr lang="en-GB" dirty="0"/>
              <a:t> –listen-</a:t>
            </a:r>
            <a:r>
              <a:rPr lang="en-GB" dirty="0" err="1"/>
              <a:t>addr</a:t>
            </a:r>
            <a:r>
              <a:rPr lang="en-GB" dirty="0"/>
              <a:t> </a:t>
            </a:r>
            <a:r>
              <a:rPr lang="en-GB" dirty="0" err="1"/>
              <a:t>y.y.y.y:yyyy</a:t>
            </a:r>
            <a:endParaRPr lang="en-GB" dirty="0"/>
          </a:p>
          <a:p>
            <a:endParaRPr lang="en-GB" dirty="0"/>
          </a:p>
          <a:p>
            <a:r>
              <a:rPr lang="en-GB" dirty="0"/>
              <a:t>$docker node ls</a:t>
            </a:r>
          </a:p>
          <a:p>
            <a:endParaRPr lang="en-GB" dirty="0"/>
          </a:p>
          <a:p>
            <a:r>
              <a:rPr lang="en-GB" u="sng" dirty="0"/>
              <a:t>Join to a SWARM:</a:t>
            </a:r>
          </a:p>
          <a:p>
            <a:endParaRPr lang="en-GB" dirty="0"/>
          </a:p>
          <a:p>
            <a:r>
              <a:rPr lang="en-GB" dirty="0"/>
              <a:t>$docker swarm join-token worker</a:t>
            </a:r>
          </a:p>
          <a:p>
            <a:endParaRPr lang="en-GB" dirty="0"/>
          </a:p>
          <a:p>
            <a:r>
              <a:rPr lang="en-GB" dirty="0"/>
              <a:t>$docker swarm join-token manager</a:t>
            </a:r>
          </a:p>
          <a:p>
            <a:endParaRPr lang="en-GB" dirty="0"/>
          </a:p>
          <a:p>
            <a:r>
              <a:rPr lang="en-GB" u="sng" dirty="0"/>
              <a:t>Lon on to the worker or the manager node and enter: </a:t>
            </a:r>
          </a:p>
          <a:p>
            <a:endParaRPr lang="en-GB" dirty="0"/>
          </a:p>
          <a:p>
            <a:r>
              <a:rPr lang="en-GB" dirty="0"/>
              <a:t>$docker swarm join –token XXXXXXXX  --advertise-</a:t>
            </a:r>
            <a:r>
              <a:rPr lang="en-GB" dirty="0" err="1"/>
              <a:t>addr</a:t>
            </a:r>
            <a:r>
              <a:rPr lang="en-GB" dirty="0"/>
              <a:t> </a:t>
            </a:r>
            <a:r>
              <a:rPr lang="en-GB" dirty="0" err="1"/>
              <a:t>x.x.x.x:xxxx</a:t>
            </a:r>
            <a:r>
              <a:rPr lang="en-GB" dirty="0"/>
              <a:t> –listen-</a:t>
            </a:r>
            <a:r>
              <a:rPr lang="en-GB" dirty="0" err="1"/>
              <a:t>addr</a:t>
            </a:r>
            <a:r>
              <a:rPr lang="en-GB" dirty="0"/>
              <a:t> </a:t>
            </a:r>
            <a:r>
              <a:rPr lang="en-GB" dirty="0" err="1"/>
              <a:t>y.y.y.y:yyyy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401F9-546B-4377-9EC8-C7FC9A17D7BF}"/>
              </a:ext>
            </a:extLst>
          </p:cNvPr>
          <p:cNvSpPr txBox="1"/>
          <p:nvPr/>
        </p:nvSpPr>
        <p:spPr>
          <a:xfrm>
            <a:off x="1295400" y="77033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Docker Swarm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9C1B20-C6CA-4A3F-B9E5-A6462AE24F42}"/>
              </a:ext>
            </a:extLst>
          </p:cNvPr>
          <p:cNvSpPr txBox="1"/>
          <p:nvPr/>
        </p:nvSpPr>
        <p:spPr>
          <a:xfrm>
            <a:off x="4723047" y="280035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List the nodes in the swarm from any of the manager node:</a:t>
            </a:r>
          </a:p>
          <a:p>
            <a:endParaRPr lang="en-GB" u="sng" dirty="0"/>
          </a:p>
          <a:p>
            <a:r>
              <a:rPr lang="en-GB" dirty="0"/>
              <a:t>$docker node ls</a:t>
            </a:r>
          </a:p>
        </p:txBody>
      </p:sp>
    </p:spTree>
    <p:extLst>
      <p:ext uri="{BB962C8B-B14F-4D97-AF65-F5344CB8AC3E}">
        <p14:creationId xmlns:p14="http://schemas.microsoft.com/office/powerpoint/2010/main" val="1193015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DEB0FD5-E6FC-497F-8BCC-0B5753BF05EC}"/>
              </a:ext>
            </a:extLst>
          </p:cNvPr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FA547-03D8-4109-84DF-764456EB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17" y="331634"/>
            <a:ext cx="8726165" cy="615553"/>
          </a:xfrm>
        </p:spPr>
        <p:txBody>
          <a:bodyPr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Swarm 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1EB35E-ECBA-4589-B69E-C09FFD6CC2A5}"/>
              </a:ext>
            </a:extLst>
          </p:cNvPr>
          <p:cNvSpPr txBox="1"/>
          <p:nvPr/>
        </p:nvSpPr>
        <p:spPr>
          <a:xfrm>
            <a:off x="208917" y="1200150"/>
            <a:ext cx="8726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$docker service create –name web-</a:t>
            </a:r>
            <a:r>
              <a:rPr lang="en-GB" dirty="0" err="1"/>
              <a:t>fe</a:t>
            </a:r>
            <a:r>
              <a:rPr lang="en-GB" dirty="0"/>
              <a:t> –p 8080:8080 –replicas 5 </a:t>
            </a:r>
            <a:r>
              <a:rPr lang="en-GB" dirty="0" err="1"/>
              <a:t>nigelpoulton</a:t>
            </a:r>
            <a:r>
              <a:rPr lang="en-GB" dirty="0"/>
              <a:t>/</a:t>
            </a:r>
            <a:r>
              <a:rPr lang="en-GB" dirty="0" err="1"/>
              <a:t>pluralsight</a:t>
            </a:r>
            <a:r>
              <a:rPr lang="en-GB" dirty="0"/>
              <a:t>-docker-ci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7CC17-95DE-4ACF-8A6F-2DB15E9ED8A9}"/>
              </a:ext>
            </a:extLst>
          </p:cNvPr>
          <p:cNvSpPr txBox="1"/>
          <p:nvPr/>
        </p:nvSpPr>
        <p:spPr>
          <a:xfrm>
            <a:off x="208917" y="1971579"/>
            <a:ext cx="8726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The swarm runs a background </a:t>
            </a:r>
            <a:r>
              <a:rPr lang="en-GB" u="sng" dirty="0">
                <a:solidFill>
                  <a:srgbClr val="FFC000"/>
                </a:solidFill>
              </a:rPr>
              <a:t>reconciliation loop </a:t>
            </a:r>
            <a:r>
              <a:rPr lang="en-GB" dirty="0">
                <a:solidFill>
                  <a:srgbClr val="FFC000"/>
                </a:solidFill>
              </a:rPr>
              <a:t>that constantly compares the </a:t>
            </a:r>
            <a:r>
              <a:rPr lang="en-GB" u="sng" dirty="0">
                <a:solidFill>
                  <a:srgbClr val="FFC000"/>
                </a:solidFill>
              </a:rPr>
              <a:t>observed state</a:t>
            </a:r>
            <a:r>
              <a:rPr lang="en-GB" dirty="0">
                <a:solidFill>
                  <a:srgbClr val="FFC000"/>
                </a:solidFill>
              </a:rPr>
              <a:t> of the service with the </a:t>
            </a:r>
            <a:r>
              <a:rPr lang="en-GB" u="sng" dirty="0">
                <a:solidFill>
                  <a:srgbClr val="FFC000"/>
                </a:solidFill>
              </a:rPr>
              <a:t>desired state.</a:t>
            </a:r>
            <a:r>
              <a:rPr lang="en-GB" dirty="0">
                <a:solidFill>
                  <a:srgbClr val="FFC000"/>
                </a:solidFill>
              </a:rPr>
              <a:t> </a:t>
            </a:r>
          </a:p>
          <a:p>
            <a:r>
              <a:rPr lang="en-GB" dirty="0">
                <a:solidFill>
                  <a:srgbClr val="FFC000"/>
                </a:solidFill>
              </a:rPr>
              <a:t>E.g. if a replica fail swarm will start a new web-</a:t>
            </a:r>
            <a:r>
              <a:rPr lang="en-GB" dirty="0" err="1">
                <a:solidFill>
                  <a:srgbClr val="FFC000"/>
                </a:solidFill>
              </a:rPr>
              <a:t>fe</a:t>
            </a:r>
            <a:r>
              <a:rPr lang="en-GB" dirty="0">
                <a:solidFill>
                  <a:srgbClr val="FFC000"/>
                </a:solidFill>
              </a:rPr>
              <a:t> replica to bring the </a:t>
            </a:r>
            <a:r>
              <a:rPr lang="en-GB" dirty="0" err="1">
                <a:solidFill>
                  <a:srgbClr val="FFC000"/>
                </a:solidFill>
              </a:rPr>
              <a:t>observerd</a:t>
            </a:r>
            <a:r>
              <a:rPr lang="en-GB" dirty="0">
                <a:solidFill>
                  <a:srgbClr val="FFC000"/>
                </a:solidFill>
              </a:rPr>
              <a:t> state back in line with the desired state.</a:t>
            </a:r>
            <a:endParaRPr lang="en-GB" u="sng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73B18-2FB9-4F3D-91AB-3A92721F93AE}"/>
              </a:ext>
            </a:extLst>
          </p:cNvPr>
          <p:cNvSpPr txBox="1"/>
          <p:nvPr/>
        </p:nvSpPr>
        <p:spPr>
          <a:xfrm>
            <a:off x="190056" y="3293045"/>
            <a:ext cx="8726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$docker service ls</a:t>
            </a:r>
          </a:p>
          <a:p>
            <a:endParaRPr lang="en-GB" dirty="0"/>
          </a:p>
          <a:p>
            <a:r>
              <a:rPr lang="en-GB" dirty="0"/>
              <a:t>$docker service </a:t>
            </a:r>
            <a:r>
              <a:rPr lang="en-GB" dirty="0" err="1"/>
              <a:t>ps</a:t>
            </a:r>
            <a:r>
              <a:rPr lang="en-GB" dirty="0"/>
              <a:t> web-</a:t>
            </a:r>
            <a:r>
              <a:rPr lang="en-GB" dirty="0" err="1"/>
              <a:t>fe</a:t>
            </a:r>
            <a:endParaRPr lang="en-GB" dirty="0"/>
          </a:p>
          <a:p>
            <a:endParaRPr lang="en-GB" dirty="0"/>
          </a:p>
          <a:p>
            <a:r>
              <a:rPr lang="en-GB" dirty="0"/>
              <a:t>$docker service inspect –pretty web-</a:t>
            </a:r>
            <a:r>
              <a:rPr lang="en-GB" dirty="0" err="1"/>
              <a:t>fe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223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952B724-E092-4D0D-8E9E-AD855585700C}"/>
              </a:ext>
            </a:extLst>
          </p:cNvPr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460CC-81FD-4FA2-B50E-B85BDB22133A}"/>
              </a:ext>
            </a:extLst>
          </p:cNvPr>
          <p:cNvSpPr txBox="1"/>
          <p:nvPr/>
        </p:nvSpPr>
        <p:spPr>
          <a:xfrm>
            <a:off x="152400" y="28575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chemeClr val="bg1"/>
                </a:solidFill>
              </a:rPr>
              <a:t>Replicated vs global services</a:t>
            </a:r>
          </a:p>
          <a:p>
            <a:endParaRPr lang="en-GB" dirty="0"/>
          </a:p>
          <a:p>
            <a:r>
              <a:rPr lang="en-GB" dirty="0"/>
              <a:t>“--mode global” in the “docker service create” command</a:t>
            </a:r>
          </a:p>
          <a:p>
            <a:endParaRPr lang="en-GB" dirty="0"/>
          </a:p>
          <a:p>
            <a:r>
              <a:rPr lang="en-GB" dirty="0"/>
              <a:t>Replicated: deploys a desired number of replicas and distributes them as evenly as possible across the cluster;</a:t>
            </a:r>
          </a:p>
          <a:p>
            <a:r>
              <a:rPr lang="en-GB" dirty="0"/>
              <a:t>Global: run a single replica on every node in the swarm.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6B7F9-9140-479D-BD86-73D28736B7FD}"/>
              </a:ext>
            </a:extLst>
          </p:cNvPr>
          <p:cNvSpPr txBox="1"/>
          <p:nvPr/>
        </p:nvSpPr>
        <p:spPr>
          <a:xfrm>
            <a:off x="152400" y="249555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chemeClr val="bg1"/>
                </a:solidFill>
              </a:rPr>
              <a:t>Scale a service:</a:t>
            </a:r>
          </a:p>
          <a:p>
            <a:endParaRPr lang="en-GB" dirty="0"/>
          </a:p>
          <a:p>
            <a:r>
              <a:rPr lang="en-GB" dirty="0"/>
              <a:t>$docker service scale web-</a:t>
            </a:r>
            <a:r>
              <a:rPr lang="en-GB" dirty="0" err="1"/>
              <a:t>fe</a:t>
            </a:r>
            <a:r>
              <a:rPr lang="en-GB" dirty="0"/>
              <a:t>=10</a:t>
            </a:r>
          </a:p>
          <a:p>
            <a:r>
              <a:rPr lang="en-GB" dirty="0"/>
              <a:t>$docker service ls</a:t>
            </a:r>
          </a:p>
          <a:p>
            <a:r>
              <a:rPr lang="en-GB" dirty="0"/>
              <a:t>$docker service </a:t>
            </a:r>
            <a:r>
              <a:rPr lang="en-GB" dirty="0" err="1"/>
              <a:t>ps</a:t>
            </a:r>
            <a:r>
              <a:rPr lang="en-GB" dirty="0"/>
              <a:t> web-</a:t>
            </a:r>
            <a:r>
              <a:rPr lang="en-GB" dirty="0" err="1"/>
              <a:t>fe</a:t>
            </a:r>
            <a:endParaRPr lang="en-GB" dirty="0"/>
          </a:p>
          <a:p>
            <a:endParaRPr lang="en-GB" dirty="0"/>
          </a:p>
          <a:p>
            <a:r>
              <a:rPr lang="en-GB" u="sng" dirty="0">
                <a:solidFill>
                  <a:schemeClr val="bg1"/>
                </a:solidFill>
              </a:rPr>
              <a:t>Remove a service:</a:t>
            </a:r>
          </a:p>
          <a:p>
            <a:endParaRPr lang="en-GB" u="sng" dirty="0"/>
          </a:p>
          <a:p>
            <a:r>
              <a:rPr lang="en-GB" dirty="0"/>
              <a:t>$docker service rm web-</a:t>
            </a:r>
            <a:r>
              <a:rPr lang="en-GB" dirty="0" err="1"/>
              <a:t>fe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900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AB63FE70-B26B-42D3-908C-5DE539DE7046}"/>
              </a:ext>
            </a:extLst>
          </p:cNvPr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08FB8-317E-4792-8D14-62ED7C5A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17" y="331634"/>
            <a:ext cx="8726165" cy="615553"/>
          </a:xfrm>
        </p:spPr>
        <p:txBody>
          <a:bodyPr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Rolling Updates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083BC-8159-4C48-A3E3-F364C2824AE1}"/>
              </a:ext>
            </a:extLst>
          </p:cNvPr>
          <p:cNvSpPr txBox="1"/>
          <p:nvPr/>
        </p:nvSpPr>
        <p:spPr>
          <a:xfrm>
            <a:off x="208917" y="1200150"/>
            <a:ext cx="872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$docker network create –d overlay uber-net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8466B20-29B7-49AB-8BFE-2ADDFADEF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3550"/>
            <a:ext cx="6629400" cy="281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37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9AA35CC-D38A-47B3-85EF-DD47C605A20C}"/>
              </a:ext>
            </a:extLst>
          </p:cNvPr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7533F-69A9-40D6-BCAC-5DDD108FC3A4}"/>
              </a:ext>
            </a:extLst>
          </p:cNvPr>
          <p:cNvSpPr txBox="1"/>
          <p:nvPr/>
        </p:nvSpPr>
        <p:spPr>
          <a:xfrm>
            <a:off x="228600" y="971550"/>
            <a:ext cx="868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$docker network ls</a:t>
            </a:r>
          </a:p>
          <a:p>
            <a:endParaRPr lang="en-GB" dirty="0"/>
          </a:p>
          <a:p>
            <a:r>
              <a:rPr lang="en-GB" dirty="0"/>
              <a:t>The uber-net network was successfully created with the swarm scope and is currently only visible on manager nodes in the swarm.</a:t>
            </a:r>
          </a:p>
          <a:p>
            <a:endParaRPr lang="en-GB" dirty="0"/>
          </a:p>
          <a:p>
            <a:r>
              <a:rPr lang="en-GB" dirty="0"/>
              <a:t>$docker service create –name uber-</a:t>
            </a:r>
            <a:r>
              <a:rPr lang="en-GB" dirty="0" err="1"/>
              <a:t>svr</a:t>
            </a:r>
            <a:r>
              <a:rPr lang="en-GB" dirty="0"/>
              <a:t> –network uber-net –p 80:80 –replicas 12 </a:t>
            </a:r>
            <a:r>
              <a:rPr lang="en-GB" dirty="0" err="1"/>
              <a:t>nigelpoulton</a:t>
            </a:r>
            <a:r>
              <a:rPr lang="en-GB" dirty="0"/>
              <a:t>/tu-demo:v1</a:t>
            </a:r>
          </a:p>
          <a:p>
            <a:endParaRPr lang="en-GB" dirty="0"/>
          </a:p>
          <a:p>
            <a:r>
              <a:rPr lang="en-GB" dirty="0"/>
              <a:t>$docker service ls</a:t>
            </a:r>
          </a:p>
          <a:p>
            <a:endParaRPr lang="en-GB" dirty="0"/>
          </a:p>
          <a:p>
            <a:r>
              <a:rPr lang="en-GB" dirty="0"/>
              <a:t>$docker service </a:t>
            </a:r>
            <a:r>
              <a:rPr lang="en-GB" dirty="0" err="1"/>
              <a:t>ps</a:t>
            </a:r>
            <a:r>
              <a:rPr lang="en-GB" dirty="0"/>
              <a:t> uber-svc</a:t>
            </a:r>
          </a:p>
          <a:p>
            <a:endParaRPr lang="en-GB" dirty="0"/>
          </a:p>
          <a:p>
            <a:r>
              <a:rPr lang="en-GB" dirty="0"/>
              <a:t>$docker service update –image </a:t>
            </a:r>
            <a:r>
              <a:rPr lang="en-GB" dirty="0" err="1"/>
              <a:t>nigelpoulton</a:t>
            </a:r>
            <a:r>
              <a:rPr lang="en-GB" dirty="0"/>
              <a:t>/tu-demo:v2 –update-parallelism 2 –update-delay 20s uber-svc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9C0F0-0CDE-4741-9FD0-67907ACC7050}"/>
              </a:ext>
            </a:extLst>
          </p:cNvPr>
          <p:cNvSpPr txBox="1"/>
          <p:nvPr/>
        </p:nvSpPr>
        <p:spPr>
          <a:xfrm>
            <a:off x="2133600" y="13335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Rolling Updates</a:t>
            </a:r>
          </a:p>
        </p:txBody>
      </p:sp>
    </p:spTree>
    <p:extLst>
      <p:ext uri="{BB962C8B-B14F-4D97-AF65-F5344CB8AC3E}">
        <p14:creationId xmlns:p14="http://schemas.microsoft.com/office/powerpoint/2010/main" val="1706847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2">
            <a:extLst>
              <a:ext uri="{FF2B5EF4-FFF2-40B4-BE49-F238E27FC236}">
                <a16:creationId xmlns:a16="http://schemas.microsoft.com/office/drawing/2014/main" id="{4DAAC201-4E0A-4BE3-9212-99AA35ECE43F}"/>
              </a:ext>
            </a:extLst>
          </p:cNvPr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8842376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000" spc="5" dirty="0">
                <a:solidFill>
                  <a:schemeClr val="bg1"/>
                </a:solidFill>
              </a:rPr>
              <a:t>What </a:t>
            </a:r>
            <a:r>
              <a:rPr sz="4000" spc="0" dirty="0">
                <a:solidFill>
                  <a:schemeClr val="bg1"/>
                </a:solidFill>
              </a:rPr>
              <a:t>is </a:t>
            </a:r>
            <a:r>
              <a:rPr sz="4000" spc="5" dirty="0">
                <a:solidFill>
                  <a:schemeClr val="bg1"/>
                </a:solidFill>
              </a:rPr>
              <a:t>Docker </a:t>
            </a:r>
            <a:r>
              <a:rPr sz="4000" spc="0" dirty="0">
                <a:solidFill>
                  <a:schemeClr val="bg1"/>
                </a:solidFill>
              </a:rPr>
              <a:t>Bridge</a:t>
            </a:r>
            <a:r>
              <a:rPr sz="4000" spc="-85" dirty="0">
                <a:solidFill>
                  <a:schemeClr val="bg1"/>
                </a:solidFill>
              </a:rPr>
              <a:t> </a:t>
            </a:r>
            <a:r>
              <a:rPr sz="4000" spc="5" dirty="0">
                <a:solidFill>
                  <a:schemeClr val="bg1"/>
                </a:solidFill>
              </a:rPr>
              <a:t>Networking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1266" y="1376274"/>
            <a:ext cx="2921635" cy="2142490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266" y="1376274"/>
            <a:ext cx="2921635" cy="2142490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7163" y="1054999"/>
            <a:ext cx="1109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16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944" y="2803869"/>
            <a:ext cx="2670175" cy="32766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944" y="2803869"/>
            <a:ext cx="2670175" cy="32766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03028" y="2843080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0939" y="1979733"/>
            <a:ext cx="818998" cy="393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7702" y="1979733"/>
            <a:ext cx="818998" cy="393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0439" y="1775129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7205" y="1775129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2670" y="235067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7156" y="2328180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70012" y="1973401"/>
            <a:ext cx="818998" cy="393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29513" y="1768795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1744" y="23443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2717" y="1337472"/>
            <a:ext cx="5208905" cy="2142490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2717" y="1337472"/>
            <a:ext cx="5208905" cy="2142490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82517" y="1016195"/>
            <a:ext cx="1109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16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49392" y="276506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392" y="276506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18572" y="2804285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32392" y="1940933"/>
            <a:ext cx="818998" cy="393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5290" y="1959083"/>
            <a:ext cx="818998" cy="393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91883" y="1736324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93389" y="2289380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43446" y="1736324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44116" y="231187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27112" y="1959101"/>
            <a:ext cx="818998" cy="393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386606" y="1754498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38836" y="23300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08387" y="278721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08387" y="278721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77570" y="2826430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70110" y="1959101"/>
            <a:ext cx="818998" cy="393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529603" y="1754498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81834" y="23300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44299" y="3609878"/>
            <a:ext cx="821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olas"/>
                <a:cs typeface="Consolas"/>
              </a:rPr>
              <a:t>docker network create -d bridge --name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bridgenet1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">
            <a:extLst>
              <a:ext uri="{FF2B5EF4-FFF2-40B4-BE49-F238E27FC236}">
                <a16:creationId xmlns:a16="http://schemas.microsoft.com/office/drawing/2014/main" id="{246E70BE-3E32-44D4-A0AB-B306AF5F6B4D}"/>
              </a:ext>
            </a:extLst>
          </p:cNvPr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884237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5" dirty="0">
                <a:solidFill>
                  <a:schemeClr val="bg1"/>
                </a:solidFill>
              </a:rPr>
              <a:t>Docker </a:t>
            </a:r>
            <a:r>
              <a:rPr sz="3200" spc="0" dirty="0">
                <a:solidFill>
                  <a:schemeClr val="bg1"/>
                </a:solidFill>
              </a:rPr>
              <a:t>Bridge </a:t>
            </a:r>
            <a:r>
              <a:rPr sz="3200" spc="5" dirty="0">
                <a:solidFill>
                  <a:schemeClr val="bg1"/>
                </a:solidFill>
              </a:rPr>
              <a:t>Networking and </a:t>
            </a:r>
            <a:r>
              <a:rPr sz="3200" spc="0" dirty="0">
                <a:solidFill>
                  <a:schemeClr val="bg1"/>
                </a:solidFill>
              </a:rPr>
              <a:t>Port</a:t>
            </a:r>
            <a:r>
              <a:rPr sz="3200" spc="-80" dirty="0">
                <a:solidFill>
                  <a:schemeClr val="bg1"/>
                </a:solidFill>
              </a:rPr>
              <a:t> </a:t>
            </a:r>
            <a:r>
              <a:rPr sz="3200" spc="5" dirty="0">
                <a:solidFill>
                  <a:schemeClr val="bg1"/>
                </a:solidFill>
              </a:rPr>
              <a:t>Mapping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7208" y="1531879"/>
            <a:ext cx="2597785" cy="2108835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208" y="1531879"/>
            <a:ext cx="2597785" cy="2108835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7292" y="3638467"/>
            <a:ext cx="0" cy="572770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698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6545" y="1210600"/>
            <a:ext cx="1278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 host</a:t>
            </a:r>
            <a:r>
              <a:rPr sz="1600" spc="-8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7292" y="3121318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874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4527" y="2793569"/>
            <a:ext cx="1676400" cy="328295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86483" y="1770009"/>
            <a:ext cx="818985" cy="393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3557" y="1565398"/>
            <a:ext cx="2585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8215" y="233919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9956" y="2094940"/>
            <a:ext cx="736600" cy="244475"/>
          </a:xfrm>
          <a:custGeom>
            <a:avLst/>
            <a:gdLst/>
            <a:ahLst/>
            <a:cxnLst/>
            <a:rect l="l" t="t" r="r" b="b"/>
            <a:pathLst>
              <a:path w="736600" h="244475">
                <a:moveTo>
                  <a:pt x="0" y="0"/>
                </a:moveTo>
                <a:lnTo>
                  <a:pt x="736488" y="0"/>
                </a:lnTo>
                <a:lnTo>
                  <a:pt x="736488" y="244199"/>
                </a:lnTo>
                <a:lnTo>
                  <a:pt x="0" y="244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29956" y="2094940"/>
            <a:ext cx="736600" cy="244475"/>
          </a:xfrm>
          <a:prstGeom prst="rect">
            <a:avLst/>
          </a:prstGeom>
          <a:ln w="28574">
            <a:solidFill>
              <a:srgbClr val="24425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Arial"/>
                <a:cs typeface="Arial"/>
              </a:rPr>
              <a:t>10.0.0.8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1207" y="4213141"/>
            <a:ext cx="5384800" cy="327660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788160">
              <a:lnSpc>
                <a:spcPct val="100000"/>
              </a:lnSpc>
              <a:spcBef>
                <a:spcPts val="4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L2/L3 physical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6703" y="2075207"/>
            <a:ext cx="282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256"/>
                </a:solidFill>
                <a:latin typeface="Arial"/>
                <a:cs typeface="Arial"/>
              </a:rPr>
              <a:t>:80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2563" y="3380767"/>
            <a:ext cx="480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256"/>
                </a:solidFill>
                <a:latin typeface="Arial"/>
                <a:cs typeface="Arial"/>
              </a:rPr>
              <a:t>:8080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6006" y="3394193"/>
            <a:ext cx="1223010" cy="246379"/>
          </a:xfrm>
          <a:prstGeom prst="rect">
            <a:avLst/>
          </a:prstGeom>
          <a:solidFill>
            <a:srgbClr val="FFFFFF"/>
          </a:solidFill>
          <a:ln w="28574">
            <a:solidFill>
              <a:srgbClr val="24425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Arial"/>
                <a:cs typeface="Arial"/>
              </a:rPr>
              <a:t>172.14.3.55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84715" y="2197292"/>
            <a:ext cx="4536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44256"/>
                </a:solidFill>
                <a:latin typeface="Courier New"/>
                <a:cs typeface="Courier New"/>
              </a:rPr>
              <a:t>$ </a:t>
            </a:r>
            <a:r>
              <a:rPr sz="1600" b="1" spc="-5" dirty="0">
                <a:solidFill>
                  <a:srgbClr val="244256"/>
                </a:solidFill>
                <a:latin typeface="Courier New"/>
                <a:cs typeface="Courier New"/>
              </a:rPr>
              <a:t>docker container run -p 8080:80</a:t>
            </a:r>
            <a:r>
              <a:rPr sz="1600" b="1" spc="-85" dirty="0">
                <a:solidFill>
                  <a:srgbClr val="244256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44256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14268" y="2382537"/>
            <a:ext cx="0" cy="751840"/>
          </a:xfrm>
          <a:custGeom>
            <a:avLst/>
            <a:gdLst/>
            <a:ahLst/>
            <a:cxnLst/>
            <a:rect l="l" t="t" r="r" b="b"/>
            <a:pathLst>
              <a:path h="751839">
                <a:moveTo>
                  <a:pt x="0" y="0"/>
                </a:moveTo>
                <a:lnTo>
                  <a:pt x="0" y="75138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81093" y="2233608"/>
            <a:ext cx="199499" cy="209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2293" y="3114868"/>
            <a:ext cx="163974" cy="210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4011" y="1723601"/>
            <a:ext cx="428625" cy="381000"/>
          </a:xfrm>
          <a:custGeom>
            <a:avLst/>
            <a:gdLst/>
            <a:ahLst/>
            <a:cxnLst/>
            <a:rect l="l" t="t" r="r" b="b"/>
            <a:pathLst>
              <a:path w="428625" h="381000">
                <a:moveTo>
                  <a:pt x="0" y="0"/>
                </a:moveTo>
                <a:lnTo>
                  <a:pt x="428374" y="38052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81985" y="2071073"/>
            <a:ext cx="104574" cy="999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53908" y="1723601"/>
            <a:ext cx="104775" cy="347345"/>
          </a:xfrm>
          <a:custGeom>
            <a:avLst/>
            <a:gdLst/>
            <a:ahLst/>
            <a:cxnLst/>
            <a:rect l="l" t="t" r="r" b="b"/>
            <a:pathLst>
              <a:path w="104775" h="347344">
                <a:moveTo>
                  <a:pt x="104599" y="0"/>
                </a:moveTo>
                <a:lnTo>
                  <a:pt x="0" y="34699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14259" y="2051988"/>
            <a:ext cx="79324" cy="1109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44068" y="1434109"/>
            <a:ext cx="746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r>
              <a:rPr sz="14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7666660" y="1434109"/>
            <a:ext cx="1151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4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port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FBD0C142-F127-4711-B353-22F32C60BB82}"/>
              </a:ext>
            </a:extLst>
          </p:cNvPr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85750"/>
            <a:ext cx="4879976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000" spc="5" dirty="0">
                <a:solidFill>
                  <a:schemeClr val="bg1"/>
                </a:solidFill>
              </a:rPr>
              <a:t>Docker</a:t>
            </a:r>
            <a:r>
              <a:rPr sz="4000" spc="-70" dirty="0">
                <a:solidFill>
                  <a:schemeClr val="bg1"/>
                </a:solidFill>
              </a:rPr>
              <a:t> </a:t>
            </a:r>
            <a:r>
              <a:rPr sz="4000" spc="5" dirty="0">
                <a:solidFill>
                  <a:schemeClr val="bg1"/>
                </a:solidFill>
              </a:rPr>
              <a:t>Volumes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1328" y="1165225"/>
            <a:ext cx="806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Volumes mount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directory on the host into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specific</a:t>
            </a:r>
            <a:r>
              <a:rPr sz="18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location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047" y="1650623"/>
            <a:ext cx="6289675" cy="15589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64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Can be used to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share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(and persist) data between</a:t>
            </a:r>
            <a:r>
              <a:rPr sz="1800" spc="-7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containers</a:t>
            </a:r>
            <a:endParaRPr sz="1800" dirty="0">
              <a:latin typeface="Arial"/>
              <a:cs typeface="Arial"/>
            </a:endParaRPr>
          </a:p>
          <a:p>
            <a:pPr marL="492759" lvl="1" indent="-137160">
              <a:lnSpc>
                <a:spcPct val="100000"/>
              </a:lnSpc>
              <a:spcBef>
                <a:spcPts val="540"/>
              </a:spcBef>
              <a:buClr>
                <a:srgbClr val="1AAAF7"/>
              </a:buClr>
              <a:buChar char="•"/>
              <a:tabLst>
                <a:tab pos="49339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Directory persists after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deleted</a:t>
            </a:r>
            <a:endParaRPr sz="1800" dirty="0">
              <a:latin typeface="Arial"/>
              <a:cs typeface="Arial"/>
            </a:endParaRPr>
          </a:p>
          <a:p>
            <a:pPr marL="1178560" lvl="2" indent="-152400">
              <a:lnSpc>
                <a:spcPct val="100000"/>
              </a:lnSpc>
              <a:spcBef>
                <a:spcPts val="175"/>
              </a:spcBef>
              <a:buClr>
                <a:srgbClr val="1AAAF7"/>
              </a:buClr>
              <a:buChar char="•"/>
              <a:tabLst>
                <a:tab pos="1179195" algn="l"/>
              </a:tabLst>
            </a:pP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Unless </a:t>
            </a:r>
            <a:r>
              <a:rPr sz="1500" dirty="0">
                <a:solidFill>
                  <a:srgbClr val="244256"/>
                </a:solidFill>
                <a:latin typeface="Arial"/>
                <a:cs typeface="Arial"/>
              </a:rPr>
              <a:t>you </a:t>
            </a: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explicitly delete</a:t>
            </a:r>
            <a:r>
              <a:rPr sz="1500" spc="-2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it</a:t>
            </a:r>
            <a:endParaRPr sz="15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1AAAF7"/>
              </a:buClr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207010" indent="-194310">
              <a:lnSpc>
                <a:spcPct val="100000"/>
              </a:lnSpc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Can be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created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Dockerfile or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via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CLI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B03B4-1F16-42E8-810F-CF0196FEB012}"/>
              </a:ext>
            </a:extLst>
          </p:cNvPr>
          <p:cNvSpPr txBox="1"/>
          <p:nvPr/>
        </p:nvSpPr>
        <p:spPr>
          <a:xfrm>
            <a:off x="599442" y="3638550"/>
            <a:ext cx="7782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$docker volume create </a:t>
            </a:r>
            <a:r>
              <a:rPr lang="en-GB" dirty="0" err="1"/>
              <a:t>myvol</a:t>
            </a:r>
            <a:endParaRPr lang="en-GB" dirty="0"/>
          </a:p>
          <a:p>
            <a:r>
              <a:rPr lang="en-GB" dirty="0"/>
              <a:t>$docker volume ls</a:t>
            </a:r>
          </a:p>
          <a:p>
            <a:r>
              <a:rPr lang="en-GB" dirty="0"/>
              <a:t>$docker volume inspect </a:t>
            </a:r>
            <a:r>
              <a:rPr lang="en-GB" dirty="0" err="1"/>
              <a:t>myvol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727D42B4-581C-4E35-847C-268AD5B878E8}"/>
              </a:ext>
            </a:extLst>
          </p:cNvPr>
          <p:cNvSpPr/>
          <p:nvPr/>
        </p:nvSpPr>
        <p:spPr>
          <a:xfrm>
            <a:off x="2723" y="11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CE2F1302-45C9-4A90-9070-93F6217A4D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904875"/>
            <a:ext cx="3709496" cy="333375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FE59C4-00D9-49D2-8854-B25EE6BD9E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04" y="904875"/>
            <a:ext cx="3709497" cy="332575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207678F2-2652-4DF3-9B02-9244F9E1C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0496" y="138255"/>
            <a:ext cx="5029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000" spc="-5" dirty="0">
                <a:solidFill>
                  <a:srgbClr val="FFFFFF"/>
                </a:solidFill>
              </a:rPr>
              <a:t>Containers vs VMs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55840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B130AD3-FB79-4863-8087-6A5BC6AC98B4}"/>
              </a:ext>
            </a:extLst>
          </p:cNvPr>
          <p:cNvSpPr/>
          <p:nvPr/>
        </p:nvSpPr>
        <p:spPr>
          <a:xfrm>
            <a:off x="2723" y="0"/>
            <a:ext cx="9141277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5996-6E34-4B85-B210-F567526F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08" y="34398"/>
            <a:ext cx="8726165" cy="615553"/>
          </a:xfrm>
        </p:spPr>
        <p:txBody>
          <a:bodyPr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Deploying apps with Docker Stacks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374FF-825B-4D82-859B-619D55D15569}"/>
              </a:ext>
            </a:extLst>
          </p:cNvPr>
          <p:cNvSpPr txBox="1"/>
          <p:nvPr/>
        </p:nvSpPr>
        <p:spPr>
          <a:xfrm>
            <a:off x="304800" y="819150"/>
            <a:ext cx="87261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Doker</a:t>
            </a:r>
            <a:r>
              <a:rPr lang="en-GB" dirty="0"/>
              <a:t> Stacks let you: </a:t>
            </a:r>
          </a:p>
          <a:p>
            <a:pPr marL="285750" indent="-285750">
              <a:buFontTx/>
              <a:buChar char="-"/>
            </a:pPr>
            <a:r>
              <a:rPr lang="en-GB" dirty="0"/>
              <a:t>define complex multi-service apps in a single declarative file;</a:t>
            </a:r>
          </a:p>
          <a:p>
            <a:pPr marL="285750" indent="-285750">
              <a:buFontTx/>
              <a:buChar char="-"/>
            </a:pPr>
            <a:r>
              <a:rPr lang="en-GB" dirty="0"/>
              <a:t>Deploy the app and manage its entire lifecycle:</a:t>
            </a:r>
          </a:p>
          <a:p>
            <a:r>
              <a:rPr lang="en-GB" dirty="0"/>
              <a:t>		- initial deployment;</a:t>
            </a:r>
          </a:p>
          <a:p>
            <a:r>
              <a:rPr lang="en-GB" dirty="0"/>
              <a:t>		- desired state (defined in a Compose file);</a:t>
            </a:r>
          </a:p>
          <a:p>
            <a:r>
              <a:rPr lang="en-GB" dirty="0"/>
              <a:t>		- rolling updates/rollbacks;</a:t>
            </a:r>
          </a:p>
          <a:p>
            <a:r>
              <a:rPr lang="en-GB" dirty="0"/>
              <a:t>		- scaling;</a:t>
            </a:r>
          </a:p>
          <a:p>
            <a:r>
              <a:rPr lang="en-GB" dirty="0"/>
              <a:t>		- health checks;</a:t>
            </a:r>
          </a:p>
          <a:p>
            <a:endParaRPr lang="en-GB" dirty="0"/>
          </a:p>
          <a:p>
            <a:r>
              <a:rPr lang="en-GB" dirty="0"/>
              <a:t>The Compose file includes:</a:t>
            </a:r>
          </a:p>
          <a:p>
            <a:r>
              <a:rPr lang="en-GB" dirty="0"/>
              <a:t>		- the entire stack of microservices;</a:t>
            </a:r>
          </a:p>
          <a:p>
            <a:r>
              <a:rPr lang="en-GB" dirty="0"/>
              <a:t>		- the volumes;</a:t>
            </a:r>
          </a:p>
          <a:p>
            <a:r>
              <a:rPr lang="en-GB" dirty="0"/>
              <a:t>		- the networks;</a:t>
            </a:r>
          </a:p>
          <a:p>
            <a:r>
              <a:rPr lang="en-GB" dirty="0"/>
              <a:t>		- the secrets.</a:t>
            </a:r>
          </a:p>
          <a:p>
            <a:r>
              <a:rPr lang="en-GB" dirty="0"/>
              <a:t>		- the other infrastructure the app needs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5E769-CD73-4029-B588-25D073CF5AE8}"/>
              </a:ext>
            </a:extLst>
          </p:cNvPr>
          <p:cNvSpPr txBox="1"/>
          <p:nvPr/>
        </p:nvSpPr>
        <p:spPr>
          <a:xfrm>
            <a:off x="6400800" y="2571750"/>
            <a:ext cx="2534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Stacks are the top of the Docker application hierarchy. They build on top of services, which in turn build on top of containers.</a:t>
            </a:r>
          </a:p>
        </p:txBody>
      </p:sp>
    </p:spTree>
    <p:extLst>
      <p:ext uri="{BB962C8B-B14F-4D97-AF65-F5344CB8AC3E}">
        <p14:creationId xmlns:p14="http://schemas.microsoft.com/office/powerpoint/2010/main" val="2379638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D071A2C4-A6C5-4B4D-BFA1-D11241B21FB3}"/>
              </a:ext>
            </a:extLst>
          </p:cNvPr>
          <p:cNvSpPr/>
          <p:nvPr/>
        </p:nvSpPr>
        <p:spPr>
          <a:xfrm>
            <a:off x="0" y="-3961"/>
            <a:ext cx="9141277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B0A7A-89D3-4FA2-9201-F604A56F6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94" y="133350"/>
            <a:ext cx="8726165" cy="615553"/>
          </a:xfrm>
        </p:spPr>
        <p:txBody>
          <a:bodyPr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Overview of the sample App</a:t>
            </a:r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7E355692-B29D-444E-9CDF-0EBD73BD3F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3" y="1089133"/>
            <a:ext cx="9144000" cy="32214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29847B-CB25-44ED-BA2E-209D7594342B}"/>
              </a:ext>
            </a:extLst>
          </p:cNvPr>
          <p:cNvSpPr txBox="1"/>
          <p:nvPr/>
        </p:nvSpPr>
        <p:spPr>
          <a:xfrm>
            <a:off x="1066800" y="4516057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The docker-</a:t>
            </a:r>
            <a:r>
              <a:rPr lang="en-GB" dirty="0" err="1">
                <a:solidFill>
                  <a:srgbClr val="FFC000"/>
                </a:solidFill>
              </a:rPr>
              <a:t>stack.yml</a:t>
            </a:r>
            <a:r>
              <a:rPr lang="en-GB" dirty="0">
                <a:solidFill>
                  <a:srgbClr val="FFC000"/>
                </a:solidFill>
              </a:rPr>
              <a:t> file defines </a:t>
            </a:r>
            <a:r>
              <a:rPr lang="en-GB" dirty="0" err="1">
                <a:solidFill>
                  <a:srgbClr val="FFC000"/>
                </a:solidFill>
              </a:rPr>
              <a:t>te</a:t>
            </a:r>
            <a:r>
              <a:rPr lang="en-GB" dirty="0">
                <a:solidFill>
                  <a:srgbClr val="FFC000"/>
                </a:solidFill>
              </a:rPr>
              <a:t> app and its requirements</a:t>
            </a:r>
          </a:p>
        </p:txBody>
      </p:sp>
    </p:spTree>
    <p:extLst>
      <p:ext uri="{BB962C8B-B14F-4D97-AF65-F5344CB8AC3E}">
        <p14:creationId xmlns:p14="http://schemas.microsoft.com/office/powerpoint/2010/main" val="235295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A678B66-81AE-45BA-9F1D-69ACE4663076}"/>
              </a:ext>
            </a:extLst>
          </p:cNvPr>
          <p:cNvSpPr/>
          <p:nvPr/>
        </p:nvSpPr>
        <p:spPr>
          <a:xfrm>
            <a:off x="0" y="-3961"/>
            <a:ext cx="9141277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5BCE7-A52D-4BA5-9029-1F6952B6529E}"/>
              </a:ext>
            </a:extLst>
          </p:cNvPr>
          <p:cNvSpPr txBox="1"/>
          <p:nvPr/>
        </p:nvSpPr>
        <p:spPr>
          <a:xfrm>
            <a:off x="0" y="5715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$Git clone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https://github.com/dockersamples/atsea-sample-shop-app.git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$cat docker-</a:t>
            </a:r>
            <a:r>
              <a:rPr lang="en-GB" dirty="0" err="1"/>
              <a:t>stack.yml</a:t>
            </a:r>
            <a:endParaRPr lang="en-GB" dirty="0"/>
          </a:p>
          <a:p>
            <a:endParaRPr lang="en-GB" dirty="0"/>
          </a:p>
          <a:p>
            <a:r>
              <a:rPr lang="en-GB" dirty="0"/>
              <a:t>$docker swarm </a:t>
            </a:r>
            <a:r>
              <a:rPr lang="en-GB" dirty="0" err="1"/>
              <a:t>init</a:t>
            </a:r>
            <a:endParaRPr lang="en-GB" dirty="0"/>
          </a:p>
          <a:p>
            <a:endParaRPr lang="en-GB" dirty="0"/>
          </a:p>
          <a:p>
            <a:r>
              <a:rPr lang="en-GB" dirty="0"/>
              <a:t>In worker 1:</a:t>
            </a:r>
          </a:p>
          <a:p>
            <a:r>
              <a:rPr lang="en-GB" dirty="0"/>
              <a:t>$docker swarm join –token </a:t>
            </a:r>
            <a:r>
              <a:rPr lang="en-GB" dirty="0" err="1"/>
              <a:t>ehcgbkjsdghkjhgfkajgfk</a:t>
            </a:r>
            <a:r>
              <a:rPr lang="en-GB" dirty="0"/>
              <a:t>   </a:t>
            </a:r>
            <a:r>
              <a:rPr lang="en-GB" dirty="0" err="1"/>
              <a:t>address:port</a:t>
            </a:r>
            <a:endParaRPr lang="en-GB" dirty="0"/>
          </a:p>
          <a:p>
            <a:endParaRPr lang="en-GB" dirty="0"/>
          </a:p>
          <a:p>
            <a:r>
              <a:rPr lang="en-GB" dirty="0"/>
              <a:t>In worker 2:</a:t>
            </a:r>
          </a:p>
          <a:p>
            <a:r>
              <a:rPr lang="en-GB" dirty="0"/>
              <a:t>$docker swarm join –token </a:t>
            </a:r>
            <a:r>
              <a:rPr lang="en-GB" dirty="0" err="1"/>
              <a:t>ehcgbkjsdghkjhgfkajgfk</a:t>
            </a:r>
            <a:r>
              <a:rPr lang="en-GB" dirty="0"/>
              <a:t>   </a:t>
            </a:r>
            <a:r>
              <a:rPr lang="en-GB" dirty="0" err="1"/>
              <a:t>address:port</a:t>
            </a:r>
            <a:endParaRPr lang="en-GB" dirty="0"/>
          </a:p>
          <a:p>
            <a:endParaRPr lang="en-GB" dirty="0"/>
          </a:p>
          <a:p>
            <a:r>
              <a:rPr lang="en-GB" dirty="0"/>
              <a:t>Verify configuration of the swarm:</a:t>
            </a:r>
          </a:p>
          <a:p>
            <a:r>
              <a:rPr lang="en-GB" dirty="0"/>
              <a:t>$docker node ls</a:t>
            </a:r>
          </a:p>
          <a:p>
            <a:endParaRPr lang="en-GB" dirty="0"/>
          </a:p>
          <a:p>
            <a:r>
              <a:rPr lang="en-GB" dirty="0"/>
              <a:t>Configure the wrk-1 node so that it can run replicas for the </a:t>
            </a:r>
            <a:r>
              <a:rPr lang="en-GB" dirty="0" err="1"/>
              <a:t>payment_gateway</a:t>
            </a:r>
            <a:r>
              <a:rPr lang="en-GB" dirty="0"/>
              <a:t> service:</a:t>
            </a:r>
          </a:p>
          <a:p>
            <a:r>
              <a:rPr lang="en-GB" dirty="0"/>
              <a:t>$docker node update –label-add </a:t>
            </a:r>
            <a:r>
              <a:rPr lang="en-GB" dirty="0" err="1"/>
              <a:t>pcidss</a:t>
            </a:r>
            <a:r>
              <a:rPr lang="en-GB" dirty="0"/>
              <a:t>=yes wrk-1</a:t>
            </a:r>
          </a:p>
          <a:p>
            <a:r>
              <a:rPr lang="en-GB" dirty="0"/>
              <a:t>$docker node inspect wrk-1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852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908653C-333A-4F21-888F-7D779D0638D7}"/>
              </a:ext>
            </a:extLst>
          </p:cNvPr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98877-1896-434A-9F09-B2BA720AE715}"/>
              </a:ext>
            </a:extLst>
          </p:cNvPr>
          <p:cNvSpPr txBox="1"/>
          <p:nvPr/>
        </p:nvSpPr>
        <p:spPr>
          <a:xfrm>
            <a:off x="-76200" y="-2452"/>
            <a:ext cx="92188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 new key pair:</a:t>
            </a:r>
          </a:p>
          <a:p>
            <a:r>
              <a:rPr lang="en-GB" dirty="0"/>
              <a:t>$</a:t>
            </a:r>
            <a:r>
              <a:rPr lang="en-GB" dirty="0" err="1"/>
              <a:t>openssl</a:t>
            </a:r>
            <a:r>
              <a:rPr lang="en-GB" dirty="0"/>
              <a:t> </a:t>
            </a:r>
            <a:r>
              <a:rPr lang="en-GB" dirty="0" err="1"/>
              <a:t>req</a:t>
            </a:r>
            <a:r>
              <a:rPr lang="en-GB" dirty="0"/>
              <a:t> –</a:t>
            </a:r>
            <a:r>
              <a:rPr lang="en-GB" dirty="0" err="1"/>
              <a:t>newkey</a:t>
            </a:r>
            <a:r>
              <a:rPr lang="en-GB" dirty="0"/>
              <a:t> rsa:4096 –nodes –sha256 –</a:t>
            </a:r>
            <a:r>
              <a:rPr lang="en-GB" dirty="0" err="1"/>
              <a:t>keyout</a:t>
            </a:r>
            <a:r>
              <a:rPr lang="en-GB" dirty="0"/>
              <a:t> </a:t>
            </a:r>
            <a:r>
              <a:rPr lang="en-GB" dirty="0" err="1"/>
              <a:t>domain.key</a:t>
            </a:r>
            <a:r>
              <a:rPr lang="en-GB" dirty="0"/>
              <a:t> –x509 –days 365 –out domain.crt</a:t>
            </a:r>
          </a:p>
          <a:p>
            <a:endParaRPr lang="en-GB" dirty="0"/>
          </a:p>
          <a:p>
            <a:r>
              <a:rPr lang="en-GB" dirty="0"/>
              <a:t>Create the secrets:</a:t>
            </a:r>
          </a:p>
          <a:p>
            <a:r>
              <a:rPr lang="en-GB" dirty="0"/>
              <a:t>$docker secret create </a:t>
            </a:r>
            <a:r>
              <a:rPr lang="en-GB" dirty="0" err="1"/>
              <a:t>revprox_cert</a:t>
            </a:r>
            <a:r>
              <a:rPr lang="en-GB" dirty="0"/>
              <a:t> domain.crt</a:t>
            </a:r>
          </a:p>
          <a:p>
            <a:r>
              <a:rPr lang="en-GB" dirty="0"/>
              <a:t>$docker secret create </a:t>
            </a:r>
            <a:r>
              <a:rPr lang="en-GB" dirty="0" err="1"/>
              <a:t>revprox_key</a:t>
            </a:r>
            <a:r>
              <a:rPr lang="en-GB" dirty="0"/>
              <a:t> </a:t>
            </a:r>
            <a:r>
              <a:rPr lang="en-GB" dirty="0" err="1"/>
              <a:t>domain.key</a:t>
            </a:r>
            <a:endParaRPr lang="en-GB" dirty="0"/>
          </a:p>
          <a:p>
            <a:r>
              <a:rPr lang="en-GB" dirty="0"/>
              <a:t>$docker secret create </a:t>
            </a:r>
            <a:r>
              <a:rPr lang="en-GB" dirty="0" err="1"/>
              <a:t>postgres_password</a:t>
            </a:r>
            <a:r>
              <a:rPr lang="en-GB" dirty="0"/>
              <a:t> </a:t>
            </a:r>
            <a:r>
              <a:rPr lang="en-GB" dirty="0" err="1"/>
              <a:t>domain.key</a:t>
            </a:r>
            <a:endParaRPr lang="en-GB" dirty="0"/>
          </a:p>
          <a:p>
            <a:r>
              <a:rPr lang="en-GB" dirty="0"/>
              <a:t>$echo staging | docker secret create </a:t>
            </a:r>
            <a:r>
              <a:rPr lang="en-GB" dirty="0" err="1"/>
              <a:t>staging_tocken</a:t>
            </a:r>
            <a:r>
              <a:rPr lang="en-GB" dirty="0"/>
              <a:t> – </a:t>
            </a:r>
          </a:p>
          <a:p>
            <a:endParaRPr lang="en-GB" dirty="0"/>
          </a:p>
          <a:p>
            <a:r>
              <a:rPr lang="en-GB" dirty="0"/>
              <a:t>Go to the app directory:</a:t>
            </a:r>
          </a:p>
          <a:p>
            <a:r>
              <a:rPr lang="en-GB" dirty="0"/>
              <a:t>$cd </a:t>
            </a:r>
            <a:r>
              <a:rPr lang="en-GB" dirty="0" err="1"/>
              <a:t>atsea</a:t>
            </a:r>
            <a:r>
              <a:rPr lang="en-GB" dirty="0"/>
              <a:t>-sample-shop-app</a:t>
            </a:r>
          </a:p>
          <a:p>
            <a:endParaRPr lang="en-GB" dirty="0"/>
          </a:p>
          <a:p>
            <a:r>
              <a:rPr lang="en-GB" dirty="0"/>
              <a:t>Deploy the stack “</a:t>
            </a:r>
            <a:r>
              <a:rPr lang="en-GB" dirty="0" err="1"/>
              <a:t>seastack</a:t>
            </a:r>
            <a:r>
              <a:rPr lang="en-GB" dirty="0"/>
              <a:t>” (app):</a:t>
            </a:r>
          </a:p>
          <a:p>
            <a:r>
              <a:rPr lang="en-GB" dirty="0"/>
              <a:t>$docker stack deploy –c docker-</a:t>
            </a:r>
            <a:r>
              <a:rPr lang="en-GB" dirty="0" err="1"/>
              <a:t>stack.yml</a:t>
            </a:r>
            <a:r>
              <a:rPr lang="en-GB" dirty="0"/>
              <a:t> </a:t>
            </a:r>
            <a:r>
              <a:rPr lang="en-GB" dirty="0" err="1"/>
              <a:t>seastack</a:t>
            </a:r>
            <a:endParaRPr lang="en-GB" dirty="0"/>
          </a:p>
          <a:p>
            <a:endParaRPr lang="en-GB" dirty="0"/>
          </a:p>
          <a:p>
            <a:r>
              <a:rPr lang="en-GB" dirty="0"/>
              <a:t>$docker network ls      $docker service ls </a:t>
            </a:r>
          </a:p>
          <a:p>
            <a:r>
              <a:rPr lang="en-GB" dirty="0"/>
              <a:t>$docker stack ls     $docker stack </a:t>
            </a:r>
            <a:r>
              <a:rPr lang="en-GB" dirty="0" err="1"/>
              <a:t>ps</a:t>
            </a:r>
            <a:r>
              <a:rPr lang="en-GB" dirty="0"/>
              <a:t> </a:t>
            </a:r>
            <a:r>
              <a:rPr lang="en-GB" dirty="0" err="1"/>
              <a:t>seastack</a:t>
            </a:r>
            <a:r>
              <a:rPr lang="en-GB" dirty="0"/>
              <a:t>    $docker service logs </a:t>
            </a:r>
            <a:r>
              <a:rPr lang="en-GB" dirty="0" err="1"/>
              <a:t>seastack_reverse_proxy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9897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5D15101-9419-4874-AF2E-AFB073C00BB4}"/>
              </a:ext>
            </a:extLst>
          </p:cNvPr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AE026-5EAA-40AD-8C69-6CB40EFEDC11}"/>
              </a:ext>
            </a:extLst>
          </p:cNvPr>
          <p:cNvSpPr txBox="1"/>
          <p:nvPr/>
        </p:nvSpPr>
        <p:spPr>
          <a:xfrm>
            <a:off x="1210147" y="5715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Managing the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887E8-C975-4183-B61E-93FEA2A267E8}"/>
              </a:ext>
            </a:extLst>
          </p:cNvPr>
          <p:cNvSpPr txBox="1"/>
          <p:nvPr/>
        </p:nvSpPr>
        <p:spPr>
          <a:xfrm>
            <a:off x="76200" y="895350"/>
            <a:ext cx="899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Example:</a:t>
            </a:r>
          </a:p>
          <a:p>
            <a:pPr marL="285750" indent="-285750">
              <a:buFontTx/>
              <a:buChar char="-"/>
            </a:pPr>
            <a:r>
              <a:rPr lang="en-GB" dirty="0"/>
              <a:t>increase the number of </a:t>
            </a:r>
            <a:r>
              <a:rPr lang="en-GB" dirty="0" err="1"/>
              <a:t>appserver</a:t>
            </a:r>
            <a:r>
              <a:rPr lang="en-GB" dirty="0"/>
              <a:t> replicas from 2 to 10;</a:t>
            </a:r>
          </a:p>
          <a:p>
            <a:pPr marL="285750" indent="-285750">
              <a:buFontTx/>
              <a:buChar char="-"/>
            </a:pPr>
            <a:r>
              <a:rPr lang="en-GB" dirty="0"/>
              <a:t>Increase the stop grace period </a:t>
            </a:r>
            <a:r>
              <a:rPr lang="en-GB" dirty="0" err="1"/>
              <a:t>fro</a:t>
            </a:r>
            <a:r>
              <a:rPr lang="en-GB" dirty="0"/>
              <a:t> the visualizer service to 2 minutes.</a:t>
            </a:r>
          </a:p>
          <a:p>
            <a:endParaRPr lang="en-GB" dirty="0"/>
          </a:p>
          <a:p>
            <a:r>
              <a:rPr lang="en-GB" dirty="0"/>
              <a:t>Edit the  docker-</a:t>
            </a:r>
            <a:r>
              <a:rPr lang="en-GB" dirty="0" err="1"/>
              <a:t>stack.yml</a:t>
            </a:r>
            <a:r>
              <a:rPr lang="en-GB" dirty="0"/>
              <a:t> file and update the following two values:</a:t>
            </a:r>
          </a:p>
          <a:p>
            <a:endParaRPr lang="en-GB" dirty="0"/>
          </a:p>
          <a:p>
            <a:r>
              <a:rPr lang="en-GB" dirty="0"/>
              <a:t>.</a:t>
            </a:r>
            <a:r>
              <a:rPr lang="en-GB" dirty="0" err="1"/>
              <a:t>services.appserver.deploy.replicas</a:t>
            </a:r>
            <a:r>
              <a:rPr lang="en-GB" dirty="0"/>
              <a:t>=10</a:t>
            </a:r>
          </a:p>
          <a:p>
            <a:r>
              <a:rPr lang="en-GB" dirty="0"/>
              <a:t>.</a:t>
            </a:r>
            <a:r>
              <a:rPr lang="en-GB" dirty="0" err="1"/>
              <a:t>services.visualizer.stop_grace_period</a:t>
            </a:r>
            <a:r>
              <a:rPr lang="en-GB" dirty="0"/>
              <a:t>=2m</a:t>
            </a:r>
          </a:p>
          <a:p>
            <a:endParaRPr lang="en-GB" dirty="0"/>
          </a:p>
          <a:p>
            <a:r>
              <a:rPr lang="en-GB" dirty="0"/>
              <a:t>Save the file and redeploy the app:</a:t>
            </a:r>
          </a:p>
          <a:p>
            <a:endParaRPr lang="en-GB" dirty="0"/>
          </a:p>
          <a:p>
            <a:r>
              <a:rPr lang="en-GB" dirty="0"/>
              <a:t>$docker stack deploy –c docker-</a:t>
            </a:r>
            <a:r>
              <a:rPr lang="en-GB" dirty="0" err="1"/>
              <a:t>stack.yml</a:t>
            </a:r>
            <a:r>
              <a:rPr lang="en-GB" dirty="0"/>
              <a:t> </a:t>
            </a:r>
            <a:r>
              <a:rPr lang="en-GB"/>
              <a:t>seastack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68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8DEC6B9-9737-4DBA-B060-645A0C9744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57" y="0"/>
            <a:ext cx="4381500" cy="4156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689712-C386-426D-8937-2D76D73299E2}"/>
              </a:ext>
            </a:extLst>
          </p:cNvPr>
          <p:cNvSpPr txBox="1"/>
          <p:nvPr/>
        </p:nvSpPr>
        <p:spPr>
          <a:xfrm>
            <a:off x="0" y="758983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Runtime</a:t>
            </a:r>
            <a:r>
              <a:rPr lang="en-GB" dirty="0"/>
              <a:t>: Start and </a:t>
            </a:r>
            <a:r>
              <a:rPr lang="en-GB" dirty="0" err="1"/>
              <a:t>Stopp</a:t>
            </a:r>
            <a:r>
              <a:rPr lang="en-GB" dirty="0"/>
              <a:t> Containers;</a:t>
            </a:r>
          </a:p>
          <a:p>
            <a:r>
              <a:rPr lang="en-GB" dirty="0"/>
              <a:t>Docker has </a:t>
            </a:r>
            <a:r>
              <a:rPr lang="en-GB" dirty="0" err="1"/>
              <a:t>tipically</a:t>
            </a:r>
            <a:r>
              <a:rPr lang="en-GB" dirty="0"/>
              <a:t> one </a:t>
            </a:r>
            <a:r>
              <a:rPr lang="en-GB" dirty="0" err="1"/>
              <a:t>containerd</a:t>
            </a:r>
            <a:r>
              <a:rPr lang="en-GB" dirty="0"/>
              <a:t> con trolling </a:t>
            </a:r>
            <a:r>
              <a:rPr lang="en-GB" dirty="0" err="1"/>
              <a:t>runc</a:t>
            </a:r>
            <a:r>
              <a:rPr lang="en-GB" dirty="0"/>
              <a:t> instances (Associated with each running container);</a:t>
            </a:r>
          </a:p>
          <a:p>
            <a:r>
              <a:rPr lang="en-GB" dirty="0" err="1"/>
              <a:t>Containerd</a:t>
            </a:r>
            <a:r>
              <a:rPr lang="en-GB" dirty="0"/>
              <a:t>: lifecycle, image pull, creates network interface;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B658F-B3FE-4328-8D0C-5EA3F4AF01E3}"/>
              </a:ext>
            </a:extLst>
          </p:cNvPr>
          <p:cNvSpPr txBox="1"/>
          <p:nvPr/>
        </p:nvSpPr>
        <p:spPr>
          <a:xfrm>
            <a:off x="16991" y="2507255"/>
            <a:ext cx="453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Deamon</a:t>
            </a:r>
            <a:r>
              <a:rPr lang="en-GB" dirty="0"/>
              <a:t>: manages images, volumes, networks, etc…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FEC5B-04C6-4876-A9B1-FFC30ACE7DBE}"/>
              </a:ext>
            </a:extLst>
          </p:cNvPr>
          <p:cNvSpPr txBox="1"/>
          <p:nvPr/>
        </p:nvSpPr>
        <p:spPr>
          <a:xfrm>
            <a:off x="0" y="3153586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Orchestration: managing clusters of nodes running Docker, called Swarms. Kubernetes mostly used.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F1A36-B24C-4446-8E1F-EA2C85B7B6D2}"/>
              </a:ext>
            </a:extLst>
          </p:cNvPr>
          <p:cNvSpPr txBox="1"/>
          <p:nvPr/>
        </p:nvSpPr>
        <p:spPr>
          <a:xfrm>
            <a:off x="157843" y="57150"/>
            <a:ext cx="4414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Docker</a:t>
            </a:r>
            <a:r>
              <a:rPr lang="en-GB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4000" dirty="0">
                <a:solidFill>
                  <a:schemeClr val="bg1"/>
                </a:solidFill>
              </a:rPr>
              <a:t>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175540B9-C46B-4573-9531-63ADFBA8DCA5}"/>
              </a:ext>
            </a:extLst>
          </p:cNvPr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80287"/>
            <a:ext cx="410781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>
                <a:solidFill>
                  <a:schemeClr val="bg1"/>
                </a:solidFill>
              </a:rPr>
              <a:t>Some Docker</a:t>
            </a:r>
            <a:r>
              <a:rPr sz="2850" spc="-45" dirty="0">
                <a:solidFill>
                  <a:schemeClr val="bg1"/>
                </a:solidFill>
              </a:rPr>
              <a:t> </a:t>
            </a:r>
            <a:r>
              <a:rPr sz="2850" spc="5" dirty="0">
                <a:solidFill>
                  <a:schemeClr val="bg1"/>
                </a:solidFill>
              </a:rPr>
              <a:t>vocabulary</a:t>
            </a:r>
            <a:endParaRPr sz="285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52" y="748839"/>
            <a:ext cx="7237095" cy="429091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Image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basis of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Docker </a:t>
            </a:r>
            <a:r>
              <a:rPr sz="1800" dirty="0">
                <a:latin typeface="Arial"/>
                <a:cs typeface="Arial"/>
              </a:rPr>
              <a:t>container. </a:t>
            </a:r>
            <a:r>
              <a:rPr sz="1800" spc="-5" dirty="0">
                <a:latin typeface="Arial"/>
                <a:cs typeface="Arial"/>
              </a:rPr>
              <a:t>Represents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full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Container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standard </a:t>
            </a:r>
            <a:r>
              <a:rPr sz="1800" spc="-5" dirty="0">
                <a:latin typeface="Arial"/>
                <a:cs typeface="Arial"/>
              </a:rPr>
              <a:t>unit in which the application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resides and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Engine</a:t>
            </a:r>
            <a:endParaRPr sz="1800" dirty="0">
              <a:latin typeface="Arial"/>
              <a:cs typeface="Arial"/>
            </a:endParaRPr>
          </a:p>
          <a:p>
            <a:pPr marL="12700" marR="67310">
              <a:lnSpc>
                <a:spcPts val="1950"/>
              </a:lnSpc>
              <a:spcBef>
                <a:spcPts val="780"/>
              </a:spcBef>
            </a:pPr>
            <a:r>
              <a:rPr sz="1800" spc="-5" dirty="0">
                <a:latin typeface="Arial"/>
                <a:cs typeface="Arial"/>
              </a:rPr>
              <a:t>Creates, </a:t>
            </a:r>
            <a:r>
              <a:rPr sz="1800" dirty="0">
                <a:latin typeface="Arial"/>
                <a:cs typeface="Arial"/>
              </a:rPr>
              <a:t>ships </a:t>
            </a:r>
            <a:r>
              <a:rPr sz="1800" spc="-5" dirty="0">
                <a:latin typeface="Arial"/>
                <a:cs typeface="Arial"/>
              </a:rPr>
              <a:t>and runs Docker </a:t>
            </a:r>
            <a:r>
              <a:rPr sz="1800" dirty="0">
                <a:latin typeface="Arial"/>
                <a:cs typeface="Arial"/>
              </a:rPr>
              <a:t>containers </a:t>
            </a:r>
            <a:r>
              <a:rPr sz="1800" spc="-5" dirty="0">
                <a:latin typeface="Arial"/>
                <a:cs typeface="Arial"/>
              </a:rPr>
              <a:t>deployable on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physical or  </a:t>
            </a:r>
            <a:r>
              <a:rPr sz="1800" dirty="0">
                <a:latin typeface="Arial"/>
                <a:cs typeface="Arial"/>
              </a:rPr>
              <a:t>virtual, </a:t>
            </a:r>
            <a:r>
              <a:rPr sz="1800" spc="-5" dirty="0">
                <a:latin typeface="Arial"/>
                <a:cs typeface="Arial"/>
              </a:rPr>
              <a:t>host locally, in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datacenter or </a:t>
            </a:r>
            <a:r>
              <a:rPr sz="1800" dirty="0">
                <a:latin typeface="Arial"/>
                <a:cs typeface="Arial"/>
              </a:rPr>
              <a:t>cloud service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provider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Registry Service (Docker Hub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Public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 or Docker Trusted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Registry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Private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Cloud or </a:t>
            </a:r>
            <a:r>
              <a:rPr sz="1800" dirty="0">
                <a:latin typeface="Arial"/>
                <a:cs typeface="Arial"/>
              </a:rPr>
              <a:t>server </a:t>
            </a:r>
            <a:r>
              <a:rPr sz="1800" spc="-5" dirty="0">
                <a:latin typeface="Arial"/>
                <a:cs typeface="Arial"/>
              </a:rPr>
              <a:t>based </a:t>
            </a:r>
            <a:r>
              <a:rPr sz="1800" dirty="0">
                <a:latin typeface="Arial"/>
                <a:cs typeface="Arial"/>
              </a:rPr>
              <a:t>storage </a:t>
            </a:r>
            <a:r>
              <a:rPr sz="1800" spc="-5" dirty="0">
                <a:latin typeface="Arial"/>
                <a:cs typeface="Arial"/>
              </a:rPr>
              <a:t>and distribution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906" y="1803801"/>
            <a:ext cx="764393" cy="764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219" y="801163"/>
            <a:ext cx="764393" cy="7643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64" y="2852474"/>
            <a:ext cx="764393" cy="7643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326" y="4023997"/>
            <a:ext cx="731018" cy="731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97DF796-1786-4300-AFC6-33937A7F32C5}"/>
              </a:ext>
            </a:extLst>
          </p:cNvPr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00E0A-1CF1-41A3-BA8F-804DEF7BF545}"/>
              </a:ext>
            </a:extLst>
          </p:cNvPr>
          <p:cNvSpPr txBox="1"/>
          <p:nvPr/>
        </p:nvSpPr>
        <p:spPr>
          <a:xfrm>
            <a:off x="388434" y="842364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Installing Docker (Linux)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$ </a:t>
            </a:r>
            <a:r>
              <a:rPr lang="en-GB" dirty="0" err="1"/>
              <a:t>sudo</a:t>
            </a:r>
            <a:r>
              <a:rPr lang="en-GB" dirty="0"/>
              <a:t> apt-get update</a:t>
            </a:r>
          </a:p>
          <a:p>
            <a:endParaRPr lang="en-GB" dirty="0"/>
          </a:p>
          <a:p>
            <a:r>
              <a:rPr lang="en-GB" dirty="0"/>
              <a:t>$ </a:t>
            </a:r>
            <a:r>
              <a:rPr lang="en-GB" dirty="0" err="1"/>
              <a:t>sudo</a:t>
            </a:r>
            <a:r>
              <a:rPr lang="en-GB" dirty="0"/>
              <a:t> apt-get install docker.io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B0518-1B40-4F30-89C7-07337858BC5A}"/>
              </a:ext>
            </a:extLst>
          </p:cNvPr>
          <p:cNvSpPr txBox="1"/>
          <p:nvPr/>
        </p:nvSpPr>
        <p:spPr>
          <a:xfrm>
            <a:off x="408804" y="2579925"/>
            <a:ext cx="8582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Some commands for testing the installation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$ docker version</a:t>
            </a:r>
          </a:p>
          <a:p>
            <a:r>
              <a:rPr lang="en-GB" dirty="0"/>
              <a:t>$ docker info</a:t>
            </a:r>
          </a:p>
          <a:p>
            <a:r>
              <a:rPr lang="en-GB" dirty="0"/>
              <a:t>$docker system</a:t>
            </a:r>
          </a:p>
          <a:p>
            <a:endParaRPr lang="en-GB" dirty="0"/>
          </a:p>
          <a:p>
            <a:r>
              <a:rPr lang="en-GB" dirty="0">
                <a:solidFill>
                  <a:srgbClr val="FFC000"/>
                </a:solidFill>
              </a:rPr>
              <a:t>Go to </a:t>
            </a:r>
            <a:r>
              <a:rPr lang="en-GB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https://docs.docker.com/engine/reference/commandline/docker/</a:t>
            </a:r>
            <a:r>
              <a:rPr lang="en-GB" dirty="0">
                <a:solidFill>
                  <a:srgbClr val="FFC000"/>
                </a:solidFill>
              </a:rPr>
              <a:t> for a complete list of the docker commands.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6C22E0-CF7F-46FE-9140-9257844F45B5}"/>
              </a:ext>
            </a:extLst>
          </p:cNvPr>
          <p:cNvSpPr txBox="1"/>
          <p:nvPr/>
        </p:nvSpPr>
        <p:spPr>
          <a:xfrm>
            <a:off x="2209800" y="13335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Install and Test Docker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43F2EDBB-C798-4992-979F-F549A860DC42}"/>
              </a:ext>
            </a:extLst>
          </p:cNvPr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761420" y="3408731"/>
            <a:ext cx="1356360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38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Image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8873" y="3408731"/>
            <a:ext cx="177403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214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83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Container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591" y="239953"/>
            <a:ext cx="8686800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000" spc="135" dirty="0">
                <a:solidFill>
                  <a:schemeClr val="bg1"/>
                </a:solidFill>
                <a:latin typeface="Tahoma"/>
                <a:cs typeface="Tahoma"/>
              </a:rPr>
              <a:t>The</a:t>
            </a:r>
            <a:r>
              <a:rPr sz="4000" spc="-41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4000" spc="176" dirty="0">
                <a:solidFill>
                  <a:schemeClr val="bg1"/>
                </a:solidFill>
                <a:latin typeface="Tahoma"/>
                <a:cs typeface="Tahoma"/>
              </a:rPr>
              <a:t>Role</a:t>
            </a:r>
            <a:r>
              <a:rPr sz="4000" spc="-56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4000" spc="188" dirty="0">
                <a:solidFill>
                  <a:schemeClr val="bg1"/>
                </a:solidFill>
                <a:latin typeface="Tahoma"/>
                <a:cs typeface="Tahoma"/>
              </a:rPr>
              <a:t>of</a:t>
            </a:r>
            <a:r>
              <a:rPr sz="4000" spc="-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4000" spc="116" dirty="0">
                <a:solidFill>
                  <a:schemeClr val="bg1"/>
                </a:solidFill>
                <a:latin typeface="Tahoma"/>
                <a:cs typeface="Tahoma"/>
              </a:rPr>
              <a:t>Images</a:t>
            </a:r>
            <a:r>
              <a:rPr sz="4000" spc="-4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4000" spc="188" dirty="0">
                <a:solidFill>
                  <a:schemeClr val="bg1"/>
                </a:solidFill>
                <a:latin typeface="Tahoma"/>
                <a:cs typeface="Tahoma"/>
              </a:rPr>
              <a:t>and</a:t>
            </a:r>
            <a:r>
              <a:rPr sz="4000" spc="-4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4000" spc="161" dirty="0">
                <a:solidFill>
                  <a:schemeClr val="bg1"/>
                </a:solidFill>
                <a:latin typeface="Tahoma"/>
                <a:cs typeface="Tahoma"/>
              </a:rPr>
              <a:t>Containers</a:t>
            </a:r>
            <a:endParaRPr sz="40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94163" y="2387155"/>
            <a:ext cx="1891665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2522194" y="0"/>
                </a:lnTo>
              </a:path>
            </a:pathLst>
          </a:custGeom>
          <a:ln w="5029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466940" y="2330576"/>
            <a:ext cx="113348" cy="113348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2" y="0"/>
                </a:moveTo>
                <a:lnTo>
                  <a:pt x="0" y="150876"/>
                </a:lnTo>
                <a:lnTo>
                  <a:pt x="150888" y="75450"/>
                </a:lnTo>
                <a:lnTo>
                  <a:pt x="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30798-88CA-45C6-B767-216EC9AB66F1}"/>
              </a:ext>
            </a:extLst>
          </p:cNvPr>
          <p:cNvSpPr txBox="1"/>
          <p:nvPr/>
        </p:nvSpPr>
        <p:spPr>
          <a:xfrm>
            <a:off x="528664" y="384217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Docker Images: Object containing OS filesystem, an app and all app dependencies; </a:t>
            </a:r>
          </a:p>
          <a:p>
            <a:r>
              <a:rPr lang="en-GB" dirty="0"/>
              <a:t>An image is like a class in programming languages; as a virtual machine template is a stopped virtual machine, an image is a stopped container.</a:t>
            </a:r>
          </a:p>
        </p:txBody>
      </p:sp>
      <p:sp>
        <p:nvSpPr>
          <p:cNvPr id="8" name="object 8"/>
          <p:cNvSpPr/>
          <p:nvPr/>
        </p:nvSpPr>
        <p:spPr>
          <a:xfrm>
            <a:off x="1716786" y="1371600"/>
            <a:ext cx="1443609" cy="18230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schemeClr val="bg1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8982" y="1284732"/>
            <a:ext cx="2253996" cy="2000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2374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57F32F15-D070-49AE-86D4-D995AD703291}"/>
              </a:ext>
            </a:extLst>
          </p:cNvPr>
          <p:cNvSpPr/>
          <p:nvPr/>
        </p:nvSpPr>
        <p:spPr>
          <a:xfrm>
            <a:off x="-15837" y="11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924" y="4832293"/>
            <a:ext cx="1149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z="900" dirty="0">
                <a:solidFill>
                  <a:srgbClr val="797979"/>
                </a:solidFill>
                <a:latin typeface="Arial"/>
                <a:cs typeface="Arial"/>
              </a:rPr>
              <a:t>8</a:t>
            </a:fld>
            <a:endParaRPr sz="90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9707E-3807-4D5A-9E09-738624D4CD77}"/>
              </a:ext>
            </a:extLst>
          </p:cNvPr>
          <p:cNvSpPr txBox="1"/>
          <p:nvPr/>
        </p:nvSpPr>
        <p:spPr>
          <a:xfrm>
            <a:off x="288924" y="1258670"/>
            <a:ext cx="7216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/>
              <a:t>Howto</a:t>
            </a:r>
            <a:r>
              <a:rPr lang="en-GB" u="sng" dirty="0"/>
              <a:t> list images present on your Docker host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$ docker image 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79D4B-9640-4ACF-A55F-C125B6698C37}"/>
              </a:ext>
            </a:extLst>
          </p:cNvPr>
          <p:cNvSpPr txBox="1"/>
          <p:nvPr/>
        </p:nvSpPr>
        <p:spPr>
          <a:xfrm>
            <a:off x="288924" y="2967157"/>
            <a:ext cx="541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/>
              <a:t>Howto</a:t>
            </a:r>
            <a:r>
              <a:rPr lang="en-GB" u="sng" dirty="0"/>
              <a:t> pull images on your Docker host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$ docker image pull </a:t>
            </a:r>
            <a:r>
              <a:rPr lang="en-GB" dirty="0" err="1"/>
              <a:t>ubuntu:latest</a:t>
            </a:r>
            <a:endParaRPr lang="en-GB" dirty="0"/>
          </a:p>
          <a:p>
            <a:endParaRPr lang="en-GB" dirty="0"/>
          </a:p>
          <a:p>
            <a:r>
              <a:rPr lang="en-GB" dirty="0"/>
              <a:t>$ docker images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B411F-7693-47E8-BDBF-C040A4B7164E}"/>
              </a:ext>
            </a:extLst>
          </p:cNvPr>
          <p:cNvSpPr txBox="1"/>
          <p:nvPr/>
        </p:nvSpPr>
        <p:spPr>
          <a:xfrm>
            <a:off x="4495800" y="3002287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this ubuntu image is a stripped-down version of UBUNTU Linux filesystem, including a common set of Linux utilities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381CB0-31CD-4EE9-B18E-237CBAA117F5}"/>
              </a:ext>
            </a:extLst>
          </p:cNvPr>
          <p:cNvSpPr txBox="1"/>
          <p:nvPr/>
        </p:nvSpPr>
        <p:spPr>
          <a:xfrm>
            <a:off x="2895600" y="186672"/>
            <a:ext cx="4784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Docker Image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622031DE-2B58-496F-AA6F-2520FCF4EAC0}"/>
              </a:ext>
            </a:extLst>
          </p:cNvPr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830CF6-4080-43CE-81D7-BB085A6FDD0C}"/>
              </a:ext>
            </a:extLst>
          </p:cNvPr>
          <p:cNvSpPr txBox="1"/>
          <p:nvPr/>
        </p:nvSpPr>
        <p:spPr>
          <a:xfrm>
            <a:off x="228600" y="54592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u="sng" dirty="0"/>
          </a:p>
          <a:p>
            <a:r>
              <a:rPr lang="en-GB" dirty="0"/>
              <a:t>$ docker container run –it </a:t>
            </a:r>
            <a:r>
              <a:rPr lang="en-GB" dirty="0" err="1"/>
              <a:t>ubuntu:latest</a:t>
            </a:r>
            <a:r>
              <a:rPr lang="en-GB" dirty="0"/>
              <a:t> /bin/bash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9BA0B3-B669-4AE6-8524-05B66C763B0B}"/>
              </a:ext>
            </a:extLst>
          </p:cNvPr>
          <p:cNvSpPr txBox="1"/>
          <p:nvPr/>
        </p:nvSpPr>
        <p:spPr>
          <a:xfrm>
            <a:off x="228600" y="120015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-”-it” switch your shell into the terminal of the container;</a:t>
            </a:r>
          </a:p>
          <a:p>
            <a:endParaRPr lang="en-GB" dirty="0">
              <a:solidFill>
                <a:srgbClr val="FFC000"/>
              </a:solidFill>
            </a:endParaRPr>
          </a:p>
          <a:p>
            <a:r>
              <a:rPr lang="en-GB" dirty="0">
                <a:solidFill>
                  <a:srgbClr val="FFC000"/>
                </a:solidFill>
              </a:rPr>
              <a:t>-With this command tells Docker that we want the container to be based on the “</a:t>
            </a:r>
            <a:r>
              <a:rPr lang="en-GB" dirty="0" err="1">
                <a:solidFill>
                  <a:srgbClr val="FFC000"/>
                </a:solidFill>
              </a:rPr>
              <a:t>ubuntu:latest</a:t>
            </a:r>
            <a:r>
              <a:rPr lang="en-GB" dirty="0">
                <a:solidFill>
                  <a:srgbClr val="FFC000"/>
                </a:solidFill>
              </a:rPr>
              <a:t>” image;</a:t>
            </a:r>
          </a:p>
          <a:p>
            <a:endParaRPr lang="en-GB" dirty="0">
              <a:solidFill>
                <a:srgbClr val="FFC000"/>
              </a:solidFill>
            </a:endParaRPr>
          </a:p>
          <a:p>
            <a:r>
              <a:rPr lang="en-GB" dirty="0">
                <a:solidFill>
                  <a:srgbClr val="FFC000"/>
                </a:solidFill>
              </a:rPr>
              <a:t>-with ”/bin/</a:t>
            </a:r>
            <a:r>
              <a:rPr lang="en-GB" dirty="0" err="1">
                <a:solidFill>
                  <a:srgbClr val="FFC000"/>
                </a:solidFill>
              </a:rPr>
              <a:t>bahs</a:t>
            </a:r>
            <a:r>
              <a:rPr lang="en-GB" dirty="0">
                <a:solidFill>
                  <a:srgbClr val="FFC000"/>
                </a:solidFill>
              </a:rPr>
              <a:t>” We tell the Docker which process we want to run inside of the container (Bash Shell in this case);</a:t>
            </a:r>
          </a:p>
          <a:p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16580-294A-4B94-9208-B40F3A1A3656}"/>
              </a:ext>
            </a:extLst>
          </p:cNvPr>
          <p:cNvSpPr txBox="1"/>
          <p:nvPr/>
        </p:nvSpPr>
        <p:spPr>
          <a:xfrm>
            <a:off x="255494" y="3257550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list now all the process running on the container typing the following command in the container:</a:t>
            </a:r>
          </a:p>
          <a:p>
            <a:endParaRPr lang="en-GB" dirty="0"/>
          </a:p>
          <a:p>
            <a:r>
              <a:rPr lang="en-GB" dirty="0"/>
              <a:t>root@kajhgvofwlhvg908364:/# </a:t>
            </a:r>
            <a:r>
              <a:rPr lang="en-GB" dirty="0" err="1"/>
              <a:t>ps</a:t>
            </a:r>
            <a:r>
              <a:rPr lang="en-GB" dirty="0"/>
              <a:t> –elf</a:t>
            </a:r>
          </a:p>
          <a:p>
            <a:endParaRPr lang="en-GB" dirty="0"/>
          </a:p>
          <a:p>
            <a:r>
              <a:rPr lang="en-GB" dirty="0"/>
              <a:t>Press Ctrl-PQ to exit the container without terminate it.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383DB-CFC3-497D-94A4-70887D003A40}"/>
              </a:ext>
            </a:extLst>
          </p:cNvPr>
          <p:cNvSpPr txBox="1"/>
          <p:nvPr/>
        </p:nvSpPr>
        <p:spPr>
          <a:xfrm>
            <a:off x="685800" y="60364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Howto</a:t>
            </a:r>
            <a:r>
              <a:rPr lang="en-GB" sz="4000" dirty="0">
                <a:solidFill>
                  <a:schemeClr val="bg1"/>
                </a:solidFill>
              </a:rPr>
              <a:t> run a Container with Docker</a:t>
            </a:r>
          </a:p>
        </p:txBody>
      </p:sp>
    </p:spTree>
    <p:extLst>
      <p:ext uri="{BB962C8B-B14F-4D97-AF65-F5344CB8AC3E}">
        <p14:creationId xmlns:p14="http://schemas.microsoft.com/office/powerpoint/2010/main" val="237470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2225</Words>
  <Application>Microsoft Office PowerPoint</Application>
  <PresentationFormat>On-screen Show (16:9)</PresentationFormat>
  <Paragraphs>392</Paragraphs>
  <Slides>34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Tahoma</vt:lpstr>
      <vt:lpstr>Times New Roman</vt:lpstr>
      <vt:lpstr>Office Theme</vt:lpstr>
      <vt:lpstr>PowerPoint Presentation</vt:lpstr>
      <vt:lpstr>Network Virtualization</vt:lpstr>
      <vt:lpstr>Containers vs VMs</vt:lpstr>
      <vt:lpstr>PowerPoint Presentation</vt:lpstr>
      <vt:lpstr>Some Docker vocabulary</vt:lpstr>
      <vt:lpstr>PowerPoint Presentation</vt:lpstr>
      <vt:lpstr>The Role of Images and Containers</vt:lpstr>
      <vt:lpstr>PowerPoint Presentation</vt:lpstr>
      <vt:lpstr>PowerPoint Presentation</vt:lpstr>
      <vt:lpstr>Some Commands</vt:lpstr>
      <vt:lpstr>PowerPoint Presentation</vt:lpstr>
      <vt:lpstr>Docker file example</vt:lpstr>
      <vt:lpstr>Build/run a container from the image</vt:lpstr>
      <vt:lpstr>Howto visualize the webpage content</vt:lpstr>
      <vt:lpstr>PowerPoint Presentation</vt:lpstr>
      <vt:lpstr>Docker Compose: Multi Container Applications</vt:lpstr>
      <vt:lpstr>Docker Compose: Multi Container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Swarm Services</vt:lpstr>
      <vt:lpstr>PowerPoint Presentation</vt:lpstr>
      <vt:lpstr>Rolling Updates</vt:lpstr>
      <vt:lpstr>PowerPoint Presentation</vt:lpstr>
      <vt:lpstr>What is Docker Bridge Networking</vt:lpstr>
      <vt:lpstr>Docker Bridge Networking and Port Mapping</vt:lpstr>
      <vt:lpstr>Docker Volumes</vt:lpstr>
      <vt:lpstr>Deploying apps with Docker Stacks</vt:lpstr>
      <vt:lpstr>Overview of the sample App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Vincenzo Fantacone</dc:creator>
  <cp:lastModifiedBy>Vincenzo Fantacone</cp:lastModifiedBy>
  <cp:revision>37</cp:revision>
  <dcterms:created xsi:type="dcterms:W3CDTF">2020-09-30T07:04:12Z</dcterms:created>
  <dcterms:modified xsi:type="dcterms:W3CDTF">2020-10-05T08:47:23Z</dcterms:modified>
</cp:coreProperties>
</file>