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6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8" name="Google Shape;57;p14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BD3B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0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1;p14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2" name="Google Shape;62;p14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1" name="Google Shape;66;p15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FFFF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3" name="Google Shape;69;p15" descr="Google Shape;6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70;p15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5" name="Google Shape;71;p15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Workspa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4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4" name="Google Shape;75;p16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809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6" name="Google Shape;78;p16" descr="Google Shape;7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79;p16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8" name="Google Shape;80;p16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engineering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3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7" name="Google Shape;84;p17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09A8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9" name="Google Shape;87;p17" descr="Google Shape;87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88;p17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1" name="Google Shape;89;p17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blu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9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0" name="Google Shape;93;p18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589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2" name="Google Shape;96;p18" descr="Google Shape;9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97;p18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Google Shape;98;p18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Scien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1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3" name="Google Shape;102;p19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9C1A2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5" name="Google Shape;105;p19" descr="Google Shape;10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106;p19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7" name="Google Shape;107;p19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Green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6" name="Google Shape;111;p20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C721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8" name="Google Shape;114;p20" descr="Google Shape;11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15;p20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0" name="Google Shape;116;p20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Orang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1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99" name="Google Shape;120;p21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77A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1" name="Google Shape;123;p21" descr="Google Shape;12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124;p21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3" name="Google Shape;125;p21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Purp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28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2" name="Google Shape;129;p22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472B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33;p22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Google Shape;134;p22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Yellow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5" name="Google Shape;138;p23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4B65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7" name="Google Shape;141;p23" descr="Google Shape;141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142;p23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9" name="Google Shape;143;p23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out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half" idx="1"/>
          </p:nvPr>
        </p:nvSpPr>
        <p:spPr>
          <a:xfrm>
            <a:off x="428625" y="930617"/>
            <a:ext cx="4286101" cy="2979901"/>
          </a:xfrm>
          <a:prstGeom prst="rect">
            <a:avLst/>
          </a:prstGeom>
        </p:spPr>
        <p:txBody>
          <a:bodyPr lIns="34275" tIns="34275" rIns="34275" bIns="34275"/>
          <a:lstStyle>
            <a:lvl1pPr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»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9" name="Google Shape;148;p24" descr="Google Shape;14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1;p25"/>
          <p:cNvSpPr/>
          <p:nvPr>
            <p:ph type="pic" idx="21"/>
          </p:nvPr>
        </p:nvSpPr>
        <p:spPr>
          <a:xfrm>
            <a:off x="4857750" y="0"/>
            <a:ext cx="42861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756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647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219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91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363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0" name="Google Shape;154;p25" descr="Google Shape;15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52;p13" descr="Google Shape;52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#6 Content slide [image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60;p27"/>
          <p:cNvSpPr/>
          <p:nvPr/>
        </p:nvSpPr>
        <p:spPr>
          <a:xfrm>
            <a:off x="-27963" y="1875"/>
            <a:ext cx="91998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68" name="Google Shape;161;p27" descr="Google Shape;16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Text"/>
          <p:cNvSpPr txBox="1"/>
          <p:nvPr>
            <p:ph type="title"/>
          </p:nvPr>
        </p:nvSpPr>
        <p:spPr>
          <a:xfrm>
            <a:off x="193607" y="379347"/>
            <a:ext cx="5379901" cy="8574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Google Shape;164;p27"/>
          <p:cNvSpPr/>
          <p:nvPr>
            <p:ph type="pic" sz="quarter" idx="21"/>
          </p:nvPr>
        </p:nvSpPr>
        <p:spPr>
          <a:xfrm>
            <a:off x="3184184" y="2124131"/>
            <a:ext cx="3546001" cy="2218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Google Shape;165;p27"/>
          <p:cNvSpPr/>
          <p:nvPr>
            <p:ph type="pic" sz="quarter" idx="22"/>
          </p:nvPr>
        </p:nvSpPr>
        <p:spPr>
          <a:xfrm>
            <a:off x="1586932" y="2597263"/>
            <a:ext cx="1379102" cy="1862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2" name="Google Shape;166;p27"/>
          <p:cNvSpPr/>
          <p:nvPr>
            <p:ph type="pic" sz="quarter" idx="23"/>
          </p:nvPr>
        </p:nvSpPr>
        <p:spPr>
          <a:xfrm>
            <a:off x="6856621" y="3164333"/>
            <a:ext cx="730801" cy="1271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546952" y="4826107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68;p28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81" name="Google Shape;169;p28" descr="Google Shape;169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Google Shape;172;p28"/>
          <p:cNvSpPr/>
          <p:nvPr>
            <p:ph type="pic" sz="half" idx="21"/>
          </p:nvPr>
        </p:nvSpPr>
        <p:spPr>
          <a:xfrm>
            <a:off x="2311817" y="1355156"/>
            <a:ext cx="4472101" cy="279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74;p29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92" name="Google Shape;175;p29" descr="Google Shape;175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Google Shape;178;p29"/>
          <p:cNvSpPr/>
          <p:nvPr>
            <p:ph type="pic" sz="quarter" idx="21"/>
          </p:nvPr>
        </p:nvSpPr>
        <p:spPr>
          <a:xfrm>
            <a:off x="3455549" y="1409547"/>
            <a:ext cx="2232901" cy="2970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ho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80;p30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303" name="Google Shape;181;p30" descr="Google Shape;18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780" y="93786"/>
            <a:ext cx="685800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Google Shape;184;p30"/>
          <p:cNvSpPr/>
          <p:nvPr>
            <p:ph type="pic" sz="quarter" idx="21"/>
          </p:nvPr>
        </p:nvSpPr>
        <p:spPr>
          <a:xfrm>
            <a:off x="3965576" y="2291113"/>
            <a:ext cx="1200901" cy="213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-Light separator">
    <p:bg>
      <p:bgPr>
        <a:solidFill>
          <a:srgbClr val="DBD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0E0B3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14" name="Google Shape;187;p31" descr="Google Shape;187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645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888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460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•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32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604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»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95;p32"/>
          <p:cNvSpPr txBox="1"/>
          <p:nvPr>
            <p:ph type="body" idx="21"/>
          </p:nvPr>
        </p:nvSpPr>
        <p:spPr>
          <a:xfrm>
            <a:off x="415691" y="3177964"/>
            <a:ext cx="3923141" cy="1329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877823">
              <a:lnSpc>
                <a:spcPct val="100000"/>
              </a:lnSpc>
              <a:buClrTx/>
              <a:buSzTx/>
              <a:buFontTx/>
              <a:buNone/>
              <a:defRPr sz="1727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Chris, Chloe &amp; Vincent</a:t>
            </a:r>
          </a:p>
          <a:p>
            <a:pPr marL="438911" indent="-329184" defTabSz="877823">
              <a:lnSpc>
                <a:spcPct val="100000"/>
              </a:lnSpc>
              <a:buClr>
                <a:srgbClr val="1A1919"/>
              </a:buClr>
              <a:buSzPts val="1700"/>
              <a:buFont typeface="Helvetica Neue"/>
              <a:buChar char="-"/>
              <a:defRPr sz="1727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Mostly air power - COP26 friendly team</a:t>
            </a:r>
          </a:p>
          <a:p>
            <a:pPr marL="0" indent="0" defTabSz="877823">
              <a:lnSpc>
                <a:spcPct val="100000"/>
              </a:lnSpc>
              <a:buClrTx/>
              <a:buSzTx/>
              <a:buFontTx/>
              <a:buNone/>
              <a:defRPr b="1" sz="1727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71" y="438148"/>
            <a:ext cx="5169536" cy="21867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12700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202;p33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What is Apache Airflow?</a:t>
            </a:r>
          </a:p>
        </p:txBody>
      </p:sp>
      <p:sp>
        <p:nvSpPr>
          <p:cNvPr id="329" name="Google Shape;203;p33"/>
          <p:cNvSpPr txBox="1"/>
          <p:nvPr>
            <p:ph type="body" sz="quarter" idx="1"/>
          </p:nvPr>
        </p:nvSpPr>
        <p:spPr>
          <a:xfrm>
            <a:off x="473475" y="1832924"/>
            <a:ext cx="7927200" cy="1048201"/>
          </a:xfrm>
          <a:prstGeom prst="rect">
            <a:avLst/>
          </a:prstGeom>
        </p:spPr>
        <p:txBody>
          <a:bodyPr/>
          <a:lstStyle/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Open source platform to programmatically orchestrate workflows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Workflows as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208;p34" descr="Google Shape;208;p3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What’s the point?</a:t>
            </a:r>
          </a:p>
        </p:txBody>
      </p:sp>
      <p:sp>
        <p:nvSpPr>
          <p:cNvPr id="333" name="Google Shape;210;p34"/>
          <p:cNvSpPr txBox="1"/>
          <p:nvPr>
            <p:ph type="body" idx="1"/>
          </p:nvPr>
        </p:nvSpPr>
        <p:spPr>
          <a:xfrm>
            <a:off x="473475" y="1176299"/>
            <a:ext cx="7927200" cy="3749702"/>
          </a:xfrm>
          <a:prstGeom prst="rect">
            <a:avLst/>
          </a:prstGeom>
        </p:spPr>
        <p:txBody>
          <a:bodyPr/>
          <a:lstStyle/>
          <a:p>
            <a:pPr marL="0">
              <a:defRPr b="0" sz="2000"/>
            </a:pPr>
            <a:r>
              <a:t>What are its benefits?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Extensibility</a:t>
            </a:r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Reliability</a:t>
            </a:r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Scalable</a:t>
            </a:r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Guaranteed SLA’s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208;p34" descr="Google Shape;208;p3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6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Integrations?</a:t>
            </a:r>
          </a:p>
        </p:txBody>
      </p:sp>
      <p:sp>
        <p:nvSpPr>
          <p:cNvPr id="337" name="Google Shape;210;p34"/>
          <p:cNvSpPr txBox="1"/>
          <p:nvPr>
            <p:ph type="body" idx="1"/>
          </p:nvPr>
        </p:nvSpPr>
        <p:spPr>
          <a:xfrm>
            <a:off x="473475" y="1176299"/>
            <a:ext cx="7927200" cy="3749702"/>
          </a:xfrm>
          <a:prstGeom prst="rect">
            <a:avLst/>
          </a:prstGeom>
        </p:spPr>
        <p:txBody>
          <a:bodyPr/>
          <a:lstStyle>
            <a:lvl1pPr marL="0">
              <a:defRPr b="0" sz="2000"/>
            </a:lvl1pPr>
          </a:lstStyle>
          <a:p>
            <a:pPr/>
            <a:r>
              <a:t>Many plugins</a:t>
            </a:r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3407" y="1267485"/>
            <a:ext cx="6403370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216;p35"/>
          <p:cNvSpPr txBox="1"/>
          <p:nvPr>
            <p:ph type="body" idx="1"/>
          </p:nvPr>
        </p:nvSpPr>
        <p:spPr>
          <a:xfrm>
            <a:off x="699899" y="950974"/>
            <a:ext cx="7744202" cy="4078201"/>
          </a:xfrm>
          <a:prstGeom prst="rect">
            <a:avLst/>
          </a:prstGeom>
        </p:spPr>
        <p:txBody>
          <a:bodyPr/>
          <a:lstStyle/>
          <a:p>
            <a:pPr marL="0" algn="ctr">
              <a:spcBef>
                <a:spcPts val="1000"/>
              </a:spcBef>
              <a:defRPr b="0" sz="2500"/>
            </a:pPr>
            <a:r>
              <a:t>Dags/Pipelines ➡️ Operators ➡️ Executors</a:t>
            </a:r>
          </a:p>
          <a:p>
            <a:pPr marL="0" algn="ctr">
              <a:spcBef>
                <a:spcPts val="1000"/>
              </a:spcBef>
              <a:defRPr b="0" sz="2500"/>
            </a:pPr>
          </a:p>
          <a:p>
            <a:pPr marL="0">
              <a:spcBef>
                <a:spcPts val="1000"/>
              </a:spcBef>
              <a:defRPr b="0" sz="2000"/>
            </a:pPr>
            <a:r>
              <a:t>Core concepts: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AutoNum type="arabicPeriod" startAt="1"/>
              <a:defRPr b="0" sz="2000"/>
            </a:pPr>
            <a:r>
              <a:rPr b="1"/>
              <a:t>D</a:t>
            </a:r>
            <a:r>
              <a:t>irected</a:t>
            </a:r>
            <a:r>
              <a:rPr b="1"/>
              <a:t> A</a:t>
            </a:r>
            <a:r>
              <a:t>cyclic</a:t>
            </a:r>
            <a:r>
              <a:rPr b="1"/>
              <a:t> G</a:t>
            </a:r>
            <a:r>
              <a:t>raph or DAG for Tasks</a:t>
            </a:r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AutoNum type="arabicPeriod" startAt="1"/>
              <a:defRPr b="0" sz="2000"/>
            </a:pPr>
            <a:r>
              <a:t>Operators packaging functionality</a:t>
            </a:r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AutoNum type="arabicPeriod" startAt="1"/>
              <a:defRPr b="0" sz="2000"/>
            </a:pPr>
            <a:r>
              <a:t>Administration or Configuration</a:t>
            </a:r>
            <a:endParaRPr b="1"/>
          </a:p>
          <a:p>
            <a:pPr marL="457200" indent="-355600">
              <a:spcBef>
                <a:spcPts val="0"/>
              </a:spcBef>
              <a:buClr>
                <a:srgbClr val="1A1919"/>
              </a:buClr>
              <a:buSzPts val="2000"/>
              <a:buAutoNum type="arabicPeriod" startAt="1"/>
              <a:defRPr b="0" sz="2000"/>
            </a:pPr>
            <a:r>
              <a:t>Executors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899" y="950974"/>
            <a:ext cx="3710811" cy="153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Google Shape;215;p35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Concepts?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247;p40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What do we need to solve?</a:t>
            </a:r>
          </a:p>
        </p:txBody>
      </p:sp>
      <p:sp>
        <p:nvSpPr>
          <p:cNvPr id="345" name="Google Shape;248;p40"/>
          <p:cNvSpPr txBox="1"/>
          <p:nvPr>
            <p:ph type="body" idx="1"/>
          </p:nvPr>
        </p:nvSpPr>
        <p:spPr>
          <a:xfrm>
            <a:off x="473475" y="1176299"/>
            <a:ext cx="7927200" cy="3370202"/>
          </a:xfrm>
          <a:prstGeom prst="rect">
            <a:avLst/>
          </a:prstGeom>
        </p:spPr>
        <p:txBody>
          <a:bodyPr/>
          <a:lstStyle/>
          <a:p>
            <a:pPr marL="0">
              <a:defRPr b="0" sz="2000"/>
            </a:pPr>
            <a:r>
              <a:t>Exchange rates and currency look ups to a database</a:t>
            </a:r>
          </a:p>
          <a:p>
            <a:pPr marL="0">
              <a:spcBef>
                <a:spcPts val="1000"/>
              </a:spcBef>
              <a:defRPr b="0" sz="2000"/>
            </a:pPr>
            <a:r>
              <a:t>What would be the best way to populate the latest world currencies:</a:t>
            </a:r>
          </a:p>
          <a:p>
            <a:pPr marL="0">
              <a:spcBef>
                <a:spcPts val="1000"/>
              </a:spcBef>
              <a:defRPr b="0" sz="2000"/>
            </a:pPr>
          </a:p>
        </p:txBody>
      </p:sp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475" y="1176299"/>
            <a:ext cx="7858523" cy="1977997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Download…"/>
          <p:cNvSpPr txBox="1"/>
          <p:nvPr/>
        </p:nvSpPr>
        <p:spPr>
          <a:xfrm>
            <a:off x="380283" y="4154416"/>
            <a:ext cx="19697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sz="2100">
                <a:latin typeface="+mj-lt"/>
                <a:ea typeface="+mj-ea"/>
                <a:cs typeface="+mj-cs"/>
                <a:sym typeface="Helvetica"/>
              </a:defRPr>
            </a:pPr>
            <a:r>
              <a:t>Download </a:t>
            </a:r>
          </a:p>
          <a:p>
            <a:pPr>
              <a:defRPr sz="2100">
                <a:latin typeface="+mj-lt"/>
                <a:ea typeface="+mj-ea"/>
                <a:cs typeface="+mj-cs"/>
                <a:sym typeface="Helvetica"/>
              </a:defRPr>
            </a:pPr>
            <a:r>
              <a:t>Exchange Rates</a:t>
            </a:r>
          </a:p>
        </p:txBody>
      </p:sp>
      <p:sp>
        <p:nvSpPr>
          <p:cNvPr id="348" name="Transform Data"/>
          <p:cNvSpPr txBox="1"/>
          <p:nvPr/>
        </p:nvSpPr>
        <p:spPr>
          <a:xfrm>
            <a:off x="3509320" y="4154416"/>
            <a:ext cx="185551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Transform Data</a:t>
            </a:r>
          </a:p>
        </p:txBody>
      </p:sp>
      <p:sp>
        <p:nvSpPr>
          <p:cNvPr id="349" name="Save to DB"/>
          <p:cNvSpPr txBox="1"/>
          <p:nvPr/>
        </p:nvSpPr>
        <p:spPr>
          <a:xfrm>
            <a:off x="6771056" y="4154416"/>
            <a:ext cx="13616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Save to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258;p42"/>
          <p:cNvSpPr txBox="1"/>
          <p:nvPr>
            <p:ph type="title"/>
          </p:nvPr>
        </p:nvSpPr>
        <p:spPr>
          <a:xfrm>
            <a:off x="2428949" y="2000237"/>
            <a:ext cx="4286102" cy="571501"/>
          </a:xfrm>
          <a:prstGeom prst="rect">
            <a:avLst/>
          </a:prstGeom>
        </p:spPr>
        <p:txBody>
          <a:bodyPr/>
          <a:lstStyle>
            <a:lvl1pPr algn="ctr">
              <a:defRPr sz="33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