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9" r:id="rId2"/>
    <p:sldId id="295" r:id="rId3"/>
    <p:sldId id="613" r:id="rId4"/>
    <p:sldId id="302" r:id="rId5"/>
    <p:sldId id="61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7BF4C1D-5B78-72BA-94FF-A1E4F40141F3}" name="Obi_Duru" initials="Ob" userId="S::obi.duru@newlook.com::8c36ca24-6636-483b-b250-b8c8c7483f3a" providerId="AD"/>
  <p188:author id="{4969FA40-0D93-720A-7488-6B1151636A03}" name="Jennifer_Rose" initials="J" userId="S::jennifer.rose@newlook.com::99dfe9b2-f405-48d3-b3e6-5890c2d343fb" providerId="AD"/>
  <p188:author id="{9BD9CE5E-7A43-1C59-10E5-0AF07A14B3AB}" name="Andreas_Michael" initials="A" userId="S::Andreas.Michael@NewLook.com::e12166cc-9948-44d1-a52b-14ce45bac941" providerId="AD"/>
  <p188:author id="{7B9BB265-D05D-26D7-FBAA-E0BE69E4F334}" name="Andreas_Michael" initials="An" userId="S::andreas.michael@newlook.com::e12166cc-9948-44d1-a52b-14ce45bac941" providerId="AD"/>
  <p188:author id="{379B906B-FFC4-2474-1E8D-49145E9A7E7C}" name="Jennifer_Rose" initials="JR" userId="S::Jennifer.Rose@newlook.com::99dfe9b2-f405-48d3-b3e6-5890c2d343f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F4"/>
    <a:srgbClr val="118365"/>
    <a:srgbClr val="000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0"/>
    <p:restoredTop sz="72247"/>
  </p:normalViewPr>
  <p:slideViewPr>
    <p:cSldViewPr snapToGrid="0">
      <p:cViewPr varScale="1">
        <p:scale>
          <a:sx n="111" d="100"/>
          <a:sy n="111" d="100"/>
        </p:scale>
        <p:origin x="2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8E416-92B8-4C5E-80F7-979AB31B43B3}" type="datetimeFigureOut">
              <a:t>3/7/24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FF99D-0F59-4620-B7D9-46FA49AC5F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22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888DA-27EF-364D-A007-240574186E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68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Why</a:t>
            </a:r>
            <a:r>
              <a:rPr lang="en-US" b="1" dirty="0"/>
              <a:t> </a:t>
            </a:r>
            <a:r>
              <a:rPr lang="en-US" b="1" dirty="0" err="1"/>
              <a:t>Masstransit</a:t>
            </a:r>
            <a:r>
              <a:rPr lang="en-US" dirty="0"/>
              <a:t> relevant in most of this?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Quick summary</a:t>
            </a:r>
            <a:r>
              <a:rPr lang="en-US" dirty="0"/>
              <a:t> of what was good and what was bad about it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</a:t>
            </a:r>
            <a:r>
              <a:rPr lang="en-US" b="1" dirty="0"/>
              <a:t>Kafka</a:t>
            </a:r>
            <a:r>
              <a:rPr lang="en-US" dirty="0"/>
              <a:t> became an important topic?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</a:t>
            </a:r>
            <a:r>
              <a:rPr lang="en-US" b="1" dirty="0"/>
              <a:t>Azure Event Hub</a:t>
            </a:r>
            <a:r>
              <a:rPr lang="en-US" dirty="0"/>
              <a:t> is better and worse?</a:t>
            </a:r>
          </a:p>
          <a:p>
            <a:pPr marL="171450" indent="-171450">
              <a:buFontTx/>
              <a:buChar char="-"/>
            </a:pPr>
            <a:r>
              <a:rPr lang="en-US" dirty="0"/>
              <a:t>Difference between </a:t>
            </a:r>
            <a:r>
              <a:rPr lang="en-US" b="1" dirty="0"/>
              <a:t>Streaming</a:t>
            </a:r>
            <a:r>
              <a:rPr lang="en-US" dirty="0"/>
              <a:t> and </a:t>
            </a:r>
            <a:r>
              <a:rPr lang="en-US" b="1" dirty="0"/>
              <a:t>Messaging?</a:t>
            </a:r>
          </a:p>
          <a:p>
            <a:pPr algn="l"/>
            <a:r>
              <a:rPr lang="en-GB" b="0" i="0" dirty="0">
                <a:solidFill>
                  <a:srgbClr val="091720"/>
                </a:solidFill>
                <a:effectLst/>
                <a:latin typeface="Roboto" panose="02000000000000000000" pitchFamily="2" charset="0"/>
              </a:rPr>
              <a:t>	Messaging Queues: Messages remain in the queue until they are consumed or until they expire based on some policy.</a:t>
            </a:r>
          </a:p>
          <a:p>
            <a:pPr algn="l"/>
            <a:r>
              <a:rPr lang="en-GB" b="0" i="0" dirty="0">
                <a:solidFill>
                  <a:srgbClr val="091720"/>
                </a:solidFill>
                <a:effectLst/>
                <a:latin typeface="Roboto" panose="02000000000000000000" pitchFamily="2" charset="0"/>
              </a:rPr>
              <a:t>	Streaming: Data in streaming platforms is often persisted for a specified period, allowing consumers to replay the data if required.</a:t>
            </a:r>
          </a:p>
          <a:p>
            <a:pPr marL="628650" lvl="1" indent="-171450">
              <a:buFontTx/>
              <a:buChar char="-"/>
            </a:pPr>
            <a:endParaRPr lang="en-US" b="1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9DB5-77A1-40B1-9F00-5437C8C2AD9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07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E8AEB-6F7F-D4AB-D9F6-99CDB3266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8D4F95-1CD0-767D-68B5-9235358C06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C13301-9668-F295-7D9F-5D39EF02A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7D0FE-229D-7633-993B-9A2D49A62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9DB5-77A1-40B1-9F00-5437C8C2AD9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674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9DB5-77A1-40B1-9F00-5437C8C2AD9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446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EE66-B328-A944-B6DD-89D8C45A355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1315335"/>
            <a:ext cx="11473200" cy="21600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800" b="0" i="0">
                <a:solidFill>
                  <a:schemeClr val="bg1"/>
                </a:solidFill>
                <a:latin typeface="New Look Supreme" panose="020B0504010101010103" pitchFamily="34" charset="77"/>
                <a:cs typeface="New Look Supreme" panose="020B0504010101010103" pitchFamily="34" charset="77"/>
              </a:defRPr>
            </a:lvl1pPr>
          </a:lstStyle>
          <a:p>
            <a:br>
              <a:rPr lang="en-GB"/>
            </a:br>
            <a:r>
              <a:rPr lang="en-GB"/>
              <a:t>Presentation title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6539A-1074-604C-A77B-4716773EDA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" y="3476223"/>
            <a:ext cx="11473200" cy="21600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8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6" indent="0" algn="ctr">
              <a:buNone/>
              <a:defRPr sz="1600"/>
            </a:lvl9pPr>
          </a:lstStyle>
          <a:p>
            <a:r>
              <a:rPr lang="en-GB"/>
              <a:t>Subtitle</a:t>
            </a:r>
            <a:endParaRPr lang="en-US"/>
          </a:p>
        </p:txBody>
      </p:sp>
      <p:pic>
        <p:nvPicPr>
          <p:cNvPr id="4" name="New Look Logo Vertical">
            <a:extLst>
              <a:ext uri="{FF2B5EF4-FFF2-40B4-BE49-F238E27FC236}">
                <a16:creationId xmlns:a16="http://schemas.microsoft.com/office/drawing/2014/main" id="{40877967-AEAD-E3B2-ED87-E1172DBDF2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00" y="360000"/>
            <a:ext cx="964439" cy="507600"/>
          </a:xfrm>
          <a:prstGeom prst="rect">
            <a:avLst/>
          </a:prstGeom>
        </p:spPr>
      </p:pic>
      <p:sp>
        <p:nvSpPr>
          <p:cNvPr id="5" name="Owner Placeholder">
            <a:extLst>
              <a:ext uri="{FF2B5EF4-FFF2-40B4-BE49-F238E27FC236}">
                <a16:creationId xmlns:a16="http://schemas.microsoft.com/office/drawing/2014/main" id="{9D0502F9-0C4C-6E79-1343-BF7A7469C9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8800" y="6134400"/>
            <a:ext cx="9978624" cy="360000"/>
          </a:xfrm>
        </p:spPr>
        <p:txBody>
          <a:bodyPr wrap="square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Owner</a:t>
            </a:r>
            <a:endParaRPr lang="en-US"/>
          </a:p>
        </p:txBody>
      </p:sp>
      <p:sp>
        <p:nvSpPr>
          <p:cNvPr id="6" name="Date Placeholder">
            <a:extLst>
              <a:ext uri="{FF2B5EF4-FFF2-40B4-BE49-F238E27FC236}">
                <a16:creationId xmlns:a16="http://schemas.microsoft.com/office/drawing/2014/main" id="{C2624223-959D-4107-5151-C148976C74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39200" y="6134400"/>
            <a:ext cx="1495776" cy="360000"/>
          </a:xfrm>
        </p:spPr>
        <p:txBody>
          <a:bodyPr wrap="square" anchor="b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Date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0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ce with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lour Block">
            <a:extLst>
              <a:ext uri="{FF2B5EF4-FFF2-40B4-BE49-F238E27FC236}">
                <a16:creationId xmlns:a16="http://schemas.microsoft.com/office/drawing/2014/main" id="{115E5CCE-FBE0-E640-A799-E83DA5A9EA4F}"/>
              </a:ext>
            </a:extLst>
          </p:cNvPr>
          <p:cNvSpPr/>
          <p:nvPr userDrawn="1"/>
        </p:nvSpPr>
        <p:spPr>
          <a:xfrm>
            <a:off x="1200" y="0"/>
            <a:ext cx="6094800" cy="6858000"/>
          </a:xfrm>
          <a:prstGeom prst="rect">
            <a:avLst/>
          </a:prstGeom>
          <a:solidFill>
            <a:srgbClr val="F4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19C25050-2340-40D7-6C8D-47318DCC27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58400" y="360000"/>
            <a:ext cx="5374800" cy="3600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99A9FA66-6685-8B6E-72EC-24613F6970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8400" y="718104"/>
            <a:ext cx="5374800" cy="541989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A39FFFE-A54C-8DA9-88C2-AF31DBF1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575" y="6138000"/>
            <a:ext cx="1038625" cy="360000"/>
          </a:xfrm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6A216B1-894C-DD4E-A26D-B677F4C2F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E72CF-0C6B-7694-A315-8FEF8A6504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138000"/>
            <a:ext cx="10435774" cy="3600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GB"/>
              <a:t>Footer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7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ce with text left x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lour Block">
            <a:extLst>
              <a:ext uri="{FF2B5EF4-FFF2-40B4-BE49-F238E27FC236}">
                <a16:creationId xmlns:a16="http://schemas.microsoft.com/office/drawing/2014/main" id="{C7EA8510-755C-EE2B-B4CC-9DB91585FF98}"/>
              </a:ext>
            </a:extLst>
          </p:cNvPr>
          <p:cNvSpPr/>
          <p:nvPr userDrawn="1"/>
        </p:nvSpPr>
        <p:spPr>
          <a:xfrm>
            <a:off x="3552000" y="0"/>
            <a:ext cx="8640000" cy="6858000"/>
          </a:xfrm>
          <a:prstGeom prst="rect">
            <a:avLst/>
          </a:prstGeom>
          <a:solidFill>
            <a:srgbClr val="F4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781D5E36-77C3-1CC2-A4BC-67E8C3992A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60000"/>
            <a:ext cx="2833200" cy="3600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784B0EE0-FEC1-4038-B55E-8F2F93A798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718104"/>
            <a:ext cx="2833200" cy="541989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B61A785-7A0E-823B-1F21-DDE84710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575" y="6138000"/>
            <a:ext cx="1038625" cy="360000"/>
          </a:xfrm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6A216B1-894C-DD4E-A26D-B677F4C2F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17FB8CB-D972-D6E9-0AB9-11BF1450A3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138000"/>
            <a:ext cx="10435774" cy="3600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GB"/>
              <a:t>Footer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5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ce with text lef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lour Block">
            <a:extLst>
              <a:ext uri="{FF2B5EF4-FFF2-40B4-BE49-F238E27FC236}">
                <a16:creationId xmlns:a16="http://schemas.microsoft.com/office/drawing/2014/main" id="{C7EA8510-755C-EE2B-B4CC-9DB91585FF98}"/>
              </a:ext>
            </a:extLst>
          </p:cNvPr>
          <p:cNvSpPr/>
          <p:nvPr userDrawn="1"/>
        </p:nvSpPr>
        <p:spPr>
          <a:xfrm>
            <a:off x="4992000" y="0"/>
            <a:ext cx="7200000" cy="6858000"/>
          </a:xfrm>
          <a:prstGeom prst="rect">
            <a:avLst/>
          </a:prstGeom>
          <a:solidFill>
            <a:srgbClr val="F4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781D5E36-77C3-1CC2-A4BC-67E8C3992A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60000"/>
            <a:ext cx="4273200" cy="3600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784B0EE0-FEC1-4038-B55E-8F2F93A798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718104"/>
            <a:ext cx="4273200" cy="541989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B61A785-7A0E-823B-1F21-DDE84710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575" y="6138000"/>
            <a:ext cx="1038625" cy="360000"/>
          </a:xfrm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6A216B1-894C-DD4E-A26D-B677F4C2F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17FB8CB-D972-D6E9-0AB9-11BF1450A3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138000"/>
            <a:ext cx="10435774" cy="3600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GB"/>
              <a:t>Footer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7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ce with text righ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lour Block">
            <a:extLst>
              <a:ext uri="{FF2B5EF4-FFF2-40B4-BE49-F238E27FC236}">
                <a16:creationId xmlns:a16="http://schemas.microsoft.com/office/drawing/2014/main" id="{7ADD2888-3E5A-4643-FB86-9EBAC2F76A1D}"/>
              </a:ext>
            </a:extLst>
          </p:cNvPr>
          <p:cNvSpPr/>
          <p:nvPr userDrawn="1"/>
        </p:nvSpPr>
        <p:spPr>
          <a:xfrm>
            <a:off x="0" y="0"/>
            <a:ext cx="7200000" cy="6858000"/>
          </a:xfrm>
          <a:prstGeom prst="rect">
            <a:avLst/>
          </a:prstGeom>
          <a:solidFill>
            <a:srgbClr val="F4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F69548B-0F51-4BC0-D411-1F0AE34265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60000" y="360000"/>
            <a:ext cx="4273200" cy="3600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2CB81C30-9360-3E6E-B22A-DD043C5813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60000" y="718104"/>
            <a:ext cx="4273200" cy="5419896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12B6FC7-3316-7327-C00F-263013A4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575" y="6138000"/>
            <a:ext cx="1038625" cy="360000"/>
          </a:xfrm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6A216B1-894C-DD4E-A26D-B677F4C2F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0BF5FC3-D22A-2B23-4F0E-529CE3E87D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138000"/>
            <a:ext cx="10435774" cy="3600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GB"/>
              <a:t>Footer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27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6FB8D4FB-0B1D-A3D8-F868-54398675110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8838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87C21674-DCB9-9F40-D328-E1FE6D8EC0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60000"/>
            <a:ext cx="5374800" cy="3600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0DFDA37-5EC2-F18A-E739-771B64AA95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718104"/>
            <a:ext cx="5374800" cy="541989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E411C7C-AAD7-0019-E84E-C385FFEA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575" y="6138000"/>
            <a:ext cx="1038625" cy="360000"/>
          </a:xfrm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6A216B1-894C-DD4E-A26D-B677F4C2F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05E2256-34A1-9A3C-581E-51006704AE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138000"/>
            <a:ext cx="10435774" cy="3600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GB"/>
              <a:t>Footer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59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D21EFEB-2544-8D5F-85EE-85F781DF2F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20" y="0"/>
            <a:ext cx="608838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860DF5C6-F737-9651-E8D5-8DF0833026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58400" y="360000"/>
            <a:ext cx="5374800" cy="3600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FA30EFD4-4D2E-EAA4-501D-9420EBC3A1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8400" y="718104"/>
            <a:ext cx="5374800" cy="541989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5DA571F-E282-A8D0-597B-9812F7A4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575" y="6138000"/>
            <a:ext cx="1038625" cy="360000"/>
          </a:xfrm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6A216B1-894C-DD4E-A26D-B677F4C2F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723B20A-D6DD-353E-0DF4-93474FBF19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138000"/>
            <a:ext cx="10435774" cy="3600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GB"/>
              <a:t>Footer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24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FECE24F-5C42-C44D-B714-A9CC091459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801" y="1440000"/>
            <a:ext cx="11473200" cy="43200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>
                <a:effectLst/>
              </a:rPr>
              <a:t>Statement ipsum </a:t>
            </a:r>
            <a:r>
              <a:rPr lang="en-GB" err="1">
                <a:effectLst/>
              </a:rPr>
              <a:t>dolor</a:t>
            </a:r>
            <a:r>
              <a:rPr lang="en-GB">
                <a:effectLst/>
              </a:rPr>
              <a:t> sit </a:t>
            </a:r>
            <a:r>
              <a:rPr lang="en-GB" err="1">
                <a:effectLst/>
              </a:rPr>
              <a:t>amet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consectetur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adipiscing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elit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sed</a:t>
            </a:r>
            <a:r>
              <a:rPr lang="en-GB">
                <a:effectLst/>
              </a:rPr>
              <a:t> do </a:t>
            </a:r>
            <a:r>
              <a:rPr lang="en-GB" err="1">
                <a:effectLst/>
              </a:rPr>
              <a:t>eiusmod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tempor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incididunt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ut</a:t>
            </a:r>
            <a:r>
              <a:rPr lang="en-GB">
                <a:effectLst/>
              </a:rPr>
              <a:t> labore et dolore magna </a:t>
            </a:r>
            <a:r>
              <a:rPr lang="en-GB" err="1">
                <a:effectLst/>
              </a:rPr>
              <a:t>aliqua</a:t>
            </a:r>
            <a:endParaRPr lang="en-US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8657CB6-913E-06DA-DCBD-A83A5309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575" y="6138000"/>
            <a:ext cx="1038625" cy="360000"/>
          </a:xfrm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6A216B1-894C-DD4E-A26D-B677F4C2F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256C9588-417C-621F-9B35-8A591D9F73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138000"/>
            <a:ext cx="10435774" cy="3600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GB"/>
              <a:t>Footer</a:t>
            </a:r>
            <a:endParaRPr lang="en-US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937139C-D6F6-1062-9D21-5B3C20FFEB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60000"/>
            <a:ext cx="11473200" cy="3600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792971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FECE24F-5C42-C44D-B714-A9CC091459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799" y="1440000"/>
            <a:ext cx="11473200" cy="36000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>
                <a:effectLst/>
              </a:rPr>
              <a:t>“Quote ipsum </a:t>
            </a:r>
            <a:r>
              <a:rPr lang="en-GB" err="1">
                <a:effectLst/>
              </a:rPr>
              <a:t>dolor</a:t>
            </a:r>
            <a:r>
              <a:rPr lang="en-GB">
                <a:effectLst/>
              </a:rPr>
              <a:t> sit </a:t>
            </a:r>
            <a:r>
              <a:rPr lang="en-GB" err="1">
                <a:effectLst/>
              </a:rPr>
              <a:t>amet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consectetur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adipiscing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elit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sed</a:t>
            </a:r>
            <a:r>
              <a:rPr lang="en-GB">
                <a:effectLst/>
              </a:rPr>
              <a:t> do </a:t>
            </a:r>
            <a:r>
              <a:rPr lang="en-GB" err="1">
                <a:effectLst/>
              </a:rPr>
              <a:t>eiusmod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tempor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incididunt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ut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labore</a:t>
            </a:r>
            <a:r>
              <a:rPr lang="en-GB">
                <a:effectLst/>
              </a:rPr>
              <a:t> et dolore magna </a:t>
            </a:r>
            <a:r>
              <a:rPr lang="en-GB" err="1">
                <a:effectLst/>
              </a:rPr>
              <a:t>aliqua</a:t>
            </a:r>
            <a:r>
              <a:rPr lang="en-GB">
                <a:effectLst/>
              </a:rPr>
              <a:t>”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9EC3F-1B27-A842-B27A-36FF2A00F48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8798" y="5077655"/>
            <a:ext cx="11473199" cy="360000"/>
          </a:xfrm>
        </p:spPr>
        <p:txBody>
          <a:bodyPr wrap="square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Attribution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3E39DF1-8949-20D6-A49D-983B1D09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575" y="6138000"/>
            <a:ext cx="1038625" cy="360000"/>
          </a:xfrm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6A216B1-894C-DD4E-A26D-B677F4C2F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1FA8F72C-14BD-4C35-08E7-B4225FE42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138000"/>
            <a:ext cx="10435774" cy="3600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GB"/>
              <a:t>Footer</a:t>
            </a:r>
            <a:endParaRPr lang="en-US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E5D8DAA-AC4A-7FF4-7DDA-816A36227A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60000"/>
            <a:ext cx="11473200" cy="3600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9231811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32E258F-DA5B-8247-BFC2-653CEEE4695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58800" y="1438104"/>
            <a:ext cx="5378400" cy="469989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8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6" indent="0">
              <a:buNone/>
              <a:defRPr sz="1000"/>
            </a:lvl9pPr>
          </a:lstStyle>
          <a:p>
            <a:pPr lvl="0"/>
            <a:r>
              <a:rPr lang="en-GB"/>
              <a:t>Description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F066DAA-A059-1FFD-4D3A-D5BE5AF6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575" y="6138000"/>
            <a:ext cx="1038625" cy="360000"/>
          </a:xfrm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6A216B1-894C-DD4E-A26D-B677F4C2F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DCB72EF-AA36-5335-A47A-07050EB436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138000"/>
            <a:ext cx="10435774" cy="3600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GB"/>
              <a:t>Footer</a:t>
            </a:r>
            <a:endParaRPr lang="en-US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B047808B-CBE4-A76F-865E-8FFECD5F67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60000"/>
            <a:ext cx="11473200" cy="3600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429C1B62-31B4-23D8-41E4-CD6866E29A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718105"/>
            <a:ext cx="11473200" cy="720000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2A901B2-1628-826F-54A1-6E4A0D80E547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6453600" y="1438104"/>
            <a:ext cx="5378400" cy="469989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8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6" indent="0">
              <a:buNone/>
              <a:defRPr sz="1000"/>
            </a:lvl9pPr>
          </a:lstStyle>
          <a:p>
            <a:pPr lvl="0"/>
            <a:r>
              <a:rPr lang="en-GB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419290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A29E1AD3-1BCB-FE08-3C87-67FA155F473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58800" y="1438104"/>
            <a:ext cx="3600000" cy="469989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8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6" indent="0">
              <a:buNone/>
              <a:defRPr sz="1000"/>
            </a:lvl9pPr>
          </a:lstStyle>
          <a:p>
            <a:pPr lvl="0"/>
            <a:r>
              <a:rPr lang="en-GB"/>
              <a:t>Description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553CD1A-055B-B4F3-12B5-255A7A5D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575" y="6138000"/>
            <a:ext cx="1038625" cy="360000"/>
          </a:xfrm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6A216B1-894C-DD4E-A26D-B677F4C2F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4FBB644-580C-61E7-904D-A7A8F22C7A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138000"/>
            <a:ext cx="10435774" cy="3600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GB"/>
              <a:t>Footer</a:t>
            </a:r>
            <a:endParaRPr lang="en-US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A12A895C-D127-1E05-5950-9E3E86FD28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60000"/>
            <a:ext cx="11473200" cy="3600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166D415E-2B05-22D2-A0A0-07320759BA6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718105"/>
            <a:ext cx="11473200" cy="720000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115C94F-0B0D-1F95-2DB6-9A3C020EFA62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296809" y="1438104"/>
            <a:ext cx="3600000" cy="469989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8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6" indent="0">
              <a:buNone/>
              <a:defRPr sz="1000"/>
            </a:lvl9pPr>
          </a:lstStyle>
          <a:p>
            <a:pPr lvl="0"/>
            <a:r>
              <a:rPr lang="en-GB"/>
              <a:t>Description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8F8F329-9B87-589A-77E7-7784F7504811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4818" y="1438104"/>
            <a:ext cx="3600000" cy="469989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8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6" indent="0">
              <a:buNone/>
              <a:defRPr sz="1000"/>
            </a:lvl9pPr>
          </a:lstStyle>
          <a:p>
            <a:pPr lvl="0"/>
            <a:r>
              <a:rPr lang="en-GB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1259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nvert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FC05C0-6CC4-7B5A-4210-E2407A9E66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1315335"/>
            <a:ext cx="11473200" cy="21600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800" b="0" i="0">
                <a:solidFill>
                  <a:schemeClr val="tx1"/>
                </a:solidFill>
                <a:latin typeface="New Look Supreme" panose="020B0504010101010103" pitchFamily="34" charset="77"/>
                <a:cs typeface="New Look Supreme" panose="020B0504010101010103" pitchFamily="34" charset="77"/>
              </a:defRPr>
            </a:lvl1pPr>
          </a:lstStyle>
          <a:p>
            <a:br>
              <a:rPr lang="en-GB"/>
            </a:br>
            <a:r>
              <a:rPr lang="en-GB"/>
              <a:t>Presentation title</a:t>
            </a:r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8613B18-746C-4890-19EB-7CB7648F1B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" y="3476223"/>
            <a:ext cx="11473200" cy="21600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8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6" indent="0" algn="ctr">
              <a:buNone/>
              <a:defRPr sz="1600"/>
            </a:lvl9pPr>
          </a:lstStyle>
          <a:p>
            <a:r>
              <a:rPr lang="en-GB"/>
              <a:t>Subtitle</a:t>
            </a:r>
            <a:endParaRPr lang="en-US"/>
          </a:p>
        </p:txBody>
      </p:sp>
      <p:pic>
        <p:nvPicPr>
          <p:cNvPr id="10" name="New Look Logo Vertical">
            <a:extLst>
              <a:ext uri="{FF2B5EF4-FFF2-40B4-BE49-F238E27FC236}">
                <a16:creationId xmlns:a16="http://schemas.microsoft.com/office/drawing/2014/main" id="{0D99AA64-AA3B-8F22-63C3-BBAC186905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00" y="360000"/>
            <a:ext cx="964439" cy="507600"/>
          </a:xfrm>
          <a:prstGeom prst="rect">
            <a:avLst/>
          </a:prstGeom>
        </p:spPr>
      </p:pic>
      <p:sp>
        <p:nvSpPr>
          <p:cNvPr id="4" name="Owner Placeholder">
            <a:extLst>
              <a:ext uri="{FF2B5EF4-FFF2-40B4-BE49-F238E27FC236}">
                <a16:creationId xmlns:a16="http://schemas.microsoft.com/office/drawing/2014/main" id="{225C4F7C-3067-31B6-C458-D8C1E14289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8800" y="6134400"/>
            <a:ext cx="9978624" cy="360000"/>
          </a:xfrm>
        </p:spPr>
        <p:txBody>
          <a:bodyPr wrap="square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Owner</a:t>
            </a:r>
            <a:endParaRPr lang="en-US"/>
          </a:p>
        </p:txBody>
      </p:sp>
      <p:sp>
        <p:nvSpPr>
          <p:cNvPr id="8" name="Date Placeholder">
            <a:extLst>
              <a:ext uri="{FF2B5EF4-FFF2-40B4-BE49-F238E27FC236}">
                <a16:creationId xmlns:a16="http://schemas.microsoft.com/office/drawing/2014/main" id="{F8A972DE-F19C-227B-B96A-E8C6A912C5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39200" y="6134400"/>
            <a:ext cx="1495776" cy="360000"/>
          </a:xfrm>
        </p:spPr>
        <p:txBody>
          <a:bodyPr wrap="square" anchor="b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546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928377AE-69DE-5AAD-6A72-F1DD1AC5F83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58800" y="1438104"/>
            <a:ext cx="2592000" cy="469989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8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6" indent="0">
              <a:buNone/>
              <a:defRPr sz="1000"/>
            </a:lvl9pPr>
          </a:lstStyle>
          <a:p>
            <a:pPr lvl="0"/>
            <a:r>
              <a:rPr lang="en-GB"/>
              <a:t>Description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C9A046C-AA6E-D0C0-DA43-4A61D626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575" y="6138000"/>
            <a:ext cx="1038625" cy="360000"/>
          </a:xfrm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6A216B1-894C-DD4E-A26D-B677F4C2F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7E5B7DB-135E-9850-8751-66230A23CF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138000"/>
            <a:ext cx="10435774" cy="3600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GB"/>
              <a:t>Footer</a:t>
            </a:r>
            <a:endParaRPr lang="en-US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09BD9661-D381-B463-40B2-37BB502841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60000"/>
            <a:ext cx="11473200" cy="3600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66B7BFAD-6156-71DF-D7CE-54636F2E75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718105"/>
            <a:ext cx="11473200" cy="720000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800E843-F905-A52E-46CB-B196BAEAF7D3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9245470" y="1438104"/>
            <a:ext cx="2592000" cy="469989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8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6" indent="0">
              <a:buNone/>
              <a:defRPr sz="1000"/>
            </a:lvl9pPr>
          </a:lstStyle>
          <a:p>
            <a:pPr lvl="0"/>
            <a:r>
              <a:rPr lang="en-GB"/>
              <a:t>Description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C3FD7D6-69AE-06EE-EE93-1B612E4B11F0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3321023" y="1438104"/>
            <a:ext cx="2592000" cy="469989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8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6" indent="0">
              <a:buNone/>
              <a:defRPr sz="1000"/>
            </a:lvl9pPr>
          </a:lstStyle>
          <a:p>
            <a:pPr lvl="0"/>
            <a:r>
              <a:rPr lang="en-GB"/>
              <a:t>Description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4416E17-5B72-D557-C336-5C14ADC4E8EC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6283246" y="1438104"/>
            <a:ext cx="2592000" cy="469989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8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6" indent="0">
              <a:buNone/>
              <a:defRPr sz="1000"/>
            </a:lvl9pPr>
          </a:lstStyle>
          <a:p>
            <a:pPr lvl="0"/>
            <a:r>
              <a:rPr lang="en-GB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607559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A945AF9-1C83-4A50-8067-74C8AB7F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575" y="6138000"/>
            <a:ext cx="1038625" cy="360000"/>
          </a:xfrm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6A216B1-894C-DD4E-A26D-B677F4C2F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76380A7C-1857-27C5-395F-0387CF134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138000"/>
            <a:ext cx="10435774" cy="3600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GB"/>
              <a:t>Footer</a:t>
            </a:r>
            <a:endParaRPr lang="en-US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818F4320-1F14-B9EE-EC2C-0F559084EC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60000"/>
            <a:ext cx="11473200" cy="3600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015011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740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EE66-B328-A944-B6DD-89D8C45A355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40000" y="2709000"/>
            <a:ext cx="8593200" cy="1440000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/>
              <a:t>Thank you 👋</a:t>
            </a:r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36864AE-6F78-C44E-B86D-F642640406DF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440000" y="2709000"/>
            <a:ext cx="1439779" cy="1440000"/>
          </a:xfrm>
          <a:blipFill>
            <a:blip r:embed="rId2"/>
            <a:srcRect/>
            <a:stretch>
              <a:fillRect t="8" b="8"/>
            </a:stretch>
          </a:blipFill>
        </p:spPr>
        <p:txBody>
          <a:bodyPr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48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36864AE-6F78-C44E-B86D-F642640406DF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440000" y="2709000"/>
            <a:ext cx="1439779" cy="1440000"/>
          </a:xfrm>
          <a:blipFill>
            <a:blip r:embed="rId2"/>
            <a:srcRect/>
            <a:stretch>
              <a:fillRect t="8" b="8"/>
            </a:stretch>
          </a:blipFill>
        </p:spPr>
        <p:txBody>
          <a:bodyPr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6860DB-64F4-6084-C65B-7D1BA26F7769}"/>
              </a:ext>
            </a:extLst>
          </p:cNvPr>
          <p:cNvSpPr txBox="1">
            <a:spLocks/>
          </p:cNvSpPr>
          <p:nvPr userDrawn="1"/>
        </p:nvSpPr>
        <p:spPr>
          <a:xfrm>
            <a:off x="3240000" y="2709000"/>
            <a:ext cx="8593200" cy="14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4800">
                <a:solidFill>
                  <a:schemeClr val="bg1"/>
                </a:solidFill>
                <a:latin typeface="New Look Supreme" panose="020B0504010101010103" pitchFamily="34" charset="77"/>
                <a:cs typeface="New Look Supreme" panose="020B0504010101010103" pitchFamily="34" charset="77"/>
              </a:rPr>
              <a:t>Thank you 👋</a:t>
            </a:r>
          </a:p>
        </p:txBody>
      </p:sp>
    </p:spTree>
    <p:extLst>
      <p:ext uri="{BB962C8B-B14F-4D97-AF65-F5344CB8AC3E}">
        <p14:creationId xmlns:p14="http://schemas.microsoft.com/office/powerpoint/2010/main" val="3238248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lour Block">
            <a:extLst>
              <a:ext uri="{FF2B5EF4-FFF2-40B4-BE49-F238E27FC236}">
                <a16:creationId xmlns:a16="http://schemas.microsoft.com/office/drawing/2014/main" id="{115E5CCE-FBE0-E640-A799-E83DA5A9EA4F}"/>
              </a:ext>
            </a:extLst>
          </p:cNvPr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rgbClr val="F4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dia Placeholder 9">
            <a:extLst>
              <a:ext uri="{FF2B5EF4-FFF2-40B4-BE49-F238E27FC236}">
                <a16:creationId xmlns:a16="http://schemas.microsoft.com/office/drawing/2014/main" id="{1681858E-BD24-CA23-C33D-A797BF3518F6}"/>
              </a:ext>
            </a:extLst>
          </p:cNvPr>
          <p:cNvSpPr>
            <a:spLocks noGrp="1"/>
          </p:cNvSpPr>
          <p:nvPr>
            <p:ph type="media" sz="quarter" idx="16" hasCustomPrompt="1"/>
          </p:nvPr>
        </p:nvSpPr>
        <p:spPr>
          <a:xfrm>
            <a:off x="7881585" y="708100"/>
            <a:ext cx="2527200" cy="5475600"/>
          </a:xfrm>
        </p:spPr>
        <p:txBody>
          <a:bodyPr/>
          <a:lstStyle/>
          <a:p>
            <a:r>
              <a:rPr lang="en-US"/>
              <a:t>Click here to add video</a:t>
            </a:r>
          </a:p>
        </p:txBody>
      </p:sp>
    </p:spTree>
    <p:extLst>
      <p:ext uri="{BB962C8B-B14F-4D97-AF65-F5344CB8AC3E}">
        <p14:creationId xmlns:p14="http://schemas.microsoft.com/office/powerpoint/2010/main" val="655345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lour Block">
            <a:extLst>
              <a:ext uri="{FF2B5EF4-FFF2-40B4-BE49-F238E27FC236}">
                <a16:creationId xmlns:a16="http://schemas.microsoft.com/office/drawing/2014/main" id="{115E5CCE-FBE0-E640-A799-E83DA5A9EA4F}"/>
              </a:ext>
            </a:extLst>
          </p:cNvPr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rgbClr val="F4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999AE61-45BC-4601-109A-C5D88D6D3AA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881585" y="708100"/>
            <a:ext cx="2527200" cy="547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228588" marR="0" lvl="0" indent="-228588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here to add image</a:t>
            </a:r>
          </a:p>
        </p:txBody>
      </p:sp>
    </p:spTree>
    <p:extLst>
      <p:ext uri="{BB962C8B-B14F-4D97-AF65-F5344CB8AC3E}">
        <p14:creationId xmlns:p14="http://schemas.microsoft.com/office/powerpoint/2010/main" val="353195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E8CB4AF-5F61-9AE6-8764-D761BC6F9C6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64380" y="0"/>
            <a:ext cx="4320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0FF4C2-D163-A412-C296-4ACE7891FF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1314446"/>
            <a:ext cx="7153200" cy="21600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800" b="0" i="0">
                <a:solidFill>
                  <a:schemeClr val="bg1"/>
                </a:solidFill>
                <a:latin typeface="New Look Supreme" panose="020B0504010101010103" pitchFamily="34" charset="77"/>
                <a:cs typeface="New Look Supreme" panose="020B0504010101010103" pitchFamily="34" charset="77"/>
              </a:defRPr>
            </a:lvl1pPr>
          </a:lstStyle>
          <a:p>
            <a:br>
              <a:rPr lang="en-GB"/>
            </a:br>
            <a:r>
              <a:rPr lang="en-GB"/>
              <a:t>Presentation title</a:t>
            </a:r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7FDA1BE-0AB7-B1E4-16D9-EBF0CF3EC8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" y="3476223"/>
            <a:ext cx="7153200" cy="21600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8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6" indent="0" algn="ctr">
              <a:buNone/>
              <a:defRPr sz="1600"/>
            </a:lvl9pPr>
          </a:lstStyle>
          <a:p>
            <a:r>
              <a:rPr lang="en-GB"/>
              <a:t>Subtitle</a:t>
            </a:r>
            <a:endParaRPr lang="en-US"/>
          </a:p>
        </p:txBody>
      </p:sp>
      <p:pic>
        <p:nvPicPr>
          <p:cNvPr id="10" name="New Look Logo Vertical">
            <a:extLst>
              <a:ext uri="{FF2B5EF4-FFF2-40B4-BE49-F238E27FC236}">
                <a16:creationId xmlns:a16="http://schemas.microsoft.com/office/drawing/2014/main" id="{1AC8E055-04A9-8647-F4A4-B5BA0ED424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00" y="360000"/>
            <a:ext cx="964439" cy="507600"/>
          </a:xfrm>
          <a:prstGeom prst="rect">
            <a:avLst/>
          </a:prstGeom>
        </p:spPr>
      </p:pic>
      <p:sp>
        <p:nvSpPr>
          <p:cNvPr id="2" name="Owner Placeholder">
            <a:extLst>
              <a:ext uri="{FF2B5EF4-FFF2-40B4-BE49-F238E27FC236}">
                <a16:creationId xmlns:a16="http://schemas.microsoft.com/office/drawing/2014/main" id="{58BF3C56-28CF-9CD9-4443-6DFDA9D706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8800" y="6134400"/>
            <a:ext cx="9978624" cy="360000"/>
          </a:xfrm>
        </p:spPr>
        <p:txBody>
          <a:bodyPr wrap="square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Owner</a:t>
            </a:r>
            <a:endParaRPr lang="en-US"/>
          </a:p>
        </p:txBody>
      </p:sp>
      <p:sp>
        <p:nvSpPr>
          <p:cNvPr id="3" name="Date Placeholder">
            <a:extLst>
              <a:ext uri="{FF2B5EF4-FFF2-40B4-BE49-F238E27FC236}">
                <a16:creationId xmlns:a16="http://schemas.microsoft.com/office/drawing/2014/main" id="{12448BD9-FF98-D086-D7E9-47FFBC63BA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39200" y="6134400"/>
            <a:ext cx="1495776" cy="360000"/>
          </a:xfrm>
        </p:spPr>
        <p:txBody>
          <a:bodyPr wrap="square" anchor="b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Date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9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5C1F7-8428-394A-9AA4-5831F2B3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575" y="6138000"/>
            <a:ext cx="1038625" cy="360000"/>
          </a:xfrm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6A216B1-894C-DD4E-A26D-B677F4C2F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AB4236-201F-B545-9878-7CA58799ABB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1269000"/>
            <a:ext cx="11473200" cy="4320000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/>
              <a:t>Section title</a:t>
            </a:r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FF6612-2AF1-C56F-26F3-08005CD3B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60000"/>
            <a:ext cx="11473200" cy="3600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E17C1-A01C-1262-D966-EFA88FB351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0" y="6138000"/>
            <a:ext cx="10435775" cy="3600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GB"/>
              <a:t>Footer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0455BAB8-8D7D-07B5-7419-4C4C2E6F59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64380" y="0"/>
            <a:ext cx="4320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5C1F7-8428-394A-9AA4-5831F2B3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575" y="6138000"/>
            <a:ext cx="1038625" cy="360000"/>
          </a:xfrm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6A216B1-894C-DD4E-A26D-B677F4C2F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AB4236-201F-B545-9878-7CA58799ABB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1269000"/>
            <a:ext cx="7153200" cy="4320000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/>
              <a:t>Section title</a:t>
            </a:r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FF6612-2AF1-C56F-26F3-08005CD3B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60000"/>
            <a:ext cx="7153200" cy="3600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E17C1-A01C-1262-D966-EFA88FB351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138000"/>
            <a:ext cx="7153200" cy="3600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GB"/>
              <a:t>Footer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9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ntro">
    <p:bg>
      <p:bgPr>
        <a:solidFill>
          <a:srgbClr val="FDF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lour Block">
            <a:extLst>
              <a:ext uri="{FF2B5EF4-FFF2-40B4-BE49-F238E27FC236}">
                <a16:creationId xmlns:a16="http://schemas.microsoft.com/office/drawing/2014/main" id="{8838518C-5D9F-E024-47DA-B91948DE59B1}"/>
              </a:ext>
            </a:extLst>
          </p:cNvPr>
          <p:cNvSpPr/>
          <p:nvPr userDrawn="1"/>
        </p:nvSpPr>
        <p:spPr>
          <a:xfrm>
            <a:off x="-1" y="0"/>
            <a:ext cx="432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85BB0E2-E6D3-494E-6123-8462C24C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575" y="6138000"/>
            <a:ext cx="1038625" cy="360000"/>
          </a:xfrm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6A216B1-894C-DD4E-A26D-B677F4C2F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47C6E7-0E85-71F5-13C5-DBC3A1823F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1269000"/>
            <a:ext cx="3600000" cy="4320000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/>
              <a:t>Intro</a:t>
            </a:r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8442C4E6-2144-754F-F70A-92127D0CA2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60000"/>
            <a:ext cx="11473200" cy="3600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0B1050B-B989-837A-29F4-B875FBEC03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138000"/>
            <a:ext cx="10435774" cy="3600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GB"/>
              <a:t>Footer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04A8BAA-12E2-2D82-829C-F2296B5A8B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0000" y="1269000"/>
            <a:ext cx="7153200" cy="4320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/>
            </a:lvl1pPr>
          </a:lstStyle>
          <a:p>
            <a:pPr marL="342900" marR="0" lvl="0" indent="-34290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/>
              <a:t>Bullet point</a:t>
            </a:r>
          </a:p>
          <a:p>
            <a:pPr marL="342900" marR="0" lvl="0" indent="-34290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/>
              <a:t>Bullet point</a:t>
            </a:r>
          </a:p>
          <a:p>
            <a:pPr marL="342900" marR="0" lvl="0" indent="-34290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104233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ntro alt">
    <p:bg>
      <p:bgPr>
        <a:solidFill>
          <a:srgbClr val="FDF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lour Block">
            <a:extLst>
              <a:ext uri="{FF2B5EF4-FFF2-40B4-BE49-F238E27FC236}">
                <a16:creationId xmlns:a16="http://schemas.microsoft.com/office/drawing/2014/main" id="{7325E974-094B-35E5-0D88-D07583558189}"/>
              </a:ext>
            </a:extLst>
          </p:cNvPr>
          <p:cNvSpPr/>
          <p:nvPr userDrawn="1"/>
        </p:nvSpPr>
        <p:spPr>
          <a:xfrm>
            <a:off x="7872000" y="0"/>
            <a:ext cx="432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D54A5FE-BD90-0FCA-BE58-4DAAF76B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575" y="6138000"/>
            <a:ext cx="1038625" cy="360000"/>
          </a:xfrm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6A216B1-894C-DD4E-A26D-B677F4C2F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AD6ED2A-4BF6-5F5B-8305-171928046D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32001" y="1269000"/>
            <a:ext cx="3600000" cy="4320000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/>
              <a:t>Intro</a:t>
            </a:r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C8B61954-44AE-32A0-D710-D2EF9F12CB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60000"/>
            <a:ext cx="11473200" cy="3600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7FCB24-BC7C-E428-D029-2F94DCA973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138000"/>
            <a:ext cx="10435774" cy="3600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GB"/>
              <a:t>Footer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CCD3F68-88CF-DF57-7AD7-6EC7D9B87A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801" y="1269000"/>
            <a:ext cx="7153200" cy="4320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/>
            </a:lvl1pPr>
          </a:lstStyle>
          <a:p>
            <a:pPr marL="342900" marR="0" lvl="0" indent="-34290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/>
              <a:t>Bullet point</a:t>
            </a:r>
          </a:p>
          <a:p>
            <a:pPr marL="342900" marR="0" lvl="0" indent="-34290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/>
              <a:t>Bullet point</a:t>
            </a:r>
          </a:p>
          <a:p>
            <a:pPr marL="342900" marR="0" lvl="0" indent="-34290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2451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8235925-A78D-3F6A-A4DF-188F8744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575" y="6138000"/>
            <a:ext cx="1038625" cy="360000"/>
          </a:xfrm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6A216B1-894C-DD4E-A26D-B677F4C2F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76E954B-7CFE-F57C-F135-CCCCB00B51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138000"/>
            <a:ext cx="10435774" cy="3600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GB"/>
              <a:t>Footer</a:t>
            </a:r>
            <a:endParaRPr lang="en-US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BCDEBFA5-A53F-5B50-FEE5-635DFF5A27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60000"/>
            <a:ext cx="11473200" cy="3600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F3B33AC1-E2FA-84D5-DAF2-93FF4AAE9C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718104"/>
            <a:ext cx="11473200" cy="5419896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0316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ce with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lour Block">
            <a:extLst>
              <a:ext uri="{FF2B5EF4-FFF2-40B4-BE49-F238E27FC236}">
                <a16:creationId xmlns:a16="http://schemas.microsoft.com/office/drawing/2014/main" id="{115E5CCE-FBE0-E640-A799-E83DA5A9EA4F}"/>
              </a:ext>
            </a:extLst>
          </p:cNvPr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rgbClr val="F4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19C25050-2340-40D7-6C8D-47318DCC27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60000"/>
            <a:ext cx="5374800" cy="3600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99A9FA66-6685-8B6E-72EC-24613F6970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718104"/>
            <a:ext cx="5374800" cy="541989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A39FFFE-A54C-8DA9-88C2-AF31DBF1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575" y="6138000"/>
            <a:ext cx="1038625" cy="360000"/>
          </a:xfrm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6A216B1-894C-DD4E-A26D-B677F4C2F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E72CF-0C6B-7694-A315-8FEF8A6504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138000"/>
            <a:ext cx="10435774" cy="3600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GB"/>
              <a:t>Footer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5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DE3A8-954A-7943-876A-4D508165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D966D-CBC5-9B45-8115-39E6D42DD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732362"/>
            <a:ext cx="11473200" cy="4405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97C40-AF67-E94E-9FE7-85E16EE1C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94574" y="6138000"/>
            <a:ext cx="1040400" cy="3600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algn="r">
              <a:defRPr sz="1400" b="0" i="0">
                <a:solidFill>
                  <a:schemeClr val="tx1"/>
                </a:solidFill>
                <a:latin typeface="New Look Supreme" panose="020B0504010101010103" pitchFamily="34" charset="77"/>
                <a:cs typeface="New Look Supreme" panose="020B0504010101010103" pitchFamily="34" charset="77"/>
              </a:defRPr>
            </a:lvl1pPr>
          </a:lstStyle>
          <a:p>
            <a:fld id="{26A216B1-894C-DD4E-A26D-B677F4C2F4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73" r:id="rId4"/>
    <p:sldLayoutId id="2147483650" r:id="rId5"/>
    <p:sldLayoutId id="2147483671" r:id="rId6"/>
    <p:sldLayoutId id="2147483663" r:id="rId7"/>
    <p:sldLayoutId id="2147483654" r:id="rId8"/>
    <p:sldLayoutId id="2147483657" r:id="rId9"/>
    <p:sldLayoutId id="2147483674" r:id="rId10"/>
    <p:sldLayoutId id="2147483676" r:id="rId11"/>
    <p:sldLayoutId id="2147483672" r:id="rId12"/>
    <p:sldLayoutId id="2147483664" r:id="rId13"/>
    <p:sldLayoutId id="2147483665" r:id="rId14"/>
    <p:sldLayoutId id="2147483666" r:id="rId15"/>
    <p:sldLayoutId id="2147483651" r:id="rId16"/>
    <p:sldLayoutId id="2147483661" r:id="rId17"/>
    <p:sldLayoutId id="2147483652" r:id="rId18"/>
    <p:sldLayoutId id="2147483667" r:id="rId19"/>
    <p:sldLayoutId id="2147483668" r:id="rId20"/>
    <p:sldLayoutId id="2147483675" r:id="rId21"/>
    <p:sldLayoutId id="2147483655" r:id="rId22"/>
    <p:sldLayoutId id="2147483679" r:id="rId23"/>
    <p:sldLayoutId id="2147483670" r:id="rId24"/>
    <p:sldLayoutId id="2147483677" r:id="rId25"/>
    <p:sldLayoutId id="2147483678" r:id="rId26"/>
  </p:sldLayoutIdLst>
  <p:hf hdr="0" dt="0"/>
  <p:txStyles>
    <p:titleStyle>
      <a:lvl1pPr algn="l" defTabSz="914354" rtl="0" eaLnBrk="1" latinLnBrk="0" hangingPunct="1">
        <a:lnSpc>
          <a:spcPct val="100000"/>
        </a:lnSpc>
        <a:spcBef>
          <a:spcPct val="0"/>
        </a:spcBef>
        <a:buNone/>
        <a:defRPr sz="4800" b="0" i="0" kern="1200">
          <a:solidFill>
            <a:schemeClr val="tx1"/>
          </a:solidFill>
          <a:latin typeface="New Look Supreme" panose="020B0504010101010103" pitchFamily="34" charset="77"/>
          <a:ea typeface="+mj-ea"/>
          <a:cs typeface="New Look Supreme" panose="020B0504010101010103" pitchFamily="34" charset="77"/>
        </a:defRPr>
      </a:lvl1pPr>
    </p:titleStyle>
    <p:bodyStyle>
      <a:lvl1pPr marL="228588" indent="-228588" algn="l" defTabSz="914354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New Look Supreme" panose="020B0504010101010103" pitchFamily="34" charset="77"/>
          <a:ea typeface="+mn-ea"/>
          <a:cs typeface="New Look Supreme" panose="020B0504010101010103" pitchFamily="34" charset="77"/>
        </a:defRPr>
      </a:lvl1pPr>
      <a:lvl2pPr marL="685766" indent="-228588" algn="l" defTabSz="914354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New Look Supreme" panose="020B0504010101010103" pitchFamily="34" charset="77"/>
          <a:ea typeface="+mn-ea"/>
          <a:cs typeface="New Look Supreme" panose="020B0504010101010103" pitchFamily="34" charset="77"/>
        </a:defRPr>
      </a:lvl2pPr>
      <a:lvl3pPr marL="1142942" indent="-228588" algn="l" defTabSz="914354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New Look Supreme" panose="020B0504010101010103" pitchFamily="34" charset="77"/>
          <a:ea typeface="+mn-ea"/>
          <a:cs typeface="New Look Supreme" panose="020B0504010101010103" pitchFamily="34" charset="77"/>
        </a:defRPr>
      </a:lvl3pPr>
      <a:lvl4pPr marL="1600120" indent="-228588" algn="l" defTabSz="914354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New Look Supreme" panose="020B0504010101010103" pitchFamily="34" charset="77"/>
          <a:ea typeface="+mn-ea"/>
          <a:cs typeface="New Look Supreme" panose="020B0504010101010103" pitchFamily="34" charset="77"/>
        </a:defRPr>
      </a:lvl4pPr>
      <a:lvl5pPr marL="2057297" indent="-228588" algn="l" defTabSz="914354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New Look Supreme" panose="020B0504010101010103" pitchFamily="34" charset="77"/>
          <a:ea typeface="+mn-ea"/>
          <a:cs typeface="New Look Supreme" panose="020B0504010101010103" pitchFamily="34" charset="77"/>
        </a:defRPr>
      </a:lvl5pPr>
      <a:lvl6pPr marL="2514474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1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5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55" userDrawn="1">
          <p15:clr>
            <a:srgbClr val="F26B43"/>
          </p15:clr>
        </p15:guide>
        <p15:guide id="4" orient="horz" pos="4088" userDrawn="1">
          <p15:clr>
            <a:srgbClr val="F26B43"/>
          </p15:clr>
        </p15:guide>
        <p15:guide id="5" pos="370" userDrawn="1">
          <p15:clr>
            <a:srgbClr val="F26B43"/>
          </p15:clr>
        </p15:guide>
        <p15:guide id="6" pos="73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confluent.io/courses/apache-kafka/events/" TargetMode="External"/><Relationship Id="rId3" Type="http://schemas.openxmlformats.org/officeDocument/2006/relationships/hyperlink" Target="https://www.youtube.com/watch?v=A_mstzRGfIE" TargetMode="External"/><Relationship Id="rId7" Type="http://schemas.openxmlformats.org/officeDocument/2006/relationships/hyperlink" Target="https://www.youtube.com/watch?v=STKCRSUsyP0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Relationship Id="rId6" Type="http://schemas.openxmlformats.org/officeDocument/2006/relationships/hyperlink" Target="file:///How%20to%20Build%20the%20Data%20Mesh%20Foundation/%20A%20Principled%20Approach" TargetMode="External"/><Relationship Id="rId5" Type="http://schemas.openxmlformats.org/officeDocument/2006/relationships/hyperlink" Target="https://www.youtube.com/watch?v=gOuAqRaDdHA" TargetMode="External"/><Relationship Id="rId4" Type="http://schemas.openxmlformats.org/officeDocument/2006/relationships/hyperlink" Target="https://www.youtube.com/watch?v=hqtUZNmVVdA" TargetMode="Externa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Slide Number Placeholder 2">
            <a:extLst>
              <a:ext uri="{FF2B5EF4-FFF2-40B4-BE49-F238E27FC236}">
                <a16:creationId xmlns:a16="http://schemas.microsoft.com/office/drawing/2014/main" id="{EB9925D6-DF13-38B3-FD3E-27380A1E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575" y="6138000"/>
            <a:ext cx="1038625" cy="360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26A216B1-894C-DD4E-A26D-B677F4C2F490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07E39-8E60-8FDC-B256-81FE8B25B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1269000"/>
            <a:ext cx="7153200" cy="4320000"/>
          </a:xfrm>
        </p:spPr>
        <p:txBody>
          <a:bodyPr anchor="ctr">
            <a:normAutofit/>
          </a:bodyPr>
          <a:lstStyle/>
          <a:p>
            <a:r>
              <a:rPr lang="en-US" dirty="0"/>
              <a:t>Spike on Implementing Event Driven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5B850-8275-3EE8-B04B-B67E02511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999" y="360000"/>
            <a:ext cx="9953043" cy="36000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1400" b="0" i="0" dirty="0">
                <a:solidFill>
                  <a:srgbClr val="202124"/>
                </a:solidFill>
                <a:effectLst/>
                <a:latin typeface="Google Sans"/>
              </a:rPr>
              <a:t>An </a:t>
            </a:r>
            <a:r>
              <a:rPr lang="en-GB" sz="1400" b="1" i="0" dirty="0">
                <a:solidFill>
                  <a:srgbClr val="202124"/>
                </a:solidFill>
                <a:effectLst/>
                <a:latin typeface="Google Sans"/>
              </a:rPr>
              <a:t>Event-driven Architecture</a:t>
            </a:r>
            <a:r>
              <a:rPr lang="en-GB" sz="1400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en-GB" sz="1400" b="0" i="0" dirty="0">
                <a:solidFill>
                  <a:srgbClr val="040C28"/>
                </a:solidFill>
                <a:effectLst/>
                <a:latin typeface="Google Sans"/>
              </a:rPr>
              <a:t>uses events to trigger and communicate between decoupled services</a:t>
            </a:r>
            <a:r>
              <a:rPr lang="en-GB" sz="1400" b="0" i="0" dirty="0">
                <a:solidFill>
                  <a:srgbClr val="202124"/>
                </a:solidFill>
                <a:effectLst/>
                <a:latin typeface="Google Sans"/>
              </a:rPr>
              <a:t> and is common in modern applications built with microservices</a:t>
            </a:r>
            <a:endParaRPr lang="en-US" sz="1600" dirty="0"/>
          </a:p>
        </p:txBody>
      </p:sp>
      <p:sp>
        <p:nvSpPr>
          <p:cNvPr id="2064" name="Text Placeholder 5">
            <a:extLst>
              <a:ext uri="{FF2B5EF4-FFF2-40B4-BE49-F238E27FC236}">
                <a16:creationId xmlns:a16="http://schemas.microsoft.com/office/drawing/2014/main" id="{B0D4D2D3-93AF-2C8C-59E0-D5F8B6EF3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801" y="6138000"/>
            <a:ext cx="7153200" cy="360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21F90A-F0E7-0A57-B774-D8444B5F6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2428" y="265424"/>
            <a:ext cx="1384300" cy="711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Anti-Patterns: Event Driven Architecture">
            <a:extLst>
              <a:ext uri="{FF2B5EF4-FFF2-40B4-BE49-F238E27FC236}">
                <a16:creationId xmlns:a16="http://schemas.microsoft.com/office/drawing/2014/main" id="{21FA8028-5C81-0C49-A7D0-7AD4CA75B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605" y="1228137"/>
            <a:ext cx="5538349" cy="311532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icing - App Configuration | Microsoft Azure">
            <a:extLst>
              <a:ext uri="{FF2B5EF4-FFF2-40B4-BE49-F238E27FC236}">
                <a16:creationId xmlns:a16="http://schemas.microsoft.com/office/drawing/2014/main" id="{16CD4453-D04B-BE30-3DBA-41E243F37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091" y="4017254"/>
            <a:ext cx="4905375" cy="257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83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6C9DC3-DD94-606E-CECA-3F56347D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16B1-894C-DD4E-A26D-B677F4C2F4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F3704C-096E-EE3C-DBE7-973812298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1269000"/>
            <a:ext cx="3715020" cy="4320000"/>
          </a:xfrm>
        </p:spPr>
        <p:txBody>
          <a:bodyPr/>
          <a:lstStyle/>
          <a:p>
            <a:r>
              <a:rPr lang="en-US" dirty="0">
                <a:latin typeface="New Look Supreme"/>
              </a:rPr>
              <a:t>What needed to be understood?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AEF66-CF92-4FC0-4B2D-829FF7F0C5F6}"/>
              </a:ext>
            </a:extLst>
          </p:cNvPr>
          <p:cNvSpPr txBox="1"/>
          <p:nvPr/>
        </p:nvSpPr>
        <p:spPr>
          <a:xfrm>
            <a:off x="6730419" y="703371"/>
            <a:ext cx="4064156" cy="59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3" algn="l" defTabSz="91428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8" algn="l" defTabSz="91428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1" algn="l" defTabSz="91428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5" algn="l" defTabSz="91428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8" algn="l" defTabSz="91428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62" algn="l" defTabSz="91428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6" algn="l" defTabSz="91428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9" algn="l" defTabSz="91428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80"/>
              </a:lnSpc>
              <a:spcAft>
                <a:spcPts val="1200"/>
              </a:spcAft>
            </a:pPr>
            <a:r>
              <a:rPr lang="en-US" sz="2400" dirty="0">
                <a:latin typeface="New Look Supreme" panose="020B0804010101010103" pitchFamily="34" charset="77"/>
                <a:cs typeface="New Look Supreme" panose="020B0804010101010103" pitchFamily="34" charset="77"/>
              </a:rPr>
              <a:t>Azure Event Hub</a:t>
            </a:r>
          </a:p>
          <a:p>
            <a:pPr>
              <a:lnSpc>
                <a:spcPts val="3080"/>
              </a:lnSpc>
              <a:spcAft>
                <a:spcPts val="1200"/>
              </a:spcAft>
            </a:pPr>
            <a:endParaRPr lang="en-US" sz="2400" dirty="0">
              <a:latin typeface="New Look Supreme" panose="020B0804010101010103" pitchFamily="34" charset="77"/>
              <a:cs typeface="New Look Supreme" panose="020B0804010101010103" pitchFamily="34" charset="77"/>
            </a:endParaRPr>
          </a:p>
          <a:p>
            <a:pPr>
              <a:lnSpc>
                <a:spcPts val="3080"/>
              </a:lnSpc>
              <a:spcAft>
                <a:spcPts val="1200"/>
              </a:spcAft>
            </a:pPr>
            <a:endParaRPr lang="en-US" sz="2400" dirty="0">
              <a:latin typeface="New Look Supreme" panose="020B0804010101010103" pitchFamily="34" charset="77"/>
              <a:cs typeface="New Look Supreme" panose="020B0804010101010103" pitchFamily="34" charset="77"/>
            </a:endParaRPr>
          </a:p>
          <a:p>
            <a:pPr>
              <a:lnSpc>
                <a:spcPts val="3080"/>
              </a:lnSpc>
              <a:spcAft>
                <a:spcPts val="1200"/>
              </a:spcAft>
            </a:pPr>
            <a:r>
              <a:rPr lang="en-US" sz="2400" dirty="0">
                <a:latin typeface="New Look Supreme" panose="020B0804010101010103" pitchFamily="34" charset="77"/>
                <a:cs typeface="New Look Supreme" panose="020B0804010101010103" pitchFamily="34" charset="77"/>
              </a:rPr>
              <a:t>Kafka and marketplace tools</a:t>
            </a:r>
          </a:p>
          <a:p>
            <a:pPr>
              <a:lnSpc>
                <a:spcPts val="3080"/>
              </a:lnSpc>
              <a:spcAft>
                <a:spcPts val="1200"/>
              </a:spcAft>
            </a:pPr>
            <a:endParaRPr lang="en-US" sz="2400" dirty="0">
              <a:latin typeface="New Look Supreme" panose="020B0804010101010103" pitchFamily="34" charset="77"/>
              <a:cs typeface="New Look Supreme" panose="020B0804010101010103" pitchFamily="34" charset="77"/>
            </a:endParaRPr>
          </a:p>
          <a:p>
            <a:pPr>
              <a:lnSpc>
                <a:spcPts val="3080"/>
              </a:lnSpc>
              <a:spcAft>
                <a:spcPts val="1200"/>
              </a:spcAft>
            </a:pPr>
            <a:endParaRPr lang="en-US" sz="2400" dirty="0">
              <a:latin typeface="New Look Supreme" panose="020B0804010101010103" pitchFamily="34" charset="77"/>
              <a:cs typeface="New Look Supreme" panose="020B0804010101010103" pitchFamily="34" charset="77"/>
            </a:endParaRPr>
          </a:p>
          <a:p>
            <a:pPr>
              <a:lnSpc>
                <a:spcPts val="3080"/>
              </a:lnSpc>
              <a:spcAft>
                <a:spcPts val="1200"/>
              </a:spcAft>
            </a:pPr>
            <a:r>
              <a:rPr lang="en-US" sz="2400" dirty="0">
                <a:latin typeface="New Look Supreme" panose="020B0804010101010103" pitchFamily="34" charset="77"/>
                <a:cs typeface="New Look Supreme" panose="020B0804010101010103" pitchFamily="34" charset="77"/>
              </a:rPr>
              <a:t>Azure Service Bus</a:t>
            </a:r>
          </a:p>
          <a:p>
            <a:pPr>
              <a:lnSpc>
                <a:spcPts val="3080"/>
              </a:lnSpc>
              <a:spcAft>
                <a:spcPts val="1200"/>
              </a:spcAft>
            </a:pPr>
            <a:endParaRPr lang="en-US" sz="2400" dirty="0">
              <a:latin typeface="New Look Supreme" panose="020B0804010101010103" pitchFamily="34" charset="77"/>
              <a:cs typeface="New Look Supreme" panose="020B0804010101010103" pitchFamily="34" charset="77"/>
            </a:endParaRPr>
          </a:p>
          <a:p>
            <a:pPr>
              <a:lnSpc>
                <a:spcPts val="3080"/>
              </a:lnSpc>
              <a:spcAft>
                <a:spcPts val="1200"/>
              </a:spcAft>
            </a:pPr>
            <a:endParaRPr lang="en-US" sz="2400" dirty="0">
              <a:latin typeface="New Look Supreme" panose="020B0804010101010103" pitchFamily="34" charset="77"/>
              <a:cs typeface="New Look Supreme" panose="020B0804010101010103" pitchFamily="34" charset="77"/>
            </a:endParaRPr>
          </a:p>
          <a:p>
            <a:pPr>
              <a:lnSpc>
                <a:spcPts val="3080"/>
              </a:lnSpc>
              <a:spcAft>
                <a:spcPts val="1200"/>
              </a:spcAft>
            </a:pPr>
            <a:r>
              <a:rPr lang="en-US" sz="2400" dirty="0" err="1">
                <a:latin typeface="New Look Supreme" panose="020B0804010101010103" pitchFamily="34" charset="77"/>
                <a:cs typeface="New Look Supreme" panose="020B0804010101010103" pitchFamily="34" charset="77"/>
              </a:rPr>
              <a:t>Masstransit.io</a:t>
            </a:r>
            <a:endParaRPr lang="en-US" sz="2400" dirty="0">
              <a:latin typeface="New Look Supreme" panose="020B0804010101010103" pitchFamily="34" charset="77"/>
              <a:cs typeface="New Look Supreme" panose="020B0804010101010103" pitchFamily="34" charset="77"/>
            </a:endParaRPr>
          </a:p>
          <a:p>
            <a:pPr>
              <a:lnSpc>
                <a:spcPts val="3080"/>
              </a:lnSpc>
              <a:spcAft>
                <a:spcPts val="1200"/>
              </a:spcAft>
            </a:pPr>
            <a:endParaRPr lang="en-US" sz="2400" dirty="0">
              <a:latin typeface="New Look Supreme" panose="020B0804010101010103" pitchFamily="34" charset="77"/>
              <a:cs typeface="New Look Supreme" panose="020B0804010101010103" pitchFamily="34" charset="77"/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3CD4BDF-0DA6-F988-9678-A625129042B3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1473200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54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New Look Supreme" panose="020B0504010101010103" pitchFamily="34" charset="77"/>
                <a:ea typeface="+mn-ea"/>
                <a:cs typeface="New Look Supreme" panose="020B0504010101010103" pitchFamily="34" charset="77"/>
              </a:defRPr>
            </a:lvl1pPr>
            <a:lvl2pPr marL="685766" indent="-228588" algn="l" defTabSz="914354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New Look Supreme" panose="020B0504010101010103" pitchFamily="34" charset="77"/>
                <a:ea typeface="+mn-ea"/>
                <a:cs typeface="New Look Supreme" panose="020B0504010101010103" pitchFamily="34" charset="77"/>
              </a:defRPr>
            </a:lvl2pPr>
            <a:lvl3pPr marL="1142942" indent="-228588" algn="l" defTabSz="914354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ew Look Supreme" panose="020B0504010101010103" pitchFamily="34" charset="77"/>
                <a:ea typeface="+mn-ea"/>
                <a:cs typeface="New Look Supreme" panose="020B0504010101010103" pitchFamily="34" charset="77"/>
              </a:defRPr>
            </a:lvl3pPr>
            <a:lvl4pPr marL="1600120" indent="-228588" algn="l" defTabSz="914354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ew Look Supreme" panose="020B0504010101010103" pitchFamily="34" charset="77"/>
                <a:ea typeface="+mn-ea"/>
                <a:cs typeface="New Look Supreme" panose="020B0504010101010103" pitchFamily="34" charset="77"/>
              </a:defRPr>
            </a:lvl4pPr>
            <a:lvl5pPr marL="2057297" indent="-228588" algn="l" defTabSz="914354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ew Look Supreme" panose="020B0504010101010103" pitchFamily="34" charset="77"/>
                <a:ea typeface="+mn-ea"/>
                <a:cs typeface="New Look Supreme" panose="020B0504010101010103" pitchFamily="34" charset="77"/>
              </a:defRPr>
            </a:lvl5pPr>
            <a:lvl6pPr marL="2514474" indent="-228588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1" indent="-228588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8" indent="-228588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5" indent="-228588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ℹ️ For information</a:t>
            </a:r>
          </a:p>
        </p:txBody>
      </p:sp>
      <p:pic>
        <p:nvPicPr>
          <p:cNvPr id="2050" name="Picture 2" descr="Azure EventHubs - What to consider ?">
            <a:extLst>
              <a:ext uri="{FF2B5EF4-FFF2-40B4-BE49-F238E27FC236}">
                <a16:creationId xmlns:a16="http://schemas.microsoft.com/office/drawing/2014/main" id="{A074DC13-74D1-39E6-0EAA-F82C7F488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868" y="360000"/>
            <a:ext cx="1427412" cy="142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nouncing Confluent Cloud: Apache Kafka as a Service | Confluent">
            <a:extLst>
              <a:ext uri="{FF2B5EF4-FFF2-40B4-BE49-F238E27FC236}">
                <a16:creationId xmlns:a16="http://schemas.microsoft.com/office/drawing/2014/main" id="{7E54C8D9-73A1-7D29-3AB0-E27ED6BC9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159" y="2001588"/>
            <a:ext cx="2008463" cy="152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zure Service Bus - YouTube">
            <a:extLst>
              <a:ext uri="{FF2B5EF4-FFF2-40B4-BE49-F238E27FC236}">
                <a16:creationId xmlns:a16="http://schemas.microsoft.com/office/drawing/2014/main" id="{CA1F9E88-91C9-EFAF-C31E-7FEB13103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159" y="3742196"/>
            <a:ext cx="2123829" cy="119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Use MassTransit + RabbitMQ with .Net Core 3.1 | by Feyyaz Acet | Medium">
            <a:extLst>
              <a:ext uri="{FF2B5EF4-FFF2-40B4-BE49-F238E27FC236}">
                <a16:creationId xmlns:a16="http://schemas.microsoft.com/office/drawing/2014/main" id="{F6BA1753-A5B3-2029-3A61-FC8DB4ACD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366" y="5114739"/>
            <a:ext cx="1574694" cy="157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5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D1443-F7FF-F031-7452-E85F5A3FF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15C9E7-D9D3-39FE-0DCF-A25494FF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16B1-894C-DD4E-A26D-B677F4C2F4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6AD06-F3F4-FE96-CA64-E7A65B8BB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1269000"/>
            <a:ext cx="3715020" cy="4320000"/>
          </a:xfrm>
        </p:spPr>
        <p:txBody>
          <a:bodyPr/>
          <a:lstStyle/>
          <a:p>
            <a:r>
              <a:rPr lang="en-US" dirty="0">
                <a:latin typeface="New Look Supreme"/>
              </a:rPr>
              <a:t>Kafka vs Event Hub</a:t>
            </a:r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6ED08CC-356A-C439-B312-D3ED090647D6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1473200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54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New Look Supreme" panose="020B0504010101010103" pitchFamily="34" charset="77"/>
                <a:ea typeface="+mn-ea"/>
                <a:cs typeface="New Look Supreme" panose="020B0504010101010103" pitchFamily="34" charset="77"/>
              </a:defRPr>
            </a:lvl1pPr>
            <a:lvl2pPr marL="685766" indent="-228588" algn="l" defTabSz="914354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New Look Supreme" panose="020B0504010101010103" pitchFamily="34" charset="77"/>
                <a:ea typeface="+mn-ea"/>
                <a:cs typeface="New Look Supreme" panose="020B0504010101010103" pitchFamily="34" charset="77"/>
              </a:defRPr>
            </a:lvl2pPr>
            <a:lvl3pPr marL="1142942" indent="-228588" algn="l" defTabSz="914354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ew Look Supreme" panose="020B0504010101010103" pitchFamily="34" charset="77"/>
                <a:ea typeface="+mn-ea"/>
                <a:cs typeface="New Look Supreme" panose="020B0504010101010103" pitchFamily="34" charset="77"/>
              </a:defRPr>
            </a:lvl3pPr>
            <a:lvl4pPr marL="1600120" indent="-228588" algn="l" defTabSz="914354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ew Look Supreme" panose="020B0504010101010103" pitchFamily="34" charset="77"/>
                <a:ea typeface="+mn-ea"/>
                <a:cs typeface="New Look Supreme" panose="020B0504010101010103" pitchFamily="34" charset="77"/>
              </a:defRPr>
            </a:lvl4pPr>
            <a:lvl5pPr marL="2057297" indent="-228588" algn="l" defTabSz="914354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ew Look Supreme" panose="020B0504010101010103" pitchFamily="34" charset="77"/>
                <a:ea typeface="+mn-ea"/>
                <a:cs typeface="New Look Supreme" panose="020B0504010101010103" pitchFamily="34" charset="77"/>
              </a:defRPr>
            </a:lvl5pPr>
            <a:lvl6pPr marL="2514474" indent="-228588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1" indent="-228588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8" indent="-228588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5" indent="-228588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ℹ️ For information</a:t>
            </a:r>
          </a:p>
        </p:txBody>
      </p:sp>
      <p:pic>
        <p:nvPicPr>
          <p:cNvPr id="4098" name="Picture 2" descr="Use Apache Kafka Mirror Maker 1 - Azure Event Hubs - Azure Event Hubs |  Microsoft Learn">
            <a:extLst>
              <a:ext uri="{FF2B5EF4-FFF2-40B4-BE49-F238E27FC236}">
                <a16:creationId xmlns:a16="http://schemas.microsoft.com/office/drawing/2014/main" id="{493404E8-DFA8-6F5F-22EA-F725097F3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622" y="3005991"/>
            <a:ext cx="6360311" cy="318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B71300-6346-0688-68C4-1DFD60D46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670" y="801414"/>
            <a:ext cx="5952061" cy="242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2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93F213-442B-5992-B816-67075E32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16B1-894C-DD4E-A26D-B677F4C2F4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177EEF-EA43-94E2-5DF5-F5A96949E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5302" y="1269000"/>
            <a:ext cx="9797898" cy="4320000"/>
          </a:xfrm>
        </p:spPr>
        <p:txBody>
          <a:bodyPr/>
          <a:lstStyle/>
          <a:p>
            <a:r>
              <a:rPr lang="en-GB" dirty="0"/>
              <a:t>Demo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31D4B-5A76-AFFE-F645-BBE7A1E9EBCC}"/>
              </a:ext>
            </a:extLst>
          </p:cNvPr>
          <p:cNvSpPr txBox="1"/>
          <p:nvPr/>
        </p:nvSpPr>
        <p:spPr>
          <a:xfrm>
            <a:off x="1850571" y="5715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D3AD65E-FC94-5820-B4BF-B1C7D6178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173" y="2903747"/>
            <a:ext cx="1041325" cy="104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6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n-Text References, Footnotes, Endnotes, Tables &amp; Figures in PhD Theses">
            <a:extLst>
              <a:ext uri="{FF2B5EF4-FFF2-40B4-BE49-F238E27FC236}">
                <a16:creationId xmlns:a16="http://schemas.microsoft.com/office/drawing/2014/main" id="{5D28F9FB-8C78-4AA8-B224-F494C8880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681" y="3507801"/>
            <a:ext cx="4182319" cy="33501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BA97FD-E7E2-867A-9E0F-FDD5FF5AE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Learnings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54535-0239-16C7-C9C8-BB5FDC4659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999" y="718104"/>
            <a:ext cx="11075787" cy="54198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chemeClr val="accent5">
                    <a:lumMod val="1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Event-Driven Architectures Done Right, Apache Kafka</a:t>
            </a:r>
            <a:endParaRPr lang="en-GB" sz="2400" b="1" i="0" dirty="0">
              <a:solidFill>
                <a:schemeClr val="accent5">
                  <a:lumMod val="10000"/>
                </a:schemeClr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chemeClr val="accent5">
                    <a:lumMod val="1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Event Hub, Event Grid, and Service Bus - Made Simple</a:t>
            </a:r>
            <a:endParaRPr lang="en-GB" sz="2400" b="1" i="0" dirty="0">
              <a:solidFill>
                <a:schemeClr val="accent5">
                  <a:lumMod val="10000"/>
                </a:schemeClr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chemeClr val="accent5">
                    <a:lumMod val="1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Event-Driven Architecture: Explained in 7 Minutes!</a:t>
            </a:r>
            <a:endParaRPr lang="en-GB" sz="2400" b="1" i="0" dirty="0">
              <a:solidFill>
                <a:schemeClr val="accent5">
                  <a:lumMod val="10000"/>
                </a:schemeClr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chemeClr val="accent5">
                    <a:lumMod val="1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Build the Data Mesh Foundation: A Principled Approach</a:t>
            </a:r>
            <a:endParaRPr lang="en-GB" sz="2400" b="1" i="0" dirty="0">
              <a:solidFill>
                <a:schemeClr val="accent5">
                  <a:lumMod val="10000"/>
                </a:schemeClr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5">
                    <a:lumMod val="1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Many Meanings of Event-Driven Architecture</a:t>
            </a:r>
            <a:endParaRPr lang="en-GB" sz="2400" b="1" dirty="0">
              <a:solidFill>
                <a:schemeClr val="accent5">
                  <a:lumMod val="1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chemeClr val="accent5">
                    <a:lumMod val="1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 Kafka quick </a:t>
            </a:r>
            <a:r>
              <a:rPr lang="en-GB" sz="2400" b="1" dirty="0">
                <a:solidFill>
                  <a:schemeClr val="accent5">
                    <a:lumMod val="1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start</a:t>
            </a:r>
            <a:endParaRPr lang="en-GB" sz="2400" b="1" dirty="0">
              <a:solidFill>
                <a:schemeClr val="accent5">
                  <a:lumMod val="1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sz="2400" b="1" i="0" dirty="0">
                <a:solidFill>
                  <a:schemeClr val="accent5">
                    <a:lumMod val="1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8A091-CD49-E0B5-8C44-78691493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16B1-894C-DD4E-A26D-B677F4C2F49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1B174-1D9F-B0AC-C498-8A40C7B265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160" name="Picture 16" descr="Three dots more indicator - Free interface icons">
            <a:extLst>
              <a:ext uri="{FF2B5EF4-FFF2-40B4-BE49-F238E27FC236}">
                <a16:creationId xmlns:a16="http://schemas.microsoft.com/office/drawing/2014/main" id="{33CC8B7C-358E-4A9C-6B35-082CBE299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978" y="3775156"/>
            <a:ext cx="2362843" cy="236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37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bric">
      <a:dk1>
        <a:srgbClr val="000449"/>
      </a:dk1>
      <a:lt1>
        <a:srgbClr val="FFFFFF"/>
      </a:lt1>
      <a:dk2>
        <a:srgbClr val="000449"/>
      </a:dk2>
      <a:lt2>
        <a:srgbClr val="FCFBF4"/>
      </a:lt2>
      <a:accent1>
        <a:srgbClr val="EEEEF8"/>
      </a:accent1>
      <a:accent2>
        <a:srgbClr val="DEE2FC"/>
      </a:accent2>
      <a:accent3>
        <a:srgbClr val="00CCAA"/>
      </a:accent3>
      <a:accent4>
        <a:srgbClr val="F4FCAE"/>
      </a:accent4>
      <a:accent5>
        <a:srgbClr val="F5F3F5"/>
      </a:accent5>
      <a:accent6>
        <a:srgbClr val="DF0777"/>
      </a:accent6>
      <a:hlink>
        <a:srgbClr val="5064DE"/>
      </a:hlink>
      <a:folHlink>
        <a:srgbClr val="DF077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L-Template" id="{4AFB79BD-D921-A547-9E32-44B3A391A99D}" vid="{9C118F26-4F27-ED4F-877E-D5864D086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abric">
    <a:dk1>
      <a:srgbClr val="000449"/>
    </a:dk1>
    <a:lt1>
      <a:srgbClr val="FFFFFF"/>
    </a:lt1>
    <a:dk2>
      <a:srgbClr val="000449"/>
    </a:dk2>
    <a:lt2>
      <a:srgbClr val="FCFBF4"/>
    </a:lt2>
    <a:accent1>
      <a:srgbClr val="EEEEF8"/>
    </a:accent1>
    <a:accent2>
      <a:srgbClr val="DEE2FC"/>
    </a:accent2>
    <a:accent3>
      <a:srgbClr val="00CCAA"/>
    </a:accent3>
    <a:accent4>
      <a:srgbClr val="F4FCAE"/>
    </a:accent4>
    <a:accent5>
      <a:srgbClr val="F5F3F5"/>
    </a:accent5>
    <a:accent6>
      <a:srgbClr val="DF0777"/>
    </a:accent6>
    <a:hlink>
      <a:srgbClr val="5064DE"/>
    </a:hlink>
    <a:folHlink>
      <a:srgbClr val="DF0777"/>
    </a:folHlink>
  </a:clrScheme>
</a:themeOverride>
</file>

<file path=docMetadata/LabelInfo.xml><?xml version="1.0" encoding="utf-8"?>
<clbl:labelList xmlns:clbl="http://schemas.microsoft.com/office/2020/mipLabelMetadata">
  <clbl:label id="{d772a19d-15ba-4946-bfea-477639e34f28}" enabled="1" method="Standard" siteId="{dda4d11f-c29d-4d64-8f61-aa4041ca36d9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6038</TotalTime>
  <Words>206</Words>
  <Application>Microsoft Macintosh PowerPoint</Application>
  <PresentationFormat>Widescreen</PresentationFormat>
  <Paragraphs>42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Google Sans</vt:lpstr>
      <vt:lpstr>Helvetica Neue</vt:lpstr>
      <vt:lpstr>New Look Supreme</vt:lpstr>
      <vt:lpstr>Roboto</vt:lpstr>
      <vt:lpstr>Office Theme</vt:lpstr>
      <vt:lpstr>Spike on Implementing Event Driven Solutions</vt:lpstr>
      <vt:lpstr>What needed to be understood?</vt:lpstr>
      <vt:lpstr>Kafka vs Event Hub</vt:lpstr>
      <vt:lpstr>Demo 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Vincent_Farah</cp:lastModifiedBy>
  <cp:revision>75</cp:revision>
  <dcterms:created xsi:type="dcterms:W3CDTF">2023-06-30T14:54:58Z</dcterms:created>
  <dcterms:modified xsi:type="dcterms:W3CDTF">2024-03-11T11:25:31Z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Theme:5</vt:lpwstr>
  </property>
  <property fmtid="{D5CDD505-2E9C-101B-9397-08002B2CF9AE}" pid="3" name="ClassificationContentMarkingFooterText">
    <vt:lpwstr>[INTERNAL]</vt:lpwstr>
  </property>
</Properties>
</file>