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56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8" name="Google Shape;57;p14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DBD3B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0" name="Google Shape;60;p14" descr="Google Shape;60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1;p14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12" name="Google Shape;62;p14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21" name="Google Shape;66;p15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FFFFF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3" name="Google Shape;69;p15" descr="Google Shape;6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70;p15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25" name="Google Shape;71;p15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Workspac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4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4" name="Google Shape;75;p16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00809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6" name="Google Shape;78;p16" descr="Google Shape;78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79;p16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8" name="Google Shape;80;p16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engineering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83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7" name="Google Shape;84;p17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309A8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9" name="Google Shape;87;p17" descr="Google Shape;87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Google Shape;88;p17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1" name="Google Shape;89;p17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blu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9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60" name="Google Shape;93;p18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00589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2" name="Google Shape;96;p18" descr="Google Shape;9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oogle Shape;97;p18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4" name="Google Shape;98;p18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Scienc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01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3" name="Google Shape;102;p19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9C1A2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5" name="Google Shape;105;p19" descr="Google Shape;10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oogle Shape;106;p19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7" name="Google Shape;107;p19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Green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10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6" name="Google Shape;111;p20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3C721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8" name="Google Shape;114;p20" descr="Google Shape;11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115;p20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0" name="Google Shape;116;p20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Orang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1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199" name="Google Shape;120;p21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D77A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1" name="Google Shape;123;p21" descr="Google Shape;12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oogle Shape;124;p21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03" name="Google Shape;125;p21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Purple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28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12" name="Google Shape;129;p22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472B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133;p22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6" name="Google Shape;134;p22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-Data Hub Yellow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7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25" name="Google Shape;138;p23"/>
          <p:cNvSpPr/>
          <p:nvPr/>
        </p:nvSpPr>
        <p:spPr>
          <a:xfrm>
            <a:off x="142875" y="142875"/>
            <a:ext cx="4286101" cy="4857601"/>
          </a:xfrm>
          <a:prstGeom prst="rect">
            <a:avLst/>
          </a:prstGeom>
          <a:solidFill>
            <a:srgbClr val="F4B65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428625" y="723900"/>
            <a:ext cx="3986101" cy="4080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22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69472" indent="-570922">
              <a:lnSpc>
                <a:spcPct val="100000"/>
              </a:lnSpc>
              <a:buClrTx/>
              <a:buSzPts val="2300"/>
              <a:buFontTx/>
              <a:buChar char="•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26672" indent="-570922">
              <a:lnSpc>
                <a:spcPct val="100000"/>
              </a:lnSpc>
              <a:buClrTx/>
              <a:buSzPts val="2300"/>
              <a:buFontTx/>
              <a:buChar char="–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583872" indent="-570922">
              <a:lnSpc>
                <a:spcPct val="100000"/>
              </a:lnSpc>
              <a:buClrTx/>
              <a:buSzPts val="2300"/>
              <a:buFontTx/>
              <a:buChar char="»"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7" name="Google Shape;141;p23" descr="Google Shape;141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1143000"/>
            <a:ext cx="2857502" cy="285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oogle Shape;142;p23"/>
          <p:cNvSpPr txBox="1"/>
          <p:nvPr>
            <p:ph type="body" sz="quarter" idx="21"/>
          </p:nvPr>
        </p:nvSpPr>
        <p:spPr>
          <a:xfrm>
            <a:off x="428625" y="2786063"/>
            <a:ext cx="2857500" cy="614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9" name="Google Shape;143;p23"/>
          <p:cNvSpPr txBox="1"/>
          <p:nvPr>
            <p:ph type="body" sz="quarter" idx="22"/>
          </p:nvPr>
        </p:nvSpPr>
        <p:spPr>
          <a:xfrm>
            <a:off x="428625" y="3419475"/>
            <a:ext cx="2857500" cy="203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5873660" y="4680736"/>
            <a:ext cx="184240" cy="173128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out an image"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half" idx="1"/>
          </p:nvPr>
        </p:nvSpPr>
        <p:spPr>
          <a:xfrm>
            <a:off x="428625" y="930617"/>
            <a:ext cx="4286101" cy="2979901"/>
          </a:xfrm>
          <a:prstGeom prst="rect">
            <a:avLst/>
          </a:prstGeom>
        </p:spPr>
        <p:txBody>
          <a:bodyPr lIns="34275" tIns="34275" rIns="34275" bIns="34275"/>
          <a:lstStyle>
            <a:lvl1pPr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•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–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•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–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indent="-273050">
              <a:lnSpc>
                <a:spcPct val="100000"/>
              </a:lnSpc>
              <a:spcBef>
                <a:spcPts val="1300"/>
              </a:spcBef>
              <a:buClr>
                <a:srgbClr val="FFFFFF"/>
              </a:buClr>
              <a:buSzPts val="1100"/>
              <a:buChar char="»"/>
              <a:def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9" name="Google Shape;148;p24" descr="Google Shape;14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an image"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1;p25"/>
          <p:cNvSpPr/>
          <p:nvPr>
            <p:ph type="pic" idx="21"/>
          </p:nvPr>
        </p:nvSpPr>
        <p:spPr>
          <a:xfrm>
            <a:off x="4857750" y="0"/>
            <a:ext cx="4286101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8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quarter" idx="1"/>
          </p:nvPr>
        </p:nvSpPr>
        <p:spPr>
          <a:xfrm>
            <a:off x="428625" y="930617"/>
            <a:ext cx="4286101" cy="7560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647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219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91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36354" indent="-223404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0" name="Google Shape;154;p25" descr="Google Shape;15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ld content">
    <p:bg>
      <p:bgPr>
        <a:solidFill>
          <a:srgbClr val="0E0B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52;p13" descr="Google Shape;52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#6 Content slide [images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160;p27"/>
          <p:cNvSpPr/>
          <p:nvPr/>
        </p:nvSpPr>
        <p:spPr>
          <a:xfrm>
            <a:off x="-27963" y="1875"/>
            <a:ext cx="91998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68" name="Google Shape;161;p27" descr="Google Shape;161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Text"/>
          <p:cNvSpPr txBox="1"/>
          <p:nvPr>
            <p:ph type="title"/>
          </p:nvPr>
        </p:nvSpPr>
        <p:spPr>
          <a:xfrm>
            <a:off x="193607" y="379347"/>
            <a:ext cx="5379901" cy="8574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0" name="Google Shape;164;p27"/>
          <p:cNvSpPr/>
          <p:nvPr>
            <p:ph type="pic" sz="quarter" idx="21"/>
          </p:nvPr>
        </p:nvSpPr>
        <p:spPr>
          <a:xfrm>
            <a:off x="3184184" y="2124131"/>
            <a:ext cx="3546001" cy="2218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1" name="Google Shape;165;p27"/>
          <p:cNvSpPr/>
          <p:nvPr>
            <p:ph type="pic" sz="quarter" idx="22"/>
          </p:nvPr>
        </p:nvSpPr>
        <p:spPr>
          <a:xfrm>
            <a:off x="1586932" y="2597263"/>
            <a:ext cx="1379102" cy="1862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2" name="Google Shape;166;p27"/>
          <p:cNvSpPr/>
          <p:nvPr>
            <p:ph type="pic" sz="quarter" idx="23"/>
          </p:nvPr>
        </p:nvSpPr>
        <p:spPr>
          <a:xfrm>
            <a:off x="6856621" y="3164333"/>
            <a:ext cx="730801" cy="1271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xfrm>
            <a:off x="546952" y="4826107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168;p28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81" name="Google Shape;169;p28" descr="Google Shape;169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Google Shape;172;p28"/>
          <p:cNvSpPr/>
          <p:nvPr>
            <p:ph type="pic" sz="half" idx="21"/>
          </p:nvPr>
        </p:nvSpPr>
        <p:spPr>
          <a:xfrm>
            <a:off x="2311817" y="1355156"/>
            <a:ext cx="4472101" cy="2794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74;p29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292" name="Google Shape;175;p29" descr="Google Shape;175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1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Google Shape;178;p29"/>
          <p:cNvSpPr/>
          <p:nvPr>
            <p:ph type="pic" sz="quarter" idx="21"/>
          </p:nvPr>
        </p:nvSpPr>
        <p:spPr>
          <a:xfrm>
            <a:off x="3455549" y="1409547"/>
            <a:ext cx="2232901" cy="2970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Pho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180;p30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</a:p>
        </p:txBody>
      </p:sp>
      <p:pic>
        <p:nvPicPr>
          <p:cNvPr id="303" name="Google Shape;181;p30" descr="Google Shape;181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780" y="93786"/>
            <a:ext cx="685800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Body Level One…"/>
          <p:cNvSpPr txBox="1"/>
          <p:nvPr>
            <p:ph type="body" sz="quarter" idx="1"/>
          </p:nvPr>
        </p:nvSpPr>
        <p:spPr>
          <a:xfrm>
            <a:off x="1537844" y="380518"/>
            <a:ext cx="5658901" cy="45660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•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–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285750">
              <a:lnSpc>
                <a:spcPct val="100000"/>
              </a:lnSpc>
              <a:spcBef>
                <a:spcPts val="900"/>
              </a:spcBef>
              <a:buClrTx/>
              <a:buSzPts val="900"/>
              <a:buFontTx/>
              <a:buChar char="»"/>
              <a:defRPr b="1"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5" name="Google Shape;184;p30"/>
          <p:cNvSpPr/>
          <p:nvPr>
            <p:ph type="pic" sz="quarter" idx="21"/>
          </p:nvPr>
        </p:nvSpPr>
        <p:spPr>
          <a:xfrm>
            <a:off x="3965576" y="2291113"/>
            <a:ext cx="1200901" cy="213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7545914" y="4673598"/>
            <a:ext cx="127001" cy="1270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">
                <a:solidFill>
                  <a:srgbClr val="606A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ld content-Light separator">
    <p:bg>
      <p:bgPr>
        <a:solidFill>
          <a:srgbClr val="DBD3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Text"/>
          <p:cNvSpPr txBox="1"/>
          <p:nvPr>
            <p:ph type="title"/>
          </p:nvPr>
        </p:nvSpPr>
        <p:spPr>
          <a:xfrm>
            <a:off x="428625" y="357188"/>
            <a:ext cx="4286101" cy="57150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b="1" sz="1800">
                <a:solidFill>
                  <a:srgbClr val="0E0B3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14" name="Google Shape;187;p31" descr="Google Shape;187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4875" y="4524375"/>
            <a:ext cx="47625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Body Level One…"/>
          <p:cNvSpPr txBox="1"/>
          <p:nvPr>
            <p:ph type="body" sz="quarter" idx="1"/>
          </p:nvPr>
        </p:nvSpPr>
        <p:spPr>
          <a:xfrm>
            <a:off x="428625" y="930617"/>
            <a:ext cx="4286101" cy="6450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888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–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460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•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32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–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60468" indent="-347518">
              <a:lnSpc>
                <a:spcPct val="100000"/>
              </a:lnSpc>
              <a:spcBef>
                <a:spcPts val="1400"/>
              </a:spcBef>
              <a:buClrTx/>
              <a:buSzPts val="1400"/>
              <a:buFontTx/>
              <a:buChar char="»"/>
              <a:defRPr b="1"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xfrm>
            <a:off x="228691" y="4838700"/>
            <a:ext cx="180135" cy="170151"/>
          </a:xfrm>
          <a:prstGeom prst="rect">
            <a:avLst/>
          </a:prstGeom>
        </p:spPr>
        <p:txBody>
          <a:bodyPr lIns="34275" tIns="34275" rIns="34275" bIns="34275" anchor="t"/>
          <a:lstStyle>
            <a:lvl1pPr>
              <a:defRPr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Relationship Id="rId3" Type="http://schemas.openxmlformats.org/officeDocument/2006/relationships/image" Target="../media/image3.jpeg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3.tif"/><Relationship Id="rId6" Type="http://schemas.openxmlformats.org/officeDocument/2006/relationships/image" Target="../media/image9.tif"/><Relationship Id="rId7" Type="http://schemas.openxmlformats.org/officeDocument/2006/relationships/image" Target="../media/image10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332" y="941366"/>
            <a:ext cx="5183017" cy="259582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8106" y="3189239"/>
            <a:ext cx="1816679" cy="181667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122869">
            <a:off x="983701" y="2657916"/>
            <a:ext cx="3482353" cy="23350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258;p42"/>
          <p:cNvSpPr txBox="1"/>
          <p:nvPr>
            <p:ph type="title"/>
          </p:nvPr>
        </p:nvSpPr>
        <p:spPr>
          <a:xfrm>
            <a:off x="2428949" y="2000237"/>
            <a:ext cx="4286102" cy="571501"/>
          </a:xfrm>
          <a:prstGeom prst="rect">
            <a:avLst/>
          </a:prstGeom>
        </p:spPr>
        <p:txBody>
          <a:bodyPr/>
          <a:lstStyle>
            <a:lvl1pPr algn="ctr">
              <a:defRPr sz="33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202;p33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How it started</a:t>
            </a:r>
          </a:p>
        </p:txBody>
      </p:sp>
      <p:sp>
        <p:nvSpPr>
          <p:cNvPr id="330" name="Google Shape;203;p33"/>
          <p:cNvSpPr txBox="1"/>
          <p:nvPr>
            <p:ph type="body" idx="1"/>
          </p:nvPr>
        </p:nvSpPr>
        <p:spPr>
          <a:xfrm>
            <a:off x="473475" y="1832924"/>
            <a:ext cx="8093402" cy="2628408"/>
          </a:xfrm>
          <a:prstGeom prst="rect">
            <a:avLst/>
          </a:prstGeom>
        </p:spPr>
        <p:txBody>
          <a:bodyPr/>
          <a:lstStyle/>
          <a:p>
            <a:pPr marL="452627" indent="-352044" defTabSz="905255">
              <a:buClr>
                <a:srgbClr val="1A1919"/>
              </a:buClr>
              <a:buSzPts val="1900"/>
              <a:buFont typeface="Helvetica Neue"/>
              <a:buChar char="-"/>
              <a:defRPr b="0" sz="1979"/>
            </a:pPr>
            <a:r>
              <a:t>Relational database where designed to store data as </a:t>
            </a:r>
            <a:r>
              <a:rPr b="1"/>
              <a:t>structured schemas</a:t>
            </a:r>
            <a:r>
              <a:t>  or tables</a:t>
            </a:r>
          </a:p>
          <a:p>
            <a:pPr marL="452627" indent="-352044" defTabSz="905255">
              <a:buClr>
                <a:srgbClr val="1A1919"/>
              </a:buClr>
              <a:buSzPts val="1900"/>
              <a:buFont typeface="Helvetica Neue"/>
              <a:buChar char="-"/>
              <a:defRPr b="0" sz="1979"/>
            </a:pPr>
            <a:r>
              <a:t>Only </a:t>
            </a:r>
            <a:r>
              <a:rPr b="1"/>
              <a:t>viable</a:t>
            </a:r>
            <a:r>
              <a:t> solution until the 2000’s</a:t>
            </a:r>
          </a:p>
          <a:p>
            <a:pPr marL="452627" indent="-352044" defTabSz="905255">
              <a:buClr>
                <a:srgbClr val="1A1919"/>
              </a:buClr>
              <a:buSzPts val="1900"/>
              <a:buFont typeface="Helvetica Neue"/>
              <a:buChar char="-"/>
              <a:defRPr b="0" sz="1979"/>
            </a:pPr>
            <a:r>
              <a:t>Web 2.0 boom started storing lots of </a:t>
            </a:r>
            <a:r>
              <a:rPr b="1"/>
              <a:t>unstructured data</a:t>
            </a:r>
            <a:r>
              <a:t> which could not map to table like structures</a:t>
            </a:r>
          </a:p>
          <a:p>
            <a:pPr marL="452627" indent="-352044" defTabSz="905255">
              <a:buClr>
                <a:srgbClr val="1A1919"/>
              </a:buClr>
              <a:buSzPts val="1900"/>
              <a:buFont typeface="Helvetica Neue"/>
              <a:buChar char="-"/>
              <a:defRPr b="0" sz="1979"/>
            </a:pPr>
            <a:r>
              <a:t>Data like key-value stores, documents, text, graphs, and wide columns formed the </a:t>
            </a:r>
            <a:r>
              <a:rPr b="1"/>
              <a:t>NoSQL</a:t>
            </a:r>
            <a:r>
              <a:t> </a:t>
            </a:r>
            <a:r>
              <a:rPr b="1"/>
              <a:t>databases</a:t>
            </a: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581520">
            <a:off x="7340514" y="309879"/>
            <a:ext cx="1431992" cy="13020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C00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55275"/>
            <a:ext cx="9144002" cy="5143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334" name="Google Shape;202;p33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The architecture of SQL</a:t>
            </a:r>
          </a:p>
        </p:txBody>
      </p:sp>
      <p:sp>
        <p:nvSpPr>
          <p:cNvPr id="335" name="Google Shape;203;p33"/>
          <p:cNvSpPr txBox="1"/>
          <p:nvPr>
            <p:ph type="body" sz="half" idx="1"/>
          </p:nvPr>
        </p:nvSpPr>
        <p:spPr>
          <a:xfrm>
            <a:off x="21919" y="3726362"/>
            <a:ext cx="8830312" cy="1149203"/>
          </a:xfrm>
          <a:prstGeom prst="rect">
            <a:avLst/>
          </a:prstGeom>
        </p:spPr>
        <p:txBody>
          <a:bodyPr/>
          <a:lstStyle>
            <a:lvl1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>
                <a:solidFill>
                  <a:srgbClr val="FFFFFF"/>
                </a:solidFill>
              </a:defRPr>
            </a:lvl1pPr>
          </a:lstStyle>
          <a:p>
            <a:pPr/>
            <a:r>
              <a:t>These properties focus on the consistency and reliability of a transaction in a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202;p33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The architecture of NoSQL</a:t>
            </a:r>
          </a:p>
        </p:txBody>
      </p:sp>
      <p:pic>
        <p:nvPicPr>
          <p:cNvPr id="3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07" y="1148473"/>
            <a:ext cx="7425458" cy="417682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pic>
        <p:nvPicPr>
          <p:cNvPr id="3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5726" y="-5481"/>
            <a:ext cx="2657349" cy="228904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A3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208;p34" descr="Google Shape;208;p3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42" name="Google Shape;209;p34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What’s does this mean?</a:t>
            </a:r>
          </a:p>
        </p:txBody>
      </p:sp>
      <p:sp>
        <p:nvSpPr>
          <p:cNvPr id="343" name="Google Shape;210;p34"/>
          <p:cNvSpPr txBox="1"/>
          <p:nvPr>
            <p:ph type="body" sz="half" idx="1"/>
          </p:nvPr>
        </p:nvSpPr>
        <p:spPr>
          <a:xfrm>
            <a:off x="473475" y="1832924"/>
            <a:ext cx="4381171" cy="2628408"/>
          </a:xfrm>
          <a:prstGeom prst="rect">
            <a:avLst/>
          </a:prstGeom>
        </p:spPr>
        <p:txBody>
          <a:bodyPr/>
          <a:lstStyle/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Relational databases safeguard reliability of transactions</a:t>
            </a:r>
          </a:p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MongoDB ensures high availability of data</a:t>
            </a:r>
          </a:p>
        </p:txBody>
      </p:sp>
      <p:pic>
        <p:nvPicPr>
          <p:cNvPr id="3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0753" y="1614776"/>
            <a:ext cx="3940094" cy="191394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45" name="Google Shape;154;p25" descr="Google Shape;154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0363" y="4517319"/>
            <a:ext cx="476252" cy="476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208;p34" descr="Google Shape;208;p3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48" name="Google Shape;209;p34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Scalability</a:t>
            </a:r>
          </a:p>
        </p:txBody>
      </p:sp>
      <p:sp>
        <p:nvSpPr>
          <p:cNvPr id="349" name="Google Shape;210;p34"/>
          <p:cNvSpPr txBox="1"/>
          <p:nvPr>
            <p:ph type="body" sz="half" idx="1"/>
          </p:nvPr>
        </p:nvSpPr>
        <p:spPr>
          <a:xfrm>
            <a:off x="473475" y="1832924"/>
            <a:ext cx="4381171" cy="2628408"/>
          </a:xfrm>
          <a:prstGeom prst="rect">
            <a:avLst/>
          </a:prstGeom>
        </p:spPr>
        <p:txBody>
          <a:bodyPr/>
          <a:lstStyle/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SQL, in general, can only be scaled </a:t>
            </a:r>
            <a:r>
              <a:rPr b="1"/>
              <a:t>vertically</a:t>
            </a:r>
            <a:r>
              <a:t> by increasing memory, disk of the server</a:t>
            </a:r>
          </a:p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NoSQL support </a:t>
            </a:r>
            <a:r>
              <a:rPr b="1"/>
              <a:t>horizontal</a:t>
            </a:r>
            <a:r>
              <a:t> scaling or </a:t>
            </a:r>
            <a:r>
              <a:rPr i="1"/>
              <a:t>sharding</a:t>
            </a:r>
          </a:p>
        </p:txBody>
      </p:sp>
      <p:pic>
        <p:nvPicPr>
          <p:cNvPr id="3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3483" y="1665664"/>
            <a:ext cx="3960034" cy="191251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51" name="Google Shape;154;p25" descr="Google Shape;154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0363" y="4517319"/>
            <a:ext cx="476252" cy="476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D2A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208;p34" descr="Google Shape;208;p3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54" name="Google Shape;209;p34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355" name="Google Shape;210;p34"/>
          <p:cNvSpPr txBox="1"/>
          <p:nvPr>
            <p:ph type="body" sz="half" idx="1"/>
          </p:nvPr>
        </p:nvSpPr>
        <p:spPr>
          <a:xfrm>
            <a:off x="473475" y="1832924"/>
            <a:ext cx="4381171" cy="2628408"/>
          </a:xfrm>
          <a:prstGeom prst="rect">
            <a:avLst/>
          </a:prstGeom>
        </p:spPr>
        <p:txBody>
          <a:bodyPr/>
          <a:lstStyle/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>
                <a:solidFill>
                  <a:srgbClr val="FFFFFF"/>
                </a:solidFill>
              </a:defRPr>
            </a:pPr>
            <a:r>
              <a:t>SQL has a predefined schema where data should comply</a:t>
            </a:r>
          </a:p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>
                <a:solidFill>
                  <a:srgbClr val="FFFFFF"/>
                </a:solidFill>
              </a:defRPr>
            </a:pPr>
            <a:r>
              <a:t>NoSQL can support different types of documents without any problem</a:t>
            </a:r>
          </a:p>
        </p:txBody>
      </p:sp>
      <p:pic>
        <p:nvPicPr>
          <p:cNvPr id="3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1217" y="1094918"/>
            <a:ext cx="3959167" cy="2953664"/>
          </a:xfrm>
          <a:prstGeom prst="rect">
            <a:avLst/>
          </a:prstGeom>
          <a:ln w="63500">
            <a:solidFill>
              <a:srgbClr val="882C98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57" name="Google Shape;154;p25" descr="Google Shape;154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0363" y="4517319"/>
            <a:ext cx="476252" cy="476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208;p34" descr="Google Shape;208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7750" y="0"/>
            <a:ext cx="42861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Google Shape;209;p34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Querying and Analytics</a:t>
            </a:r>
          </a:p>
        </p:txBody>
      </p:sp>
      <p:sp>
        <p:nvSpPr>
          <p:cNvPr id="361" name="Google Shape;210;p34"/>
          <p:cNvSpPr txBox="1"/>
          <p:nvPr>
            <p:ph type="body" sz="half" idx="1"/>
          </p:nvPr>
        </p:nvSpPr>
        <p:spPr>
          <a:xfrm>
            <a:off x="473475" y="1832924"/>
            <a:ext cx="4381171" cy="2628408"/>
          </a:xfrm>
          <a:prstGeom prst="rect">
            <a:avLst/>
          </a:prstGeom>
        </p:spPr>
        <p:txBody>
          <a:bodyPr/>
          <a:lstStyle/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SQL using ANSI SQL</a:t>
            </a:r>
          </a:p>
          <a:p>
            <a:pPr marL="457200" indent="-355600">
              <a:spcBef>
                <a:spcPts val="1000"/>
              </a:spcBef>
              <a:buClr>
                <a:srgbClr val="1A1919"/>
              </a:buClr>
              <a:buSzPts val="2000"/>
              <a:buFont typeface="Helvetica Neue"/>
              <a:buChar char="-"/>
              <a:defRPr b="0" sz="2000"/>
            </a:pPr>
            <a:r>
              <a:t>NoSQL can support document querying but joins are limited, can be inefficient but can be compensated with connectors</a:t>
            </a:r>
          </a:p>
        </p:txBody>
      </p:sp>
      <p:pic>
        <p:nvPicPr>
          <p:cNvPr id="3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1509" y="1342182"/>
            <a:ext cx="3886039" cy="245913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363" name="Google Shape;154;p25" descr="Google Shape;154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0363" y="4517319"/>
            <a:ext cx="476252" cy="476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202;p33"/>
          <p:cNvSpPr txBox="1"/>
          <p:nvPr>
            <p:ph type="title"/>
          </p:nvPr>
        </p:nvSpPr>
        <p:spPr>
          <a:xfrm>
            <a:off x="428625" y="357199"/>
            <a:ext cx="8016900" cy="6585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What is the typical frontend stack?</a:t>
            </a:r>
          </a:p>
        </p:txBody>
      </p:sp>
      <p:pic>
        <p:nvPicPr>
          <p:cNvPr id="3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77" y="1369932"/>
            <a:ext cx="2587014" cy="864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77" y="2479264"/>
            <a:ext cx="3309932" cy="988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777" y="3436425"/>
            <a:ext cx="2835929" cy="1477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75665">
            <a:off x="3822871" y="2149141"/>
            <a:ext cx="2308038" cy="154763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2079027">
              <a:srgbClr val="000000">
                <a:alpha val="50000"/>
              </a:srgbClr>
            </a:outerShdw>
          </a:effectLst>
        </p:spPr>
      </p:pic>
      <p:pic>
        <p:nvPicPr>
          <p:cNvPr id="37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78071" y="1580422"/>
            <a:ext cx="2163231" cy="2909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00962" y="1418232"/>
            <a:ext cx="658501" cy="65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