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1.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2.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 id="2147483705" r:id="rId4"/>
  </p:sldMasterIdLst>
  <p:notesMasterIdLst>
    <p:notesMasterId r:id="rId77"/>
  </p:notesMasterIdLst>
  <p:sldIdLst>
    <p:sldId id="256" r:id="rId5"/>
    <p:sldId id="257" r:id="rId6"/>
    <p:sldId id="259" r:id="rId7"/>
    <p:sldId id="325" r:id="rId8"/>
    <p:sldId id="260" r:id="rId9"/>
    <p:sldId id="264" r:id="rId10"/>
    <p:sldId id="289" r:id="rId11"/>
    <p:sldId id="323" r:id="rId12"/>
    <p:sldId id="324" r:id="rId13"/>
    <p:sldId id="261" r:id="rId14"/>
    <p:sldId id="266" r:id="rId15"/>
    <p:sldId id="267" r:id="rId16"/>
    <p:sldId id="268" r:id="rId17"/>
    <p:sldId id="269" r:id="rId18"/>
    <p:sldId id="270" r:id="rId19"/>
    <p:sldId id="271" r:id="rId20"/>
    <p:sldId id="265" r:id="rId21"/>
    <p:sldId id="272" r:id="rId22"/>
    <p:sldId id="273" r:id="rId23"/>
    <p:sldId id="274" r:id="rId24"/>
    <p:sldId id="280" r:id="rId25"/>
    <p:sldId id="275" r:id="rId26"/>
    <p:sldId id="276" r:id="rId27"/>
    <p:sldId id="277" r:id="rId28"/>
    <p:sldId id="278" r:id="rId29"/>
    <p:sldId id="279" r:id="rId30"/>
    <p:sldId id="285" r:id="rId31"/>
    <p:sldId id="286" r:id="rId32"/>
    <p:sldId id="281" r:id="rId33"/>
    <p:sldId id="287" r:id="rId34"/>
    <p:sldId id="282" r:id="rId35"/>
    <p:sldId id="288" r:id="rId36"/>
    <p:sldId id="283" r:id="rId37"/>
    <p:sldId id="316" r:id="rId38"/>
    <p:sldId id="317" r:id="rId39"/>
    <p:sldId id="318" r:id="rId40"/>
    <p:sldId id="284" r:id="rId41"/>
    <p:sldId id="290" r:id="rId42"/>
    <p:sldId id="296" r:id="rId43"/>
    <p:sldId id="304" r:id="rId44"/>
    <p:sldId id="305" r:id="rId45"/>
    <p:sldId id="300" r:id="rId46"/>
    <p:sldId id="297" r:id="rId47"/>
    <p:sldId id="319" r:id="rId48"/>
    <p:sldId id="320" r:id="rId49"/>
    <p:sldId id="303" r:id="rId50"/>
    <p:sldId id="298" r:id="rId51"/>
    <p:sldId id="306" r:id="rId52"/>
    <p:sldId id="307" r:id="rId53"/>
    <p:sldId id="308" r:id="rId54"/>
    <p:sldId id="310" r:id="rId55"/>
    <p:sldId id="311" r:id="rId56"/>
    <p:sldId id="312" r:id="rId57"/>
    <p:sldId id="313" r:id="rId58"/>
    <p:sldId id="314" r:id="rId59"/>
    <p:sldId id="315" r:id="rId60"/>
    <p:sldId id="299" r:id="rId61"/>
    <p:sldId id="309" r:id="rId62"/>
    <p:sldId id="302" r:id="rId63"/>
    <p:sldId id="292" r:id="rId64"/>
    <p:sldId id="291" r:id="rId65"/>
    <p:sldId id="326" r:id="rId66"/>
    <p:sldId id="293" r:id="rId67"/>
    <p:sldId id="294" r:id="rId68"/>
    <p:sldId id="327" r:id="rId69"/>
    <p:sldId id="295" r:id="rId70"/>
    <p:sldId id="321" r:id="rId71"/>
    <p:sldId id="328" r:id="rId72"/>
    <p:sldId id="332" r:id="rId73"/>
    <p:sldId id="330" r:id="rId74"/>
    <p:sldId id="333" r:id="rId75"/>
    <p:sldId id="331"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se Glick"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3" autoAdjust="0"/>
    <p:restoredTop sz="95764" autoAdjust="0"/>
  </p:normalViewPr>
  <p:slideViewPr>
    <p:cSldViewPr snapToGrid="0">
      <p:cViewPr varScale="1">
        <p:scale>
          <a:sx n="96" d="100"/>
          <a:sy n="96" d="100"/>
        </p:scale>
        <p:origin x="86" y="5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6" d="100"/>
        <a:sy n="96" d="100"/>
      </p:scale>
      <p:origin x="0" y="-19080"/>
    </p:cViewPr>
  </p:sorterViewPr>
  <p:notesViewPr>
    <p:cSldViewPr snapToGrid="0">
      <p:cViewPr varScale="1">
        <p:scale>
          <a:sx n="73" d="100"/>
          <a:sy n="73" d="100"/>
        </p:scale>
        <p:origin x="2347" y="8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comments/comment1.xml><?xml version="1.0" encoding="utf-8"?>
<p:cmLst xmlns:a="http://schemas.openxmlformats.org/drawingml/2006/main" xmlns:r="http://schemas.openxmlformats.org/officeDocument/2006/relationships" xmlns:p="http://schemas.openxmlformats.org/presentationml/2006/main">
  <p:cm authorId="1" idx="1">
    <p:pos x="6000" y="0"/>
    <p:text>There is no expectation that a plugin ever move away from 1.568+ SCM/SimpleBuildStep/SimpleBuildWrapper if that API suffices for its functionality.</p:text>
  </p:cm>
</p:cmLst>
</file>

<file path=ppt/comments/comment2.xml><?xml version="1.0" encoding="utf-8"?>
<p:cmLst xmlns:a="http://schemas.openxmlformats.org/drawingml/2006/main" xmlns:r="http://schemas.openxmlformats.org/officeDocument/2006/relationships" xmlns:p="http://schemas.openxmlformats.org/presentationml/2006/main">
  <p:cm authorId="1" idx="1">
    <p:pos x="6000" y="0"/>
    <p:text>There is no expectation that a plugin ever move away from 1.568+ SCM/SimpleBuildStep/SimpleBuildWrapper if that API suffices for its functionality.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87FD5-DE07-48FF-A153-ED1920A2FF83}" type="datetimeFigureOut">
              <a:rPr lang="en-US" smtClean="0"/>
              <a:t>8/27/2015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74AE4-4969-4DEB-A9A2-BE4E7BE95F0F}" type="slidenum">
              <a:rPr lang="en-US" smtClean="0"/>
              <a:t>‹#›</a:t>
            </a:fld>
            <a:endParaRPr lang="en-US"/>
          </a:p>
        </p:txBody>
      </p:sp>
    </p:spTree>
    <p:extLst>
      <p:ext uri="{BB962C8B-B14F-4D97-AF65-F5344CB8AC3E}">
        <p14:creationId xmlns:p14="http://schemas.microsoft.com/office/powerpoint/2010/main" val="1358240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2846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err="1" smtClean="0"/>
              <a:t>Visiualization</a:t>
            </a:r>
            <a:r>
              <a:rPr lang="en-US" dirty="0" smtClean="0"/>
              <a:t> is available only in the enterprise edition, no Team</a:t>
            </a:r>
            <a:r>
              <a:rPr lang="en-US" baseline="0" dirty="0" smtClean="0"/>
              <a:t> (</a:t>
            </a:r>
            <a:r>
              <a:rPr lang="en-US" baseline="0" dirty="0" err="1" smtClean="0"/>
              <a:t>opensource</a:t>
            </a:r>
            <a:r>
              <a:rPr lang="en-US" baseline="0" dirty="0" smtClean="0"/>
              <a:t>).</a:t>
            </a:r>
          </a:p>
          <a:p>
            <a:pPr>
              <a:spcBef>
                <a:spcPts val="0"/>
              </a:spcBef>
              <a:buNone/>
            </a:pPr>
            <a:endParaRPr lang="en-US" baseline="0" dirty="0" smtClean="0"/>
          </a:p>
          <a:p>
            <a:pPr>
              <a:spcBef>
                <a:spcPts val="0"/>
              </a:spcBef>
              <a:buNone/>
            </a:pPr>
            <a:r>
              <a:rPr lang="en-US" baseline="0" dirty="0" smtClean="0"/>
              <a:t>Also enterprise only is </a:t>
            </a:r>
            <a:r>
              <a:rPr lang="en-US" baseline="0" dirty="0" err="1" smtClean="0"/>
              <a:t>Check.points</a:t>
            </a:r>
            <a:endParaRPr lang="en-US" baseline="0" dirty="0" smtClean="0"/>
          </a:p>
          <a:p>
            <a:pPr>
              <a:spcBef>
                <a:spcPts val="0"/>
              </a:spcBef>
              <a:buNone/>
            </a:pPr>
            <a:endParaRPr lang="en-US" baseline="0" dirty="0" smtClean="0"/>
          </a:p>
          <a:p>
            <a:pPr>
              <a:spcBef>
                <a:spcPts val="0"/>
              </a:spcBef>
              <a:buNone/>
            </a:pPr>
            <a:endParaRPr dirty="0"/>
          </a:p>
        </p:txBody>
      </p:sp>
    </p:spTree>
    <p:extLst>
      <p:ext uri="{BB962C8B-B14F-4D97-AF65-F5344CB8AC3E}">
        <p14:creationId xmlns:p14="http://schemas.microsoft.com/office/powerpoint/2010/main" val="1440601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961467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Need</a:t>
            </a:r>
            <a:r>
              <a:rPr lang="en-US" baseline="0" dirty="0" smtClean="0"/>
              <a:t> to have very little Groovy knowledge. Just be able to identify and </a:t>
            </a:r>
            <a:r>
              <a:rPr lang="en-US" baseline="0" dirty="0" err="1" smtClean="0"/>
              <a:t>coopy</a:t>
            </a:r>
            <a:r>
              <a:rPr lang="en-US" baseline="0" dirty="0" smtClean="0"/>
              <a:t>/past code snippets etc.</a:t>
            </a:r>
          </a:p>
          <a:p>
            <a:pPr>
              <a:spcBef>
                <a:spcPts val="0"/>
              </a:spcBef>
              <a:buNone/>
            </a:pPr>
            <a:endParaRPr lang="en-US" baseline="0" dirty="0" smtClean="0"/>
          </a:p>
          <a:p>
            <a:pPr>
              <a:spcBef>
                <a:spcPts val="0"/>
              </a:spcBef>
              <a:buNone/>
            </a:pPr>
            <a:r>
              <a:rPr lang="en-US" baseline="0" dirty="0" smtClean="0"/>
              <a:t>Lots of flex, little coding needed. Can also store you code and workflow </a:t>
            </a:r>
            <a:r>
              <a:rPr lang="en-US" baseline="0" dirty="0" err="1" smtClean="0"/>
              <a:t>esigns</a:t>
            </a:r>
            <a:endParaRPr dirty="0"/>
          </a:p>
        </p:txBody>
      </p:sp>
    </p:spTree>
    <p:extLst>
      <p:ext uri="{BB962C8B-B14F-4D97-AF65-F5344CB8AC3E}">
        <p14:creationId xmlns:p14="http://schemas.microsoft.com/office/powerpoint/2010/main" val="2129656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Step 1 – create new </a:t>
            </a:r>
            <a:r>
              <a:rPr lang="en-US" dirty="0" err="1" smtClean="0"/>
              <a:t>workflopw</a:t>
            </a:r>
            <a:endParaRPr lang="en-US" dirty="0" smtClean="0"/>
          </a:p>
          <a:p>
            <a:pPr>
              <a:spcBef>
                <a:spcPts val="0"/>
              </a:spcBef>
              <a:buNone/>
            </a:pPr>
            <a:endParaRPr dirty="0"/>
          </a:p>
        </p:txBody>
      </p:sp>
    </p:spTree>
    <p:extLst>
      <p:ext uri="{BB962C8B-B14F-4D97-AF65-F5344CB8AC3E}">
        <p14:creationId xmlns:p14="http://schemas.microsoft.com/office/powerpoint/2010/main" val="3677995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SCM = source control manager</a:t>
            </a:r>
          </a:p>
          <a:p>
            <a:pPr>
              <a:spcBef>
                <a:spcPts val="0"/>
              </a:spcBef>
              <a:buNone/>
            </a:pPr>
            <a:endParaRPr lang="en-US" dirty="0" smtClean="0"/>
          </a:p>
          <a:p>
            <a:pPr>
              <a:spcBef>
                <a:spcPts val="0"/>
              </a:spcBef>
              <a:buNone/>
            </a:pPr>
            <a:r>
              <a:rPr lang="en-US" dirty="0" smtClean="0"/>
              <a:t>Tick</a:t>
            </a:r>
            <a:r>
              <a:rPr lang="en-US" baseline="0" dirty="0" smtClean="0"/>
              <a:t> Snippet Generator to limit need for Groovy.</a:t>
            </a:r>
            <a:endParaRPr dirty="0"/>
          </a:p>
        </p:txBody>
      </p:sp>
    </p:spTree>
    <p:extLst>
      <p:ext uri="{BB962C8B-B14F-4D97-AF65-F5344CB8AC3E}">
        <p14:creationId xmlns:p14="http://schemas.microsoft.com/office/powerpoint/2010/main" val="1130570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16157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“node” doesn’t exist in Groovy –</a:t>
            </a:r>
            <a:r>
              <a:rPr lang="en-US" baseline="0" dirty="0" smtClean="0"/>
              <a:t> it is a DSL</a:t>
            </a:r>
          </a:p>
          <a:p>
            <a:pPr>
              <a:spcBef>
                <a:spcPts val="0"/>
              </a:spcBef>
              <a:buNone/>
            </a:pPr>
            <a:endParaRPr lang="en-US" baseline="0" dirty="0" smtClean="0"/>
          </a:p>
          <a:p>
            <a:pPr>
              <a:spcBef>
                <a:spcPts val="0"/>
              </a:spcBef>
              <a:buNone/>
            </a:pPr>
            <a:endParaRPr lang="en-US" baseline="0" dirty="0" smtClean="0"/>
          </a:p>
          <a:p>
            <a:pPr>
              <a:spcBef>
                <a:spcPts val="0"/>
              </a:spcBef>
              <a:buNone/>
            </a:pPr>
            <a:endParaRPr dirty="0"/>
          </a:p>
        </p:txBody>
      </p:sp>
    </p:spTree>
    <p:extLst>
      <p:ext uri="{BB962C8B-B14F-4D97-AF65-F5344CB8AC3E}">
        <p14:creationId xmlns:p14="http://schemas.microsoft.com/office/powerpoint/2010/main" val="1538414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First line </a:t>
            </a:r>
            <a:r>
              <a:rPr lang="en-US" dirty="0" err="1" smtClean="0"/>
              <a:t>odf</a:t>
            </a:r>
            <a:r>
              <a:rPr lang="en-US" dirty="0" smtClean="0"/>
              <a:t> groovy script.</a:t>
            </a:r>
          </a:p>
          <a:p>
            <a:pPr>
              <a:spcBef>
                <a:spcPts val="0"/>
              </a:spcBef>
              <a:buNone/>
            </a:pPr>
            <a:endParaRPr lang="en-US" dirty="0" smtClean="0"/>
          </a:p>
          <a:p>
            <a:pPr>
              <a:spcBef>
                <a:spcPts val="0"/>
              </a:spcBef>
              <a:buNone/>
            </a:pPr>
            <a:r>
              <a:rPr lang="en-US" dirty="0" smtClean="0"/>
              <a:t>Using </a:t>
            </a:r>
            <a:r>
              <a:rPr lang="en-US" dirty="0" err="1" smtClean="0"/>
              <a:t>Groovey</a:t>
            </a:r>
            <a:r>
              <a:rPr lang="en-US" dirty="0" smtClean="0"/>
              <a:t> sandbox and this snippet generator makes this as easy as </a:t>
            </a:r>
            <a:r>
              <a:rPr lang="en-US" dirty="0" err="1" smtClean="0"/>
              <a:t>ppossible</a:t>
            </a:r>
            <a:r>
              <a:rPr lang="en-US" dirty="0" smtClean="0"/>
              <a:t>.</a:t>
            </a:r>
          </a:p>
          <a:p>
            <a:pPr>
              <a:spcBef>
                <a:spcPts val="0"/>
              </a:spcBef>
              <a:buNone/>
            </a:pPr>
            <a:endParaRPr lang="en-US" dirty="0" smtClean="0"/>
          </a:p>
          <a:p>
            <a:pPr>
              <a:spcBef>
                <a:spcPts val="0"/>
              </a:spcBef>
              <a:buNone/>
            </a:pPr>
            <a:endParaRPr dirty="0"/>
          </a:p>
        </p:txBody>
      </p:sp>
    </p:spTree>
    <p:extLst>
      <p:ext uri="{BB962C8B-B14F-4D97-AF65-F5344CB8AC3E}">
        <p14:creationId xmlns:p14="http://schemas.microsoft.com/office/powerpoint/2010/main" val="2473571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Snippet wiz creates the groovy for you</a:t>
            </a:r>
            <a:endParaRPr dirty="0"/>
          </a:p>
        </p:txBody>
      </p:sp>
    </p:spTree>
    <p:extLst>
      <p:ext uri="{BB962C8B-B14F-4D97-AF65-F5344CB8AC3E}">
        <p14:creationId xmlns:p14="http://schemas.microsoft.com/office/powerpoint/2010/main" val="1376256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76715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14760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0318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97410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681485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069416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79402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Snippet wiz creates the groovy for you</a:t>
            </a:r>
            <a:endParaRPr dirty="0"/>
          </a:p>
        </p:txBody>
      </p:sp>
    </p:spTree>
    <p:extLst>
      <p:ext uri="{BB962C8B-B14F-4D97-AF65-F5344CB8AC3E}">
        <p14:creationId xmlns:p14="http://schemas.microsoft.com/office/powerpoint/2010/main" val="1194464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86987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42475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397138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787289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75772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45685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0" name="Shape 2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Input is the command for interaction, then specify what you want to have user do</a:t>
            </a:r>
            <a:r>
              <a:rPr lang="en-US" baseline="0" dirty="0" smtClean="0"/>
              <a:t> i.e. approve something.</a:t>
            </a:r>
          </a:p>
          <a:p>
            <a:pPr>
              <a:spcBef>
                <a:spcPts val="0"/>
              </a:spcBef>
              <a:buNone/>
            </a:pPr>
            <a:endParaRPr dirty="0"/>
          </a:p>
        </p:txBody>
      </p:sp>
    </p:spTree>
    <p:extLst>
      <p:ext uri="{BB962C8B-B14F-4D97-AF65-F5344CB8AC3E}">
        <p14:creationId xmlns:p14="http://schemas.microsoft.com/office/powerpoint/2010/main" val="3386267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277539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5966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49376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682246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8652441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4830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Can look at log files</a:t>
            </a:r>
            <a:r>
              <a:rPr lang="en-US" baseline="0" dirty="0" smtClean="0"/>
              <a:t> to see durations, </a:t>
            </a:r>
            <a:r>
              <a:rPr lang="en-US" baseline="0" dirty="0" err="1" smtClean="0"/>
              <a:t>etcv</a:t>
            </a:r>
            <a:r>
              <a:rPr lang="en-US" baseline="0" dirty="0" smtClean="0"/>
              <a:t>.</a:t>
            </a:r>
          </a:p>
          <a:p>
            <a:pPr>
              <a:spcBef>
                <a:spcPts val="0"/>
              </a:spcBef>
              <a:buNone/>
            </a:pPr>
            <a:endParaRPr dirty="0"/>
          </a:p>
        </p:txBody>
      </p:sp>
    </p:spTree>
    <p:extLst>
      <p:ext uri="{BB962C8B-B14F-4D97-AF65-F5344CB8AC3E}">
        <p14:creationId xmlns:p14="http://schemas.microsoft.com/office/powerpoint/2010/main" val="2251612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91535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3080839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7322973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1862390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6239570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5150354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6720139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9495821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287548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9500925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792178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52598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22333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85693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80154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18048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Master" Target="../slideMasters/slideMaster4.xml"/><Relationship Id="rId4"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946948-C5B0-4A23-98E5-0DB4EAFB3E0F}" type="datetimeFigureOut">
              <a:rPr lang="en-US" smtClean="0"/>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7BE46-C4D5-4E4E-AD52-777D307BF61A}" type="slidenum">
              <a:rPr lang="en-US" smtClean="0"/>
              <a:t>‹#›</a:t>
            </a:fld>
            <a:endParaRPr lang="en-US"/>
          </a:p>
        </p:txBody>
      </p:sp>
      <p:sp>
        <p:nvSpPr>
          <p:cNvPr id="7" name="Rectangle 6"/>
          <p:cNvSpPr/>
          <p:nvPr userDrawn="1"/>
        </p:nvSpPr>
        <p:spPr>
          <a:xfrm>
            <a:off x="5464256" y="3298195"/>
            <a:ext cx="1263487" cy="261610"/>
          </a:xfrm>
          <a:prstGeom prst="rect">
            <a:avLst/>
          </a:prstGeom>
        </p:spPr>
        <p:txBody>
          <a:bodyPr wrap="none">
            <a:spAutoFit/>
          </a:bodyPr>
          <a:lstStyle/>
          <a:p>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CloudBees Jenkins </a:t>
            </a:r>
            <a:endParaRPr lang="en-US" dirty="0"/>
          </a:p>
        </p:txBody>
      </p:sp>
      <p:sp>
        <p:nvSpPr>
          <p:cNvPr id="8" name="Rectangle 7"/>
          <p:cNvSpPr/>
          <p:nvPr userDrawn="1"/>
        </p:nvSpPr>
        <p:spPr>
          <a:xfrm>
            <a:off x="5464256" y="3298195"/>
            <a:ext cx="1263487" cy="261610"/>
          </a:xfrm>
          <a:prstGeom prst="rect">
            <a:avLst/>
          </a:prstGeom>
        </p:spPr>
        <p:txBody>
          <a:bodyPr wrap="none">
            <a:spAutoFit/>
          </a:bodyPr>
          <a:lstStyle/>
          <a:p>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CloudBees Jenkins </a:t>
            </a:r>
            <a:endParaRPr lang="en-US" dirty="0"/>
          </a:p>
        </p:txBody>
      </p:sp>
    </p:spTree>
    <p:extLst>
      <p:ext uri="{BB962C8B-B14F-4D97-AF65-F5344CB8AC3E}">
        <p14:creationId xmlns:p14="http://schemas.microsoft.com/office/powerpoint/2010/main" val="4121616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946948-C5B0-4A23-98E5-0DB4EAFB3E0F}" type="datetimeFigureOut">
              <a:rPr lang="en-US" smtClean="0"/>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7BE46-C4D5-4E4E-AD52-777D307BF61A}" type="slidenum">
              <a:rPr lang="en-US" smtClean="0"/>
              <a:t>‹#›</a:t>
            </a:fld>
            <a:endParaRPr lang="en-US"/>
          </a:p>
        </p:txBody>
      </p:sp>
    </p:spTree>
    <p:extLst>
      <p:ext uri="{BB962C8B-B14F-4D97-AF65-F5344CB8AC3E}">
        <p14:creationId xmlns:p14="http://schemas.microsoft.com/office/powerpoint/2010/main" val="1284845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946948-C5B0-4A23-98E5-0DB4EAFB3E0F}" type="datetimeFigureOut">
              <a:rPr lang="en-US" smtClean="0"/>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7BE46-C4D5-4E4E-AD52-777D307BF61A}" type="slidenum">
              <a:rPr lang="en-US" smtClean="0"/>
              <a:t>‹#›</a:t>
            </a:fld>
            <a:endParaRPr lang="en-US"/>
          </a:p>
        </p:txBody>
      </p:sp>
    </p:spTree>
    <p:extLst>
      <p:ext uri="{BB962C8B-B14F-4D97-AF65-F5344CB8AC3E}">
        <p14:creationId xmlns:p14="http://schemas.microsoft.com/office/powerpoint/2010/main" val="4271965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p:spTree>
      <p:nvGrpSpPr>
        <p:cNvPr id="1" name="Shape 11"/>
        <p:cNvGrpSpPr/>
        <p:nvPr/>
      </p:nvGrpSpPr>
      <p:grpSpPr>
        <a:xfrm>
          <a:off x="0" y="0"/>
          <a:ext cx="0" cy="0"/>
          <a:chOff x="0" y="0"/>
          <a:chExt cx="0" cy="0"/>
        </a:xfrm>
      </p:grpSpPr>
      <p:pic>
        <p:nvPicPr>
          <p:cNvPr id="12" name="Shape 12"/>
          <p:cNvPicPr preferRelativeResize="0"/>
          <p:nvPr/>
        </p:nvPicPr>
        <p:blipFill rotWithShape="1">
          <a:blip r:embed="rId2">
            <a:alphaModFix/>
          </a:blip>
          <a:srcRect/>
          <a:stretch/>
        </p:blipFill>
        <p:spPr>
          <a:xfrm>
            <a:off x="0" y="9201"/>
            <a:ext cx="12192000" cy="6858000"/>
          </a:xfrm>
          <a:prstGeom prst="rect">
            <a:avLst/>
          </a:prstGeom>
          <a:noFill/>
          <a:ln>
            <a:noFill/>
          </a:ln>
        </p:spPr>
      </p:pic>
      <p:sp>
        <p:nvSpPr>
          <p:cNvPr id="13" name="Shape 13"/>
          <p:cNvSpPr txBox="1">
            <a:spLocks noGrp="1"/>
          </p:cNvSpPr>
          <p:nvPr>
            <p:ph type="ctrTitle"/>
          </p:nvPr>
        </p:nvSpPr>
        <p:spPr>
          <a:xfrm>
            <a:off x="914401" y="2127739"/>
            <a:ext cx="10464799" cy="2111100"/>
          </a:xfrm>
          <a:prstGeom prst="rect">
            <a:avLst/>
          </a:prstGeom>
          <a:noFill/>
          <a:ln>
            <a:noFill/>
          </a:ln>
        </p:spPr>
        <p:txBody>
          <a:bodyPr lIns="91425" tIns="91425" rIns="91425" bIns="91425" anchor="b" anchorCtr="0"/>
          <a:lstStyle>
            <a:lvl1pPr marL="0" marR="0" indent="0" algn="l" rtl="0">
              <a:spcBef>
                <a:spcPts val="0"/>
              </a:spcBef>
              <a:spcAft>
                <a:spcPts val="0"/>
              </a:spcAft>
              <a:buClr>
                <a:srgbClr val="FFFFFF"/>
              </a:buClr>
              <a:defRPr>
                <a:solidFill>
                  <a:srgbClr val="FFFFFF"/>
                </a:solidFill>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4" name="Shape 14"/>
          <p:cNvSpPr txBox="1">
            <a:spLocks noGrp="1"/>
          </p:cNvSpPr>
          <p:nvPr>
            <p:ph type="subTitle" idx="1"/>
          </p:nvPr>
        </p:nvSpPr>
        <p:spPr>
          <a:xfrm>
            <a:off x="914400" y="4312138"/>
            <a:ext cx="7721600" cy="1066799"/>
          </a:xfrm>
          <a:prstGeom prst="rect">
            <a:avLst/>
          </a:prstGeom>
          <a:noFill/>
          <a:ln>
            <a:noFill/>
          </a:ln>
        </p:spPr>
        <p:txBody>
          <a:bodyPr lIns="91425" tIns="91425" rIns="91425" bIns="91425" anchor="t" anchorCtr="0"/>
          <a:lstStyle>
            <a:lvl1pPr marL="0" marR="0" indent="0" algn="l" rtl="0">
              <a:lnSpc>
                <a:spcPct val="100000"/>
              </a:lnSpc>
              <a:spcBef>
                <a:spcPts val="400"/>
              </a:spcBef>
              <a:spcAft>
                <a:spcPts val="0"/>
              </a:spcAft>
              <a:buClr>
                <a:srgbClr val="FFFFFF"/>
              </a:buClr>
              <a:buFont typeface="Arial"/>
              <a:buNone/>
              <a:defRPr>
                <a:solidFill>
                  <a:srgbClr val="FFFFFF"/>
                </a:solidFill>
              </a:defRPr>
            </a:lvl1pPr>
            <a:lvl2pPr marL="457200" marR="0" indent="0" algn="ctr" rtl="0">
              <a:lnSpc>
                <a:spcPct val="100000"/>
              </a:lnSpc>
              <a:spcBef>
                <a:spcPts val="400"/>
              </a:spcBef>
              <a:spcAft>
                <a:spcPts val="0"/>
              </a:spcAft>
              <a:buClr>
                <a:srgbClr val="AFB1B2"/>
              </a:buClr>
              <a:buFont typeface="Arial"/>
              <a:buNone/>
              <a:defRPr/>
            </a:lvl2pPr>
            <a:lvl3pPr marL="914400" marR="0" indent="0" algn="ctr" rtl="0">
              <a:lnSpc>
                <a:spcPct val="100000"/>
              </a:lnSpc>
              <a:spcBef>
                <a:spcPts val="360"/>
              </a:spcBef>
              <a:spcAft>
                <a:spcPts val="0"/>
              </a:spcAft>
              <a:buClr>
                <a:srgbClr val="AFB1B2"/>
              </a:buClr>
              <a:buFont typeface="Courier New"/>
              <a:buNone/>
              <a:defRPr/>
            </a:lvl3pPr>
            <a:lvl4pPr marL="1371600" marR="0" indent="0" algn="ctr" rtl="0">
              <a:spcBef>
                <a:spcPts val="400"/>
              </a:spcBef>
              <a:spcAft>
                <a:spcPts val="0"/>
              </a:spcAft>
              <a:buClr>
                <a:srgbClr val="AFB1B2"/>
              </a:buClr>
              <a:buFont typeface="Arial"/>
              <a:buNone/>
              <a:defRPr/>
            </a:lvl4pPr>
            <a:lvl5pPr marL="1828800" marR="0" indent="0" algn="ctr" rtl="0">
              <a:spcBef>
                <a:spcPts val="400"/>
              </a:spcBef>
              <a:spcAft>
                <a:spcPts val="0"/>
              </a:spcAft>
              <a:buClr>
                <a:srgbClr val="AFB1B2"/>
              </a:buClr>
              <a:buFont typeface="Arial"/>
              <a:buNone/>
              <a:defRPr/>
            </a:lvl5pPr>
            <a:lvl6pPr marL="2286000" marR="0" indent="0" algn="ctr" rtl="0">
              <a:spcBef>
                <a:spcPts val="400"/>
              </a:spcBef>
              <a:buClr>
                <a:srgbClr val="AFB1B2"/>
              </a:buClr>
              <a:buFont typeface="Arial"/>
              <a:buNone/>
              <a:defRPr/>
            </a:lvl6pPr>
            <a:lvl7pPr marL="2743200" marR="0" indent="0" algn="ctr" rtl="0">
              <a:spcBef>
                <a:spcPts val="400"/>
              </a:spcBef>
              <a:buClr>
                <a:srgbClr val="AFB1B2"/>
              </a:buClr>
              <a:buFont typeface="Arial"/>
              <a:buNone/>
              <a:defRPr/>
            </a:lvl7pPr>
            <a:lvl8pPr marL="3200400" marR="0" indent="0" algn="ctr" rtl="0">
              <a:spcBef>
                <a:spcPts val="400"/>
              </a:spcBef>
              <a:buClr>
                <a:srgbClr val="AFB1B2"/>
              </a:buClr>
              <a:buFont typeface="Arial"/>
              <a:buNone/>
              <a:defRPr/>
            </a:lvl8pPr>
            <a:lvl9pPr marL="3657600" marR="0" indent="0" algn="ctr" rtl="0">
              <a:spcBef>
                <a:spcPts val="400"/>
              </a:spcBef>
              <a:buClr>
                <a:srgbClr val="AFB1B2"/>
              </a:buClr>
              <a:buFont typeface="Arial"/>
              <a:buNone/>
              <a:defRPr/>
            </a:lvl9pPr>
          </a:lstStyle>
          <a:p>
            <a:endParaRPr/>
          </a:p>
        </p:txBody>
      </p:sp>
      <p:pic>
        <p:nvPicPr>
          <p:cNvPr id="15" name="Shape 15"/>
          <p:cNvPicPr preferRelativeResize="0"/>
          <p:nvPr/>
        </p:nvPicPr>
        <p:blipFill rotWithShape="1">
          <a:blip r:embed="rId3">
            <a:alphaModFix/>
          </a:blip>
          <a:srcRect/>
          <a:stretch/>
        </p:blipFill>
        <p:spPr>
          <a:xfrm>
            <a:off x="8636000" y="232713"/>
            <a:ext cx="3194000" cy="1026899"/>
          </a:xfrm>
          <a:prstGeom prst="rect">
            <a:avLst/>
          </a:prstGeom>
          <a:noFill/>
          <a:ln>
            <a:noFill/>
          </a:ln>
        </p:spPr>
      </p:pic>
      <p:sp>
        <p:nvSpPr>
          <p:cNvPr id="16" name="Shape 16"/>
          <p:cNvSpPr txBox="1"/>
          <p:nvPr/>
        </p:nvSpPr>
        <p:spPr>
          <a:xfrm rot="-5400000">
            <a:off x="-1011372" y="5507050"/>
            <a:ext cx="2414699" cy="287200"/>
          </a:xfrm>
          <a:prstGeom prst="rect">
            <a:avLst/>
          </a:prstGeom>
          <a:noFill/>
          <a:ln>
            <a:noFill/>
          </a:ln>
        </p:spPr>
        <p:txBody>
          <a:bodyPr lIns="91425" tIns="45700" rIns="91425" bIns="45700" anchor="t" anchorCtr="0">
            <a:noAutofit/>
          </a:bodyPr>
          <a:lstStyle/>
          <a:p>
            <a:pPr>
              <a:buClr>
                <a:srgbClr val="FFFFFF"/>
              </a:buClr>
              <a:buSzPct val="25000"/>
              <a:buFont typeface="Calibri"/>
              <a:buNone/>
            </a:pPr>
            <a:r>
              <a:rPr lang="en" sz="800" kern="0">
                <a:solidFill>
                  <a:srgbClr val="FFFFFF"/>
                </a:solidFill>
                <a:latin typeface="Calibri"/>
                <a:ea typeface="Calibri"/>
                <a:cs typeface="Calibri"/>
                <a:sym typeface="Calibri"/>
                <a:rtl val="0"/>
              </a:rPr>
              <a:t>© 2015 CloudBees, Inc.  All Rights Reserved</a:t>
            </a:r>
          </a:p>
        </p:txBody>
      </p:sp>
    </p:spTree>
    <p:extLst>
      <p:ext uri="{BB962C8B-B14F-4D97-AF65-F5344CB8AC3E}">
        <p14:creationId xmlns:p14="http://schemas.microsoft.com/office/powerpoint/2010/main" val="430446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799775" y="845996"/>
            <a:ext cx="10884400" cy="8360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1"/>
          </p:nvPr>
        </p:nvSpPr>
        <p:spPr>
          <a:xfrm>
            <a:off x="799775" y="1692211"/>
            <a:ext cx="10884400" cy="4526100"/>
          </a:xfrm>
          <a:prstGeom prst="rect">
            <a:avLst/>
          </a:prstGeom>
          <a:noFill/>
          <a:ln>
            <a:noFill/>
          </a:ln>
        </p:spPr>
        <p:txBody>
          <a:bodyPr lIns="91425" tIns="91425" rIns="91425" bIns="91425" anchor="t" anchorCtr="0"/>
          <a:lstStyle>
            <a:lvl1pPr marL="182880" indent="-182880" rtl="0">
              <a:lnSpc>
                <a:spcPct val="100000"/>
              </a:lnSpc>
              <a:spcBef>
                <a:spcPts val="0"/>
              </a:spcBef>
              <a:spcAft>
                <a:spcPts val="0"/>
              </a:spcAft>
              <a:defRPr/>
            </a:lvl1pPr>
            <a:lvl2pPr rtl="0">
              <a:lnSpc>
                <a:spcPct val="100000"/>
              </a:lnSpc>
              <a:spcBef>
                <a:spcPts val="0"/>
              </a:spcBef>
              <a:defRPr/>
            </a:lvl2pPr>
            <a:lvl3pPr rtl="0">
              <a:lnSpc>
                <a:spcPct val="100000"/>
              </a:lnSpc>
              <a:spcBef>
                <a:spcPts val="0"/>
              </a:spcBef>
              <a:defRPr/>
            </a:lvl3pPr>
            <a:lvl4pPr rtl="0">
              <a:lnSpc>
                <a:spcPct val="100000"/>
              </a:lnSpc>
              <a:spcBef>
                <a:spcPts val="0"/>
              </a:spcBef>
              <a:defRPr/>
            </a:lvl4pPr>
            <a:lvl5pPr rtl="0">
              <a:lnSpc>
                <a:spcPct val="100000"/>
              </a:lnSpc>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 name="Shape 20"/>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910706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798783" y="833967"/>
            <a:ext cx="10970000" cy="8360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 name="Shape 23"/>
          <p:cNvSpPr txBox="1">
            <a:spLocks noGrp="1"/>
          </p:cNvSpPr>
          <p:nvPr>
            <p:ph type="body" idx="1"/>
          </p:nvPr>
        </p:nvSpPr>
        <p:spPr>
          <a:xfrm>
            <a:off x="799775" y="1693140"/>
            <a:ext cx="5364399" cy="4568099"/>
          </a:xfrm>
          <a:prstGeom prst="rect">
            <a:avLst/>
          </a:prstGeom>
          <a:noFill/>
          <a:ln>
            <a:noFill/>
          </a:ln>
        </p:spPr>
        <p:txBody>
          <a:bodyPr lIns="91425" tIns="91425" rIns="91425" bIns="91425" anchor="t" anchorCtr="0"/>
          <a:lstStyle>
            <a:lvl1pPr marL="182880" indent="-182880"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2"/>
          </p:nvPr>
        </p:nvSpPr>
        <p:spPr>
          <a:xfrm>
            <a:off x="6397365" y="1693140"/>
            <a:ext cx="5364399" cy="4568099"/>
          </a:xfrm>
          <a:prstGeom prst="rect">
            <a:avLst/>
          </a:prstGeom>
          <a:noFill/>
          <a:ln>
            <a:noFill/>
          </a:ln>
        </p:spPr>
        <p:txBody>
          <a:bodyPr lIns="91425" tIns="91425" rIns="91425" bIns="91425" anchor="t" anchorCtr="0"/>
          <a:lstStyle>
            <a:lvl1pPr marL="182880" indent="-182880"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303563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ivider slide">
    <p:spTree>
      <p:nvGrpSpPr>
        <p:cNvPr id="1" name="Shape 26"/>
        <p:cNvGrpSpPr/>
        <p:nvPr/>
      </p:nvGrpSpPr>
      <p:grpSpPr>
        <a:xfrm>
          <a:off x="0" y="0"/>
          <a:ext cx="0" cy="0"/>
          <a:chOff x="0" y="0"/>
          <a:chExt cx="0" cy="0"/>
        </a:xfrm>
      </p:grpSpPr>
      <p:pic>
        <p:nvPicPr>
          <p:cNvPr id="27" name="Shape 2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8" name="Shape 28"/>
          <p:cNvSpPr txBox="1">
            <a:spLocks noGrp="1"/>
          </p:cNvSpPr>
          <p:nvPr>
            <p:ph type="title"/>
          </p:nvPr>
        </p:nvSpPr>
        <p:spPr>
          <a:xfrm>
            <a:off x="1193521" y="2667001"/>
            <a:ext cx="8433600" cy="13586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 name="Shape 29"/>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
        <p:nvSpPr>
          <p:cNvPr id="30" name="Shape 30"/>
          <p:cNvSpPr txBox="1"/>
          <p:nvPr/>
        </p:nvSpPr>
        <p:spPr>
          <a:xfrm rot="-5400000">
            <a:off x="-1011372" y="5507050"/>
            <a:ext cx="2414699" cy="287200"/>
          </a:xfrm>
          <a:prstGeom prst="rect">
            <a:avLst/>
          </a:prstGeom>
          <a:noFill/>
          <a:ln>
            <a:noFill/>
          </a:ln>
        </p:spPr>
        <p:txBody>
          <a:bodyPr lIns="91425" tIns="45700" rIns="91425" bIns="45700" anchor="t" anchorCtr="0">
            <a:noAutofit/>
          </a:bodyPr>
          <a:lstStyle/>
          <a:p>
            <a:pPr>
              <a:buClr>
                <a:srgbClr val="54585B"/>
              </a:buClr>
              <a:buSzPct val="25000"/>
              <a:buFont typeface="Calibri"/>
              <a:buNone/>
            </a:pPr>
            <a:r>
              <a:rPr lang="en" sz="800" kern="0">
                <a:solidFill>
                  <a:srgbClr val="54585B"/>
                </a:solidFill>
                <a:latin typeface="Calibri"/>
                <a:ea typeface="Calibri"/>
                <a:cs typeface="Calibri"/>
                <a:sym typeface="Calibri"/>
                <a:rtl val="0"/>
              </a:rPr>
              <a:t>© 2015 CloudBees, Inc.  All Rights Reserved</a:t>
            </a:r>
          </a:p>
        </p:txBody>
      </p:sp>
      <p:pic>
        <p:nvPicPr>
          <p:cNvPr id="31" name="Shape 31"/>
          <p:cNvPicPr preferRelativeResize="0"/>
          <p:nvPr/>
        </p:nvPicPr>
        <p:blipFill rotWithShape="1">
          <a:blip r:embed="rId3">
            <a:alphaModFix/>
          </a:blip>
          <a:srcRect/>
          <a:stretch/>
        </p:blipFill>
        <p:spPr>
          <a:xfrm>
            <a:off x="9673801" y="273820"/>
            <a:ext cx="2147599" cy="691199"/>
          </a:xfrm>
          <a:prstGeom prst="rect">
            <a:avLst/>
          </a:prstGeom>
          <a:noFill/>
          <a:ln>
            <a:noFill/>
          </a:ln>
        </p:spPr>
      </p:pic>
    </p:spTree>
    <p:extLst>
      <p:ext uri="{BB962C8B-B14F-4D97-AF65-F5344CB8AC3E}">
        <p14:creationId xmlns:p14="http://schemas.microsoft.com/office/powerpoint/2010/main" val="1821392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98783" y="833967"/>
            <a:ext cx="10970000" cy="8360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2312448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5"/>
        <p:cNvGrpSpPr/>
        <p:nvPr/>
      </p:nvGrpSpPr>
      <p:grpSpPr>
        <a:xfrm>
          <a:off x="0" y="0"/>
          <a:ext cx="0" cy="0"/>
          <a:chOff x="0" y="0"/>
          <a:chExt cx="0" cy="0"/>
        </a:xfrm>
      </p:grpSpPr>
      <p:sp>
        <p:nvSpPr>
          <p:cNvPr id="36" name="Shape 36"/>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3419648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ext with Chart or Graphic">
    <p:spTree>
      <p:nvGrpSpPr>
        <p:cNvPr id="1" name="Shape 37"/>
        <p:cNvGrpSpPr/>
        <p:nvPr/>
      </p:nvGrpSpPr>
      <p:grpSpPr>
        <a:xfrm>
          <a:off x="0" y="0"/>
          <a:ext cx="0" cy="0"/>
          <a:chOff x="0" y="0"/>
          <a:chExt cx="0" cy="0"/>
        </a:xfrm>
      </p:grpSpPr>
      <p:cxnSp>
        <p:nvCxnSpPr>
          <p:cNvPr id="38" name="Shape 38"/>
          <p:cNvCxnSpPr/>
          <p:nvPr/>
        </p:nvCxnSpPr>
        <p:spPr>
          <a:xfrm>
            <a:off x="5747549" y="1113366"/>
            <a:ext cx="0" cy="5181600"/>
          </a:xfrm>
          <a:prstGeom prst="straightConnector1">
            <a:avLst/>
          </a:prstGeom>
          <a:noFill/>
          <a:ln w="9525" cap="flat" cmpd="sng">
            <a:solidFill>
              <a:schemeClr val="accent6"/>
            </a:solidFill>
            <a:prstDash val="solid"/>
            <a:round/>
            <a:headEnd type="none" w="med" len="med"/>
            <a:tailEnd type="none" w="med" len="med"/>
          </a:ln>
        </p:spPr>
      </p:cxnSp>
      <p:sp>
        <p:nvSpPr>
          <p:cNvPr id="39" name="Shape 39"/>
          <p:cNvSpPr txBox="1">
            <a:spLocks noGrp="1"/>
          </p:cNvSpPr>
          <p:nvPr>
            <p:ph type="title"/>
          </p:nvPr>
        </p:nvSpPr>
        <p:spPr>
          <a:xfrm>
            <a:off x="892925" y="1070757"/>
            <a:ext cx="4542799" cy="8343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1"/>
          </p:nvPr>
        </p:nvSpPr>
        <p:spPr>
          <a:xfrm>
            <a:off x="6129867" y="1069680"/>
            <a:ext cx="5587999" cy="5284500"/>
          </a:xfrm>
          <a:prstGeom prst="rect">
            <a:avLst/>
          </a:prstGeom>
          <a:noFill/>
          <a:ln>
            <a:noFill/>
          </a:ln>
        </p:spPr>
        <p:txBody>
          <a:bodyPr lIns="91425" tIns="91425" rIns="91425" bIns="91425" anchor="t" anchorCtr="0"/>
          <a:lstStyle>
            <a:lvl1pPr marL="0" indent="0" rtl="0">
              <a:spcBef>
                <a:spcPts val="0"/>
              </a:spcBef>
              <a:buClr>
                <a:schemeClr val="accent6"/>
              </a:buClr>
              <a:buFont typeface="PT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2"/>
          </p:nvPr>
        </p:nvSpPr>
        <p:spPr>
          <a:xfrm>
            <a:off x="892925" y="1905000"/>
            <a:ext cx="4542799" cy="4448700"/>
          </a:xfrm>
          <a:prstGeom prst="rect">
            <a:avLst/>
          </a:prstGeom>
          <a:noFill/>
          <a:ln>
            <a:noFill/>
          </a:ln>
        </p:spPr>
        <p:txBody>
          <a:bodyPr lIns="91425" tIns="91425" rIns="91425" bIns="91425" anchor="t" anchorCtr="0"/>
          <a:lstStyle>
            <a:lvl1pPr marL="0" indent="0" rtl="0">
              <a:spcBef>
                <a:spcPts val="0"/>
              </a:spcBef>
              <a:buFont typeface="PT Sans"/>
              <a:buNone/>
              <a:defRPr/>
            </a:lvl1pPr>
            <a:lvl2pPr marL="457200" indent="0" rtl="0">
              <a:spcBef>
                <a:spcPts val="0"/>
              </a:spcBef>
              <a:buFont typeface="PT Sans"/>
              <a:buNone/>
              <a:defRPr/>
            </a:lvl2pPr>
            <a:lvl3pPr marL="914400" indent="0" rtl="0">
              <a:spcBef>
                <a:spcPts val="0"/>
              </a:spcBef>
              <a:buFont typeface="PT Sans"/>
              <a:buNone/>
              <a:defRPr/>
            </a:lvl3pPr>
            <a:lvl4pPr marL="1371600" indent="0" rtl="0">
              <a:spcBef>
                <a:spcPts val="0"/>
              </a:spcBef>
              <a:buFont typeface="PT Sans"/>
              <a:buNone/>
              <a:defRPr/>
            </a:lvl4pPr>
            <a:lvl5pPr marL="1828800" indent="0" rtl="0">
              <a:spcBef>
                <a:spcPts val="0"/>
              </a:spcBef>
              <a:buFont typeface="PT Sans"/>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2" name="Shape 42"/>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3543996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719389" y="854021"/>
            <a:ext cx="5410399" cy="9848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a:spLocks noGrp="1"/>
          </p:cNvSpPr>
          <p:nvPr>
            <p:ph type="pic" idx="2"/>
          </p:nvPr>
        </p:nvSpPr>
        <p:spPr>
          <a:xfrm>
            <a:off x="6417731" y="854020"/>
            <a:ext cx="4059999" cy="3076500"/>
          </a:xfrm>
          <a:prstGeom prst="rect">
            <a:avLst/>
          </a:prstGeom>
          <a:noFill/>
          <a:ln>
            <a:noFill/>
          </a:ln>
        </p:spPr>
      </p:sp>
      <p:sp>
        <p:nvSpPr>
          <p:cNvPr id="46" name="Shape 46"/>
          <p:cNvSpPr txBox="1">
            <a:spLocks noGrp="1"/>
          </p:cNvSpPr>
          <p:nvPr>
            <p:ph type="body" idx="1"/>
          </p:nvPr>
        </p:nvSpPr>
        <p:spPr>
          <a:xfrm>
            <a:off x="719389" y="1838872"/>
            <a:ext cx="5410399" cy="4484399"/>
          </a:xfrm>
          <a:prstGeom prst="rect">
            <a:avLst/>
          </a:prstGeom>
          <a:noFill/>
          <a:ln>
            <a:noFill/>
          </a:ln>
        </p:spPr>
        <p:txBody>
          <a:bodyPr lIns="91425" tIns="91425" rIns="91425" bIns="91425" anchor="t" anchorCtr="0"/>
          <a:lstStyle>
            <a:lvl1pPr marL="0" indent="0" rtl="0">
              <a:spcBef>
                <a:spcPts val="0"/>
              </a:spcBef>
              <a:buFont typeface="PT Sans"/>
              <a:buNone/>
              <a:defRPr/>
            </a:lvl1pPr>
            <a:lvl2pPr marL="457200" indent="0" rtl="0">
              <a:spcBef>
                <a:spcPts val="0"/>
              </a:spcBef>
              <a:buFont typeface="PT Sans"/>
              <a:buNone/>
              <a:defRPr/>
            </a:lvl2pPr>
            <a:lvl3pPr marL="914400" indent="0" rtl="0">
              <a:spcBef>
                <a:spcPts val="0"/>
              </a:spcBef>
              <a:buFont typeface="PT Sans"/>
              <a:buNone/>
              <a:defRPr/>
            </a:lvl3pPr>
            <a:lvl4pPr marL="1371600" indent="0" rtl="0">
              <a:spcBef>
                <a:spcPts val="0"/>
              </a:spcBef>
              <a:buFont typeface="PT Sans"/>
              <a:buNone/>
              <a:defRPr/>
            </a:lvl4pPr>
            <a:lvl5pPr marL="1828800" indent="0" rtl="0">
              <a:spcBef>
                <a:spcPts val="0"/>
              </a:spcBef>
              <a:buFont typeface="PT Sans"/>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7" name="Shape 47"/>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2893541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946948-C5B0-4A23-98E5-0DB4EAFB3E0F}" type="datetimeFigureOut">
              <a:rPr lang="en-US" smtClean="0"/>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7BE46-C4D5-4E4E-AD52-777D307BF61A}" type="slidenum">
              <a:rPr lang="en-US" smtClean="0"/>
              <a:t>‹#›</a:t>
            </a:fld>
            <a:endParaRPr lang="en-US"/>
          </a:p>
        </p:txBody>
      </p:sp>
    </p:spTree>
    <p:extLst>
      <p:ext uri="{BB962C8B-B14F-4D97-AF65-F5344CB8AC3E}">
        <p14:creationId xmlns:p14="http://schemas.microsoft.com/office/powerpoint/2010/main" val="5795213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Custom Layout">
    <p:spTree>
      <p:nvGrpSpPr>
        <p:cNvPr id="1" name="Shape 48"/>
        <p:cNvGrpSpPr/>
        <p:nvPr/>
      </p:nvGrpSpPr>
      <p:grpSpPr>
        <a:xfrm>
          <a:off x="0" y="0"/>
          <a:ext cx="0" cy="0"/>
          <a:chOff x="0" y="0"/>
          <a:chExt cx="0" cy="0"/>
        </a:xfrm>
      </p:grpSpPr>
      <p:sp>
        <p:nvSpPr>
          <p:cNvPr id="49" name="Shape 49"/>
          <p:cNvSpPr/>
          <p:nvPr/>
        </p:nvSpPr>
        <p:spPr>
          <a:xfrm>
            <a:off x="0" y="0"/>
            <a:ext cx="12192000" cy="6858000"/>
          </a:xfrm>
          <a:prstGeom prst="rect">
            <a:avLst/>
          </a:prstGeom>
          <a:solidFill>
            <a:schemeClr val="lt1"/>
          </a:solidFill>
          <a:ln>
            <a:noFill/>
          </a:ln>
        </p:spPr>
        <p:txBody>
          <a:bodyPr lIns="91425" tIns="45700" rIns="91425" bIns="45700" anchor="ctr" anchorCtr="0">
            <a:noAutofit/>
          </a:bodyPr>
          <a:lstStyle/>
          <a:p>
            <a:pPr algn="ctr"/>
            <a:endParaRPr sz="1800" kern="0">
              <a:solidFill>
                <a:srgbClr val="FFFFFF"/>
              </a:solidFill>
              <a:latin typeface="Calibri"/>
              <a:ea typeface="Calibri"/>
              <a:cs typeface="Calibri"/>
              <a:sym typeface="Calibri"/>
              <a:rtl val="0"/>
            </a:endParaRPr>
          </a:p>
        </p:txBody>
      </p:sp>
      <p:pic>
        <p:nvPicPr>
          <p:cNvPr id="50" name="Shape 50"/>
          <p:cNvPicPr preferRelativeResize="0"/>
          <p:nvPr/>
        </p:nvPicPr>
        <p:blipFill rotWithShape="1">
          <a:blip r:embed="rId2">
            <a:alphaModFix/>
          </a:blip>
          <a:srcRect t="2" b="91998"/>
          <a:stretch/>
        </p:blipFill>
        <p:spPr>
          <a:xfrm rot="10800000">
            <a:off x="0" y="6309301"/>
            <a:ext cx="12192000" cy="548699"/>
          </a:xfrm>
          <a:prstGeom prst="rect">
            <a:avLst/>
          </a:prstGeom>
          <a:noFill/>
          <a:ln>
            <a:noFill/>
          </a:ln>
        </p:spPr>
      </p:pic>
      <p:sp>
        <p:nvSpPr>
          <p:cNvPr id="51" name="Shape 51"/>
          <p:cNvSpPr txBox="1">
            <a:spLocks noGrp="1"/>
          </p:cNvSpPr>
          <p:nvPr>
            <p:ph type="title"/>
          </p:nvPr>
        </p:nvSpPr>
        <p:spPr>
          <a:xfrm>
            <a:off x="561716" y="301626"/>
            <a:ext cx="11128800" cy="8360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52" name="Shape 52"/>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FFFFFF"/>
                </a:solidFill>
                <a:latin typeface="PT Sans"/>
                <a:ea typeface="PT Sans"/>
                <a:cs typeface="PT Sans"/>
                <a:sym typeface="PT Sans"/>
              </a:rPr>
              <a:pPr algn="ctr">
                <a:buSzPct val="25000"/>
              </a:pPr>
              <a:t>‹#›</a:t>
            </a:fld>
            <a:endParaRPr lang="en" sz="900">
              <a:solidFill>
                <a:srgbClr val="FFFFFF"/>
              </a:solidFill>
              <a:latin typeface="PT Sans"/>
              <a:ea typeface="PT Sans"/>
              <a:cs typeface="PT Sans"/>
              <a:sym typeface="PT Sans"/>
            </a:endParaRPr>
          </a:p>
        </p:txBody>
      </p:sp>
      <p:sp>
        <p:nvSpPr>
          <p:cNvPr id="53" name="Shape 53"/>
          <p:cNvSpPr txBox="1">
            <a:spLocks noGrp="1"/>
          </p:cNvSpPr>
          <p:nvPr>
            <p:ph type="body" idx="1"/>
          </p:nvPr>
        </p:nvSpPr>
        <p:spPr>
          <a:xfrm>
            <a:off x="561716" y="1158875"/>
            <a:ext cx="11128800" cy="4886400"/>
          </a:xfrm>
          <a:prstGeom prst="rect">
            <a:avLst/>
          </a:prstGeom>
          <a:noFill/>
          <a:ln>
            <a:noFill/>
          </a:ln>
        </p:spPr>
        <p:txBody>
          <a:bodyPr lIns="91425" tIns="91425" rIns="91425" bIns="91425" anchor="t" anchorCtr="0"/>
          <a:lstStyle>
            <a:lvl1pPr marL="169862" indent="-30162" algn="l" rtl="0">
              <a:lnSpc>
                <a:spcPct val="100000"/>
              </a:lnSpc>
              <a:spcBef>
                <a:spcPts val="440"/>
              </a:spcBef>
              <a:spcAft>
                <a:spcPts val="0"/>
              </a:spcAft>
              <a:buClr>
                <a:schemeClr val="dk1"/>
              </a:buClr>
              <a:buFont typeface="Arial"/>
              <a:buChar char="•"/>
              <a:defRPr/>
            </a:lvl1pPr>
            <a:lvl2pPr marL="742950" indent="-158750" algn="l" rtl="0">
              <a:lnSpc>
                <a:spcPct val="100000"/>
              </a:lnSpc>
              <a:spcBef>
                <a:spcPts val="400"/>
              </a:spcBef>
              <a:spcAft>
                <a:spcPts val="0"/>
              </a:spcAft>
              <a:buClr>
                <a:schemeClr val="dk1"/>
              </a:buClr>
              <a:buFont typeface="Arial"/>
              <a:buChar char="–"/>
              <a:defRPr/>
            </a:lvl2pPr>
            <a:lvl3pPr marL="1143000" indent="-114300" algn="l" rtl="0">
              <a:lnSpc>
                <a:spcPct val="100000"/>
              </a:lnSpc>
              <a:spcBef>
                <a:spcPts val="360"/>
              </a:spcBef>
              <a:spcAft>
                <a:spcPts val="0"/>
              </a:spcAft>
              <a:buClr>
                <a:schemeClr val="dk1"/>
              </a:buClr>
              <a:buFont typeface="Courier New"/>
              <a:buChar char="o"/>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54" name="Shape 54"/>
          <p:cNvSpPr txBox="1"/>
          <p:nvPr/>
        </p:nvSpPr>
        <p:spPr>
          <a:xfrm>
            <a:off x="4505961" y="6503760"/>
            <a:ext cx="3220000" cy="215700"/>
          </a:xfrm>
          <a:prstGeom prst="rect">
            <a:avLst/>
          </a:prstGeom>
          <a:noFill/>
          <a:ln>
            <a:noFill/>
          </a:ln>
        </p:spPr>
        <p:txBody>
          <a:bodyPr lIns="91425" tIns="45700" rIns="91425" bIns="45700" anchor="t" anchorCtr="0">
            <a:noAutofit/>
          </a:bodyPr>
          <a:lstStyle/>
          <a:p>
            <a:pPr>
              <a:buClr>
                <a:srgbClr val="FFFFFF"/>
              </a:buClr>
              <a:buSzPct val="25000"/>
              <a:buFont typeface="Calibri"/>
              <a:buNone/>
            </a:pPr>
            <a:r>
              <a:rPr lang="en" sz="800" kern="0">
                <a:solidFill>
                  <a:srgbClr val="FFFFFF"/>
                </a:solidFill>
                <a:latin typeface="Calibri"/>
                <a:ea typeface="Calibri"/>
                <a:cs typeface="Calibri"/>
                <a:sym typeface="Calibri"/>
                <a:rtl val="0"/>
              </a:rPr>
              <a:t>© 2015 CloudBees, Inc.  All Rights Reserved</a:t>
            </a:r>
          </a:p>
        </p:txBody>
      </p:sp>
      <p:pic>
        <p:nvPicPr>
          <p:cNvPr id="55" name="Shape 55"/>
          <p:cNvPicPr preferRelativeResize="0"/>
          <p:nvPr/>
        </p:nvPicPr>
        <p:blipFill rotWithShape="1">
          <a:blip r:embed="rId3">
            <a:alphaModFix/>
          </a:blip>
          <a:srcRect/>
          <a:stretch/>
        </p:blipFill>
        <p:spPr>
          <a:xfrm>
            <a:off x="479001" y="6311900"/>
            <a:ext cx="1746799" cy="562500"/>
          </a:xfrm>
          <a:prstGeom prst="rect">
            <a:avLst/>
          </a:prstGeom>
          <a:noFill/>
          <a:ln>
            <a:noFill/>
          </a:ln>
        </p:spPr>
      </p:pic>
    </p:spTree>
    <p:extLst>
      <p:ext uri="{BB962C8B-B14F-4D97-AF65-F5344CB8AC3E}">
        <p14:creationId xmlns:p14="http://schemas.microsoft.com/office/powerpoint/2010/main" val="28863644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op Bar-bee">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3810001" y="3412067"/>
            <a:ext cx="8009599" cy="2999100"/>
          </a:xfrm>
          <a:prstGeom prst="rect">
            <a:avLst/>
          </a:prstGeom>
          <a:noFill/>
          <a:ln>
            <a:noFill/>
          </a:ln>
        </p:spPr>
      </p:pic>
      <p:sp>
        <p:nvSpPr>
          <p:cNvPr id="58" name="Shape 58"/>
          <p:cNvSpPr txBox="1">
            <a:spLocks noGrp="1"/>
          </p:cNvSpPr>
          <p:nvPr>
            <p:ph type="title"/>
          </p:nvPr>
        </p:nvSpPr>
        <p:spPr>
          <a:xfrm>
            <a:off x="798783" y="833967"/>
            <a:ext cx="10970000" cy="8360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59" name="Shape 59"/>
          <p:cNvSpPr txBox="1">
            <a:spLocks noGrp="1"/>
          </p:cNvSpPr>
          <p:nvPr>
            <p:ph type="body" idx="1"/>
          </p:nvPr>
        </p:nvSpPr>
        <p:spPr>
          <a:xfrm>
            <a:off x="799775" y="1691866"/>
            <a:ext cx="10968799" cy="4526100"/>
          </a:xfrm>
          <a:prstGeom prst="rect">
            <a:avLst/>
          </a:prstGeom>
          <a:noFill/>
          <a:ln>
            <a:noFill/>
          </a:ln>
        </p:spPr>
        <p:txBody>
          <a:bodyPr lIns="91425" tIns="91425" rIns="91425" bIns="91425" anchor="t" anchorCtr="0"/>
          <a:lstStyle>
            <a:lvl1pPr marL="182880" indent="-182880" rtl="0">
              <a:lnSpc>
                <a:spcPct val="100000"/>
              </a:lnSpc>
              <a:spcBef>
                <a:spcPts val="0"/>
              </a:spcBef>
              <a:spcAft>
                <a:spcPts val="0"/>
              </a:spcAft>
              <a:defRPr/>
            </a:lvl1pPr>
            <a:lvl2pPr rtl="0">
              <a:lnSpc>
                <a:spcPct val="100000"/>
              </a:lnSpc>
              <a:spcBef>
                <a:spcPts val="0"/>
              </a:spcBef>
              <a:defRPr/>
            </a:lvl2pPr>
            <a:lvl3pPr rtl="0">
              <a:lnSpc>
                <a:spcPct val="100000"/>
              </a:lnSpc>
              <a:spcBef>
                <a:spcPts val="0"/>
              </a:spcBef>
              <a:defRPr/>
            </a:lvl3pPr>
            <a:lvl4pPr rtl="0">
              <a:lnSpc>
                <a:spcPct val="100000"/>
              </a:lnSpc>
              <a:spcBef>
                <a:spcPts val="0"/>
              </a:spcBef>
              <a:defRPr/>
            </a:lvl4pPr>
            <a:lvl5pPr rtl="0">
              <a:lnSpc>
                <a:spcPct val="100000"/>
              </a:lnSpc>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42126950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ottom Bar-bee">
    <p:spTree>
      <p:nvGrpSpPr>
        <p:cNvPr id="1" name="Shape 61"/>
        <p:cNvGrpSpPr/>
        <p:nvPr/>
      </p:nvGrpSpPr>
      <p:grpSpPr>
        <a:xfrm>
          <a:off x="0" y="0"/>
          <a:ext cx="0" cy="0"/>
          <a:chOff x="0" y="0"/>
          <a:chExt cx="0" cy="0"/>
        </a:xfrm>
      </p:grpSpPr>
      <p:sp>
        <p:nvSpPr>
          <p:cNvPr id="62" name="Shape 62"/>
          <p:cNvSpPr/>
          <p:nvPr/>
        </p:nvSpPr>
        <p:spPr>
          <a:xfrm>
            <a:off x="0" y="0"/>
            <a:ext cx="12192000" cy="6858000"/>
          </a:xfrm>
          <a:prstGeom prst="rect">
            <a:avLst/>
          </a:prstGeom>
          <a:solidFill>
            <a:schemeClr val="lt1"/>
          </a:solidFill>
          <a:ln>
            <a:noFill/>
          </a:ln>
        </p:spPr>
        <p:txBody>
          <a:bodyPr lIns="91425" tIns="45700" rIns="91425" bIns="45700" anchor="ctr" anchorCtr="0">
            <a:noAutofit/>
          </a:bodyPr>
          <a:lstStyle/>
          <a:p>
            <a:pPr algn="ctr"/>
            <a:endParaRPr sz="1800" kern="0">
              <a:solidFill>
                <a:srgbClr val="FFFFFF"/>
              </a:solidFill>
              <a:latin typeface="Calibri"/>
              <a:ea typeface="Calibri"/>
              <a:cs typeface="Calibri"/>
              <a:sym typeface="Calibri"/>
              <a:rtl val="0"/>
            </a:endParaRPr>
          </a:p>
        </p:txBody>
      </p:sp>
      <p:pic>
        <p:nvPicPr>
          <p:cNvPr id="63" name="Shape 63"/>
          <p:cNvPicPr preferRelativeResize="0"/>
          <p:nvPr/>
        </p:nvPicPr>
        <p:blipFill rotWithShape="1">
          <a:blip r:embed="rId2">
            <a:alphaModFix/>
          </a:blip>
          <a:srcRect/>
          <a:stretch/>
        </p:blipFill>
        <p:spPr>
          <a:xfrm>
            <a:off x="3810001" y="3045883"/>
            <a:ext cx="8009599" cy="2999100"/>
          </a:xfrm>
          <a:prstGeom prst="rect">
            <a:avLst/>
          </a:prstGeom>
          <a:noFill/>
          <a:ln>
            <a:noFill/>
          </a:ln>
        </p:spPr>
      </p:pic>
      <p:pic>
        <p:nvPicPr>
          <p:cNvPr id="64" name="Shape 64"/>
          <p:cNvPicPr preferRelativeResize="0"/>
          <p:nvPr/>
        </p:nvPicPr>
        <p:blipFill rotWithShape="1">
          <a:blip r:embed="rId3">
            <a:alphaModFix/>
          </a:blip>
          <a:srcRect t="2" b="91998"/>
          <a:stretch/>
        </p:blipFill>
        <p:spPr>
          <a:xfrm rot="10800000">
            <a:off x="0" y="6309301"/>
            <a:ext cx="12192000" cy="548699"/>
          </a:xfrm>
          <a:prstGeom prst="rect">
            <a:avLst/>
          </a:prstGeom>
          <a:noFill/>
          <a:ln>
            <a:noFill/>
          </a:ln>
        </p:spPr>
      </p:pic>
      <p:sp>
        <p:nvSpPr>
          <p:cNvPr id="65" name="Shape 65"/>
          <p:cNvSpPr txBox="1">
            <a:spLocks noGrp="1"/>
          </p:cNvSpPr>
          <p:nvPr>
            <p:ph type="title"/>
          </p:nvPr>
        </p:nvSpPr>
        <p:spPr>
          <a:xfrm>
            <a:off x="561716" y="301626"/>
            <a:ext cx="11128800" cy="8360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66" name="Shape 66"/>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FFFFFF"/>
                </a:solidFill>
                <a:latin typeface="PT Sans"/>
                <a:ea typeface="PT Sans"/>
                <a:cs typeface="PT Sans"/>
                <a:sym typeface="PT Sans"/>
              </a:rPr>
              <a:pPr algn="ctr">
                <a:buSzPct val="25000"/>
              </a:pPr>
              <a:t>‹#›</a:t>
            </a:fld>
            <a:endParaRPr lang="en" sz="900">
              <a:solidFill>
                <a:srgbClr val="FFFFFF"/>
              </a:solidFill>
              <a:latin typeface="PT Sans"/>
              <a:ea typeface="PT Sans"/>
              <a:cs typeface="PT Sans"/>
              <a:sym typeface="PT Sans"/>
            </a:endParaRPr>
          </a:p>
        </p:txBody>
      </p:sp>
      <p:sp>
        <p:nvSpPr>
          <p:cNvPr id="67" name="Shape 67"/>
          <p:cNvSpPr txBox="1">
            <a:spLocks noGrp="1"/>
          </p:cNvSpPr>
          <p:nvPr>
            <p:ph type="body" idx="1"/>
          </p:nvPr>
        </p:nvSpPr>
        <p:spPr>
          <a:xfrm>
            <a:off x="561716" y="1158875"/>
            <a:ext cx="11128800" cy="4886400"/>
          </a:xfrm>
          <a:prstGeom prst="rect">
            <a:avLst/>
          </a:prstGeom>
          <a:noFill/>
          <a:ln>
            <a:noFill/>
          </a:ln>
        </p:spPr>
        <p:txBody>
          <a:bodyPr lIns="91425" tIns="91425" rIns="91425" bIns="91425" anchor="t" anchorCtr="0"/>
          <a:lstStyle>
            <a:lvl1pPr marL="169862" indent="-30162" algn="l" rtl="0">
              <a:lnSpc>
                <a:spcPct val="100000"/>
              </a:lnSpc>
              <a:spcBef>
                <a:spcPts val="440"/>
              </a:spcBef>
              <a:spcAft>
                <a:spcPts val="0"/>
              </a:spcAft>
              <a:buClr>
                <a:schemeClr val="dk1"/>
              </a:buClr>
              <a:buFont typeface="Arial"/>
              <a:buChar char="•"/>
              <a:defRPr/>
            </a:lvl1pPr>
            <a:lvl2pPr marL="742950" indent="-158750" algn="l" rtl="0">
              <a:lnSpc>
                <a:spcPct val="100000"/>
              </a:lnSpc>
              <a:spcBef>
                <a:spcPts val="400"/>
              </a:spcBef>
              <a:spcAft>
                <a:spcPts val="0"/>
              </a:spcAft>
              <a:buClr>
                <a:schemeClr val="dk1"/>
              </a:buClr>
              <a:buFont typeface="Arial"/>
              <a:buChar char="–"/>
              <a:defRPr/>
            </a:lvl2pPr>
            <a:lvl3pPr marL="1143000" indent="-114300" algn="l" rtl="0">
              <a:lnSpc>
                <a:spcPct val="100000"/>
              </a:lnSpc>
              <a:spcBef>
                <a:spcPts val="360"/>
              </a:spcBef>
              <a:spcAft>
                <a:spcPts val="0"/>
              </a:spcAft>
              <a:buClr>
                <a:schemeClr val="dk1"/>
              </a:buClr>
              <a:buFont typeface="Courier New"/>
              <a:buChar char="o"/>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68" name="Shape 68"/>
          <p:cNvSpPr txBox="1"/>
          <p:nvPr/>
        </p:nvSpPr>
        <p:spPr>
          <a:xfrm>
            <a:off x="4492416" y="6503760"/>
            <a:ext cx="3220000" cy="215700"/>
          </a:xfrm>
          <a:prstGeom prst="rect">
            <a:avLst/>
          </a:prstGeom>
          <a:noFill/>
          <a:ln>
            <a:noFill/>
          </a:ln>
        </p:spPr>
        <p:txBody>
          <a:bodyPr lIns="91425" tIns="45700" rIns="91425" bIns="45700" anchor="t" anchorCtr="0">
            <a:noAutofit/>
          </a:bodyPr>
          <a:lstStyle/>
          <a:p>
            <a:pPr>
              <a:buClr>
                <a:srgbClr val="FFFFFF"/>
              </a:buClr>
              <a:buSzPct val="25000"/>
              <a:buFont typeface="Calibri"/>
              <a:buNone/>
            </a:pPr>
            <a:r>
              <a:rPr lang="en" sz="800" kern="0">
                <a:solidFill>
                  <a:srgbClr val="FFFFFF"/>
                </a:solidFill>
                <a:latin typeface="Calibri"/>
                <a:ea typeface="Calibri"/>
                <a:cs typeface="Calibri"/>
                <a:sym typeface="Calibri"/>
                <a:rtl val="0"/>
              </a:rPr>
              <a:t>© 2015 CloudBees, Inc.  All Rights Reserved</a:t>
            </a:r>
          </a:p>
        </p:txBody>
      </p:sp>
      <p:pic>
        <p:nvPicPr>
          <p:cNvPr id="69" name="Shape 69"/>
          <p:cNvPicPr preferRelativeResize="0"/>
          <p:nvPr/>
        </p:nvPicPr>
        <p:blipFill rotWithShape="1">
          <a:blip r:embed="rId4">
            <a:alphaModFix/>
          </a:blip>
          <a:srcRect/>
          <a:stretch/>
        </p:blipFill>
        <p:spPr>
          <a:xfrm>
            <a:off x="479001" y="6311900"/>
            <a:ext cx="1746799" cy="562500"/>
          </a:xfrm>
          <a:prstGeom prst="rect">
            <a:avLst/>
          </a:prstGeom>
          <a:noFill/>
          <a:ln>
            <a:noFill/>
          </a:ln>
        </p:spPr>
      </p:pic>
    </p:spTree>
    <p:extLst>
      <p:ext uri="{BB962C8B-B14F-4D97-AF65-F5344CB8AC3E}">
        <p14:creationId xmlns:p14="http://schemas.microsoft.com/office/powerpoint/2010/main" val="2317775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3_Custom Layout">
    <p:spTree>
      <p:nvGrpSpPr>
        <p:cNvPr id="1" name="Shape 70"/>
        <p:cNvGrpSpPr/>
        <p:nvPr/>
      </p:nvGrpSpPr>
      <p:grpSpPr>
        <a:xfrm>
          <a:off x="0" y="0"/>
          <a:ext cx="0" cy="0"/>
          <a:chOff x="0" y="0"/>
          <a:chExt cx="0" cy="0"/>
        </a:xfrm>
      </p:grpSpPr>
      <p:pic>
        <p:nvPicPr>
          <p:cNvPr id="71" name="Shape 7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2" name="Shape 72"/>
          <p:cNvSpPr txBox="1"/>
          <p:nvPr/>
        </p:nvSpPr>
        <p:spPr>
          <a:xfrm rot="-5400000">
            <a:off x="-1011372" y="5507050"/>
            <a:ext cx="2414699" cy="287200"/>
          </a:xfrm>
          <a:prstGeom prst="rect">
            <a:avLst/>
          </a:prstGeom>
          <a:noFill/>
          <a:ln>
            <a:noFill/>
          </a:ln>
        </p:spPr>
        <p:txBody>
          <a:bodyPr lIns="91425" tIns="45700" rIns="91425" bIns="45700" anchor="t" anchorCtr="0">
            <a:noAutofit/>
          </a:bodyPr>
          <a:lstStyle/>
          <a:p>
            <a:pPr>
              <a:buClr>
                <a:srgbClr val="54585B"/>
              </a:buClr>
              <a:buSzPct val="25000"/>
              <a:buFont typeface="Calibri"/>
              <a:buNone/>
            </a:pPr>
            <a:r>
              <a:rPr lang="en" sz="800" kern="0">
                <a:solidFill>
                  <a:srgbClr val="54585B"/>
                </a:solidFill>
                <a:latin typeface="Calibri"/>
                <a:ea typeface="Calibri"/>
                <a:cs typeface="Calibri"/>
                <a:sym typeface="Calibri"/>
                <a:rtl val="0"/>
              </a:rPr>
              <a:t>© 2015 CloudBees, Inc.  All Rights Reserved</a:t>
            </a:r>
          </a:p>
        </p:txBody>
      </p:sp>
      <p:pic>
        <p:nvPicPr>
          <p:cNvPr id="73" name="Shape 73"/>
          <p:cNvPicPr preferRelativeResize="0"/>
          <p:nvPr/>
        </p:nvPicPr>
        <p:blipFill rotWithShape="1">
          <a:blip r:embed="rId3">
            <a:alphaModFix/>
          </a:blip>
          <a:srcRect/>
          <a:stretch/>
        </p:blipFill>
        <p:spPr>
          <a:xfrm>
            <a:off x="2895600" y="2400301"/>
            <a:ext cx="6400800" cy="2057699"/>
          </a:xfrm>
          <a:prstGeom prst="rect">
            <a:avLst/>
          </a:prstGeom>
          <a:noFill/>
          <a:ln>
            <a:noFill/>
          </a:ln>
        </p:spPr>
      </p:pic>
    </p:spTree>
    <p:extLst>
      <p:ext uri="{BB962C8B-B14F-4D97-AF65-F5344CB8AC3E}">
        <p14:creationId xmlns:p14="http://schemas.microsoft.com/office/powerpoint/2010/main" val="20202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74"/>
        <p:cNvGrpSpPr/>
        <p:nvPr/>
      </p:nvGrpSpPr>
      <p:grpSpPr>
        <a:xfrm>
          <a:off x="0" y="0"/>
          <a:ext cx="0" cy="0"/>
          <a:chOff x="0" y="0"/>
          <a:chExt cx="0" cy="0"/>
        </a:xfrm>
      </p:grpSpPr>
      <p:pic>
        <p:nvPicPr>
          <p:cNvPr id="75" name="Shape 75"/>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76" name="Shape 76"/>
          <p:cNvPicPr preferRelativeResize="0"/>
          <p:nvPr/>
        </p:nvPicPr>
        <p:blipFill rotWithShape="1">
          <a:blip r:embed="rId3">
            <a:alphaModFix/>
          </a:blip>
          <a:srcRect/>
          <a:stretch/>
        </p:blipFill>
        <p:spPr>
          <a:xfrm>
            <a:off x="3947967" y="2644852"/>
            <a:ext cx="4718400" cy="1686900"/>
          </a:xfrm>
          <a:prstGeom prst="rect">
            <a:avLst/>
          </a:prstGeom>
          <a:noFill/>
          <a:ln>
            <a:noFill/>
          </a:ln>
        </p:spPr>
      </p:pic>
      <p:sp>
        <p:nvSpPr>
          <p:cNvPr id="77" name="Shape 77"/>
          <p:cNvSpPr txBox="1"/>
          <p:nvPr/>
        </p:nvSpPr>
        <p:spPr>
          <a:xfrm rot="-5400000">
            <a:off x="-1011372" y="5507050"/>
            <a:ext cx="2414699" cy="287200"/>
          </a:xfrm>
          <a:prstGeom prst="rect">
            <a:avLst/>
          </a:prstGeom>
          <a:noFill/>
          <a:ln>
            <a:noFill/>
          </a:ln>
        </p:spPr>
        <p:txBody>
          <a:bodyPr lIns="91425" tIns="45700" rIns="91425" bIns="45700" anchor="t" anchorCtr="0">
            <a:noAutofit/>
          </a:bodyPr>
          <a:lstStyle/>
          <a:p>
            <a:pPr>
              <a:buClr>
                <a:srgbClr val="54585B"/>
              </a:buClr>
              <a:buSzPct val="25000"/>
              <a:buFont typeface="Calibri"/>
              <a:buNone/>
            </a:pPr>
            <a:r>
              <a:rPr lang="en" sz="800" kern="0">
                <a:solidFill>
                  <a:srgbClr val="54585B"/>
                </a:solidFill>
                <a:latin typeface="Calibri"/>
                <a:ea typeface="Calibri"/>
                <a:cs typeface="Calibri"/>
                <a:sym typeface="Calibri"/>
                <a:rtl val="0"/>
              </a:rPr>
              <a:t>© 2015 CloudBees, Inc.  All Rights Reserved</a:t>
            </a:r>
          </a:p>
        </p:txBody>
      </p:sp>
    </p:spTree>
    <p:extLst>
      <p:ext uri="{BB962C8B-B14F-4D97-AF65-F5344CB8AC3E}">
        <p14:creationId xmlns:p14="http://schemas.microsoft.com/office/powerpoint/2010/main" val="36117424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914400" y="2111123"/>
            <a:ext cx="10363200" cy="1546500"/>
          </a:xfrm>
          <a:prstGeom prst="rect">
            <a:avLst/>
          </a:prstGeom>
        </p:spPr>
        <p:txBody>
          <a:bodyPr lIns="91425" tIns="91425" rIns="91425" bIns="91425" anchor="b"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80" name="Shape 80"/>
          <p:cNvSpPr txBox="1">
            <a:spLocks noGrp="1"/>
          </p:cNvSpPr>
          <p:nvPr>
            <p:ph type="subTitle" idx="1"/>
          </p:nvPr>
        </p:nvSpPr>
        <p:spPr>
          <a:xfrm>
            <a:off x="914400" y="3786737"/>
            <a:ext cx="10363200" cy="1046400"/>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81" name="Shape 81"/>
          <p:cNvSpPr txBox="1">
            <a:spLocks noGrp="1"/>
          </p:cNvSpPr>
          <p:nvPr>
            <p:ph type="sldNum" idx="12"/>
          </p:nvPr>
        </p:nvSpPr>
        <p:spPr>
          <a:xfrm>
            <a:off x="11409055" y="6333135"/>
            <a:ext cx="731599" cy="524699"/>
          </a:xfrm>
          <a:prstGeom prst="rect">
            <a:avLst/>
          </a:prstGeom>
        </p:spPr>
        <p:txBody>
          <a:bodyPr lIns="0" tIns="0" rIns="0" bIns="0"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9107793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799775" y="845996"/>
            <a:ext cx="10884400" cy="8360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1"/>
          </p:nvPr>
        </p:nvSpPr>
        <p:spPr>
          <a:xfrm>
            <a:off x="799775" y="1692211"/>
            <a:ext cx="10884400" cy="4526100"/>
          </a:xfrm>
          <a:prstGeom prst="rect">
            <a:avLst/>
          </a:prstGeom>
          <a:noFill/>
          <a:ln>
            <a:noFill/>
          </a:ln>
        </p:spPr>
        <p:txBody>
          <a:bodyPr lIns="91425" tIns="91425" rIns="91425" bIns="91425" anchor="t" anchorCtr="0"/>
          <a:lstStyle>
            <a:lvl1pPr marL="182880" indent="-182880" rtl="0">
              <a:lnSpc>
                <a:spcPct val="100000"/>
              </a:lnSpc>
              <a:spcBef>
                <a:spcPts val="0"/>
              </a:spcBef>
              <a:spcAft>
                <a:spcPts val="0"/>
              </a:spcAft>
              <a:defRPr/>
            </a:lvl1pPr>
            <a:lvl2pPr rtl="0">
              <a:lnSpc>
                <a:spcPct val="100000"/>
              </a:lnSpc>
              <a:spcBef>
                <a:spcPts val="0"/>
              </a:spcBef>
              <a:defRPr/>
            </a:lvl2pPr>
            <a:lvl3pPr rtl="0">
              <a:lnSpc>
                <a:spcPct val="100000"/>
              </a:lnSpc>
              <a:spcBef>
                <a:spcPts val="0"/>
              </a:spcBef>
              <a:defRPr/>
            </a:lvl3pPr>
            <a:lvl4pPr rtl="0">
              <a:lnSpc>
                <a:spcPct val="100000"/>
              </a:lnSpc>
              <a:spcBef>
                <a:spcPts val="0"/>
              </a:spcBef>
              <a:defRPr/>
            </a:lvl4pPr>
            <a:lvl5pPr rtl="0">
              <a:lnSpc>
                <a:spcPct val="100000"/>
              </a:lnSpc>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 name="Shape 20"/>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40770037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798783" y="833967"/>
            <a:ext cx="10970000" cy="8360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 name="Shape 23"/>
          <p:cNvSpPr txBox="1">
            <a:spLocks noGrp="1"/>
          </p:cNvSpPr>
          <p:nvPr>
            <p:ph type="body" idx="1"/>
          </p:nvPr>
        </p:nvSpPr>
        <p:spPr>
          <a:xfrm>
            <a:off x="799775" y="1693140"/>
            <a:ext cx="5364399" cy="4568099"/>
          </a:xfrm>
          <a:prstGeom prst="rect">
            <a:avLst/>
          </a:prstGeom>
          <a:noFill/>
          <a:ln>
            <a:noFill/>
          </a:ln>
        </p:spPr>
        <p:txBody>
          <a:bodyPr lIns="91425" tIns="91425" rIns="91425" bIns="91425" anchor="t" anchorCtr="0"/>
          <a:lstStyle>
            <a:lvl1pPr marL="182880" indent="-182880"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2"/>
          </p:nvPr>
        </p:nvSpPr>
        <p:spPr>
          <a:xfrm>
            <a:off x="6397365" y="1693140"/>
            <a:ext cx="5364399" cy="4568099"/>
          </a:xfrm>
          <a:prstGeom prst="rect">
            <a:avLst/>
          </a:prstGeom>
          <a:noFill/>
          <a:ln>
            <a:noFill/>
          </a:ln>
        </p:spPr>
        <p:txBody>
          <a:bodyPr lIns="91425" tIns="91425" rIns="91425" bIns="91425" anchor="t" anchorCtr="0"/>
          <a:lstStyle>
            <a:lvl1pPr marL="182880" indent="-182880"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26512403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Divider slide">
    <p:spTree>
      <p:nvGrpSpPr>
        <p:cNvPr id="1" name="Shape 26"/>
        <p:cNvGrpSpPr/>
        <p:nvPr/>
      </p:nvGrpSpPr>
      <p:grpSpPr>
        <a:xfrm>
          <a:off x="0" y="0"/>
          <a:ext cx="0" cy="0"/>
          <a:chOff x="0" y="0"/>
          <a:chExt cx="0" cy="0"/>
        </a:xfrm>
      </p:grpSpPr>
      <p:pic>
        <p:nvPicPr>
          <p:cNvPr id="27" name="Shape 2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8" name="Shape 28"/>
          <p:cNvSpPr txBox="1">
            <a:spLocks noGrp="1"/>
          </p:cNvSpPr>
          <p:nvPr>
            <p:ph type="title"/>
          </p:nvPr>
        </p:nvSpPr>
        <p:spPr>
          <a:xfrm>
            <a:off x="1193521" y="2667001"/>
            <a:ext cx="8433600" cy="13586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 name="Shape 29"/>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
        <p:nvSpPr>
          <p:cNvPr id="30" name="Shape 30"/>
          <p:cNvSpPr txBox="1"/>
          <p:nvPr/>
        </p:nvSpPr>
        <p:spPr>
          <a:xfrm rot="-5400000">
            <a:off x="-1011372" y="5507050"/>
            <a:ext cx="2414699" cy="287200"/>
          </a:xfrm>
          <a:prstGeom prst="rect">
            <a:avLst/>
          </a:prstGeom>
          <a:noFill/>
          <a:ln>
            <a:noFill/>
          </a:ln>
        </p:spPr>
        <p:txBody>
          <a:bodyPr lIns="91425" tIns="45700" rIns="91425" bIns="45700" anchor="t" anchorCtr="0">
            <a:noAutofit/>
          </a:bodyPr>
          <a:lstStyle/>
          <a:p>
            <a:pPr>
              <a:buClr>
                <a:srgbClr val="54585B"/>
              </a:buClr>
              <a:buSzPct val="25000"/>
              <a:buFont typeface="Calibri"/>
              <a:buNone/>
            </a:pPr>
            <a:r>
              <a:rPr lang="en" sz="800" kern="0">
                <a:solidFill>
                  <a:srgbClr val="54585B"/>
                </a:solidFill>
                <a:latin typeface="Calibri"/>
                <a:ea typeface="Calibri"/>
                <a:cs typeface="Calibri"/>
                <a:sym typeface="Calibri"/>
                <a:rtl val="0"/>
              </a:rPr>
              <a:t>© 2015 CloudBees, Inc.  All Rights Reserved</a:t>
            </a:r>
          </a:p>
        </p:txBody>
      </p:sp>
      <p:pic>
        <p:nvPicPr>
          <p:cNvPr id="31" name="Shape 31"/>
          <p:cNvPicPr preferRelativeResize="0"/>
          <p:nvPr/>
        </p:nvPicPr>
        <p:blipFill rotWithShape="1">
          <a:blip r:embed="rId3">
            <a:alphaModFix/>
          </a:blip>
          <a:srcRect/>
          <a:stretch/>
        </p:blipFill>
        <p:spPr>
          <a:xfrm>
            <a:off x="9673801" y="273820"/>
            <a:ext cx="2147599" cy="691199"/>
          </a:xfrm>
          <a:prstGeom prst="rect">
            <a:avLst/>
          </a:prstGeom>
          <a:noFill/>
          <a:ln>
            <a:noFill/>
          </a:ln>
        </p:spPr>
      </p:pic>
    </p:spTree>
    <p:extLst>
      <p:ext uri="{BB962C8B-B14F-4D97-AF65-F5344CB8AC3E}">
        <p14:creationId xmlns:p14="http://schemas.microsoft.com/office/powerpoint/2010/main" val="18025466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98783" y="833967"/>
            <a:ext cx="10970000" cy="8360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114658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946948-C5B0-4A23-98E5-0DB4EAFB3E0F}" type="datetimeFigureOut">
              <a:rPr lang="en-US" smtClean="0"/>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7BE46-C4D5-4E4E-AD52-777D307BF61A}" type="slidenum">
              <a:rPr lang="en-US" smtClean="0"/>
              <a:t>‹#›</a:t>
            </a:fld>
            <a:endParaRPr lang="en-US"/>
          </a:p>
        </p:txBody>
      </p:sp>
    </p:spTree>
    <p:extLst>
      <p:ext uri="{BB962C8B-B14F-4D97-AF65-F5344CB8AC3E}">
        <p14:creationId xmlns:p14="http://schemas.microsoft.com/office/powerpoint/2010/main" val="17217909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5"/>
        <p:cNvGrpSpPr/>
        <p:nvPr/>
      </p:nvGrpSpPr>
      <p:grpSpPr>
        <a:xfrm>
          <a:off x="0" y="0"/>
          <a:ext cx="0" cy="0"/>
          <a:chOff x="0" y="0"/>
          <a:chExt cx="0" cy="0"/>
        </a:xfrm>
      </p:grpSpPr>
      <p:sp>
        <p:nvSpPr>
          <p:cNvPr id="36" name="Shape 36"/>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3457560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_Text with Chart or Graphic">
    <p:spTree>
      <p:nvGrpSpPr>
        <p:cNvPr id="1" name="Shape 37"/>
        <p:cNvGrpSpPr/>
        <p:nvPr/>
      </p:nvGrpSpPr>
      <p:grpSpPr>
        <a:xfrm>
          <a:off x="0" y="0"/>
          <a:ext cx="0" cy="0"/>
          <a:chOff x="0" y="0"/>
          <a:chExt cx="0" cy="0"/>
        </a:xfrm>
      </p:grpSpPr>
      <p:cxnSp>
        <p:nvCxnSpPr>
          <p:cNvPr id="38" name="Shape 38"/>
          <p:cNvCxnSpPr/>
          <p:nvPr/>
        </p:nvCxnSpPr>
        <p:spPr>
          <a:xfrm>
            <a:off x="5747549" y="1113366"/>
            <a:ext cx="0" cy="5181600"/>
          </a:xfrm>
          <a:prstGeom prst="straightConnector1">
            <a:avLst/>
          </a:prstGeom>
          <a:noFill/>
          <a:ln w="9525" cap="flat" cmpd="sng">
            <a:solidFill>
              <a:schemeClr val="accent6"/>
            </a:solidFill>
            <a:prstDash val="solid"/>
            <a:round/>
            <a:headEnd type="none" w="med" len="med"/>
            <a:tailEnd type="none" w="med" len="med"/>
          </a:ln>
        </p:spPr>
      </p:cxnSp>
      <p:sp>
        <p:nvSpPr>
          <p:cNvPr id="39" name="Shape 39"/>
          <p:cNvSpPr txBox="1">
            <a:spLocks noGrp="1"/>
          </p:cNvSpPr>
          <p:nvPr>
            <p:ph type="title"/>
          </p:nvPr>
        </p:nvSpPr>
        <p:spPr>
          <a:xfrm>
            <a:off x="892925" y="1070757"/>
            <a:ext cx="4542799" cy="8343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1"/>
          </p:nvPr>
        </p:nvSpPr>
        <p:spPr>
          <a:xfrm>
            <a:off x="6129867" y="1069680"/>
            <a:ext cx="5587999" cy="5284500"/>
          </a:xfrm>
          <a:prstGeom prst="rect">
            <a:avLst/>
          </a:prstGeom>
          <a:noFill/>
          <a:ln>
            <a:noFill/>
          </a:ln>
        </p:spPr>
        <p:txBody>
          <a:bodyPr lIns="91425" tIns="91425" rIns="91425" bIns="91425" anchor="t" anchorCtr="0"/>
          <a:lstStyle>
            <a:lvl1pPr marL="0" indent="0" rtl="0">
              <a:spcBef>
                <a:spcPts val="0"/>
              </a:spcBef>
              <a:buClr>
                <a:schemeClr val="accent6"/>
              </a:buClr>
              <a:buFont typeface="PT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2"/>
          </p:nvPr>
        </p:nvSpPr>
        <p:spPr>
          <a:xfrm>
            <a:off x="892925" y="1905000"/>
            <a:ext cx="4542799" cy="4448700"/>
          </a:xfrm>
          <a:prstGeom prst="rect">
            <a:avLst/>
          </a:prstGeom>
          <a:noFill/>
          <a:ln>
            <a:noFill/>
          </a:ln>
        </p:spPr>
        <p:txBody>
          <a:bodyPr lIns="91425" tIns="91425" rIns="91425" bIns="91425" anchor="t" anchorCtr="0"/>
          <a:lstStyle>
            <a:lvl1pPr marL="0" indent="0" rtl="0">
              <a:spcBef>
                <a:spcPts val="0"/>
              </a:spcBef>
              <a:buFont typeface="PT Sans"/>
              <a:buNone/>
              <a:defRPr/>
            </a:lvl1pPr>
            <a:lvl2pPr marL="457200" indent="0" rtl="0">
              <a:spcBef>
                <a:spcPts val="0"/>
              </a:spcBef>
              <a:buFont typeface="PT Sans"/>
              <a:buNone/>
              <a:defRPr/>
            </a:lvl2pPr>
            <a:lvl3pPr marL="914400" indent="0" rtl="0">
              <a:spcBef>
                <a:spcPts val="0"/>
              </a:spcBef>
              <a:buFont typeface="PT Sans"/>
              <a:buNone/>
              <a:defRPr/>
            </a:lvl3pPr>
            <a:lvl4pPr marL="1371600" indent="0" rtl="0">
              <a:spcBef>
                <a:spcPts val="0"/>
              </a:spcBef>
              <a:buFont typeface="PT Sans"/>
              <a:buNone/>
              <a:defRPr/>
            </a:lvl4pPr>
            <a:lvl5pPr marL="1828800" indent="0" rtl="0">
              <a:spcBef>
                <a:spcPts val="0"/>
              </a:spcBef>
              <a:buFont typeface="PT Sans"/>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2" name="Shape 42"/>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34311802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719389" y="854021"/>
            <a:ext cx="5410399" cy="9848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a:spLocks noGrp="1"/>
          </p:cNvSpPr>
          <p:nvPr>
            <p:ph type="pic" idx="2"/>
          </p:nvPr>
        </p:nvSpPr>
        <p:spPr>
          <a:xfrm>
            <a:off x="6417731" y="854020"/>
            <a:ext cx="4059999" cy="3076500"/>
          </a:xfrm>
          <a:prstGeom prst="rect">
            <a:avLst/>
          </a:prstGeom>
          <a:noFill/>
          <a:ln>
            <a:noFill/>
          </a:ln>
        </p:spPr>
      </p:sp>
      <p:sp>
        <p:nvSpPr>
          <p:cNvPr id="46" name="Shape 46"/>
          <p:cNvSpPr txBox="1">
            <a:spLocks noGrp="1"/>
          </p:cNvSpPr>
          <p:nvPr>
            <p:ph type="body" idx="1"/>
          </p:nvPr>
        </p:nvSpPr>
        <p:spPr>
          <a:xfrm>
            <a:off x="719389" y="1838872"/>
            <a:ext cx="5410399" cy="4484399"/>
          </a:xfrm>
          <a:prstGeom prst="rect">
            <a:avLst/>
          </a:prstGeom>
          <a:noFill/>
          <a:ln>
            <a:noFill/>
          </a:ln>
        </p:spPr>
        <p:txBody>
          <a:bodyPr lIns="91425" tIns="91425" rIns="91425" bIns="91425" anchor="t" anchorCtr="0"/>
          <a:lstStyle>
            <a:lvl1pPr marL="0" indent="0" rtl="0">
              <a:spcBef>
                <a:spcPts val="0"/>
              </a:spcBef>
              <a:buFont typeface="PT Sans"/>
              <a:buNone/>
              <a:defRPr/>
            </a:lvl1pPr>
            <a:lvl2pPr marL="457200" indent="0" rtl="0">
              <a:spcBef>
                <a:spcPts val="0"/>
              </a:spcBef>
              <a:buFont typeface="PT Sans"/>
              <a:buNone/>
              <a:defRPr/>
            </a:lvl2pPr>
            <a:lvl3pPr marL="914400" indent="0" rtl="0">
              <a:spcBef>
                <a:spcPts val="0"/>
              </a:spcBef>
              <a:buFont typeface="PT Sans"/>
              <a:buNone/>
              <a:defRPr/>
            </a:lvl3pPr>
            <a:lvl4pPr marL="1371600" indent="0" rtl="0">
              <a:spcBef>
                <a:spcPts val="0"/>
              </a:spcBef>
              <a:buFont typeface="PT Sans"/>
              <a:buNone/>
              <a:defRPr/>
            </a:lvl4pPr>
            <a:lvl5pPr marL="1828800" indent="0" rtl="0">
              <a:spcBef>
                <a:spcPts val="0"/>
              </a:spcBef>
              <a:buFont typeface="PT Sans"/>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7" name="Shape 47"/>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1435317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_Custom Layout">
    <p:spTree>
      <p:nvGrpSpPr>
        <p:cNvPr id="1" name="Shape 48"/>
        <p:cNvGrpSpPr/>
        <p:nvPr/>
      </p:nvGrpSpPr>
      <p:grpSpPr>
        <a:xfrm>
          <a:off x="0" y="0"/>
          <a:ext cx="0" cy="0"/>
          <a:chOff x="0" y="0"/>
          <a:chExt cx="0" cy="0"/>
        </a:xfrm>
      </p:grpSpPr>
      <p:sp>
        <p:nvSpPr>
          <p:cNvPr id="49" name="Shape 49"/>
          <p:cNvSpPr/>
          <p:nvPr/>
        </p:nvSpPr>
        <p:spPr>
          <a:xfrm>
            <a:off x="0" y="0"/>
            <a:ext cx="12192000" cy="6858000"/>
          </a:xfrm>
          <a:prstGeom prst="rect">
            <a:avLst/>
          </a:prstGeom>
          <a:solidFill>
            <a:schemeClr val="lt1"/>
          </a:solidFill>
          <a:ln>
            <a:noFill/>
          </a:ln>
        </p:spPr>
        <p:txBody>
          <a:bodyPr lIns="91425" tIns="45700" rIns="91425" bIns="45700" anchor="ctr" anchorCtr="0">
            <a:noAutofit/>
          </a:bodyPr>
          <a:lstStyle/>
          <a:p>
            <a:pPr algn="ctr"/>
            <a:endParaRPr sz="1800" kern="0">
              <a:solidFill>
                <a:srgbClr val="FFFFFF"/>
              </a:solidFill>
              <a:latin typeface="Calibri"/>
              <a:ea typeface="Calibri"/>
              <a:cs typeface="Calibri"/>
              <a:sym typeface="Calibri"/>
              <a:rtl val="0"/>
            </a:endParaRPr>
          </a:p>
        </p:txBody>
      </p:sp>
      <p:pic>
        <p:nvPicPr>
          <p:cNvPr id="50" name="Shape 50"/>
          <p:cNvPicPr preferRelativeResize="0"/>
          <p:nvPr/>
        </p:nvPicPr>
        <p:blipFill rotWithShape="1">
          <a:blip r:embed="rId2">
            <a:alphaModFix/>
          </a:blip>
          <a:srcRect t="2" b="91998"/>
          <a:stretch/>
        </p:blipFill>
        <p:spPr>
          <a:xfrm rot="10800000">
            <a:off x="0" y="6309301"/>
            <a:ext cx="12192000" cy="548699"/>
          </a:xfrm>
          <a:prstGeom prst="rect">
            <a:avLst/>
          </a:prstGeom>
          <a:noFill/>
          <a:ln>
            <a:noFill/>
          </a:ln>
        </p:spPr>
      </p:pic>
      <p:sp>
        <p:nvSpPr>
          <p:cNvPr id="51" name="Shape 51"/>
          <p:cNvSpPr txBox="1">
            <a:spLocks noGrp="1"/>
          </p:cNvSpPr>
          <p:nvPr>
            <p:ph type="title"/>
          </p:nvPr>
        </p:nvSpPr>
        <p:spPr>
          <a:xfrm>
            <a:off x="561716" y="301626"/>
            <a:ext cx="11128800" cy="8360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52" name="Shape 52"/>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FFFFFF"/>
                </a:solidFill>
                <a:latin typeface="PT Sans"/>
                <a:ea typeface="PT Sans"/>
                <a:cs typeface="PT Sans"/>
                <a:sym typeface="PT Sans"/>
              </a:rPr>
              <a:pPr algn="ctr">
                <a:buSzPct val="25000"/>
              </a:pPr>
              <a:t>‹#›</a:t>
            </a:fld>
            <a:endParaRPr lang="en" sz="900">
              <a:solidFill>
                <a:srgbClr val="FFFFFF"/>
              </a:solidFill>
              <a:latin typeface="PT Sans"/>
              <a:ea typeface="PT Sans"/>
              <a:cs typeface="PT Sans"/>
              <a:sym typeface="PT Sans"/>
            </a:endParaRPr>
          </a:p>
        </p:txBody>
      </p:sp>
      <p:sp>
        <p:nvSpPr>
          <p:cNvPr id="53" name="Shape 53"/>
          <p:cNvSpPr txBox="1">
            <a:spLocks noGrp="1"/>
          </p:cNvSpPr>
          <p:nvPr>
            <p:ph type="body" idx="1"/>
          </p:nvPr>
        </p:nvSpPr>
        <p:spPr>
          <a:xfrm>
            <a:off x="561716" y="1158875"/>
            <a:ext cx="11128800" cy="4886400"/>
          </a:xfrm>
          <a:prstGeom prst="rect">
            <a:avLst/>
          </a:prstGeom>
          <a:noFill/>
          <a:ln>
            <a:noFill/>
          </a:ln>
        </p:spPr>
        <p:txBody>
          <a:bodyPr lIns="91425" tIns="91425" rIns="91425" bIns="91425" anchor="t" anchorCtr="0"/>
          <a:lstStyle>
            <a:lvl1pPr marL="169862" indent="-30162" algn="l" rtl="0">
              <a:lnSpc>
                <a:spcPct val="100000"/>
              </a:lnSpc>
              <a:spcBef>
                <a:spcPts val="440"/>
              </a:spcBef>
              <a:spcAft>
                <a:spcPts val="0"/>
              </a:spcAft>
              <a:buClr>
                <a:schemeClr val="dk1"/>
              </a:buClr>
              <a:buFont typeface="Arial"/>
              <a:buChar char="•"/>
              <a:defRPr/>
            </a:lvl1pPr>
            <a:lvl2pPr marL="742950" indent="-158750" algn="l" rtl="0">
              <a:lnSpc>
                <a:spcPct val="100000"/>
              </a:lnSpc>
              <a:spcBef>
                <a:spcPts val="400"/>
              </a:spcBef>
              <a:spcAft>
                <a:spcPts val="0"/>
              </a:spcAft>
              <a:buClr>
                <a:schemeClr val="dk1"/>
              </a:buClr>
              <a:buFont typeface="Arial"/>
              <a:buChar char="–"/>
              <a:defRPr/>
            </a:lvl2pPr>
            <a:lvl3pPr marL="1143000" indent="-114300" algn="l" rtl="0">
              <a:lnSpc>
                <a:spcPct val="100000"/>
              </a:lnSpc>
              <a:spcBef>
                <a:spcPts val="360"/>
              </a:spcBef>
              <a:spcAft>
                <a:spcPts val="0"/>
              </a:spcAft>
              <a:buClr>
                <a:schemeClr val="dk1"/>
              </a:buClr>
              <a:buFont typeface="Courier New"/>
              <a:buChar char="o"/>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54" name="Shape 54"/>
          <p:cNvSpPr txBox="1"/>
          <p:nvPr/>
        </p:nvSpPr>
        <p:spPr>
          <a:xfrm>
            <a:off x="4505961" y="6503760"/>
            <a:ext cx="3220000" cy="215700"/>
          </a:xfrm>
          <a:prstGeom prst="rect">
            <a:avLst/>
          </a:prstGeom>
          <a:noFill/>
          <a:ln>
            <a:noFill/>
          </a:ln>
        </p:spPr>
        <p:txBody>
          <a:bodyPr lIns="91425" tIns="45700" rIns="91425" bIns="45700" anchor="t" anchorCtr="0">
            <a:noAutofit/>
          </a:bodyPr>
          <a:lstStyle/>
          <a:p>
            <a:pPr>
              <a:buClr>
                <a:srgbClr val="FFFFFF"/>
              </a:buClr>
              <a:buSzPct val="25000"/>
              <a:buFont typeface="Calibri"/>
              <a:buNone/>
            </a:pPr>
            <a:r>
              <a:rPr lang="en" sz="800" kern="0">
                <a:solidFill>
                  <a:srgbClr val="FFFFFF"/>
                </a:solidFill>
                <a:latin typeface="Calibri"/>
                <a:ea typeface="Calibri"/>
                <a:cs typeface="Calibri"/>
                <a:sym typeface="Calibri"/>
                <a:rtl val="0"/>
              </a:rPr>
              <a:t>© 2015 CloudBees, Inc.  All Rights Reserved</a:t>
            </a:r>
          </a:p>
        </p:txBody>
      </p:sp>
      <p:pic>
        <p:nvPicPr>
          <p:cNvPr id="55" name="Shape 55"/>
          <p:cNvPicPr preferRelativeResize="0"/>
          <p:nvPr/>
        </p:nvPicPr>
        <p:blipFill rotWithShape="1">
          <a:blip r:embed="rId3">
            <a:alphaModFix/>
          </a:blip>
          <a:srcRect/>
          <a:stretch/>
        </p:blipFill>
        <p:spPr>
          <a:xfrm>
            <a:off x="479001" y="6311900"/>
            <a:ext cx="1746799" cy="562500"/>
          </a:xfrm>
          <a:prstGeom prst="rect">
            <a:avLst/>
          </a:prstGeom>
          <a:noFill/>
          <a:ln>
            <a:noFill/>
          </a:ln>
        </p:spPr>
      </p:pic>
    </p:spTree>
    <p:extLst>
      <p:ext uri="{BB962C8B-B14F-4D97-AF65-F5344CB8AC3E}">
        <p14:creationId xmlns:p14="http://schemas.microsoft.com/office/powerpoint/2010/main" val="37505259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op Bar-bee">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3810001" y="3412067"/>
            <a:ext cx="8009599" cy="2999100"/>
          </a:xfrm>
          <a:prstGeom prst="rect">
            <a:avLst/>
          </a:prstGeom>
          <a:noFill/>
          <a:ln>
            <a:noFill/>
          </a:ln>
        </p:spPr>
      </p:pic>
      <p:sp>
        <p:nvSpPr>
          <p:cNvPr id="58" name="Shape 58"/>
          <p:cNvSpPr txBox="1">
            <a:spLocks noGrp="1"/>
          </p:cNvSpPr>
          <p:nvPr>
            <p:ph type="title"/>
          </p:nvPr>
        </p:nvSpPr>
        <p:spPr>
          <a:xfrm>
            <a:off x="798783" y="833967"/>
            <a:ext cx="10970000" cy="8360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59" name="Shape 59"/>
          <p:cNvSpPr txBox="1">
            <a:spLocks noGrp="1"/>
          </p:cNvSpPr>
          <p:nvPr>
            <p:ph type="body" idx="1"/>
          </p:nvPr>
        </p:nvSpPr>
        <p:spPr>
          <a:xfrm>
            <a:off x="799775" y="1691866"/>
            <a:ext cx="10968799" cy="4526100"/>
          </a:xfrm>
          <a:prstGeom prst="rect">
            <a:avLst/>
          </a:prstGeom>
          <a:noFill/>
          <a:ln>
            <a:noFill/>
          </a:ln>
        </p:spPr>
        <p:txBody>
          <a:bodyPr lIns="91425" tIns="91425" rIns="91425" bIns="91425" anchor="t" anchorCtr="0"/>
          <a:lstStyle>
            <a:lvl1pPr marL="182880" indent="-182880" rtl="0">
              <a:lnSpc>
                <a:spcPct val="100000"/>
              </a:lnSpc>
              <a:spcBef>
                <a:spcPts val="0"/>
              </a:spcBef>
              <a:spcAft>
                <a:spcPts val="0"/>
              </a:spcAft>
              <a:defRPr/>
            </a:lvl1pPr>
            <a:lvl2pPr rtl="0">
              <a:lnSpc>
                <a:spcPct val="100000"/>
              </a:lnSpc>
              <a:spcBef>
                <a:spcPts val="0"/>
              </a:spcBef>
              <a:defRPr/>
            </a:lvl2pPr>
            <a:lvl3pPr rtl="0">
              <a:lnSpc>
                <a:spcPct val="100000"/>
              </a:lnSpc>
              <a:spcBef>
                <a:spcPts val="0"/>
              </a:spcBef>
              <a:defRPr/>
            </a:lvl3pPr>
            <a:lvl4pPr rtl="0">
              <a:lnSpc>
                <a:spcPct val="100000"/>
              </a:lnSpc>
              <a:spcBef>
                <a:spcPts val="0"/>
              </a:spcBef>
              <a:defRPr/>
            </a:lvl4pPr>
            <a:lvl5pPr rtl="0">
              <a:lnSpc>
                <a:spcPct val="100000"/>
              </a:lnSpc>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20561510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ottom Bar-bee">
    <p:spTree>
      <p:nvGrpSpPr>
        <p:cNvPr id="1" name="Shape 61"/>
        <p:cNvGrpSpPr/>
        <p:nvPr/>
      </p:nvGrpSpPr>
      <p:grpSpPr>
        <a:xfrm>
          <a:off x="0" y="0"/>
          <a:ext cx="0" cy="0"/>
          <a:chOff x="0" y="0"/>
          <a:chExt cx="0" cy="0"/>
        </a:xfrm>
      </p:grpSpPr>
      <p:sp>
        <p:nvSpPr>
          <p:cNvPr id="62" name="Shape 62"/>
          <p:cNvSpPr/>
          <p:nvPr/>
        </p:nvSpPr>
        <p:spPr>
          <a:xfrm>
            <a:off x="0" y="0"/>
            <a:ext cx="12192000" cy="6858000"/>
          </a:xfrm>
          <a:prstGeom prst="rect">
            <a:avLst/>
          </a:prstGeom>
          <a:solidFill>
            <a:schemeClr val="lt1"/>
          </a:solidFill>
          <a:ln>
            <a:noFill/>
          </a:ln>
        </p:spPr>
        <p:txBody>
          <a:bodyPr lIns="91425" tIns="45700" rIns="91425" bIns="45700" anchor="ctr" anchorCtr="0">
            <a:noAutofit/>
          </a:bodyPr>
          <a:lstStyle/>
          <a:p>
            <a:pPr algn="ctr"/>
            <a:endParaRPr sz="1800" kern="0">
              <a:solidFill>
                <a:srgbClr val="FFFFFF"/>
              </a:solidFill>
              <a:latin typeface="Calibri"/>
              <a:ea typeface="Calibri"/>
              <a:cs typeface="Calibri"/>
              <a:sym typeface="Calibri"/>
              <a:rtl val="0"/>
            </a:endParaRPr>
          </a:p>
        </p:txBody>
      </p:sp>
      <p:pic>
        <p:nvPicPr>
          <p:cNvPr id="63" name="Shape 63"/>
          <p:cNvPicPr preferRelativeResize="0"/>
          <p:nvPr/>
        </p:nvPicPr>
        <p:blipFill rotWithShape="1">
          <a:blip r:embed="rId2">
            <a:alphaModFix/>
          </a:blip>
          <a:srcRect/>
          <a:stretch/>
        </p:blipFill>
        <p:spPr>
          <a:xfrm>
            <a:off x="3810001" y="3045883"/>
            <a:ext cx="8009599" cy="2999100"/>
          </a:xfrm>
          <a:prstGeom prst="rect">
            <a:avLst/>
          </a:prstGeom>
          <a:noFill/>
          <a:ln>
            <a:noFill/>
          </a:ln>
        </p:spPr>
      </p:pic>
      <p:pic>
        <p:nvPicPr>
          <p:cNvPr id="64" name="Shape 64"/>
          <p:cNvPicPr preferRelativeResize="0"/>
          <p:nvPr/>
        </p:nvPicPr>
        <p:blipFill rotWithShape="1">
          <a:blip r:embed="rId3">
            <a:alphaModFix/>
          </a:blip>
          <a:srcRect t="2" b="91998"/>
          <a:stretch/>
        </p:blipFill>
        <p:spPr>
          <a:xfrm rot="10800000">
            <a:off x="0" y="6309301"/>
            <a:ext cx="12192000" cy="548699"/>
          </a:xfrm>
          <a:prstGeom prst="rect">
            <a:avLst/>
          </a:prstGeom>
          <a:noFill/>
          <a:ln>
            <a:noFill/>
          </a:ln>
        </p:spPr>
      </p:pic>
      <p:sp>
        <p:nvSpPr>
          <p:cNvPr id="65" name="Shape 65"/>
          <p:cNvSpPr txBox="1">
            <a:spLocks noGrp="1"/>
          </p:cNvSpPr>
          <p:nvPr>
            <p:ph type="title"/>
          </p:nvPr>
        </p:nvSpPr>
        <p:spPr>
          <a:xfrm>
            <a:off x="561716" y="301626"/>
            <a:ext cx="11128800" cy="8360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66" name="Shape 66"/>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FFFFFF"/>
                </a:solidFill>
                <a:latin typeface="PT Sans"/>
                <a:ea typeface="PT Sans"/>
                <a:cs typeface="PT Sans"/>
                <a:sym typeface="PT Sans"/>
              </a:rPr>
              <a:pPr algn="ctr">
                <a:buSzPct val="25000"/>
              </a:pPr>
              <a:t>‹#›</a:t>
            </a:fld>
            <a:endParaRPr lang="en" sz="900">
              <a:solidFill>
                <a:srgbClr val="FFFFFF"/>
              </a:solidFill>
              <a:latin typeface="PT Sans"/>
              <a:ea typeface="PT Sans"/>
              <a:cs typeface="PT Sans"/>
              <a:sym typeface="PT Sans"/>
            </a:endParaRPr>
          </a:p>
        </p:txBody>
      </p:sp>
      <p:sp>
        <p:nvSpPr>
          <p:cNvPr id="67" name="Shape 67"/>
          <p:cNvSpPr txBox="1">
            <a:spLocks noGrp="1"/>
          </p:cNvSpPr>
          <p:nvPr>
            <p:ph type="body" idx="1"/>
          </p:nvPr>
        </p:nvSpPr>
        <p:spPr>
          <a:xfrm>
            <a:off x="561716" y="1158875"/>
            <a:ext cx="11128800" cy="4886400"/>
          </a:xfrm>
          <a:prstGeom prst="rect">
            <a:avLst/>
          </a:prstGeom>
          <a:noFill/>
          <a:ln>
            <a:noFill/>
          </a:ln>
        </p:spPr>
        <p:txBody>
          <a:bodyPr lIns="91425" tIns="91425" rIns="91425" bIns="91425" anchor="t" anchorCtr="0"/>
          <a:lstStyle>
            <a:lvl1pPr marL="169862" indent="-30162" algn="l" rtl="0">
              <a:lnSpc>
                <a:spcPct val="100000"/>
              </a:lnSpc>
              <a:spcBef>
                <a:spcPts val="440"/>
              </a:spcBef>
              <a:spcAft>
                <a:spcPts val="0"/>
              </a:spcAft>
              <a:buClr>
                <a:schemeClr val="dk1"/>
              </a:buClr>
              <a:buFont typeface="Arial"/>
              <a:buChar char="•"/>
              <a:defRPr/>
            </a:lvl1pPr>
            <a:lvl2pPr marL="742950" indent="-158750" algn="l" rtl="0">
              <a:lnSpc>
                <a:spcPct val="100000"/>
              </a:lnSpc>
              <a:spcBef>
                <a:spcPts val="400"/>
              </a:spcBef>
              <a:spcAft>
                <a:spcPts val="0"/>
              </a:spcAft>
              <a:buClr>
                <a:schemeClr val="dk1"/>
              </a:buClr>
              <a:buFont typeface="Arial"/>
              <a:buChar char="–"/>
              <a:defRPr/>
            </a:lvl2pPr>
            <a:lvl3pPr marL="1143000" indent="-114300" algn="l" rtl="0">
              <a:lnSpc>
                <a:spcPct val="100000"/>
              </a:lnSpc>
              <a:spcBef>
                <a:spcPts val="360"/>
              </a:spcBef>
              <a:spcAft>
                <a:spcPts val="0"/>
              </a:spcAft>
              <a:buClr>
                <a:schemeClr val="dk1"/>
              </a:buClr>
              <a:buFont typeface="Courier New"/>
              <a:buChar char="o"/>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68" name="Shape 68"/>
          <p:cNvSpPr txBox="1"/>
          <p:nvPr/>
        </p:nvSpPr>
        <p:spPr>
          <a:xfrm>
            <a:off x="4492416" y="6503760"/>
            <a:ext cx="3220000" cy="215700"/>
          </a:xfrm>
          <a:prstGeom prst="rect">
            <a:avLst/>
          </a:prstGeom>
          <a:noFill/>
          <a:ln>
            <a:noFill/>
          </a:ln>
        </p:spPr>
        <p:txBody>
          <a:bodyPr lIns="91425" tIns="45700" rIns="91425" bIns="45700" anchor="t" anchorCtr="0">
            <a:noAutofit/>
          </a:bodyPr>
          <a:lstStyle/>
          <a:p>
            <a:pPr>
              <a:buClr>
                <a:srgbClr val="FFFFFF"/>
              </a:buClr>
              <a:buSzPct val="25000"/>
              <a:buFont typeface="Calibri"/>
              <a:buNone/>
            </a:pPr>
            <a:r>
              <a:rPr lang="en" sz="800" kern="0">
                <a:solidFill>
                  <a:srgbClr val="FFFFFF"/>
                </a:solidFill>
                <a:latin typeface="Calibri"/>
                <a:ea typeface="Calibri"/>
                <a:cs typeface="Calibri"/>
                <a:sym typeface="Calibri"/>
                <a:rtl val="0"/>
              </a:rPr>
              <a:t>© 2015 CloudBees, Inc.  All Rights Reserved</a:t>
            </a:r>
          </a:p>
        </p:txBody>
      </p:sp>
      <p:pic>
        <p:nvPicPr>
          <p:cNvPr id="69" name="Shape 69"/>
          <p:cNvPicPr preferRelativeResize="0"/>
          <p:nvPr/>
        </p:nvPicPr>
        <p:blipFill rotWithShape="1">
          <a:blip r:embed="rId4">
            <a:alphaModFix/>
          </a:blip>
          <a:srcRect/>
          <a:stretch/>
        </p:blipFill>
        <p:spPr>
          <a:xfrm>
            <a:off x="479001" y="6311900"/>
            <a:ext cx="1746799" cy="562500"/>
          </a:xfrm>
          <a:prstGeom prst="rect">
            <a:avLst/>
          </a:prstGeom>
          <a:noFill/>
          <a:ln>
            <a:noFill/>
          </a:ln>
        </p:spPr>
      </p:pic>
    </p:spTree>
    <p:extLst>
      <p:ext uri="{BB962C8B-B14F-4D97-AF65-F5344CB8AC3E}">
        <p14:creationId xmlns:p14="http://schemas.microsoft.com/office/powerpoint/2010/main" val="25954342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3_Custom Layout">
    <p:spTree>
      <p:nvGrpSpPr>
        <p:cNvPr id="1" name="Shape 70"/>
        <p:cNvGrpSpPr/>
        <p:nvPr/>
      </p:nvGrpSpPr>
      <p:grpSpPr>
        <a:xfrm>
          <a:off x="0" y="0"/>
          <a:ext cx="0" cy="0"/>
          <a:chOff x="0" y="0"/>
          <a:chExt cx="0" cy="0"/>
        </a:xfrm>
      </p:grpSpPr>
      <p:pic>
        <p:nvPicPr>
          <p:cNvPr id="71" name="Shape 7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2" name="Shape 72"/>
          <p:cNvSpPr txBox="1"/>
          <p:nvPr/>
        </p:nvSpPr>
        <p:spPr>
          <a:xfrm rot="-5400000">
            <a:off x="-1011372" y="5507050"/>
            <a:ext cx="2414699" cy="287200"/>
          </a:xfrm>
          <a:prstGeom prst="rect">
            <a:avLst/>
          </a:prstGeom>
          <a:noFill/>
          <a:ln>
            <a:noFill/>
          </a:ln>
        </p:spPr>
        <p:txBody>
          <a:bodyPr lIns="91425" tIns="45700" rIns="91425" bIns="45700" anchor="t" anchorCtr="0">
            <a:noAutofit/>
          </a:bodyPr>
          <a:lstStyle/>
          <a:p>
            <a:pPr>
              <a:buClr>
                <a:srgbClr val="54585B"/>
              </a:buClr>
              <a:buSzPct val="25000"/>
              <a:buFont typeface="Calibri"/>
              <a:buNone/>
            </a:pPr>
            <a:r>
              <a:rPr lang="en" sz="800" kern="0">
                <a:solidFill>
                  <a:srgbClr val="54585B"/>
                </a:solidFill>
                <a:latin typeface="Calibri"/>
                <a:ea typeface="Calibri"/>
                <a:cs typeface="Calibri"/>
                <a:sym typeface="Calibri"/>
                <a:rtl val="0"/>
              </a:rPr>
              <a:t>© 2015 CloudBees, Inc.  All Rights Reserved</a:t>
            </a:r>
          </a:p>
        </p:txBody>
      </p:sp>
      <p:pic>
        <p:nvPicPr>
          <p:cNvPr id="73" name="Shape 73"/>
          <p:cNvPicPr preferRelativeResize="0"/>
          <p:nvPr/>
        </p:nvPicPr>
        <p:blipFill rotWithShape="1">
          <a:blip r:embed="rId3">
            <a:alphaModFix/>
          </a:blip>
          <a:srcRect/>
          <a:stretch/>
        </p:blipFill>
        <p:spPr>
          <a:xfrm>
            <a:off x="2895600" y="2400301"/>
            <a:ext cx="6400800" cy="2057699"/>
          </a:xfrm>
          <a:prstGeom prst="rect">
            <a:avLst/>
          </a:prstGeom>
          <a:noFill/>
          <a:ln>
            <a:noFill/>
          </a:ln>
        </p:spPr>
      </p:pic>
    </p:spTree>
    <p:extLst>
      <p:ext uri="{BB962C8B-B14F-4D97-AF65-F5344CB8AC3E}">
        <p14:creationId xmlns:p14="http://schemas.microsoft.com/office/powerpoint/2010/main" val="32758066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74"/>
        <p:cNvGrpSpPr/>
        <p:nvPr/>
      </p:nvGrpSpPr>
      <p:grpSpPr>
        <a:xfrm>
          <a:off x="0" y="0"/>
          <a:ext cx="0" cy="0"/>
          <a:chOff x="0" y="0"/>
          <a:chExt cx="0" cy="0"/>
        </a:xfrm>
      </p:grpSpPr>
      <p:pic>
        <p:nvPicPr>
          <p:cNvPr id="75" name="Shape 75"/>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76" name="Shape 76"/>
          <p:cNvPicPr preferRelativeResize="0"/>
          <p:nvPr/>
        </p:nvPicPr>
        <p:blipFill rotWithShape="1">
          <a:blip r:embed="rId3">
            <a:alphaModFix/>
          </a:blip>
          <a:srcRect/>
          <a:stretch/>
        </p:blipFill>
        <p:spPr>
          <a:xfrm>
            <a:off x="3947967" y="2644852"/>
            <a:ext cx="4718400" cy="1686900"/>
          </a:xfrm>
          <a:prstGeom prst="rect">
            <a:avLst/>
          </a:prstGeom>
          <a:noFill/>
          <a:ln>
            <a:noFill/>
          </a:ln>
        </p:spPr>
      </p:pic>
      <p:sp>
        <p:nvSpPr>
          <p:cNvPr id="77" name="Shape 77"/>
          <p:cNvSpPr txBox="1"/>
          <p:nvPr/>
        </p:nvSpPr>
        <p:spPr>
          <a:xfrm rot="-5400000">
            <a:off x="-1011372" y="5507050"/>
            <a:ext cx="2414699" cy="287200"/>
          </a:xfrm>
          <a:prstGeom prst="rect">
            <a:avLst/>
          </a:prstGeom>
          <a:noFill/>
          <a:ln>
            <a:noFill/>
          </a:ln>
        </p:spPr>
        <p:txBody>
          <a:bodyPr lIns="91425" tIns="45700" rIns="91425" bIns="45700" anchor="t" anchorCtr="0">
            <a:noAutofit/>
          </a:bodyPr>
          <a:lstStyle/>
          <a:p>
            <a:pPr>
              <a:buClr>
                <a:srgbClr val="54585B"/>
              </a:buClr>
              <a:buSzPct val="25000"/>
              <a:buFont typeface="Calibri"/>
              <a:buNone/>
            </a:pPr>
            <a:r>
              <a:rPr lang="en" sz="800" kern="0">
                <a:solidFill>
                  <a:srgbClr val="54585B"/>
                </a:solidFill>
                <a:latin typeface="Calibri"/>
                <a:ea typeface="Calibri"/>
                <a:cs typeface="Calibri"/>
                <a:sym typeface="Calibri"/>
                <a:rtl val="0"/>
              </a:rPr>
              <a:t>© 2015 CloudBees, Inc.  All Rights Reserved</a:t>
            </a:r>
          </a:p>
        </p:txBody>
      </p:sp>
    </p:spTree>
    <p:extLst>
      <p:ext uri="{BB962C8B-B14F-4D97-AF65-F5344CB8AC3E}">
        <p14:creationId xmlns:p14="http://schemas.microsoft.com/office/powerpoint/2010/main" val="27856737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914400" y="2111123"/>
            <a:ext cx="10363200" cy="1546500"/>
          </a:xfrm>
          <a:prstGeom prst="rect">
            <a:avLst/>
          </a:prstGeom>
        </p:spPr>
        <p:txBody>
          <a:bodyPr lIns="91425" tIns="91425" rIns="91425" bIns="91425" anchor="b"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80" name="Shape 80"/>
          <p:cNvSpPr txBox="1">
            <a:spLocks noGrp="1"/>
          </p:cNvSpPr>
          <p:nvPr>
            <p:ph type="subTitle" idx="1"/>
          </p:nvPr>
        </p:nvSpPr>
        <p:spPr>
          <a:xfrm>
            <a:off x="914400" y="3786737"/>
            <a:ext cx="10363200" cy="1046400"/>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81" name="Shape 81"/>
          <p:cNvSpPr txBox="1">
            <a:spLocks noGrp="1"/>
          </p:cNvSpPr>
          <p:nvPr>
            <p:ph type="sldNum" idx="12"/>
          </p:nvPr>
        </p:nvSpPr>
        <p:spPr>
          <a:xfrm>
            <a:off x="11409055" y="6333135"/>
            <a:ext cx="731599" cy="524699"/>
          </a:xfrm>
          <a:prstGeom prst="rect">
            <a:avLst/>
          </a:prstGeom>
        </p:spPr>
        <p:txBody>
          <a:bodyPr lIns="0" tIns="0" rIns="0" bIns="0"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41663811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Title Slide">
    <p:spTree>
      <p:nvGrpSpPr>
        <p:cNvPr id="1" name="Shape 11"/>
        <p:cNvGrpSpPr/>
        <p:nvPr/>
      </p:nvGrpSpPr>
      <p:grpSpPr>
        <a:xfrm>
          <a:off x="0" y="0"/>
          <a:ext cx="0" cy="0"/>
          <a:chOff x="0" y="0"/>
          <a:chExt cx="0" cy="0"/>
        </a:xfrm>
      </p:grpSpPr>
      <p:pic>
        <p:nvPicPr>
          <p:cNvPr id="12" name="Shape 12"/>
          <p:cNvPicPr preferRelativeResize="0"/>
          <p:nvPr/>
        </p:nvPicPr>
        <p:blipFill rotWithShape="1">
          <a:blip r:embed="rId2">
            <a:alphaModFix/>
          </a:blip>
          <a:srcRect/>
          <a:stretch/>
        </p:blipFill>
        <p:spPr>
          <a:xfrm>
            <a:off x="0" y="9201"/>
            <a:ext cx="12192000" cy="6858000"/>
          </a:xfrm>
          <a:prstGeom prst="rect">
            <a:avLst/>
          </a:prstGeom>
          <a:noFill/>
          <a:ln>
            <a:noFill/>
          </a:ln>
        </p:spPr>
      </p:pic>
      <p:sp>
        <p:nvSpPr>
          <p:cNvPr id="13" name="Shape 13"/>
          <p:cNvSpPr txBox="1">
            <a:spLocks noGrp="1"/>
          </p:cNvSpPr>
          <p:nvPr>
            <p:ph type="ctrTitle"/>
          </p:nvPr>
        </p:nvSpPr>
        <p:spPr>
          <a:xfrm>
            <a:off x="914401" y="2127739"/>
            <a:ext cx="10464799" cy="2111100"/>
          </a:xfrm>
          <a:prstGeom prst="rect">
            <a:avLst/>
          </a:prstGeom>
          <a:noFill/>
          <a:ln>
            <a:noFill/>
          </a:ln>
        </p:spPr>
        <p:txBody>
          <a:bodyPr lIns="91425" tIns="91425" rIns="91425" bIns="91425" anchor="b" anchorCtr="0"/>
          <a:lstStyle>
            <a:lvl1pPr marL="0" marR="0" indent="0" algn="l" rtl="0">
              <a:spcBef>
                <a:spcPts val="0"/>
              </a:spcBef>
              <a:spcAft>
                <a:spcPts val="0"/>
              </a:spcAft>
              <a:buClr>
                <a:srgbClr val="FFFFFF"/>
              </a:buClr>
              <a:defRPr>
                <a:solidFill>
                  <a:srgbClr val="FFFFFF"/>
                </a:solidFill>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4" name="Shape 14"/>
          <p:cNvSpPr txBox="1">
            <a:spLocks noGrp="1"/>
          </p:cNvSpPr>
          <p:nvPr>
            <p:ph type="subTitle" idx="1"/>
          </p:nvPr>
        </p:nvSpPr>
        <p:spPr>
          <a:xfrm>
            <a:off x="914400" y="4312138"/>
            <a:ext cx="7721600" cy="1066799"/>
          </a:xfrm>
          <a:prstGeom prst="rect">
            <a:avLst/>
          </a:prstGeom>
          <a:noFill/>
          <a:ln>
            <a:noFill/>
          </a:ln>
        </p:spPr>
        <p:txBody>
          <a:bodyPr lIns="91425" tIns="91425" rIns="91425" bIns="91425" anchor="t" anchorCtr="0"/>
          <a:lstStyle>
            <a:lvl1pPr marL="0" marR="0" indent="0" algn="l" rtl="0">
              <a:lnSpc>
                <a:spcPct val="100000"/>
              </a:lnSpc>
              <a:spcBef>
                <a:spcPts val="400"/>
              </a:spcBef>
              <a:spcAft>
                <a:spcPts val="0"/>
              </a:spcAft>
              <a:buClr>
                <a:srgbClr val="FFFFFF"/>
              </a:buClr>
              <a:buFont typeface="Arial"/>
              <a:buNone/>
              <a:defRPr>
                <a:solidFill>
                  <a:srgbClr val="FFFFFF"/>
                </a:solidFill>
              </a:defRPr>
            </a:lvl1pPr>
            <a:lvl2pPr marL="457200" marR="0" indent="0" algn="ctr" rtl="0">
              <a:lnSpc>
                <a:spcPct val="100000"/>
              </a:lnSpc>
              <a:spcBef>
                <a:spcPts val="400"/>
              </a:spcBef>
              <a:spcAft>
                <a:spcPts val="0"/>
              </a:spcAft>
              <a:buClr>
                <a:srgbClr val="AFB1B2"/>
              </a:buClr>
              <a:buFont typeface="Arial"/>
              <a:buNone/>
              <a:defRPr/>
            </a:lvl2pPr>
            <a:lvl3pPr marL="914400" marR="0" indent="0" algn="ctr" rtl="0">
              <a:lnSpc>
                <a:spcPct val="100000"/>
              </a:lnSpc>
              <a:spcBef>
                <a:spcPts val="360"/>
              </a:spcBef>
              <a:spcAft>
                <a:spcPts val="0"/>
              </a:spcAft>
              <a:buClr>
                <a:srgbClr val="AFB1B2"/>
              </a:buClr>
              <a:buFont typeface="Courier New"/>
              <a:buNone/>
              <a:defRPr/>
            </a:lvl3pPr>
            <a:lvl4pPr marL="1371600" marR="0" indent="0" algn="ctr" rtl="0">
              <a:spcBef>
                <a:spcPts val="400"/>
              </a:spcBef>
              <a:spcAft>
                <a:spcPts val="0"/>
              </a:spcAft>
              <a:buClr>
                <a:srgbClr val="AFB1B2"/>
              </a:buClr>
              <a:buFont typeface="Arial"/>
              <a:buNone/>
              <a:defRPr/>
            </a:lvl4pPr>
            <a:lvl5pPr marL="1828800" marR="0" indent="0" algn="ctr" rtl="0">
              <a:spcBef>
                <a:spcPts val="400"/>
              </a:spcBef>
              <a:spcAft>
                <a:spcPts val="0"/>
              </a:spcAft>
              <a:buClr>
                <a:srgbClr val="AFB1B2"/>
              </a:buClr>
              <a:buFont typeface="Arial"/>
              <a:buNone/>
              <a:defRPr/>
            </a:lvl5pPr>
            <a:lvl6pPr marL="2286000" marR="0" indent="0" algn="ctr" rtl="0">
              <a:spcBef>
                <a:spcPts val="400"/>
              </a:spcBef>
              <a:buClr>
                <a:srgbClr val="AFB1B2"/>
              </a:buClr>
              <a:buFont typeface="Arial"/>
              <a:buNone/>
              <a:defRPr/>
            </a:lvl6pPr>
            <a:lvl7pPr marL="2743200" marR="0" indent="0" algn="ctr" rtl="0">
              <a:spcBef>
                <a:spcPts val="400"/>
              </a:spcBef>
              <a:buClr>
                <a:srgbClr val="AFB1B2"/>
              </a:buClr>
              <a:buFont typeface="Arial"/>
              <a:buNone/>
              <a:defRPr/>
            </a:lvl7pPr>
            <a:lvl8pPr marL="3200400" marR="0" indent="0" algn="ctr" rtl="0">
              <a:spcBef>
                <a:spcPts val="400"/>
              </a:spcBef>
              <a:buClr>
                <a:srgbClr val="AFB1B2"/>
              </a:buClr>
              <a:buFont typeface="Arial"/>
              <a:buNone/>
              <a:defRPr/>
            </a:lvl8pPr>
            <a:lvl9pPr marL="3657600" marR="0" indent="0" algn="ctr" rtl="0">
              <a:spcBef>
                <a:spcPts val="400"/>
              </a:spcBef>
              <a:buClr>
                <a:srgbClr val="AFB1B2"/>
              </a:buClr>
              <a:buFont typeface="Arial"/>
              <a:buNone/>
              <a:defRPr/>
            </a:lvl9pPr>
          </a:lstStyle>
          <a:p>
            <a:endParaRPr/>
          </a:p>
        </p:txBody>
      </p:sp>
      <p:pic>
        <p:nvPicPr>
          <p:cNvPr id="15" name="Shape 15"/>
          <p:cNvPicPr preferRelativeResize="0"/>
          <p:nvPr/>
        </p:nvPicPr>
        <p:blipFill rotWithShape="1">
          <a:blip r:embed="rId3">
            <a:alphaModFix/>
          </a:blip>
          <a:srcRect/>
          <a:stretch/>
        </p:blipFill>
        <p:spPr>
          <a:xfrm>
            <a:off x="8636000" y="232713"/>
            <a:ext cx="3194000" cy="1026899"/>
          </a:xfrm>
          <a:prstGeom prst="rect">
            <a:avLst/>
          </a:prstGeom>
          <a:noFill/>
          <a:ln>
            <a:noFill/>
          </a:ln>
        </p:spPr>
      </p:pic>
      <p:sp>
        <p:nvSpPr>
          <p:cNvPr id="16" name="Shape 16"/>
          <p:cNvSpPr txBox="1"/>
          <p:nvPr/>
        </p:nvSpPr>
        <p:spPr>
          <a:xfrm rot="-5400000">
            <a:off x="-1011372" y="5507050"/>
            <a:ext cx="2414699" cy="287200"/>
          </a:xfrm>
          <a:prstGeom prst="rect">
            <a:avLst/>
          </a:prstGeom>
          <a:noFill/>
          <a:ln>
            <a:noFill/>
          </a:ln>
        </p:spPr>
        <p:txBody>
          <a:bodyPr lIns="91425" tIns="45700" rIns="91425" bIns="45700" anchor="t" anchorCtr="0">
            <a:noAutofit/>
          </a:bodyPr>
          <a:lstStyle/>
          <a:p>
            <a:pPr>
              <a:buClr>
                <a:srgbClr val="FFFFFF"/>
              </a:buClr>
              <a:buSzPct val="25000"/>
              <a:buFont typeface="Calibri"/>
              <a:buNone/>
            </a:pPr>
            <a:r>
              <a:rPr lang="en" sz="800" kern="0">
                <a:solidFill>
                  <a:srgbClr val="FFFFFF"/>
                </a:solidFill>
                <a:latin typeface="Calibri"/>
                <a:ea typeface="Calibri"/>
                <a:cs typeface="Calibri"/>
                <a:sym typeface="Calibri"/>
                <a:rtl val="0"/>
              </a:rPr>
              <a:t>© 2015 CloudBees, Inc.  All Rights Reserved</a:t>
            </a:r>
          </a:p>
        </p:txBody>
      </p:sp>
    </p:spTree>
    <p:extLst>
      <p:ext uri="{BB962C8B-B14F-4D97-AF65-F5344CB8AC3E}">
        <p14:creationId xmlns:p14="http://schemas.microsoft.com/office/powerpoint/2010/main" val="421275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946948-C5B0-4A23-98E5-0DB4EAFB3E0F}" type="datetimeFigureOut">
              <a:rPr lang="en-US" smtClean="0"/>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7BE46-C4D5-4E4E-AD52-777D307BF61A}" type="slidenum">
              <a:rPr lang="en-US" smtClean="0"/>
              <a:t>‹#›</a:t>
            </a:fld>
            <a:endParaRPr lang="en-US"/>
          </a:p>
        </p:txBody>
      </p:sp>
    </p:spTree>
    <p:extLst>
      <p:ext uri="{BB962C8B-B14F-4D97-AF65-F5344CB8AC3E}">
        <p14:creationId xmlns:p14="http://schemas.microsoft.com/office/powerpoint/2010/main" val="35657627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itle Slide">
    <p:spTree>
      <p:nvGrpSpPr>
        <p:cNvPr id="1" name="Shape 11"/>
        <p:cNvGrpSpPr/>
        <p:nvPr/>
      </p:nvGrpSpPr>
      <p:grpSpPr>
        <a:xfrm>
          <a:off x="0" y="0"/>
          <a:ext cx="0" cy="0"/>
          <a:chOff x="0" y="0"/>
          <a:chExt cx="0" cy="0"/>
        </a:xfrm>
      </p:grpSpPr>
      <p:pic>
        <p:nvPicPr>
          <p:cNvPr id="12" name="Shape 12"/>
          <p:cNvPicPr preferRelativeResize="0"/>
          <p:nvPr/>
        </p:nvPicPr>
        <p:blipFill rotWithShape="1">
          <a:blip r:embed="rId2">
            <a:alphaModFix/>
          </a:blip>
          <a:srcRect/>
          <a:stretch/>
        </p:blipFill>
        <p:spPr>
          <a:xfrm>
            <a:off x="0" y="9201"/>
            <a:ext cx="12192000" cy="6858000"/>
          </a:xfrm>
          <a:prstGeom prst="rect">
            <a:avLst/>
          </a:prstGeom>
          <a:noFill/>
          <a:ln>
            <a:noFill/>
          </a:ln>
        </p:spPr>
      </p:pic>
      <p:sp>
        <p:nvSpPr>
          <p:cNvPr id="13" name="Shape 13"/>
          <p:cNvSpPr txBox="1">
            <a:spLocks noGrp="1"/>
          </p:cNvSpPr>
          <p:nvPr>
            <p:ph type="ctrTitle"/>
          </p:nvPr>
        </p:nvSpPr>
        <p:spPr>
          <a:xfrm>
            <a:off x="914401" y="2127739"/>
            <a:ext cx="10464799" cy="2111100"/>
          </a:xfrm>
          <a:prstGeom prst="rect">
            <a:avLst/>
          </a:prstGeom>
          <a:noFill/>
          <a:ln>
            <a:noFill/>
          </a:ln>
        </p:spPr>
        <p:txBody>
          <a:bodyPr lIns="91425" tIns="91425" rIns="91425" bIns="91425" anchor="b" anchorCtr="0"/>
          <a:lstStyle>
            <a:lvl1pPr marL="0" marR="0" indent="0" algn="l" rtl="0">
              <a:spcBef>
                <a:spcPts val="0"/>
              </a:spcBef>
              <a:spcAft>
                <a:spcPts val="0"/>
              </a:spcAft>
              <a:buClr>
                <a:srgbClr val="FFFFFF"/>
              </a:buClr>
              <a:defRPr>
                <a:solidFill>
                  <a:srgbClr val="FFFFFF"/>
                </a:solidFill>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4" name="Shape 14"/>
          <p:cNvSpPr txBox="1">
            <a:spLocks noGrp="1"/>
          </p:cNvSpPr>
          <p:nvPr>
            <p:ph type="subTitle" idx="1"/>
          </p:nvPr>
        </p:nvSpPr>
        <p:spPr>
          <a:xfrm>
            <a:off x="914400" y="4312138"/>
            <a:ext cx="7721600" cy="1066799"/>
          </a:xfrm>
          <a:prstGeom prst="rect">
            <a:avLst/>
          </a:prstGeom>
          <a:noFill/>
          <a:ln>
            <a:noFill/>
          </a:ln>
        </p:spPr>
        <p:txBody>
          <a:bodyPr lIns="91425" tIns="91425" rIns="91425" bIns="91425" anchor="t" anchorCtr="0"/>
          <a:lstStyle>
            <a:lvl1pPr marL="0" marR="0" indent="0" algn="l" rtl="0">
              <a:lnSpc>
                <a:spcPct val="100000"/>
              </a:lnSpc>
              <a:spcBef>
                <a:spcPts val="400"/>
              </a:spcBef>
              <a:spcAft>
                <a:spcPts val="0"/>
              </a:spcAft>
              <a:buClr>
                <a:srgbClr val="FFFFFF"/>
              </a:buClr>
              <a:buFont typeface="Arial"/>
              <a:buNone/>
              <a:defRPr>
                <a:solidFill>
                  <a:srgbClr val="FFFFFF"/>
                </a:solidFill>
              </a:defRPr>
            </a:lvl1pPr>
            <a:lvl2pPr marL="457200" marR="0" indent="0" algn="ctr" rtl="0">
              <a:lnSpc>
                <a:spcPct val="100000"/>
              </a:lnSpc>
              <a:spcBef>
                <a:spcPts val="400"/>
              </a:spcBef>
              <a:spcAft>
                <a:spcPts val="0"/>
              </a:spcAft>
              <a:buClr>
                <a:srgbClr val="AFB1B2"/>
              </a:buClr>
              <a:buFont typeface="Arial"/>
              <a:buNone/>
              <a:defRPr/>
            </a:lvl2pPr>
            <a:lvl3pPr marL="914400" marR="0" indent="0" algn="ctr" rtl="0">
              <a:lnSpc>
                <a:spcPct val="100000"/>
              </a:lnSpc>
              <a:spcBef>
                <a:spcPts val="360"/>
              </a:spcBef>
              <a:spcAft>
                <a:spcPts val="0"/>
              </a:spcAft>
              <a:buClr>
                <a:srgbClr val="AFB1B2"/>
              </a:buClr>
              <a:buFont typeface="Courier New"/>
              <a:buNone/>
              <a:defRPr/>
            </a:lvl3pPr>
            <a:lvl4pPr marL="1371600" marR="0" indent="0" algn="ctr" rtl="0">
              <a:spcBef>
                <a:spcPts val="400"/>
              </a:spcBef>
              <a:spcAft>
                <a:spcPts val="0"/>
              </a:spcAft>
              <a:buClr>
                <a:srgbClr val="AFB1B2"/>
              </a:buClr>
              <a:buFont typeface="Arial"/>
              <a:buNone/>
              <a:defRPr/>
            </a:lvl4pPr>
            <a:lvl5pPr marL="1828800" marR="0" indent="0" algn="ctr" rtl="0">
              <a:spcBef>
                <a:spcPts val="400"/>
              </a:spcBef>
              <a:spcAft>
                <a:spcPts val="0"/>
              </a:spcAft>
              <a:buClr>
                <a:srgbClr val="AFB1B2"/>
              </a:buClr>
              <a:buFont typeface="Arial"/>
              <a:buNone/>
              <a:defRPr/>
            </a:lvl5pPr>
            <a:lvl6pPr marL="2286000" marR="0" indent="0" algn="ctr" rtl="0">
              <a:spcBef>
                <a:spcPts val="400"/>
              </a:spcBef>
              <a:buClr>
                <a:srgbClr val="AFB1B2"/>
              </a:buClr>
              <a:buFont typeface="Arial"/>
              <a:buNone/>
              <a:defRPr/>
            </a:lvl6pPr>
            <a:lvl7pPr marL="2743200" marR="0" indent="0" algn="ctr" rtl="0">
              <a:spcBef>
                <a:spcPts val="400"/>
              </a:spcBef>
              <a:buClr>
                <a:srgbClr val="AFB1B2"/>
              </a:buClr>
              <a:buFont typeface="Arial"/>
              <a:buNone/>
              <a:defRPr/>
            </a:lvl7pPr>
            <a:lvl8pPr marL="3200400" marR="0" indent="0" algn="ctr" rtl="0">
              <a:spcBef>
                <a:spcPts val="400"/>
              </a:spcBef>
              <a:buClr>
                <a:srgbClr val="AFB1B2"/>
              </a:buClr>
              <a:buFont typeface="Arial"/>
              <a:buNone/>
              <a:defRPr/>
            </a:lvl8pPr>
            <a:lvl9pPr marL="3657600" marR="0" indent="0" algn="ctr" rtl="0">
              <a:spcBef>
                <a:spcPts val="400"/>
              </a:spcBef>
              <a:buClr>
                <a:srgbClr val="AFB1B2"/>
              </a:buClr>
              <a:buFont typeface="Arial"/>
              <a:buNone/>
              <a:defRPr/>
            </a:lvl9pPr>
          </a:lstStyle>
          <a:p>
            <a:endParaRPr/>
          </a:p>
        </p:txBody>
      </p:sp>
      <p:pic>
        <p:nvPicPr>
          <p:cNvPr id="15" name="Shape 15"/>
          <p:cNvPicPr preferRelativeResize="0"/>
          <p:nvPr/>
        </p:nvPicPr>
        <p:blipFill rotWithShape="1">
          <a:blip r:embed="rId3">
            <a:alphaModFix/>
          </a:blip>
          <a:srcRect/>
          <a:stretch/>
        </p:blipFill>
        <p:spPr>
          <a:xfrm>
            <a:off x="8636000" y="232713"/>
            <a:ext cx="3194000" cy="1026899"/>
          </a:xfrm>
          <a:prstGeom prst="rect">
            <a:avLst/>
          </a:prstGeom>
          <a:noFill/>
          <a:ln>
            <a:noFill/>
          </a:ln>
        </p:spPr>
      </p:pic>
      <p:sp>
        <p:nvSpPr>
          <p:cNvPr id="16" name="Shape 16"/>
          <p:cNvSpPr txBox="1"/>
          <p:nvPr/>
        </p:nvSpPr>
        <p:spPr>
          <a:xfrm rot="-5400000">
            <a:off x="-1011372" y="5507050"/>
            <a:ext cx="2414699" cy="287200"/>
          </a:xfrm>
          <a:prstGeom prst="rect">
            <a:avLst/>
          </a:prstGeom>
          <a:noFill/>
          <a:ln>
            <a:noFill/>
          </a:ln>
        </p:spPr>
        <p:txBody>
          <a:bodyPr lIns="91425" tIns="45700" rIns="91425" bIns="45700" anchor="t" anchorCtr="0">
            <a:noAutofit/>
          </a:bodyPr>
          <a:lstStyle/>
          <a:p>
            <a:pPr>
              <a:buClr>
                <a:srgbClr val="FFFFFF"/>
              </a:buClr>
              <a:buSzPct val="25000"/>
              <a:buFont typeface="Calibri"/>
              <a:buNone/>
            </a:pPr>
            <a:r>
              <a:rPr lang="en" sz="800" kern="0">
                <a:solidFill>
                  <a:srgbClr val="FFFFFF"/>
                </a:solidFill>
                <a:latin typeface="Calibri"/>
                <a:ea typeface="Calibri"/>
                <a:cs typeface="Calibri"/>
                <a:sym typeface="Calibri"/>
                <a:rtl val="0"/>
              </a:rPr>
              <a:t>© 2015 CloudBees, Inc.  All Rights Reserved</a:t>
            </a:r>
          </a:p>
        </p:txBody>
      </p:sp>
    </p:spTree>
    <p:extLst>
      <p:ext uri="{BB962C8B-B14F-4D97-AF65-F5344CB8AC3E}">
        <p14:creationId xmlns:p14="http://schemas.microsoft.com/office/powerpoint/2010/main" val="36247016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799775" y="845996"/>
            <a:ext cx="10884400" cy="8360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1"/>
          </p:nvPr>
        </p:nvSpPr>
        <p:spPr>
          <a:xfrm>
            <a:off x="799775" y="1692211"/>
            <a:ext cx="10884400" cy="4526100"/>
          </a:xfrm>
          <a:prstGeom prst="rect">
            <a:avLst/>
          </a:prstGeom>
          <a:noFill/>
          <a:ln>
            <a:noFill/>
          </a:ln>
        </p:spPr>
        <p:txBody>
          <a:bodyPr lIns="91425" tIns="91425" rIns="91425" bIns="91425" anchor="t" anchorCtr="0"/>
          <a:lstStyle>
            <a:lvl1pPr marL="182880" indent="-182880" rtl="0">
              <a:lnSpc>
                <a:spcPct val="100000"/>
              </a:lnSpc>
              <a:spcBef>
                <a:spcPts val="0"/>
              </a:spcBef>
              <a:spcAft>
                <a:spcPts val="0"/>
              </a:spcAft>
              <a:defRPr/>
            </a:lvl1pPr>
            <a:lvl2pPr rtl="0">
              <a:lnSpc>
                <a:spcPct val="100000"/>
              </a:lnSpc>
              <a:spcBef>
                <a:spcPts val="0"/>
              </a:spcBef>
              <a:defRPr/>
            </a:lvl2pPr>
            <a:lvl3pPr rtl="0">
              <a:lnSpc>
                <a:spcPct val="100000"/>
              </a:lnSpc>
              <a:spcBef>
                <a:spcPts val="0"/>
              </a:spcBef>
              <a:defRPr/>
            </a:lvl3pPr>
            <a:lvl4pPr rtl="0">
              <a:lnSpc>
                <a:spcPct val="100000"/>
              </a:lnSpc>
              <a:spcBef>
                <a:spcPts val="0"/>
              </a:spcBef>
              <a:defRPr/>
            </a:lvl4pPr>
            <a:lvl5pPr rtl="0">
              <a:lnSpc>
                <a:spcPct val="100000"/>
              </a:lnSpc>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 name="Shape 20"/>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15058315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798783" y="833967"/>
            <a:ext cx="10970000" cy="8360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 name="Shape 23"/>
          <p:cNvSpPr txBox="1">
            <a:spLocks noGrp="1"/>
          </p:cNvSpPr>
          <p:nvPr>
            <p:ph type="body" idx="1"/>
          </p:nvPr>
        </p:nvSpPr>
        <p:spPr>
          <a:xfrm>
            <a:off x="799775" y="1693140"/>
            <a:ext cx="5364399" cy="4568099"/>
          </a:xfrm>
          <a:prstGeom prst="rect">
            <a:avLst/>
          </a:prstGeom>
          <a:noFill/>
          <a:ln>
            <a:noFill/>
          </a:ln>
        </p:spPr>
        <p:txBody>
          <a:bodyPr lIns="91425" tIns="91425" rIns="91425" bIns="91425" anchor="t" anchorCtr="0"/>
          <a:lstStyle>
            <a:lvl1pPr marL="182880" indent="-182880"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2"/>
          </p:nvPr>
        </p:nvSpPr>
        <p:spPr>
          <a:xfrm>
            <a:off x="6397365" y="1693140"/>
            <a:ext cx="5364399" cy="4568099"/>
          </a:xfrm>
          <a:prstGeom prst="rect">
            <a:avLst/>
          </a:prstGeom>
          <a:noFill/>
          <a:ln>
            <a:noFill/>
          </a:ln>
        </p:spPr>
        <p:txBody>
          <a:bodyPr lIns="91425" tIns="91425" rIns="91425" bIns="91425" anchor="t" anchorCtr="0"/>
          <a:lstStyle>
            <a:lvl1pPr marL="182880" indent="-182880"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26625633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Divider slide">
    <p:spTree>
      <p:nvGrpSpPr>
        <p:cNvPr id="1" name="Shape 26"/>
        <p:cNvGrpSpPr/>
        <p:nvPr/>
      </p:nvGrpSpPr>
      <p:grpSpPr>
        <a:xfrm>
          <a:off x="0" y="0"/>
          <a:ext cx="0" cy="0"/>
          <a:chOff x="0" y="0"/>
          <a:chExt cx="0" cy="0"/>
        </a:xfrm>
      </p:grpSpPr>
      <p:pic>
        <p:nvPicPr>
          <p:cNvPr id="27" name="Shape 2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8" name="Shape 28"/>
          <p:cNvSpPr txBox="1">
            <a:spLocks noGrp="1"/>
          </p:cNvSpPr>
          <p:nvPr>
            <p:ph type="title"/>
          </p:nvPr>
        </p:nvSpPr>
        <p:spPr>
          <a:xfrm>
            <a:off x="1193521" y="2667001"/>
            <a:ext cx="8433600" cy="13586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 name="Shape 29"/>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
        <p:nvSpPr>
          <p:cNvPr id="30" name="Shape 30"/>
          <p:cNvSpPr txBox="1"/>
          <p:nvPr/>
        </p:nvSpPr>
        <p:spPr>
          <a:xfrm rot="-5400000">
            <a:off x="-1011372" y="5507050"/>
            <a:ext cx="2414699" cy="287200"/>
          </a:xfrm>
          <a:prstGeom prst="rect">
            <a:avLst/>
          </a:prstGeom>
          <a:noFill/>
          <a:ln>
            <a:noFill/>
          </a:ln>
        </p:spPr>
        <p:txBody>
          <a:bodyPr lIns="91425" tIns="45700" rIns="91425" bIns="45700" anchor="t" anchorCtr="0">
            <a:noAutofit/>
          </a:bodyPr>
          <a:lstStyle/>
          <a:p>
            <a:pPr>
              <a:buClr>
                <a:srgbClr val="54585B"/>
              </a:buClr>
              <a:buSzPct val="25000"/>
              <a:buFont typeface="Calibri"/>
              <a:buNone/>
            </a:pPr>
            <a:r>
              <a:rPr lang="en" sz="800" kern="0">
                <a:solidFill>
                  <a:srgbClr val="54585B"/>
                </a:solidFill>
                <a:latin typeface="Calibri"/>
                <a:ea typeface="Calibri"/>
                <a:cs typeface="Calibri"/>
                <a:sym typeface="Calibri"/>
                <a:rtl val="0"/>
              </a:rPr>
              <a:t>© 2015 CloudBees, Inc.  All Rights Reserved</a:t>
            </a:r>
          </a:p>
        </p:txBody>
      </p:sp>
      <p:pic>
        <p:nvPicPr>
          <p:cNvPr id="31" name="Shape 31"/>
          <p:cNvPicPr preferRelativeResize="0"/>
          <p:nvPr/>
        </p:nvPicPr>
        <p:blipFill rotWithShape="1">
          <a:blip r:embed="rId3">
            <a:alphaModFix/>
          </a:blip>
          <a:srcRect/>
          <a:stretch/>
        </p:blipFill>
        <p:spPr>
          <a:xfrm>
            <a:off x="9673801" y="273820"/>
            <a:ext cx="2147599" cy="691199"/>
          </a:xfrm>
          <a:prstGeom prst="rect">
            <a:avLst/>
          </a:prstGeom>
          <a:noFill/>
          <a:ln>
            <a:noFill/>
          </a:ln>
        </p:spPr>
      </p:pic>
    </p:spTree>
    <p:extLst>
      <p:ext uri="{BB962C8B-B14F-4D97-AF65-F5344CB8AC3E}">
        <p14:creationId xmlns:p14="http://schemas.microsoft.com/office/powerpoint/2010/main" val="18474149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98783" y="833967"/>
            <a:ext cx="10970000" cy="8360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36704698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5"/>
        <p:cNvGrpSpPr/>
        <p:nvPr/>
      </p:nvGrpSpPr>
      <p:grpSpPr>
        <a:xfrm>
          <a:off x="0" y="0"/>
          <a:ext cx="0" cy="0"/>
          <a:chOff x="0" y="0"/>
          <a:chExt cx="0" cy="0"/>
        </a:xfrm>
      </p:grpSpPr>
      <p:sp>
        <p:nvSpPr>
          <p:cNvPr id="36" name="Shape 36"/>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385229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1_Text with Chart or Graphic">
    <p:spTree>
      <p:nvGrpSpPr>
        <p:cNvPr id="1" name="Shape 37"/>
        <p:cNvGrpSpPr/>
        <p:nvPr/>
      </p:nvGrpSpPr>
      <p:grpSpPr>
        <a:xfrm>
          <a:off x="0" y="0"/>
          <a:ext cx="0" cy="0"/>
          <a:chOff x="0" y="0"/>
          <a:chExt cx="0" cy="0"/>
        </a:xfrm>
      </p:grpSpPr>
      <p:cxnSp>
        <p:nvCxnSpPr>
          <p:cNvPr id="38" name="Shape 38"/>
          <p:cNvCxnSpPr/>
          <p:nvPr/>
        </p:nvCxnSpPr>
        <p:spPr>
          <a:xfrm>
            <a:off x="5747549" y="1113366"/>
            <a:ext cx="0" cy="5181600"/>
          </a:xfrm>
          <a:prstGeom prst="straightConnector1">
            <a:avLst/>
          </a:prstGeom>
          <a:noFill/>
          <a:ln w="9525" cap="flat" cmpd="sng">
            <a:solidFill>
              <a:schemeClr val="accent6"/>
            </a:solidFill>
            <a:prstDash val="solid"/>
            <a:round/>
            <a:headEnd type="none" w="med" len="med"/>
            <a:tailEnd type="none" w="med" len="med"/>
          </a:ln>
        </p:spPr>
      </p:cxnSp>
      <p:sp>
        <p:nvSpPr>
          <p:cNvPr id="39" name="Shape 39"/>
          <p:cNvSpPr txBox="1">
            <a:spLocks noGrp="1"/>
          </p:cNvSpPr>
          <p:nvPr>
            <p:ph type="title"/>
          </p:nvPr>
        </p:nvSpPr>
        <p:spPr>
          <a:xfrm>
            <a:off x="892925" y="1070757"/>
            <a:ext cx="4542799" cy="8343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1"/>
          </p:nvPr>
        </p:nvSpPr>
        <p:spPr>
          <a:xfrm>
            <a:off x="6129867" y="1069680"/>
            <a:ext cx="5587999" cy="5284500"/>
          </a:xfrm>
          <a:prstGeom prst="rect">
            <a:avLst/>
          </a:prstGeom>
          <a:noFill/>
          <a:ln>
            <a:noFill/>
          </a:ln>
        </p:spPr>
        <p:txBody>
          <a:bodyPr lIns="91425" tIns="91425" rIns="91425" bIns="91425" anchor="t" anchorCtr="0"/>
          <a:lstStyle>
            <a:lvl1pPr marL="0" indent="0" rtl="0">
              <a:spcBef>
                <a:spcPts val="0"/>
              </a:spcBef>
              <a:buClr>
                <a:schemeClr val="accent6"/>
              </a:buClr>
              <a:buFont typeface="PT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2"/>
          </p:nvPr>
        </p:nvSpPr>
        <p:spPr>
          <a:xfrm>
            <a:off x="892925" y="1905000"/>
            <a:ext cx="4542799" cy="4448700"/>
          </a:xfrm>
          <a:prstGeom prst="rect">
            <a:avLst/>
          </a:prstGeom>
          <a:noFill/>
          <a:ln>
            <a:noFill/>
          </a:ln>
        </p:spPr>
        <p:txBody>
          <a:bodyPr lIns="91425" tIns="91425" rIns="91425" bIns="91425" anchor="t" anchorCtr="0"/>
          <a:lstStyle>
            <a:lvl1pPr marL="0" indent="0" rtl="0">
              <a:spcBef>
                <a:spcPts val="0"/>
              </a:spcBef>
              <a:buFont typeface="PT Sans"/>
              <a:buNone/>
              <a:defRPr/>
            </a:lvl1pPr>
            <a:lvl2pPr marL="457200" indent="0" rtl="0">
              <a:spcBef>
                <a:spcPts val="0"/>
              </a:spcBef>
              <a:buFont typeface="PT Sans"/>
              <a:buNone/>
              <a:defRPr/>
            </a:lvl2pPr>
            <a:lvl3pPr marL="914400" indent="0" rtl="0">
              <a:spcBef>
                <a:spcPts val="0"/>
              </a:spcBef>
              <a:buFont typeface="PT Sans"/>
              <a:buNone/>
              <a:defRPr/>
            </a:lvl3pPr>
            <a:lvl4pPr marL="1371600" indent="0" rtl="0">
              <a:spcBef>
                <a:spcPts val="0"/>
              </a:spcBef>
              <a:buFont typeface="PT Sans"/>
              <a:buNone/>
              <a:defRPr/>
            </a:lvl4pPr>
            <a:lvl5pPr marL="1828800" indent="0" rtl="0">
              <a:spcBef>
                <a:spcPts val="0"/>
              </a:spcBef>
              <a:buFont typeface="PT Sans"/>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2" name="Shape 42"/>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2972697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719389" y="854021"/>
            <a:ext cx="5410399" cy="9848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a:spLocks noGrp="1"/>
          </p:cNvSpPr>
          <p:nvPr>
            <p:ph type="pic" idx="2"/>
          </p:nvPr>
        </p:nvSpPr>
        <p:spPr>
          <a:xfrm>
            <a:off x="6417731" y="854020"/>
            <a:ext cx="4059999" cy="3076500"/>
          </a:xfrm>
          <a:prstGeom prst="rect">
            <a:avLst/>
          </a:prstGeom>
          <a:noFill/>
          <a:ln>
            <a:noFill/>
          </a:ln>
        </p:spPr>
      </p:sp>
      <p:sp>
        <p:nvSpPr>
          <p:cNvPr id="46" name="Shape 46"/>
          <p:cNvSpPr txBox="1">
            <a:spLocks noGrp="1"/>
          </p:cNvSpPr>
          <p:nvPr>
            <p:ph type="body" idx="1"/>
          </p:nvPr>
        </p:nvSpPr>
        <p:spPr>
          <a:xfrm>
            <a:off x="719389" y="1838872"/>
            <a:ext cx="5410399" cy="4484399"/>
          </a:xfrm>
          <a:prstGeom prst="rect">
            <a:avLst/>
          </a:prstGeom>
          <a:noFill/>
          <a:ln>
            <a:noFill/>
          </a:ln>
        </p:spPr>
        <p:txBody>
          <a:bodyPr lIns="91425" tIns="91425" rIns="91425" bIns="91425" anchor="t" anchorCtr="0"/>
          <a:lstStyle>
            <a:lvl1pPr marL="0" indent="0" rtl="0">
              <a:spcBef>
                <a:spcPts val="0"/>
              </a:spcBef>
              <a:buFont typeface="PT Sans"/>
              <a:buNone/>
              <a:defRPr/>
            </a:lvl1pPr>
            <a:lvl2pPr marL="457200" indent="0" rtl="0">
              <a:spcBef>
                <a:spcPts val="0"/>
              </a:spcBef>
              <a:buFont typeface="PT Sans"/>
              <a:buNone/>
              <a:defRPr/>
            </a:lvl2pPr>
            <a:lvl3pPr marL="914400" indent="0" rtl="0">
              <a:spcBef>
                <a:spcPts val="0"/>
              </a:spcBef>
              <a:buFont typeface="PT Sans"/>
              <a:buNone/>
              <a:defRPr/>
            </a:lvl3pPr>
            <a:lvl4pPr marL="1371600" indent="0" rtl="0">
              <a:spcBef>
                <a:spcPts val="0"/>
              </a:spcBef>
              <a:buFont typeface="PT Sans"/>
              <a:buNone/>
              <a:defRPr/>
            </a:lvl4pPr>
            <a:lvl5pPr marL="1828800" indent="0" rtl="0">
              <a:spcBef>
                <a:spcPts val="0"/>
              </a:spcBef>
              <a:buFont typeface="PT Sans"/>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7" name="Shape 47"/>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6602203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2_Custom Layout">
    <p:spTree>
      <p:nvGrpSpPr>
        <p:cNvPr id="1" name="Shape 48"/>
        <p:cNvGrpSpPr/>
        <p:nvPr/>
      </p:nvGrpSpPr>
      <p:grpSpPr>
        <a:xfrm>
          <a:off x="0" y="0"/>
          <a:ext cx="0" cy="0"/>
          <a:chOff x="0" y="0"/>
          <a:chExt cx="0" cy="0"/>
        </a:xfrm>
      </p:grpSpPr>
      <p:sp>
        <p:nvSpPr>
          <p:cNvPr id="49" name="Shape 49"/>
          <p:cNvSpPr/>
          <p:nvPr/>
        </p:nvSpPr>
        <p:spPr>
          <a:xfrm>
            <a:off x="0" y="0"/>
            <a:ext cx="12192000" cy="6858000"/>
          </a:xfrm>
          <a:prstGeom prst="rect">
            <a:avLst/>
          </a:prstGeom>
          <a:solidFill>
            <a:schemeClr val="lt1"/>
          </a:solidFill>
          <a:ln>
            <a:noFill/>
          </a:ln>
        </p:spPr>
        <p:txBody>
          <a:bodyPr lIns="91425" tIns="45700" rIns="91425" bIns="45700" anchor="ctr" anchorCtr="0">
            <a:noAutofit/>
          </a:bodyPr>
          <a:lstStyle/>
          <a:p>
            <a:pPr algn="ctr"/>
            <a:endParaRPr sz="1800" kern="0">
              <a:solidFill>
                <a:srgbClr val="FFFFFF"/>
              </a:solidFill>
              <a:latin typeface="Calibri"/>
              <a:ea typeface="Calibri"/>
              <a:cs typeface="Calibri"/>
              <a:sym typeface="Calibri"/>
              <a:rtl val="0"/>
            </a:endParaRPr>
          </a:p>
        </p:txBody>
      </p:sp>
      <p:pic>
        <p:nvPicPr>
          <p:cNvPr id="50" name="Shape 50"/>
          <p:cNvPicPr preferRelativeResize="0"/>
          <p:nvPr/>
        </p:nvPicPr>
        <p:blipFill rotWithShape="1">
          <a:blip r:embed="rId2">
            <a:alphaModFix/>
          </a:blip>
          <a:srcRect t="2" b="91998"/>
          <a:stretch/>
        </p:blipFill>
        <p:spPr>
          <a:xfrm rot="10800000">
            <a:off x="0" y="6309301"/>
            <a:ext cx="12192000" cy="548699"/>
          </a:xfrm>
          <a:prstGeom prst="rect">
            <a:avLst/>
          </a:prstGeom>
          <a:noFill/>
          <a:ln>
            <a:noFill/>
          </a:ln>
        </p:spPr>
      </p:pic>
      <p:sp>
        <p:nvSpPr>
          <p:cNvPr id="51" name="Shape 51"/>
          <p:cNvSpPr txBox="1">
            <a:spLocks noGrp="1"/>
          </p:cNvSpPr>
          <p:nvPr>
            <p:ph type="title"/>
          </p:nvPr>
        </p:nvSpPr>
        <p:spPr>
          <a:xfrm>
            <a:off x="561716" y="301626"/>
            <a:ext cx="11128800" cy="8360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52" name="Shape 52"/>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FFFFFF"/>
                </a:solidFill>
                <a:latin typeface="PT Sans"/>
                <a:ea typeface="PT Sans"/>
                <a:cs typeface="PT Sans"/>
                <a:sym typeface="PT Sans"/>
              </a:rPr>
              <a:pPr algn="ctr">
                <a:buSzPct val="25000"/>
              </a:pPr>
              <a:t>‹#›</a:t>
            </a:fld>
            <a:endParaRPr lang="en" sz="900">
              <a:solidFill>
                <a:srgbClr val="FFFFFF"/>
              </a:solidFill>
              <a:latin typeface="PT Sans"/>
              <a:ea typeface="PT Sans"/>
              <a:cs typeface="PT Sans"/>
              <a:sym typeface="PT Sans"/>
            </a:endParaRPr>
          </a:p>
        </p:txBody>
      </p:sp>
      <p:sp>
        <p:nvSpPr>
          <p:cNvPr id="53" name="Shape 53"/>
          <p:cNvSpPr txBox="1">
            <a:spLocks noGrp="1"/>
          </p:cNvSpPr>
          <p:nvPr>
            <p:ph type="body" idx="1"/>
          </p:nvPr>
        </p:nvSpPr>
        <p:spPr>
          <a:xfrm>
            <a:off x="561716" y="1158875"/>
            <a:ext cx="11128800" cy="4886400"/>
          </a:xfrm>
          <a:prstGeom prst="rect">
            <a:avLst/>
          </a:prstGeom>
          <a:noFill/>
          <a:ln>
            <a:noFill/>
          </a:ln>
        </p:spPr>
        <p:txBody>
          <a:bodyPr lIns="91425" tIns="91425" rIns="91425" bIns="91425" anchor="t" anchorCtr="0"/>
          <a:lstStyle>
            <a:lvl1pPr marL="169862" indent="-30162" algn="l" rtl="0">
              <a:lnSpc>
                <a:spcPct val="100000"/>
              </a:lnSpc>
              <a:spcBef>
                <a:spcPts val="440"/>
              </a:spcBef>
              <a:spcAft>
                <a:spcPts val="0"/>
              </a:spcAft>
              <a:buClr>
                <a:schemeClr val="dk1"/>
              </a:buClr>
              <a:buFont typeface="Arial"/>
              <a:buChar char="•"/>
              <a:defRPr/>
            </a:lvl1pPr>
            <a:lvl2pPr marL="742950" indent="-158750" algn="l" rtl="0">
              <a:lnSpc>
                <a:spcPct val="100000"/>
              </a:lnSpc>
              <a:spcBef>
                <a:spcPts val="400"/>
              </a:spcBef>
              <a:spcAft>
                <a:spcPts val="0"/>
              </a:spcAft>
              <a:buClr>
                <a:schemeClr val="dk1"/>
              </a:buClr>
              <a:buFont typeface="Arial"/>
              <a:buChar char="–"/>
              <a:defRPr/>
            </a:lvl2pPr>
            <a:lvl3pPr marL="1143000" indent="-114300" algn="l" rtl="0">
              <a:lnSpc>
                <a:spcPct val="100000"/>
              </a:lnSpc>
              <a:spcBef>
                <a:spcPts val="360"/>
              </a:spcBef>
              <a:spcAft>
                <a:spcPts val="0"/>
              </a:spcAft>
              <a:buClr>
                <a:schemeClr val="dk1"/>
              </a:buClr>
              <a:buFont typeface="Courier New"/>
              <a:buChar char="o"/>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54" name="Shape 54"/>
          <p:cNvSpPr txBox="1"/>
          <p:nvPr/>
        </p:nvSpPr>
        <p:spPr>
          <a:xfrm>
            <a:off x="4505961" y="6503760"/>
            <a:ext cx="3220000" cy="215700"/>
          </a:xfrm>
          <a:prstGeom prst="rect">
            <a:avLst/>
          </a:prstGeom>
          <a:noFill/>
          <a:ln>
            <a:noFill/>
          </a:ln>
        </p:spPr>
        <p:txBody>
          <a:bodyPr lIns="91425" tIns="45700" rIns="91425" bIns="45700" anchor="t" anchorCtr="0">
            <a:noAutofit/>
          </a:bodyPr>
          <a:lstStyle/>
          <a:p>
            <a:pPr>
              <a:buClr>
                <a:srgbClr val="FFFFFF"/>
              </a:buClr>
              <a:buSzPct val="25000"/>
              <a:buFont typeface="Calibri"/>
              <a:buNone/>
            </a:pPr>
            <a:r>
              <a:rPr lang="en" sz="800" kern="0">
                <a:solidFill>
                  <a:srgbClr val="FFFFFF"/>
                </a:solidFill>
                <a:latin typeface="Calibri"/>
                <a:ea typeface="Calibri"/>
                <a:cs typeface="Calibri"/>
                <a:sym typeface="Calibri"/>
                <a:rtl val="0"/>
              </a:rPr>
              <a:t>© 2015 CloudBees, Inc.  All Rights Reserved</a:t>
            </a:r>
          </a:p>
        </p:txBody>
      </p:sp>
      <p:pic>
        <p:nvPicPr>
          <p:cNvPr id="55" name="Shape 55"/>
          <p:cNvPicPr preferRelativeResize="0"/>
          <p:nvPr/>
        </p:nvPicPr>
        <p:blipFill rotWithShape="1">
          <a:blip r:embed="rId3">
            <a:alphaModFix/>
          </a:blip>
          <a:srcRect/>
          <a:stretch/>
        </p:blipFill>
        <p:spPr>
          <a:xfrm>
            <a:off x="479001" y="6311900"/>
            <a:ext cx="1746799" cy="562500"/>
          </a:xfrm>
          <a:prstGeom prst="rect">
            <a:avLst/>
          </a:prstGeom>
          <a:noFill/>
          <a:ln>
            <a:noFill/>
          </a:ln>
        </p:spPr>
      </p:pic>
    </p:spTree>
    <p:extLst>
      <p:ext uri="{BB962C8B-B14F-4D97-AF65-F5344CB8AC3E}">
        <p14:creationId xmlns:p14="http://schemas.microsoft.com/office/powerpoint/2010/main" val="4528927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Top Bar-bee">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3810001" y="3412067"/>
            <a:ext cx="8009599" cy="2999100"/>
          </a:xfrm>
          <a:prstGeom prst="rect">
            <a:avLst/>
          </a:prstGeom>
          <a:noFill/>
          <a:ln>
            <a:noFill/>
          </a:ln>
        </p:spPr>
      </p:pic>
      <p:sp>
        <p:nvSpPr>
          <p:cNvPr id="58" name="Shape 58"/>
          <p:cNvSpPr txBox="1">
            <a:spLocks noGrp="1"/>
          </p:cNvSpPr>
          <p:nvPr>
            <p:ph type="title"/>
          </p:nvPr>
        </p:nvSpPr>
        <p:spPr>
          <a:xfrm>
            <a:off x="798783" y="833967"/>
            <a:ext cx="10970000" cy="8360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59" name="Shape 59"/>
          <p:cNvSpPr txBox="1">
            <a:spLocks noGrp="1"/>
          </p:cNvSpPr>
          <p:nvPr>
            <p:ph type="body" idx="1"/>
          </p:nvPr>
        </p:nvSpPr>
        <p:spPr>
          <a:xfrm>
            <a:off x="799775" y="1691866"/>
            <a:ext cx="10968799" cy="4526100"/>
          </a:xfrm>
          <a:prstGeom prst="rect">
            <a:avLst/>
          </a:prstGeom>
          <a:noFill/>
          <a:ln>
            <a:noFill/>
          </a:ln>
        </p:spPr>
        <p:txBody>
          <a:bodyPr lIns="91425" tIns="91425" rIns="91425" bIns="91425" anchor="t" anchorCtr="0"/>
          <a:lstStyle>
            <a:lvl1pPr marL="182880" indent="-182880" rtl="0">
              <a:lnSpc>
                <a:spcPct val="100000"/>
              </a:lnSpc>
              <a:spcBef>
                <a:spcPts val="0"/>
              </a:spcBef>
              <a:spcAft>
                <a:spcPts val="0"/>
              </a:spcAft>
              <a:defRPr/>
            </a:lvl1pPr>
            <a:lvl2pPr rtl="0">
              <a:lnSpc>
                <a:spcPct val="100000"/>
              </a:lnSpc>
              <a:spcBef>
                <a:spcPts val="0"/>
              </a:spcBef>
              <a:defRPr/>
            </a:lvl2pPr>
            <a:lvl3pPr rtl="0">
              <a:lnSpc>
                <a:spcPct val="100000"/>
              </a:lnSpc>
              <a:spcBef>
                <a:spcPts val="0"/>
              </a:spcBef>
              <a:defRPr/>
            </a:lvl3pPr>
            <a:lvl4pPr rtl="0">
              <a:lnSpc>
                <a:spcPct val="100000"/>
              </a:lnSpc>
              <a:spcBef>
                <a:spcPts val="0"/>
              </a:spcBef>
              <a:defRPr/>
            </a:lvl4pPr>
            <a:lvl5pPr rtl="0">
              <a:lnSpc>
                <a:spcPct val="100000"/>
              </a:lnSpc>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7F7F7F"/>
                </a:solidFill>
                <a:latin typeface="PT Sans"/>
                <a:ea typeface="PT Sans"/>
                <a:cs typeface="PT Sans"/>
                <a:sym typeface="PT Sans"/>
              </a:rPr>
              <a:pPr algn="ctr">
                <a:buSzPct val="25000"/>
              </a:pPr>
              <a:t>‹#›</a:t>
            </a:fld>
            <a:endParaRPr lang="en" sz="900">
              <a:solidFill>
                <a:srgbClr val="7F7F7F"/>
              </a:solidFill>
              <a:latin typeface="PT Sans"/>
              <a:ea typeface="PT Sans"/>
              <a:cs typeface="PT Sans"/>
              <a:sym typeface="PT Sans"/>
            </a:endParaRPr>
          </a:p>
        </p:txBody>
      </p:sp>
    </p:spTree>
    <p:extLst>
      <p:ext uri="{BB962C8B-B14F-4D97-AF65-F5344CB8AC3E}">
        <p14:creationId xmlns:p14="http://schemas.microsoft.com/office/powerpoint/2010/main" val="924910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946948-C5B0-4A23-98E5-0DB4EAFB3E0F}" type="datetimeFigureOut">
              <a:rPr lang="en-US" smtClean="0"/>
              <a:t>8/27/2015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37BE46-C4D5-4E4E-AD52-777D307BF61A}" type="slidenum">
              <a:rPr lang="en-US" smtClean="0"/>
              <a:t>‹#›</a:t>
            </a:fld>
            <a:endParaRPr lang="en-US"/>
          </a:p>
        </p:txBody>
      </p:sp>
    </p:spTree>
    <p:extLst>
      <p:ext uri="{BB962C8B-B14F-4D97-AF65-F5344CB8AC3E}">
        <p14:creationId xmlns:p14="http://schemas.microsoft.com/office/powerpoint/2010/main" val="18466479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Bottom Bar-bee">
    <p:spTree>
      <p:nvGrpSpPr>
        <p:cNvPr id="1" name="Shape 61"/>
        <p:cNvGrpSpPr/>
        <p:nvPr/>
      </p:nvGrpSpPr>
      <p:grpSpPr>
        <a:xfrm>
          <a:off x="0" y="0"/>
          <a:ext cx="0" cy="0"/>
          <a:chOff x="0" y="0"/>
          <a:chExt cx="0" cy="0"/>
        </a:xfrm>
      </p:grpSpPr>
      <p:sp>
        <p:nvSpPr>
          <p:cNvPr id="62" name="Shape 62"/>
          <p:cNvSpPr/>
          <p:nvPr/>
        </p:nvSpPr>
        <p:spPr>
          <a:xfrm>
            <a:off x="0" y="0"/>
            <a:ext cx="12192000" cy="6858000"/>
          </a:xfrm>
          <a:prstGeom prst="rect">
            <a:avLst/>
          </a:prstGeom>
          <a:solidFill>
            <a:schemeClr val="lt1"/>
          </a:solidFill>
          <a:ln>
            <a:noFill/>
          </a:ln>
        </p:spPr>
        <p:txBody>
          <a:bodyPr lIns="91425" tIns="45700" rIns="91425" bIns="45700" anchor="ctr" anchorCtr="0">
            <a:noAutofit/>
          </a:bodyPr>
          <a:lstStyle/>
          <a:p>
            <a:pPr algn="ctr"/>
            <a:endParaRPr sz="1800" kern="0">
              <a:solidFill>
                <a:srgbClr val="FFFFFF"/>
              </a:solidFill>
              <a:latin typeface="Calibri"/>
              <a:ea typeface="Calibri"/>
              <a:cs typeface="Calibri"/>
              <a:sym typeface="Calibri"/>
              <a:rtl val="0"/>
            </a:endParaRPr>
          </a:p>
        </p:txBody>
      </p:sp>
      <p:pic>
        <p:nvPicPr>
          <p:cNvPr id="63" name="Shape 63"/>
          <p:cNvPicPr preferRelativeResize="0"/>
          <p:nvPr/>
        </p:nvPicPr>
        <p:blipFill rotWithShape="1">
          <a:blip r:embed="rId2">
            <a:alphaModFix/>
          </a:blip>
          <a:srcRect/>
          <a:stretch/>
        </p:blipFill>
        <p:spPr>
          <a:xfrm>
            <a:off x="3810001" y="3045883"/>
            <a:ext cx="8009599" cy="2999100"/>
          </a:xfrm>
          <a:prstGeom prst="rect">
            <a:avLst/>
          </a:prstGeom>
          <a:noFill/>
          <a:ln>
            <a:noFill/>
          </a:ln>
        </p:spPr>
      </p:pic>
      <p:pic>
        <p:nvPicPr>
          <p:cNvPr id="64" name="Shape 64"/>
          <p:cNvPicPr preferRelativeResize="0"/>
          <p:nvPr/>
        </p:nvPicPr>
        <p:blipFill rotWithShape="1">
          <a:blip r:embed="rId3">
            <a:alphaModFix/>
          </a:blip>
          <a:srcRect t="2" b="91998"/>
          <a:stretch/>
        </p:blipFill>
        <p:spPr>
          <a:xfrm rot="10800000">
            <a:off x="0" y="6309301"/>
            <a:ext cx="12192000" cy="548699"/>
          </a:xfrm>
          <a:prstGeom prst="rect">
            <a:avLst/>
          </a:prstGeom>
          <a:noFill/>
          <a:ln>
            <a:noFill/>
          </a:ln>
        </p:spPr>
      </p:pic>
      <p:sp>
        <p:nvSpPr>
          <p:cNvPr id="65" name="Shape 65"/>
          <p:cNvSpPr txBox="1">
            <a:spLocks noGrp="1"/>
          </p:cNvSpPr>
          <p:nvPr>
            <p:ph type="title"/>
          </p:nvPr>
        </p:nvSpPr>
        <p:spPr>
          <a:xfrm>
            <a:off x="561716" y="301626"/>
            <a:ext cx="11128800" cy="8360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66" name="Shape 66"/>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a:solidFill>
                  <a:srgbClr val="FFFFFF"/>
                </a:solidFill>
                <a:latin typeface="PT Sans"/>
                <a:ea typeface="PT Sans"/>
                <a:cs typeface="PT Sans"/>
                <a:sym typeface="PT Sans"/>
              </a:rPr>
              <a:pPr algn="ctr">
                <a:buSzPct val="25000"/>
              </a:pPr>
              <a:t>‹#›</a:t>
            </a:fld>
            <a:endParaRPr lang="en" sz="900">
              <a:solidFill>
                <a:srgbClr val="FFFFFF"/>
              </a:solidFill>
              <a:latin typeface="PT Sans"/>
              <a:ea typeface="PT Sans"/>
              <a:cs typeface="PT Sans"/>
              <a:sym typeface="PT Sans"/>
            </a:endParaRPr>
          </a:p>
        </p:txBody>
      </p:sp>
      <p:sp>
        <p:nvSpPr>
          <p:cNvPr id="67" name="Shape 67"/>
          <p:cNvSpPr txBox="1">
            <a:spLocks noGrp="1"/>
          </p:cNvSpPr>
          <p:nvPr>
            <p:ph type="body" idx="1"/>
          </p:nvPr>
        </p:nvSpPr>
        <p:spPr>
          <a:xfrm>
            <a:off x="561716" y="1158875"/>
            <a:ext cx="11128800" cy="4886400"/>
          </a:xfrm>
          <a:prstGeom prst="rect">
            <a:avLst/>
          </a:prstGeom>
          <a:noFill/>
          <a:ln>
            <a:noFill/>
          </a:ln>
        </p:spPr>
        <p:txBody>
          <a:bodyPr lIns="91425" tIns="91425" rIns="91425" bIns="91425" anchor="t" anchorCtr="0"/>
          <a:lstStyle>
            <a:lvl1pPr marL="169862" indent="-30162" algn="l" rtl="0">
              <a:lnSpc>
                <a:spcPct val="100000"/>
              </a:lnSpc>
              <a:spcBef>
                <a:spcPts val="440"/>
              </a:spcBef>
              <a:spcAft>
                <a:spcPts val="0"/>
              </a:spcAft>
              <a:buClr>
                <a:schemeClr val="dk1"/>
              </a:buClr>
              <a:buFont typeface="Arial"/>
              <a:buChar char="•"/>
              <a:defRPr/>
            </a:lvl1pPr>
            <a:lvl2pPr marL="742950" indent="-158750" algn="l" rtl="0">
              <a:lnSpc>
                <a:spcPct val="100000"/>
              </a:lnSpc>
              <a:spcBef>
                <a:spcPts val="400"/>
              </a:spcBef>
              <a:spcAft>
                <a:spcPts val="0"/>
              </a:spcAft>
              <a:buClr>
                <a:schemeClr val="dk1"/>
              </a:buClr>
              <a:buFont typeface="Arial"/>
              <a:buChar char="–"/>
              <a:defRPr/>
            </a:lvl2pPr>
            <a:lvl3pPr marL="1143000" indent="-114300" algn="l" rtl="0">
              <a:lnSpc>
                <a:spcPct val="100000"/>
              </a:lnSpc>
              <a:spcBef>
                <a:spcPts val="360"/>
              </a:spcBef>
              <a:spcAft>
                <a:spcPts val="0"/>
              </a:spcAft>
              <a:buClr>
                <a:schemeClr val="dk1"/>
              </a:buClr>
              <a:buFont typeface="Courier New"/>
              <a:buChar char="o"/>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68" name="Shape 68"/>
          <p:cNvSpPr txBox="1"/>
          <p:nvPr/>
        </p:nvSpPr>
        <p:spPr>
          <a:xfrm>
            <a:off x="4492416" y="6503760"/>
            <a:ext cx="3220000" cy="215700"/>
          </a:xfrm>
          <a:prstGeom prst="rect">
            <a:avLst/>
          </a:prstGeom>
          <a:noFill/>
          <a:ln>
            <a:noFill/>
          </a:ln>
        </p:spPr>
        <p:txBody>
          <a:bodyPr lIns="91425" tIns="45700" rIns="91425" bIns="45700" anchor="t" anchorCtr="0">
            <a:noAutofit/>
          </a:bodyPr>
          <a:lstStyle/>
          <a:p>
            <a:pPr>
              <a:buClr>
                <a:srgbClr val="FFFFFF"/>
              </a:buClr>
              <a:buSzPct val="25000"/>
              <a:buFont typeface="Calibri"/>
              <a:buNone/>
            </a:pPr>
            <a:r>
              <a:rPr lang="en" sz="800" kern="0">
                <a:solidFill>
                  <a:srgbClr val="FFFFFF"/>
                </a:solidFill>
                <a:latin typeface="Calibri"/>
                <a:ea typeface="Calibri"/>
                <a:cs typeface="Calibri"/>
                <a:sym typeface="Calibri"/>
                <a:rtl val="0"/>
              </a:rPr>
              <a:t>© 2015 CloudBees, Inc.  All Rights Reserved</a:t>
            </a:r>
          </a:p>
        </p:txBody>
      </p:sp>
      <p:pic>
        <p:nvPicPr>
          <p:cNvPr id="69" name="Shape 69"/>
          <p:cNvPicPr preferRelativeResize="0"/>
          <p:nvPr/>
        </p:nvPicPr>
        <p:blipFill rotWithShape="1">
          <a:blip r:embed="rId4">
            <a:alphaModFix/>
          </a:blip>
          <a:srcRect/>
          <a:stretch/>
        </p:blipFill>
        <p:spPr>
          <a:xfrm>
            <a:off x="479001" y="6311900"/>
            <a:ext cx="1746799" cy="562500"/>
          </a:xfrm>
          <a:prstGeom prst="rect">
            <a:avLst/>
          </a:prstGeom>
          <a:noFill/>
          <a:ln>
            <a:noFill/>
          </a:ln>
        </p:spPr>
      </p:pic>
    </p:spTree>
    <p:extLst>
      <p:ext uri="{BB962C8B-B14F-4D97-AF65-F5344CB8AC3E}">
        <p14:creationId xmlns:p14="http://schemas.microsoft.com/office/powerpoint/2010/main" val="12458748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_Custom Layout">
    <p:spTree>
      <p:nvGrpSpPr>
        <p:cNvPr id="1" name="Shape 70"/>
        <p:cNvGrpSpPr/>
        <p:nvPr/>
      </p:nvGrpSpPr>
      <p:grpSpPr>
        <a:xfrm>
          <a:off x="0" y="0"/>
          <a:ext cx="0" cy="0"/>
          <a:chOff x="0" y="0"/>
          <a:chExt cx="0" cy="0"/>
        </a:xfrm>
      </p:grpSpPr>
      <p:pic>
        <p:nvPicPr>
          <p:cNvPr id="71" name="Shape 7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2" name="Shape 72"/>
          <p:cNvSpPr txBox="1"/>
          <p:nvPr/>
        </p:nvSpPr>
        <p:spPr>
          <a:xfrm rot="-5400000">
            <a:off x="-1011372" y="5507050"/>
            <a:ext cx="2414699" cy="287200"/>
          </a:xfrm>
          <a:prstGeom prst="rect">
            <a:avLst/>
          </a:prstGeom>
          <a:noFill/>
          <a:ln>
            <a:noFill/>
          </a:ln>
        </p:spPr>
        <p:txBody>
          <a:bodyPr lIns="91425" tIns="45700" rIns="91425" bIns="45700" anchor="t" anchorCtr="0">
            <a:noAutofit/>
          </a:bodyPr>
          <a:lstStyle/>
          <a:p>
            <a:pPr>
              <a:buClr>
                <a:srgbClr val="54585B"/>
              </a:buClr>
              <a:buSzPct val="25000"/>
              <a:buFont typeface="Calibri"/>
              <a:buNone/>
            </a:pPr>
            <a:r>
              <a:rPr lang="en" sz="800" kern="0">
                <a:solidFill>
                  <a:srgbClr val="54585B"/>
                </a:solidFill>
                <a:latin typeface="Calibri"/>
                <a:ea typeface="Calibri"/>
                <a:cs typeface="Calibri"/>
                <a:sym typeface="Calibri"/>
                <a:rtl val="0"/>
              </a:rPr>
              <a:t>© 2015 CloudBees, Inc.  All Rights Reserved</a:t>
            </a:r>
          </a:p>
        </p:txBody>
      </p:sp>
      <p:pic>
        <p:nvPicPr>
          <p:cNvPr id="73" name="Shape 73"/>
          <p:cNvPicPr preferRelativeResize="0"/>
          <p:nvPr/>
        </p:nvPicPr>
        <p:blipFill rotWithShape="1">
          <a:blip r:embed="rId3">
            <a:alphaModFix/>
          </a:blip>
          <a:srcRect/>
          <a:stretch/>
        </p:blipFill>
        <p:spPr>
          <a:xfrm>
            <a:off x="2895600" y="2400301"/>
            <a:ext cx="6400800" cy="2057699"/>
          </a:xfrm>
          <a:prstGeom prst="rect">
            <a:avLst/>
          </a:prstGeom>
          <a:noFill/>
          <a:ln>
            <a:noFill/>
          </a:ln>
        </p:spPr>
      </p:pic>
    </p:spTree>
    <p:extLst>
      <p:ext uri="{BB962C8B-B14F-4D97-AF65-F5344CB8AC3E}">
        <p14:creationId xmlns:p14="http://schemas.microsoft.com/office/powerpoint/2010/main" val="42890733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74"/>
        <p:cNvGrpSpPr/>
        <p:nvPr/>
      </p:nvGrpSpPr>
      <p:grpSpPr>
        <a:xfrm>
          <a:off x="0" y="0"/>
          <a:ext cx="0" cy="0"/>
          <a:chOff x="0" y="0"/>
          <a:chExt cx="0" cy="0"/>
        </a:xfrm>
      </p:grpSpPr>
      <p:pic>
        <p:nvPicPr>
          <p:cNvPr id="75" name="Shape 75"/>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76" name="Shape 76"/>
          <p:cNvPicPr preferRelativeResize="0"/>
          <p:nvPr/>
        </p:nvPicPr>
        <p:blipFill rotWithShape="1">
          <a:blip r:embed="rId3">
            <a:alphaModFix/>
          </a:blip>
          <a:srcRect/>
          <a:stretch/>
        </p:blipFill>
        <p:spPr>
          <a:xfrm>
            <a:off x="3947967" y="2644852"/>
            <a:ext cx="4718400" cy="1686900"/>
          </a:xfrm>
          <a:prstGeom prst="rect">
            <a:avLst/>
          </a:prstGeom>
          <a:noFill/>
          <a:ln>
            <a:noFill/>
          </a:ln>
        </p:spPr>
      </p:pic>
      <p:sp>
        <p:nvSpPr>
          <p:cNvPr id="77" name="Shape 77"/>
          <p:cNvSpPr txBox="1"/>
          <p:nvPr/>
        </p:nvSpPr>
        <p:spPr>
          <a:xfrm rot="-5400000">
            <a:off x="-1011372" y="5507050"/>
            <a:ext cx="2414699" cy="287200"/>
          </a:xfrm>
          <a:prstGeom prst="rect">
            <a:avLst/>
          </a:prstGeom>
          <a:noFill/>
          <a:ln>
            <a:noFill/>
          </a:ln>
        </p:spPr>
        <p:txBody>
          <a:bodyPr lIns="91425" tIns="45700" rIns="91425" bIns="45700" anchor="t" anchorCtr="0">
            <a:noAutofit/>
          </a:bodyPr>
          <a:lstStyle/>
          <a:p>
            <a:pPr>
              <a:buClr>
                <a:srgbClr val="54585B"/>
              </a:buClr>
              <a:buSzPct val="25000"/>
              <a:buFont typeface="Calibri"/>
              <a:buNone/>
            </a:pPr>
            <a:r>
              <a:rPr lang="en" sz="800" kern="0">
                <a:solidFill>
                  <a:srgbClr val="54585B"/>
                </a:solidFill>
                <a:latin typeface="Calibri"/>
                <a:ea typeface="Calibri"/>
                <a:cs typeface="Calibri"/>
                <a:sym typeface="Calibri"/>
                <a:rtl val="0"/>
              </a:rPr>
              <a:t>© 2015 CloudBees, Inc.  All Rights Reserved</a:t>
            </a:r>
          </a:p>
        </p:txBody>
      </p:sp>
    </p:spTree>
    <p:extLst>
      <p:ext uri="{BB962C8B-B14F-4D97-AF65-F5344CB8AC3E}">
        <p14:creationId xmlns:p14="http://schemas.microsoft.com/office/powerpoint/2010/main" val="5711716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914400" y="2111123"/>
            <a:ext cx="10363200" cy="1546500"/>
          </a:xfrm>
          <a:prstGeom prst="rect">
            <a:avLst/>
          </a:prstGeom>
        </p:spPr>
        <p:txBody>
          <a:bodyPr lIns="91425" tIns="91425" rIns="91425" bIns="91425" anchor="b"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80" name="Shape 80"/>
          <p:cNvSpPr txBox="1">
            <a:spLocks noGrp="1"/>
          </p:cNvSpPr>
          <p:nvPr>
            <p:ph type="subTitle" idx="1"/>
          </p:nvPr>
        </p:nvSpPr>
        <p:spPr>
          <a:xfrm>
            <a:off x="914400" y="3786737"/>
            <a:ext cx="10363200" cy="1046400"/>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81" name="Shape 81"/>
          <p:cNvSpPr txBox="1">
            <a:spLocks noGrp="1"/>
          </p:cNvSpPr>
          <p:nvPr>
            <p:ph type="sldNum" idx="12"/>
          </p:nvPr>
        </p:nvSpPr>
        <p:spPr>
          <a:xfrm>
            <a:off x="11409055" y="6333135"/>
            <a:ext cx="731599" cy="524699"/>
          </a:xfrm>
          <a:prstGeom prst="rect">
            <a:avLst/>
          </a:prstGeom>
        </p:spPr>
        <p:txBody>
          <a:bodyPr lIns="0" tIns="0" rIns="0" bIns="0"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2171863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946948-C5B0-4A23-98E5-0DB4EAFB3E0F}" type="datetimeFigureOut">
              <a:rPr lang="en-US" smtClean="0"/>
              <a:t>8/27/2015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37BE46-C4D5-4E4E-AD52-777D307BF61A}" type="slidenum">
              <a:rPr lang="en-US" smtClean="0"/>
              <a:t>‹#›</a:t>
            </a:fld>
            <a:endParaRPr lang="en-US"/>
          </a:p>
        </p:txBody>
      </p:sp>
    </p:spTree>
    <p:extLst>
      <p:ext uri="{BB962C8B-B14F-4D97-AF65-F5344CB8AC3E}">
        <p14:creationId xmlns:p14="http://schemas.microsoft.com/office/powerpoint/2010/main" val="23706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46948-C5B0-4A23-98E5-0DB4EAFB3E0F}" type="datetimeFigureOut">
              <a:rPr lang="en-US" smtClean="0"/>
              <a:t>8/27/2015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37BE46-C4D5-4E4E-AD52-777D307BF61A}" type="slidenum">
              <a:rPr lang="en-US" smtClean="0"/>
              <a:t>‹#›</a:t>
            </a:fld>
            <a:endParaRPr lang="en-US"/>
          </a:p>
        </p:txBody>
      </p:sp>
    </p:spTree>
    <p:extLst>
      <p:ext uri="{BB962C8B-B14F-4D97-AF65-F5344CB8AC3E}">
        <p14:creationId xmlns:p14="http://schemas.microsoft.com/office/powerpoint/2010/main" val="196156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946948-C5B0-4A23-98E5-0DB4EAFB3E0F}" type="datetimeFigureOut">
              <a:rPr lang="en-US" smtClean="0"/>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7BE46-C4D5-4E4E-AD52-777D307BF61A}" type="slidenum">
              <a:rPr lang="en-US" smtClean="0"/>
              <a:t>‹#›</a:t>
            </a:fld>
            <a:endParaRPr lang="en-US"/>
          </a:p>
        </p:txBody>
      </p:sp>
    </p:spTree>
    <p:extLst>
      <p:ext uri="{BB962C8B-B14F-4D97-AF65-F5344CB8AC3E}">
        <p14:creationId xmlns:p14="http://schemas.microsoft.com/office/powerpoint/2010/main" val="218638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946948-C5B0-4A23-98E5-0DB4EAFB3E0F}" type="datetimeFigureOut">
              <a:rPr lang="en-US" smtClean="0"/>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7BE46-C4D5-4E4E-AD52-777D307BF61A}" type="slidenum">
              <a:rPr lang="en-US" smtClean="0"/>
              <a:t>‹#›</a:t>
            </a:fld>
            <a:endParaRPr lang="en-US"/>
          </a:p>
        </p:txBody>
      </p:sp>
    </p:spTree>
    <p:extLst>
      <p:ext uri="{BB962C8B-B14F-4D97-AF65-F5344CB8AC3E}">
        <p14:creationId xmlns:p14="http://schemas.microsoft.com/office/powerpoint/2010/main" val="168843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2.png"/><Relationship Id="rId2" Type="http://schemas.openxmlformats.org/officeDocument/2006/relationships/slideLayout" Target="../slideLayouts/slideLayout27.xml"/><Relationship Id="rId16" Type="http://schemas.openxmlformats.org/officeDocument/2006/relationships/image" Target="../media/image1.jp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image" Target="../media/image2.png"/><Relationship Id="rId2" Type="http://schemas.openxmlformats.org/officeDocument/2006/relationships/slideLayout" Target="../slideLayouts/slideLayout41.xml"/><Relationship Id="rId16" Type="http://schemas.openxmlformats.org/officeDocument/2006/relationships/image" Target="../media/image1.jp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theme" Target="../theme/theme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946948-C5B0-4A23-98E5-0DB4EAFB3E0F}" type="datetimeFigureOut">
              <a:rPr lang="en-US" smtClean="0"/>
              <a:t>8/27/2015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37BE46-C4D5-4E4E-AD52-777D307BF61A}" type="slidenum">
              <a:rPr lang="en-US" smtClean="0"/>
              <a:t>‹#›</a:t>
            </a:fld>
            <a:endParaRPr lang="en-US"/>
          </a:p>
        </p:txBody>
      </p:sp>
    </p:spTree>
    <p:extLst>
      <p:ext uri="{BB962C8B-B14F-4D97-AF65-F5344CB8AC3E}">
        <p14:creationId xmlns:p14="http://schemas.microsoft.com/office/powerpoint/2010/main" val="2846748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4"/>
        <p:cNvGrpSpPr/>
        <p:nvPr/>
      </p:nvGrpSpPr>
      <p:grpSpPr>
        <a:xfrm>
          <a:off x="0" y="0"/>
          <a:ext cx="0" cy="0"/>
          <a:chOff x="0" y="0"/>
          <a:chExt cx="0" cy="0"/>
        </a:xfrm>
      </p:grpSpPr>
      <p:sp>
        <p:nvSpPr>
          <p:cNvPr id="5" name="Shape 5"/>
          <p:cNvSpPr/>
          <p:nvPr/>
        </p:nvSpPr>
        <p:spPr>
          <a:xfrm>
            <a:off x="478368" y="582085"/>
            <a:ext cx="11713600" cy="6276000"/>
          </a:xfrm>
          <a:prstGeom prst="rect">
            <a:avLst/>
          </a:prstGeom>
          <a:solidFill>
            <a:schemeClr val="lt1"/>
          </a:solidFill>
          <a:ln>
            <a:noFill/>
          </a:ln>
        </p:spPr>
        <p:txBody>
          <a:bodyPr lIns="91425" tIns="45700" rIns="91425" bIns="45700" anchor="ctr" anchorCtr="0">
            <a:noAutofit/>
          </a:bodyPr>
          <a:lstStyle/>
          <a:p>
            <a:pPr algn="ctr"/>
            <a:endParaRPr sz="1800" kern="0">
              <a:solidFill>
                <a:srgbClr val="FFFFFF"/>
              </a:solidFill>
              <a:latin typeface="Calibri"/>
              <a:ea typeface="Calibri"/>
              <a:cs typeface="Calibri"/>
              <a:sym typeface="Calibri"/>
              <a:rtl val="0"/>
            </a:endParaRPr>
          </a:p>
        </p:txBody>
      </p:sp>
      <p:sp>
        <p:nvSpPr>
          <p:cNvPr id="6" name="Shape 6"/>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kern="0">
                <a:solidFill>
                  <a:srgbClr val="7F7F7F"/>
                </a:solidFill>
                <a:latin typeface="PT Sans"/>
                <a:ea typeface="PT Sans"/>
                <a:cs typeface="PT Sans"/>
                <a:sym typeface="PT Sans"/>
                <a:rtl val="0"/>
              </a:rPr>
              <a:pPr algn="ctr">
                <a:buSzPct val="25000"/>
              </a:pPr>
              <a:t>‹#›</a:t>
            </a:fld>
            <a:endParaRPr lang="en" sz="900" kern="0">
              <a:solidFill>
                <a:srgbClr val="7F7F7F"/>
              </a:solidFill>
              <a:latin typeface="PT Sans"/>
              <a:ea typeface="PT Sans"/>
              <a:cs typeface="PT Sans"/>
              <a:sym typeface="PT Sans"/>
              <a:rtl val="0"/>
            </a:endParaRPr>
          </a:p>
        </p:txBody>
      </p:sp>
      <p:sp>
        <p:nvSpPr>
          <p:cNvPr id="7" name="Shape 7"/>
          <p:cNvSpPr txBox="1"/>
          <p:nvPr/>
        </p:nvSpPr>
        <p:spPr>
          <a:xfrm rot="-5400000">
            <a:off x="-1011372" y="5507050"/>
            <a:ext cx="2414699" cy="287200"/>
          </a:xfrm>
          <a:prstGeom prst="rect">
            <a:avLst/>
          </a:prstGeom>
          <a:noFill/>
          <a:ln>
            <a:noFill/>
          </a:ln>
        </p:spPr>
        <p:txBody>
          <a:bodyPr lIns="91425" tIns="45700" rIns="91425" bIns="45700" anchor="t" anchorCtr="0">
            <a:noAutofit/>
          </a:bodyPr>
          <a:lstStyle/>
          <a:p>
            <a:pPr>
              <a:buClr>
                <a:srgbClr val="54585B"/>
              </a:buClr>
              <a:buSzPct val="25000"/>
              <a:buFont typeface="Calibri"/>
              <a:buNone/>
            </a:pPr>
            <a:r>
              <a:rPr lang="en" sz="800" kern="0">
                <a:solidFill>
                  <a:srgbClr val="54585B"/>
                </a:solidFill>
                <a:latin typeface="Calibri"/>
                <a:ea typeface="Calibri"/>
                <a:cs typeface="Calibri"/>
                <a:sym typeface="Calibri"/>
                <a:rtl val="0"/>
              </a:rPr>
              <a:t>© 2015 CloudBees, Inc.  All Rights Reserved</a:t>
            </a:r>
          </a:p>
        </p:txBody>
      </p:sp>
      <p:pic>
        <p:nvPicPr>
          <p:cNvPr id="8" name="Shape 8"/>
          <p:cNvPicPr preferRelativeResize="0"/>
          <p:nvPr/>
        </p:nvPicPr>
        <p:blipFill rotWithShape="1">
          <a:blip r:embed="rId17">
            <a:alphaModFix/>
          </a:blip>
          <a:srcRect/>
          <a:stretch/>
        </p:blipFill>
        <p:spPr>
          <a:xfrm>
            <a:off x="10080201" y="32520"/>
            <a:ext cx="1746799" cy="562500"/>
          </a:xfrm>
          <a:prstGeom prst="rect">
            <a:avLst/>
          </a:prstGeom>
          <a:noFill/>
          <a:ln>
            <a:noFill/>
          </a:ln>
        </p:spPr>
      </p:pic>
      <p:sp>
        <p:nvSpPr>
          <p:cNvPr id="9" name="Shape 9"/>
          <p:cNvSpPr txBox="1">
            <a:spLocks noGrp="1"/>
          </p:cNvSpPr>
          <p:nvPr>
            <p:ph type="body" idx="1"/>
          </p:nvPr>
        </p:nvSpPr>
        <p:spPr>
          <a:xfrm>
            <a:off x="609600" y="1460425"/>
            <a:ext cx="10972800" cy="5144099"/>
          </a:xfrm>
          <a:prstGeom prst="rect">
            <a:avLst/>
          </a:prstGeom>
          <a:noFill/>
          <a:ln>
            <a:noFill/>
          </a:ln>
        </p:spPr>
        <p:txBody>
          <a:bodyPr lIns="91425" tIns="91425" rIns="91425" bIns="91425" anchor="t" anchorCtr="0"/>
          <a:lstStyle>
            <a:lvl1pPr rtl="0">
              <a:spcBef>
                <a:spcPts val="600"/>
              </a:spcBef>
              <a:buClr>
                <a:schemeClr val="dk1"/>
              </a:buClr>
              <a:buSzPct val="100000"/>
              <a:buFont typeface="PT Sans"/>
              <a:defRPr sz="2800">
                <a:solidFill>
                  <a:schemeClr val="dk1"/>
                </a:solidFill>
                <a:latin typeface="PT Sans"/>
                <a:ea typeface="PT Sans"/>
                <a:cs typeface="PT Sans"/>
                <a:sym typeface="PT Sans"/>
              </a:defRPr>
            </a:lvl1pPr>
            <a:lvl2pPr rtl="0">
              <a:spcBef>
                <a:spcPts val="480"/>
              </a:spcBef>
              <a:buClr>
                <a:schemeClr val="dk1"/>
              </a:buClr>
              <a:buSzPct val="100000"/>
              <a:buFont typeface="PT Sans"/>
              <a:defRPr sz="2200">
                <a:solidFill>
                  <a:schemeClr val="dk1"/>
                </a:solidFill>
                <a:latin typeface="PT Sans"/>
                <a:ea typeface="PT Sans"/>
                <a:cs typeface="PT Sans"/>
                <a:sym typeface="PT Sans"/>
              </a:defRPr>
            </a:lvl2pPr>
            <a:lvl3pPr rtl="0">
              <a:spcBef>
                <a:spcPts val="480"/>
              </a:spcBef>
              <a:buClr>
                <a:schemeClr val="dk1"/>
              </a:buClr>
              <a:buSzPct val="100000"/>
              <a:buFont typeface="PT Sans"/>
              <a:defRPr sz="1800">
                <a:solidFill>
                  <a:schemeClr val="dk1"/>
                </a:solidFill>
                <a:latin typeface="PT Sans"/>
                <a:ea typeface="PT Sans"/>
                <a:cs typeface="PT Sans"/>
                <a:sym typeface="PT Sans"/>
              </a:defRPr>
            </a:lvl3pPr>
            <a:lvl4pPr rtl="0">
              <a:spcBef>
                <a:spcPts val="360"/>
              </a:spcBef>
              <a:buClr>
                <a:schemeClr val="dk1"/>
              </a:buClr>
              <a:buSzPct val="100000"/>
              <a:buFont typeface="PT Sans"/>
              <a:defRPr sz="1600">
                <a:solidFill>
                  <a:schemeClr val="dk1"/>
                </a:solidFill>
                <a:latin typeface="PT Sans"/>
                <a:ea typeface="PT Sans"/>
                <a:cs typeface="PT Sans"/>
                <a:sym typeface="PT Sans"/>
              </a:defRPr>
            </a:lvl4pPr>
            <a:lvl5pPr rtl="0">
              <a:spcBef>
                <a:spcPts val="360"/>
              </a:spcBef>
              <a:buClr>
                <a:schemeClr val="dk1"/>
              </a:buClr>
              <a:buSzPct val="100000"/>
              <a:buFont typeface="PT Sans"/>
              <a:defRPr sz="1600">
                <a:solidFill>
                  <a:schemeClr val="dk1"/>
                </a:solidFill>
                <a:latin typeface="PT Sans"/>
                <a:ea typeface="PT Sans"/>
                <a:cs typeface="PT Sans"/>
                <a:sym typeface="PT Sans"/>
              </a:defRPr>
            </a:lvl5pPr>
            <a:lvl6pPr rtl="0">
              <a:spcBef>
                <a:spcPts val="360"/>
              </a:spcBef>
              <a:buClr>
                <a:schemeClr val="dk1"/>
              </a:buClr>
              <a:buSzPct val="100000"/>
              <a:buFont typeface="PT Sans"/>
              <a:defRPr sz="1600">
                <a:solidFill>
                  <a:schemeClr val="dk1"/>
                </a:solidFill>
                <a:latin typeface="PT Sans"/>
                <a:ea typeface="PT Sans"/>
                <a:cs typeface="PT Sans"/>
                <a:sym typeface="PT Sans"/>
              </a:defRPr>
            </a:lvl6pPr>
            <a:lvl7pPr rtl="0">
              <a:spcBef>
                <a:spcPts val="360"/>
              </a:spcBef>
              <a:buClr>
                <a:schemeClr val="dk1"/>
              </a:buClr>
              <a:buSzPct val="100000"/>
              <a:buFont typeface="PT Sans"/>
              <a:defRPr sz="1600">
                <a:solidFill>
                  <a:schemeClr val="dk1"/>
                </a:solidFill>
                <a:latin typeface="PT Sans"/>
                <a:ea typeface="PT Sans"/>
                <a:cs typeface="PT Sans"/>
                <a:sym typeface="PT Sans"/>
              </a:defRPr>
            </a:lvl7pPr>
            <a:lvl8pPr rtl="0">
              <a:spcBef>
                <a:spcPts val="360"/>
              </a:spcBef>
              <a:buClr>
                <a:schemeClr val="dk1"/>
              </a:buClr>
              <a:buSzPct val="100000"/>
              <a:buFont typeface="PT Sans"/>
              <a:defRPr sz="1600">
                <a:solidFill>
                  <a:schemeClr val="dk1"/>
                </a:solidFill>
                <a:latin typeface="PT Sans"/>
                <a:ea typeface="PT Sans"/>
                <a:cs typeface="PT Sans"/>
                <a:sym typeface="PT Sans"/>
              </a:defRPr>
            </a:lvl8pPr>
            <a:lvl9pPr rtl="0">
              <a:spcBef>
                <a:spcPts val="360"/>
              </a:spcBef>
              <a:buClr>
                <a:schemeClr val="dk1"/>
              </a:buClr>
              <a:buSzPct val="100000"/>
              <a:buFont typeface="PT Sans"/>
              <a:defRPr sz="1600">
                <a:solidFill>
                  <a:schemeClr val="dk1"/>
                </a:solidFill>
                <a:latin typeface="PT Sans"/>
                <a:ea typeface="PT Sans"/>
                <a:cs typeface="PT Sans"/>
                <a:sym typeface="PT Sans"/>
              </a:defRPr>
            </a:lvl9pPr>
          </a:lstStyle>
          <a:p>
            <a:endParaRPr/>
          </a:p>
        </p:txBody>
      </p:sp>
      <p:sp>
        <p:nvSpPr>
          <p:cNvPr id="10" name="Shape 10"/>
          <p:cNvSpPr txBox="1">
            <a:spLocks noGrp="1"/>
          </p:cNvSpPr>
          <p:nvPr>
            <p:ph type="title"/>
          </p:nvPr>
        </p:nvSpPr>
        <p:spPr>
          <a:xfrm>
            <a:off x="609600" y="655650"/>
            <a:ext cx="10972800" cy="804899"/>
          </a:xfrm>
          <a:prstGeom prst="rect">
            <a:avLst/>
          </a:prstGeom>
          <a:noFill/>
          <a:ln>
            <a:noFill/>
          </a:ln>
        </p:spPr>
        <p:txBody>
          <a:bodyPr lIns="91425" tIns="91425" rIns="91425" bIns="91425" anchor="b" anchorCtr="0"/>
          <a:lstStyle>
            <a:lvl1pPr rtl="0">
              <a:spcBef>
                <a:spcPts val="0"/>
              </a:spcBef>
              <a:buClr>
                <a:srgbClr val="CB3725"/>
              </a:buClr>
              <a:buSzPct val="100000"/>
              <a:buFont typeface="PT Sans"/>
              <a:buNone/>
              <a:defRPr sz="3600">
                <a:solidFill>
                  <a:srgbClr val="CB3725"/>
                </a:solidFill>
                <a:latin typeface="PT Sans"/>
                <a:ea typeface="PT Sans"/>
                <a:cs typeface="PT Sans"/>
                <a:sym typeface="PT Sans"/>
              </a:defRPr>
            </a:lvl1pPr>
            <a:lvl2pPr rtl="0">
              <a:spcBef>
                <a:spcPts val="0"/>
              </a:spcBef>
              <a:buClr>
                <a:srgbClr val="CB3725"/>
              </a:buClr>
              <a:buSzPct val="100000"/>
              <a:buFont typeface="PT Sans"/>
              <a:buNone/>
              <a:defRPr sz="3600">
                <a:solidFill>
                  <a:srgbClr val="CB3725"/>
                </a:solidFill>
                <a:latin typeface="PT Sans"/>
                <a:ea typeface="PT Sans"/>
                <a:cs typeface="PT Sans"/>
                <a:sym typeface="PT Sans"/>
              </a:defRPr>
            </a:lvl2pPr>
            <a:lvl3pPr rtl="0">
              <a:spcBef>
                <a:spcPts val="0"/>
              </a:spcBef>
              <a:buClr>
                <a:srgbClr val="CB3725"/>
              </a:buClr>
              <a:buSzPct val="100000"/>
              <a:buFont typeface="PT Sans"/>
              <a:buNone/>
              <a:defRPr sz="3600">
                <a:solidFill>
                  <a:srgbClr val="CB3725"/>
                </a:solidFill>
                <a:latin typeface="PT Sans"/>
                <a:ea typeface="PT Sans"/>
                <a:cs typeface="PT Sans"/>
                <a:sym typeface="PT Sans"/>
              </a:defRPr>
            </a:lvl3pPr>
            <a:lvl4pPr rtl="0">
              <a:spcBef>
                <a:spcPts val="0"/>
              </a:spcBef>
              <a:buClr>
                <a:srgbClr val="CB3725"/>
              </a:buClr>
              <a:buSzPct val="100000"/>
              <a:buFont typeface="PT Sans"/>
              <a:buNone/>
              <a:defRPr sz="3600">
                <a:solidFill>
                  <a:srgbClr val="CB3725"/>
                </a:solidFill>
                <a:latin typeface="PT Sans"/>
                <a:ea typeface="PT Sans"/>
                <a:cs typeface="PT Sans"/>
                <a:sym typeface="PT Sans"/>
              </a:defRPr>
            </a:lvl4pPr>
            <a:lvl5pPr rtl="0">
              <a:spcBef>
                <a:spcPts val="0"/>
              </a:spcBef>
              <a:buClr>
                <a:srgbClr val="CB3725"/>
              </a:buClr>
              <a:buSzPct val="100000"/>
              <a:buFont typeface="PT Sans"/>
              <a:buNone/>
              <a:defRPr sz="3600">
                <a:solidFill>
                  <a:srgbClr val="CB3725"/>
                </a:solidFill>
                <a:latin typeface="PT Sans"/>
                <a:ea typeface="PT Sans"/>
                <a:cs typeface="PT Sans"/>
                <a:sym typeface="PT Sans"/>
              </a:defRPr>
            </a:lvl5pPr>
            <a:lvl6pPr rtl="0">
              <a:spcBef>
                <a:spcPts val="0"/>
              </a:spcBef>
              <a:buClr>
                <a:srgbClr val="CB3725"/>
              </a:buClr>
              <a:buSzPct val="100000"/>
              <a:buFont typeface="PT Sans"/>
              <a:buNone/>
              <a:defRPr sz="3600">
                <a:solidFill>
                  <a:srgbClr val="CB3725"/>
                </a:solidFill>
                <a:latin typeface="PT Sans"/>
                <a:ea typeface="PT Sans"/>
                <a:cs typeface="PT Sans"/>
                <a:sym typeface="PT Sans"/>
              </a:defRPr>
            </a:lvl6pPr>
            <a:lvl7pPr rtl="0">
              <a:spcBef>
                <a:spcPts val="0"/>
              </a:spcBef>
              <a:buClr>
                <a:srgbClr val="CB3725"/>
              </a:buClr>
              <a:buSzPct val="100000"/>
              <a:buFont typeface="PT Sans"/>
              <a:buNone/>
              <a:defRPr sz="3600">
                <a:solidFill>
                  <a:srgbClr val="CB3725"/>
                </a:solidFill>
                <a:latin typeface="PT Sans"/>
                <a:ea typeface="PT Sans"/>
                <a:cs typeface="PT Sans"/>
                <a:sym typeface="PT Sans"/>
              </a:defRPr>
            </a:lvl7pPr>
            <a:lvl8pPr rtl="0">
              <a:spcBef>
                <a:spcPts val="0"/>
              </a:spcBef>
              <a:buClr>
                <a:srgbClr val="CB3725"/>
              </a:buClr>
              <a:buSzPct val="100000"/>
              <a:buFont typeface="PT Sans"/>
              <a:buNone/>
              <a:defRPr sz="3600">
                <a:solidFill>
                  <a:srgbClr val="CB3725"/>
                </a:solidFill>
                <a:latin typeface="PT Sans"/>
                <a:ea typeface="PT Sans"/>
                <a:cs typeface="PT Sans"/>
                <a:sym typeface="PT Sans"/>
              </a:defRPr>
            </a:lvl8pPr>
            <a:lvl9pPr rtl="0">
              <a:spcBef>
                <a:spcPts val="0"/>
              </a:spcBef>
              <a:buClr>
                <a:srgbClr val="CB3725"/>
              </a:buClr>
              <a:buSzPct val="100000"/>
              <a:buFont typeface="PT Sans"/>
              <a:buNone/>
              <a:defRPr sz="3600">
                <a:solidFill>
                  <a:srgbClr val="CB3725"/>
                </a:solidFill>
                <a:latin typeface="PT Sans"/>
                <a:ea typeface="PT Sans"/>
                <a:cs typeface="PT Sans"/>
                <a:sym typeface="PT Sans"/>
              </a:defRPr>
            </a:lvl9pPr>
          </a:lstStyle>
          <a:p>
            <a:endParaRPr/>
          </a:p>
        </p:txBody>
      </p:sp>
    </p:spTree>
    <p:extLst>
      <p:ext uri="{BB962C8B-B14F-4D97-AF65-F5344CB8AC3E}">
        <p14:creationId xmlns:p14="http://schemas.microsoft.com/office/powerpoint/2010/main" val="278426434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4"/>
        <p:cNvGrpSpPr/>
        <p:nvPr/>
      </p:nvGrpSpPr>
      <p:grpSpPr>
        <a:xfrm>
          <a:off x="0" y="0"/>
          <a:ext cx="0" cy="0"/>
          <a:chOff x="0" y="0"/>
          <a:chExt cx="0" cy="0"/>
        </a:xfrm>
      </p:grpSpPr>
      <p:sp>
        <p:nvSpPr>
          <p:cNvPr id="5" name="Shape 5"/>
          <p:cNvSpPr/>
          <p:nvPr/>
        </p:nvSpPr>
        <p:spPr>
          <a:xfrm>
            <a:off x="478368" y="582085"/>
            <a:ext cx="11713600" cy="6276000"/>
          </a:xfrm>
          <a:prstGeom prst="rect">
            <a:avLst/>
          </a:prstGeom>
          <a:solidFill>
            <a:schemeClr val="lt1"/>
          </a:solidFill>
          <a:ln>
            <a:noFill/>
          </a:ln>
        </p:spPr>
        <p:txBody>
          <a:bodyPr lIns="91425" tIns="45700" rIns="91425" bIns="45700" anchor="ctr" anchorCtr="0">
            <a:noAutofit/>
          </a:bodyPr>
          <a:lstStyle/>
          <a:p>
            <a:pPr algn="ctr"/>
            <a:endParaRPr sz="1800" kern="0">
              <a:solidFill>
                <a:srgbClr val="FFFFFF"/>
              </a:solidFill>
              <a:latin typeface="Calibri"/>
              <a:ea typeface="Calibri"/>
              <a:cs typeface="Calibri"/>
              <a:sym typeface="Calibri"/>
              <a:rtl val="0"/>
            </a:endParaRPr>
          </a:p>
        </p:txBody>
      </p:sp>
      <p:sp>
        <p:nvSpPr>
          <p:cNvPr id="6" name="Shape 6"/>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kern="0">
                <a:solidFill>
                  <a:srgbClr val="7F7F7F"/>
                </a:solidFill>
                <a:latin typeface="PT Sans"/>
                <a:ea typeface="PT Sans"/>
                <a:cs typeface="PT Sans"/>
                <a:sym typeface="PT Sans"/>
                <a:rtl val="0"/>
              </a:rPr>
              <a:pPr algn="ctr">
                <a:buSzPct val="25000"/>
              </a:pPr>
              <a:t>‹#›</a:t>
            </a:fld>
            <a:endParaRPr lang="en" sz="900" kern="0">
              <a:solidFill>
                <a:srgbClr val="7F7F7F"/>
              </a:solidFill>
              <a:latin typeface="PT Sans"/>
              <a:ea typeface="PT Sans"/>
              <a:cs typeface="PT Sans"/>
              <a:sym typeface="PT Sans"/>
              <a:rtl val="0"/>
            </a:endParaRPr>
          </a:p>
        </p:txBody>
      </p:sp>
      <p:sp>
        <p:nvSpPr>
          <p:cNvPr id="7" name="Shape 7"/>
          <p:cNvSpPr txBox="1"/>
          <p:nvPr/>
        </p:nvSpPr>
        <p:spPr>
          <a:xfrm rot="-5400000">
            <a:off x="-1011372" y="5507050"/>
            <a:ext cx="2414699" cy="287200"/>
          </a:xfrm>
          <a:prstGeom prst="rect">
            <a:avLst/>
          </a:prstGeom>
          <a:noFill/>
          <a:ln>
            <a:noFill/>
          </a:ln>
        </p:spPr>
        <p:txBody>
          <a:bodyPr lIns="91425" tIns="45700" rIns="91425" bIns="45700" anchor="t" anchorCtr="0">
            <a:noAutofit/>
          </a:bodyPr>
          <a:lstStyle/>
          <a:p>
            <a:pPr>
              <a:buClr>
                <a:srgbClr val="54585B"/>
              </a:buClr>
              <a:buSzPct val="25000"/>
              <a:buFont typeface="Calibri"/>
              <a:buNone/>
            </a:pPr>
            <a:r>
              <a:rPr lang="en" sz="800" kern="0">
                <a:solidFill>
                  <a:srgbClr val="54585B"/>
                </a:solidFill>
                <a:latin typeface="Calibri"/>
                <a:ea typeface="Calibri"/>
                <a:cs typeface="Calibri"/>
                <a:sym typeface="Calibri"/>
                <a:rtl val="0"/>
              </a:rPr>
              <a:t>© 2015 CloudBees, Inc.  All Rights Reserved</a:t>
            </a:r>
          </a:p>
        </p:txBody>
      </p:sp>
      <p:pic>
        <p:nvPicPr>
          <p:cNvPr id="8" name="Shape 8"/>
          <p:cNvPicPr preferRelativeResize="0"/>
          <p:nvPr/>
        </p:nvPicPr>
        <p:blipFill rotWithShape="1">
          <a:blip r:embed="rId17">
            <a:alphaModFix/>
          </a:blip>
          <a:srcRect/>
          <a:stretch/>
        </p:blipFill>
        <p:spPr>
          <a:xfrm>
            <a:off x="10080201" y="32520"/>
            <a:ext cx="1746799" cy="562500"/>
          </a:xfrm>
          <a:prstGeom prst="rect">
            <a:avLst/>
          </a:prstGeom>
          <a:noFill/>
          <a:ln>
            <a:noFill/>
          </a:ln>
        </p:spPr>
      </p:pic>
      <p:sp>
        <p:nvSpPr>
          <p:cNvPr id="9" name="Shape 9"/>
          <p:cNvSpPr txBox="1">
            <a:spLocks noGrp="1"/>
          </p:cNvSpPr>
          <p:nvPr>
            <p:ph type="body" idx="1"/>
          </p:nvPr>
        </p:nvSpPr>
        <p:spPr>
          <a:xfrm>
            <a:off x="609600" y="1460425"/>
            <a:ext cx="10972800" cy="5144099"/>
          </a:xfrm>
          <a:prstGeom prst="rect">
            <a:avLst/>
          </a:prstGeom>
          <a:noFill/>
          <a:ln>
            <a:noFill/>
          </a:ln>
        </p:spPr>
        <p:txBody>
          <a:bodyPr lIns="91425" tIns="91425" rIns="91425" bIns="91425" anchor="t" anchorCtr="0"/>
          <a:lstStyle>
            <a:lvl1pPr rtl="0">
              <a:spcBef>
                <a:spcPts val="600"/>
              </a:spcBef>
              <a:buClr>
                <a:schemeClr val="dk1"/>
              </a:buClr>
              <a:buSzPct val="100000"/>
              <a:buFont typeface="PT Sans"/>
              <a:defRPr sz="2800">
                <a:solidFill>
                  <a:schemeClr val="dk1"/>
                </a:solidFill>
                <a:latin typeface="PT Sans"/>
                <a:ea typeface="PT Sans"/>
                <a:cs typeface="PT Sans"/>
                <a:sym typeface="PT Sans"/>
              </a:defRPr>
            </a:lvl1pPr>
            <a:lvl2pPr rtl="0">
              <a:spcBef>
                <a:spcPts val="480"/>
              </a:spcBef>
              <a:buClr>
                <a:schemeClr val="dk1"/>
              </a:buClr>
              <a:buSzPct val="100000"/>
              <a:buFont typeface="PT Sans"/>
              <a:defRPr sz="2200">
                <a:solidFill>
                  <a:schemeClr val="dk1"/>
                </a:solidFill>
                <a:latin typeface="PT Sans"/>
                <a:ea typeface="PT Sans"/>
                <a:cs typeface="PT Sans"/>
                <a:sym typeface="PT Sans"/>
              </a:defRPr>
            </a:lvl2pPr>
            <a:lvl3pPr rtl="0">
              <a:spcBef>
                <a:spcPts val="480"/>
              </a:spcBef>
              <a:buClr>
                <a:schemeClr val="dk1"/>
              </a:buClr>
              <a:buSzPct val="100000"/>
              <a:buFont typeface="PT Sans"/>
              <a:defRPr sz="1800">
                <a:solidFill>
                  <a:schemeClr val="dk1"/>
                </a:solidFill>
                <a:latin typeface="PT Sans"/>
                <a:ea typeface="PT Sans"/>
                <a:cs typeface="PT Sans"/>
                <a:sym typeface="PT Sans"/>
              </a:defRPr>
            </a:lvl3pPr>
            <a:lvl4pPr rtl="0">
              <a:spcBef>
                <a:spcPts val="360"/>
              </a:spcBef>
              <a:buClr>
                <a:schemeClr val="dk1"/>
              </a:buClr>
              <a:buSzPct val="100000"/>
              <a:buFont typeface="PT Sans"/>
              <a:defRPr sz="1600">
                <a:solidFill>
                  <a:schemeClr val="dk1"/>
                </a:solidFill>
                <a:latin typeface="PT Sans"/>
                <a:ea typeface="PT Sans"/>
                <a:cs typeface="PT Sans"/>
                <a:sym typeface="PT Sans"/>
              </a:defRPr>
            </a:lvl4pPr>
            <a:lvl5pPr rtl="0">
              <a:spcBef>
                <a:spcPts val="360"/>
              </a:spcBef>
              <a:buClr>
                <a:schemeClr val="dk1"/>
              </a:buClr>
              <a:buSzPct val="100000"/>
              <a:buFont typeface="PT Sans"/>
              <a:defRPr sz="1600">
                <a:solidFill>
                  <a:schemeClr val="dk1"/>
                </a:solidFill>
                <a:latin typeface="PT Sans"/>
                <a:ea typeface="PT Sans"/>
                <a:cs typeface="PT Sans"/>
                <a:sym typeface="PT Sans"/>
              </a:defRPr>
            </a:lvl5pPr>
            <a:lvl6pPr rtl="0">
              <a:spcBef>
                <a:spcPts val="360"/>
              </a:spcBef>
              <a:buClr>
                <a:schemeClr val="dk1"/>
              </a:buClr>
              <a:buSzPct val="100000"/>
              <a:buFont typeface="PT Sans"/>
              <a:defRPr sz="1600">
                <a:solidFill>
                  <a:schemeClr val="dk1"/>
                </a:solidFill>
                <a:latin typeface="PT Sans"/>
                <a:ea typeface="PT Sans"/>
                <a:cs typeface="PT Sans"/>
                <a:sym typeface="PT Sans"/>
              </a:defRPr>
            </a:lvl6pPr>
            <a:lvl7pPr rtl="0">
              <a:spcBef>
                <a:spcPts val="360"/>
              </a:spcBef>
              <a:buClr>
                <a:schemeClr val="dk1"/>
              </a:buClr>
              <a:buSzPct val="100000"/>
              <a:buFont typeface="PT Sans"/>
              <a:defRPr sz="1600">
                <a:solidFill>
                  <a:schemeClr val="dk1"/>
                </a:solidFill>
                <a:latin typeface="PT Sans"/>
                <a:ea typeface="PT Sans"/>
                <a:cs typeface="PT Sans"/>
                <a:sym typeface="PT Sans"/>
              </a:defRPr>
            </a:lvl7pPr>
            <a:lvl8pPr rtl="0">
              <a:spcBef>
                <a:spcPts val="360"/>
              </a:spcBef>
              <a:buClr>
                <a:schemeClr val="dk1"/>
              </a:buClr>
              <a:buSzPct val="100000"/>
              <a:buFont typeface="PT Sans"/>
              <a:defRPr sz="1600">
                <a:solidFill>
                  <a:schemeClr val="dk1"/>
                </a:solidFill>
                <a:latin typeface="PT Sans"/>
                <a:ea typeface="PT Sans"/>
                <a:cs typeface="PT Sans"/>
                <a:sym typeface="PT Sans"/>
              </a:defRPr>
            </a:lvl8pPr>
            <a:lvl9pPr rtl="0">
              <a:spcBef>
                <a:spcPts val="360"/>
              </a:spcBef>
              <a:buClr>
                <a:schemeClr val="dk1"/>
              </a:buClr>
              <a:buSzPct val="100000"/>
              <a:buFont typeface="PT Sans"/>
              <a:defRPr sz="1600">
                <a:solidFill>
                  <a:schemeClr val="dk1"/>
                </a:solidFill>
                <a:latin typeface="PT Sans"/>
                <a:ea typeface="PT Sans"/>
                <a:cs typeface="PT Sans"/>
                <a:sym typeface="PT Sans"/>
              </a:defRPr>
            </a:lvl9pPr>
          </a:lstStyle>
          <a:p>
            <a:endParaRPr/>
          </a:p>
        </p:txBody>
      </p:sp>
      <p:sp>
        <p:nvSpPr>
          <p:cNvPr id="10" name="Shape 10"/>
          <p:cNvSpPr txBox="1">
            <a:spLocks noGrp="1"/>
          </p:cNvSpPr>
          <p:nvPr>
            <p:ph type="title"/>
          </p:nvPr>
        </p:nvSpPr>
        <p:spPr>
          <a:xfrm>
            <a:off x="609600" y="655650"/>
            <a:ext cx="10972800" cy="804899"/>
          </a:xfrm>
          <a:prstGeom prst="rect">
            <a:avLst/>
          </a:prstGeom>
          <a:noFill/>
          <a:ln>
            <a:noFill/>
          </a:ln>
        </p:spPr>
        <p:txBody>
          <a:bodyPr lIns="91425" tIns="91425" rIns="91425" bIns="91425" anchor="b" anchorCtr="0"/>
          <a:lstStyle>
            <a:lvl1pPr rtl="0">
              <a:spcBef>
                <a:spcPts val="0"/>
              </a:spcBef>
              <a:buClr>
                <a:srgbClr val="CB3725"/>
              </a:buClr>
              <a:buSzPct val="100000"/>
              <a:buFont typeface="PT Sans"/>
              <a:buNone/>
              <a:defRPr sz="3600">
                <a:solidFill>
                  <a:srgbClr val="CB3725"/>
                </a:solidFill>
                <a:latin typeface="PT Sans"/>
                <a:ea typeface="PT Sans"/>
                <a:cs typeface="PT Sans"/>
                <a:sym typeface="PT Sans"/>
              </a:defRPr>
            </a:lvl1pPr>
            <a:lvl2pPr rtl="0">
              <a:spcBef>
                <a:spcPts val="0"/>
              </a:spcBef>
              <a:buClr>
                <a:srgbClr val="CB3725"/>
              </a:buClr>
              <a:buSzPct val="100000"/>
              <a:buFont typeface="PT Sans"/>
              <a:buNone/>
              <a:defRPr sz="3600">
                <a:solidFill>
                  <a:srgbClr val="CB3725"/>
                </a:solidFill>
                <a:latin typeface="PT Sans"/>
                <a:ea typeface="PT Sans"/>
                <a:cs typeface="PT Sans"/>
                <a:sym typeface="PT Sans"/>
              </a:defRPr>
            </a:lvl2pPr>
            <a:lvl3pPr rtl="0">
              <a:spcBef>
                <a:spcPts val="0"/>
              </a:spcBef>
              <a:buClr>
                <a:srgbClr val="CB3725"/>
              </a:buClr>
              <a:buSzPct val="100000"/>
              <a:buFont typeface="PT Sans"/>
              <a:buNone/>
              <a:defRPr sz="3600">
                <a:solidFill>
                  <a:srgbClr val="CB3725"/>
                </a:solidFill>
                <a:latin typeface="PT Sans"/>
                <a:ea typeface="PT Sans"/>
                <a:cs typeface="PT Sans"/>
                <a:sym typeface="PT Sans"/>
              </a:defRPr>
            </a:lvl3pPr>
            <a:lvl4pPr rtl="0">
              <a:spcBef>
                <a:spcPts val="0"/>
              </a:spcBef>
              <a:buClr>
                <a:srgbClr val="CB3725"/>
              </a:buClr>
              <a:buSzPct val="100000"/>
              <a:buFont typeface="PT Sans"/>
              <a:buNone/>
              <a:defRPr sz="3600">
                <a:solidFill>
                  <a:srgbClr val="CB3725"/>
                </a:solidFill>
                <a:latin typeface="PT Sans"/>
                <a:ea typeface="PT Sans"/>
                <a:cs typeface="PT Sans"/>
                <a:sym typeface="PT Sans"/>
              </a:defRPr>
            </a:lvl4pPr>
            <a:lvl5pPr rtl="0">
              <a:spcBef>
                <a:spcPts val="0"/>
              </a:spcBef>
              <a:buClr>
                <a:srgbClr val="CB3725"/>
              </a:buClr>
              <a:buSzPct val="100000"/>
              <a:buFont typeface="PT Sans"/>
              <a:buNone/>
              <a:defRPr sz="3600">
                <a:solidFill>
                  <a:srgbClr val="CB3725"/>
                </a:solidFill>
                <a:latin typeface="PT Sans"/>
                <a:ea typeface="PT Sans"/>
                <a:cs typeface="PT Sans"/>
                <a:sym typeface="PT Sans"/>
              </a:defRPr>
            </a:lvl5pPr>
            <a:lvl6pPr rtl="0">
              <a:spcBef>
                <a:spcPts val="0"/>
              </a:spcBef>
              <a:buClr>
                <a:srgbClr val="CB3725"/>
              </a:buClr>
              <a:buSzPct val="100000"/>
              <a:buFont typeface="PT Sans"/>
              <a:buNone/>
              <a:defRPr sz="3600">
                <a:solidFill>
                  <a:srgbClr val="CB3725"/>
                </a:solidFill>
                <a:latin typeface="PT Sans"/>
                <a:ea typeface="PT Sans"/>
                <a:cs typeface="PT Sans"/>
                <a:sym typeface="PT Sans"/>
              </a:defRPr>
            </a:lvl6pPr>
            <a:lvl7pPr rtl="0">
              <a:spcBef>
                <a:spcPts val="0"/>
              </a:spcBef>
              <a:buClr>
                <a:srgbClr val="CB3725"/>
              </a:buClr>
              <a:buSzPct val="100000"/>
              <a:buFont typeface="PT Sans"/>
              <a:buNone/>
              <a:defRPr sz="3600">
                <a:solidFill>
                  <a:srgbClr val="CB3725"/>
                </a:solidFill>
                <a:latin typeface="PT Sans"/>
                <a:ea typeface="PT Sans"/>
                <a:cs typeface="PT Sans"/>
                <a:sym typeface="PT Sans"/>
              </a:defRPr>
            </a:lvl7pPr>
            <a:lvl8pPr rtl="0">
              <a:spcBef>
                <a:spcPts val="0"/>
              </a:spcBef>
              <a:buClr>
                <a:srgbClr val="CB3725"/>
              </a:buClr>
              <a:buSzPct val="100000"/>
              <a:buFont typeface="PT Sans"/>
              <a:buNone/>
              <a:defRPr sz="3600">
                <a:solidFill>
                  <a:srgbClr val="CB3725"/>
                </a:solidFill>
                <a:latin typeface="PT Sans"/>
                <a:ea typeface="PT Sans"/>
                <a:cs typeface="PT Sans"/>
                <a:sym typeface="PT Sans"/>
              </a:defRPr>
            </a:lvl8pPr>
            <a:lvl9pPr rtl="0">
              <a:spcBef>
                <a:spcPts val="0"/>
              </a:spcBef>
              <a:buClr>
                <a:srgbClr val="CB3725"/>
              </a:buClr>
              <a:buSzPct val="100000"/>
              <a:buFont typeface="PT Sans"/>
              <a:buNone/>
              <a:defRPr sz="3600">
                <a:solidFill>
                  <a:srgbClr val="CB3725"/>
                </a:solidFill>
                <a:latin typeface="PT Sans"/>
                <a:ea typeface="PT Sans"/>
                <a:cs typeface="PT Sans"/>
                <a:sym typeface="PT Sans"/>
              </a:defRPr>
            </a:lvl9pPr>
          </a:lstStyle>
          <a:p>
            <a:endParaRPr/>
          </a:p>
        </p:txBody>
      </p:sp>
    </p:spTree>
    <p:extLst>
      <p:ext uri="{BB962C8B-B14F-4D97-AF65-F5344CB8AC3E}">
        <p14:creationId xmlns:p14="http://schemas.microsoft.com/office/powerpoint/2010/main" val="816015098"/>
      </p:ext>
    </p:extLst>
  </p:cSld>
  <p:clrMap bg1="lt1" tx1="dk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720" r:id="rId14"/>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4"/>
        <p:cNvGrpSpPr/>
        <p:nvPr/>
      </p:nvGrpSpPr>
      <p:grpSpPr>
        <a:xfrm>
          <a:off x="0" y="0"/>
          <a:ext cx="0" cy="0"/>
          <a:chOff x="0" y="0"/>
          <a:chExt cx="0" cy="0"/>
        </a:xfrm>
      </p:grpSpPr>
      <p:sp>
        <p:nvSpPr>
          <p:cNvPr id="5" name="Shape 5"/>
          <p:cNvSpPr/>
          <p:nvPr/>
        </p:nvSpPr>
        <p:spPr>
          <a:xfrm>
            <a:off x="478368" y="582085"/>
            <a:ext cx="11713600" cy="6276000"/>
          </a:xfrm>
          <a:prstGeom prst="rect">
            <a:avLst/>
          </a:prstGeom>
          <a:solidFill>
            <a:schemeClr val="lt1"/>
          </a:solidFill>
          <a:ln>
            <a:noFill/>
          </a:ln>
        </p:spPr>
        <p:txBody>
          <a:bodyPr lIns="91425" tIns="45700" rIns="91425" bIns="45700" anchor="ctr" anchorCtr="0">
            <a:noAutofit/>
          </a:bodyPr>
          <a:lstStyle/>
          <a:p>
            <a:pPr algn="ctr"/>
            <a:endParaRPr sz="1800" kern="0">
              <a:solidFill>
                <a:srgbClr val="FFFFFF"/>
              </a:solidFill>
              <a:latin typeface="Calibri"/>
              <a:ea typeface="Calibri"/>
              <a:cs typeface="Calibri"/>
              <a:sym typeface="Calibri"/>
              <a:rtl val="0"/>
            </a:endParaRPr>
          </a:p>
        </p:txBody>
      </p:sp>
      <p:sp>
        <p:nvSpPr>
          <p:cNvPr id="6" name="Shape 6"/>
          <p:cNvSpPr txBox="1">
            <a:spLocks noGrp="1"/>
          </p:cNvSpPr>
          <p:nvPr>
            <p:ph type="sldNum" idx="12"/>
          </p:nvPr>
        </p:nvSpPr>
        <p:spPr>
          <a:xfrm>
            <a:off x="11378304" y="6424931"/>
            <a:ext cx="623600" cy="363899"/>
          </a:xfrm>
          <a:prstGeom prst="rect">
            <a:avLst/>
          </a:prstGeom>
          <a:noFill/>
          <a:ln>
            <a:noFill/>
          </a:ln>
        </p:spPr>
        <p:txBody>
          <a:bodyPr lIns="0" tIns="0" rIns="0" bIns="0" anchor="ctr" anchorCtr="0">
            <a:noAutofit/>
          </a:bodyPr>
          <a:lstStyle/>
          <a:p>
            <a:pPr algn="ctr">
              <a:buSzPct val="25000"/>
            </a:pPr>
            <a:fld id="{00000000-1234-1234-1234-123412341234}" type="slidenum">
              <a:rPr lang="en" sz="900" kern="0">
                <a:solidFill>
                  <a:srgbClr val="7F7F7F"/>
                </a:solidFill>
                <a:latin typeface="PT Sans"/>
                <a:ea typeface="PT Sans"/>
                <a:cs typeface="PT Sans"/>
                <a:sym typeface="PT Sans"/>
                <a:rtl val="0"/>
              </a:rPr>
              <a:pPr algn="ctr">
                <a:buSzPct val="25000"/>
              </a:pPr>
              <a:t>‹#›</a:t>
            </a:fld>
            <a:endParaRPr lang="en" sz="900" kern="0">
              <a:solidFill>
                <a:srgbClr val="7F7F7F"/>
              </a:solidFill>
              <a:latin typeface="PT Sans"/>
              <a:ea typeface="PT Sans"/>
              <a:cs typeface="PT Sans"/>
              <a:sym typeface="PT Sans"/>
              <a:rtl val="0"/>
            </a:endParaRPr>
          </a:p>
        </p:txBody>
      </p:sp>
      <p:sp>
        <p:nvSpPr>
          <p:cNvPr id="7" name="Shape 7"/>
          <p:cNvSpPr txBox="1"/>
          <p:nvPr/>
        </p:nvSpPr>
        <p:spPr>
          <a:xfrm rot="-5400000">
            <a:off x="-1011372" y="5507050"/>
            <a:ext cx="2414699" cy="287200"/>
          </a:xfrm>
          <a:prstGeom prst="rect">
            <a:avLst/>
          </a:prstGeom>
          <a:noFill/>
          <a:ln>
            <a:noFill/>
          </a:ln>
        </p:spPr>
        <p:txBody>
          <a:bodyPr lIns="91425" tIns="45700" rIns="91425" bIns="45700" anchor="t" anchorCtr="0">
            <a:noAutofit/>
          </a:bodyPr>
          <a:lstStyle/>
          <a:p>
            <a:pPr>
              <a:buClr>
                <a:srgbClr val="54585B"/>
              </a:buClr>
              <a:buSzPct val="25000"/>
              <a:buFont typeface="Calibri"/>
              <a:buNone/>
            </a:pPr>
            <a:r>
              <a:rPr lang="en" sz="800" kern="0">
                <a:solidFill>
                  <a:srgbClr val="54585B"/>
                </a:solidFill>
                <a:latin typeface="Calibri"/>
                <a:ea typeface="Calibri"/>
                <a:cs typeface="Calibri"/>
                <a:sym typeface="Calibri"/>
                <a:rtl val="0"/>
              </a:rPr>
              <a:t>© 2015 CloudBees, Inc.  All Rights Reserved</a:t>
            </a:r>
          </a:p>
        </p:txBody>
      </p:sp>
      <p:pic>
        <p:nvPicPr>
          <p:cNvPr id="8" name="Shape 8"/>
          <p:cNvPicPr preferRelativeResize="0"/>
          <p:nvPr/>
        </p:nvPicPr>
        <p:blipFill rotWithShape="1">
          <a:blip r:embed="rId17">
            <a:alphaModFix/>
          </a:blip>
          <a:srcRect/>
          <a:stretch/>
        </p:blipFill>
        <p:spPr>
          <a:xfrm>
            <a:off x="10080201" y="32520"/>
            <a:ext cx="1746799" cy="562500"/>
          </a:xfrm>
          <a:prstGeom prst="rect">
            <a:avLst/>
          </a:prstGeom>
          <a:noFill/>
          <a:ln>
            <a:noFill/>
          </a:ln>
        </p:spPr>
      </p:pic>
      <p:sp>
        <p:nvSpPr>
          <p:cNvPr id="9" name="Shape 9"/>
          <p:cNvSpPr txBox="1">
            <a:spLocks noGrp="1"/>
          </p:cNvSpPr>
          <p:nvPr>
            <p:ph type="body" idx="1"/>
          </p:nvPr>
        </p:nvSpPr>
        <p:spPr>
          <a:xfrm>
            <a:off x="609600" y="1460425"/>
            <a:ext cx="10972800" cy="5144099"/>
          </a:xfrm>
          <a:prstGeom prst="rect">
            <a:avLst/>
          </a:prstGeom>
          <a:noFill/>
          <a:ln>
            <a:noFill/>
          </a:ln>
        </p:spPr>
        <p:txBody>
          <a:bodyPr lIns="91425" tIns="91425" rIns="91425" bIns="91425" anchor="t" anchorCtr="0"/>
          <a:lstStyle>
            <a:lvl1pPr rtl="0">
              <a:spcBef>
                <a:spcPts val="600"/>
              </a:spcBef>
              <a:buClr>
                <a:schemeClr val="dk1"/>
              </a:buClr>
              <a:buSzPct val="100000"/>
              <a:buFont typeface="PT Sans"/>
              <a:defRPr sz="2800">
                <a:solidFill>
                  <a:schemeClr val="dk1"/>
                </a:solidFill>
                <a:latin typeface="PT Sans"/>
                <a:ea typeface="PT Sans"/>
                <a:cs typeface="PT Sans"/>
                <a:sym typeface="PT Sans"/>
              </a:defRPr>
            </a:lvl1pPr>
            <a:lvl2pPr rtl="0">
              <a:spcBef>
                <a:spcPts val="480"/>
              </a:spcBef>
              <a:buClr>
                <a:schemeClr val="dk1"/>
              </a:buClr>
              <a:buSzPct val="100000"/>
              <a:buFont typeface="PT Sans"/>
              <a:defRPr sz="2200">
                <a:solidFill>
                  <a:schemeClr val="dk1"/>
                </a:solidFill>
                <a:latin typeface="PT Sans"/>
                <a:ea typeface="PT Sans"/>
                <a:cs typeface="PT Sans"/>
                <a:sym typeface="PT Sans"/>
              </a:defRPr>
            </a:lvl2pPr>
            <a:lvl3pPr rtl="0">
              <a:spcBef>
                <a:spcPts val="480"/>
              </a:spcBef>
              <a:buClr>
                <a:schemeClr val="dk1"/>
              </a:buClr>
              <a:buSzPct val="100000"/>
              <a:buFont typeface="PT Sans"/>
              <a:defRPr sz="1800">
                <a:solidFill>
                  <a:schemeClr val="dk1"/>
                </a:solidFill>
                <a:latin typeface="PT Sans"/>
                <a:ea typeface="PT Sans"/>
                <a:cs typeface="PT Sans"/>
                <a:sym typeface="PT Sans"/>
              </a:defRPr>
            </a:lvl3pPr>
            <a:lvl4pPr rtl="0">
              <a:spcBef>
                <a:spcPts val="360"/>
              </a:spcBef>
              <a:buClr>
                <a:schemeClr val="dk1"/>
              </a:buClr>
              <a:buSzPct val="100000"/>
              <a:buFont typeface="PT Sans"/>
              <a:defRPr sz="1600">
                <a:solidFill>
                  <a:schemeClr val="dk1"/>
                </a:solidFill>
                <a:latin typeface="PT Sans"/>
                <a:ea typeface="PT Sans"/>
                <a:cs typeface="PT Sans"/>
                <a:sym typeface="PT Sans"/>
              </a:defRPr>
            </a:lvl4pPr>
            <a:lvl5pPr rtl="0">
              <a:spcBef>
                <a:spcPts val="360"/>
              </a:spcBef>
              <a:buClr>
                <a:schemeClr val="dk1"/>
              </a:buClr>
              <a:buSzPct val="100000"/>
              <a:buFont typeface="PT Sans"/>
              <a:defRPr sz="1600">
                <a:solidFill>
                  <a:schemeClr val="dk1"/>
                </a:solidFill>
                <a:latin typeface="PT Sans"/>
                <a:ea typeface="PT Sans"/>
                <a:cs typeface="PT Sans"/>
                <a:sym typeface="PT Sans"/>
              </a:defRPr>
            </a:lvl5pPr>
            <a:lvl6pPr rtl="0">
              <a:spcBef>
                <a:spcPts val="360"/>
              </a:spcBef>
              <a:buClr>
                <a:schemeClr val="dk1"/>
              </a:buClr>
              <a:buSzPct val="100000"/>
              <a:buFont typeface="PT Sans"/>
              <a:defRPr sz="1600">
                <a:solidFill>
                  <a:schemeClr val="dk1"/>
                </a:solidFill>
                <a:latin typeface="PT Sans"/>
                <a:ea typeface="PT Sans"/>
                <a:cs typeface="PT Sans"/>
                <a:sym typeface="PT Sans"/>
              </a:defRPr>
            </a:lvl6pPr>
            <a:lvl7pPr rtl="0">
              <a:spcBef>
                <a:spcPts val="360"/>
              </a:spcBef>
              <a:buClr>
                <a:schemeClr val="dk1"/>
              </a:buClr>
              <a:buSzPct val="100000"/>
              <a:buFont typeface="PT Sans"/>
              <a:defRPr sz="1600">
                <a:solidFill>
                  <a:schemeClr val="dk1"/>
                </a:solidFill>
                <a:latin typeface="PT Sans"/>
                <a:ea typeface="PT Sans"/>
                <a:cs typeface="PT Sans"/>
                <a:sym typeface="PT Sans"/>
              </a:defRPr>
            </a:lvl7pPr>
            <a:lvl8pPr rtl="0">
              <a:spcBef>
                <a:spcPts val="360"/>
              </a:spcBef>
              <a:buClr>
                <a:schemeClr val="dk1"/>
              </a:buClr>
              <a:buSzPct val="100000"/>
              <a:buFont typeface="PT Sans"/>
              <a:defRPr sz="1600">
                <a:solidFill>
                  <a:schemeClr val="dk1"/>
                </a:solidFill>
                <a:latin typeface="PT Sans"/>
                <a:ea typeface="PT Sans"/>
                <a:cs typeface="PT Sans"/>
                <a:sym typeface="PT Sans"/>
              </a:defRPr>
            </a:lvl8pPr>
            <a:lvl9pPr rtl="0">
              <a:spcBef>
                <a:spcPts val="360"/>
              </a:spcBef>
              <a:buClr>
                <a:schemeClr val="dk1"/>
              </a:buClr>
              <a:buSzPct val="100000"/>
              <a:buFont typeface="PT Sans"/>
              <a:defRPr sz="1600">
                <a:solidFill>
                  <a:schemeClr val="dk1"/>
                </a:solidFill>
                <a:latin typeface="PT Sans"/>
                <a:ea typeface="PT Sans"/>
                <a:cs typeface="PT Sans"/>
                <a:sym typeface="PT Sans"/>
              </a:defRPr>
            </a:lvl9pPr>
          </a:lstStyle>
          <a:p>
            <a:endParaRPr/>
          </a:p>
        </p:txBody>
      </p:sp>
      <p:sp>
        <p:nvSpPr>
          <p:cNvPr id="10" name="Shape 10"/>
          <p:cNvSpPr txBox="1">
            <a:spLocks noGrp="1"/>
          </p:cNvSpPr>
          <p:nvPr>
            <p:ph type="title"/>
          </p:nvPr>
        </p:nvSpPr>
        <p:spPr>
          <a:xfrm>
            <a:off x="609600" y="655650"/>
            <a:ext cx="10972800" cy="804899"/>
          </a:xfrm>
          <a:prstGeom prst="rect">
            <a:avLst/>
          </a:prstGeom>
          <a:noFill/>
          <a:ln>
            <a:noFill/>
          </a:ln>
        </p:spPr>
        <p:txBody>
          <a:bodyPr lIns="91425" tIns="91425" rIns="91425" bIns="91425" anchor="b" anchorCtr="0"/>
          <a:lstStyle>
            <a:lvl1pPr rtl="0">
              <a:spcBef>
                <a:spcPts val="0"/>
              </a:spcBef>
              <a:buClr>
                <a:srgbClr val="CB3725"/>
              </a:buClr>
              <a:buSzPct val="100000"/>
              <a:buFont typeface="PT Sans"/>
              <a:buNone/>
              <a:defRPr sz="3600">
                <a:solidFill>
                  <a:srgbClr val="CB3725"/>
                </a:solidFill>
                <a:latin typeface="PT Sans"/>
                <a:ea typeface="PT Sans"/>
                <a:cs typeface="PT Sans"/>
                <a:sym typeface="PT Sans"/>
              </a:defRPr>
            </a:lvl1pPr>
            <a:lvl2pPr rtl="0">
              <a:spcBef>
                <a:spcPts val="0"/>
              </a:spcBef>
              <a:buClr>
                <a:srgbClr val="CB3725"/>
              </a:buClr>
              <a:buSzPct val="100000"/>
              <a:buFont typeface="PT Sans"/>
              <a:buNone/>
              <a:defRPr sz="3600">
                <a:solidFill>
                  <a:srgbClr val="CB3725"/>
                </a:solidFill>
                <a:latin typeface="PT Sans"/>
                <a:ea typeface="PT Sans"/>
                <a:cs typeface="PT Sans"/>
                <a:sym typeface="PT Sans"/>
              </a:defRPr>
            </a:lvl2pPr>
            <a:lvl3pPr rtl="0">
              <a:spcBef>
                <a:spcPts val="0"/>
              </a:spcBef>
              <a:buClr>
                <a:srgbClr val="CB3725"/>
              </a:buClr>
              <a:buSzPct val="100000"/>
              <a:buFont typeface="PT Sans"/>
              <a:buNone/>
              <a:defRPr sz="3600">
                <a:solidFill>
                  <a:srgbClr val="CB3725"/>
                </a:solidFill>
                <a:latin typeface="PT Sans"/>
                <a:ea typeface="PT Sans"/>
                <a:cs typeface="PT Sans"/>
                <a:sym typeface="PT Sans"/>
              </a:defRPr>
            </a:lvl3pPr>
            <a:lvl4pPr rtl="0">
              <a:spcBef>
                <a:spcPts val="0"/>
              </a:spcBef>
              <a:buClr>
                <a:srgbClr val="CB3725"/>
              </a:buClr>
              <a:buSzPct val="100000"/>
              <a:buFont typeface="PT Sans"/>
              <a:buNone/>
              <a:defRPr sz="3600">
                <a:solidFill>
                  <a:srgbClr val="CB3725"/>
                </a:solidFill>
                <a:latin typeface="PT Sans"/>
                <a:ea typeface="PT Sans"/>
                <a:cs typeface="PT Sans"/>
                <a:sym typeface="PT Sans"/>
              </a:defRPr>
            </a:lvl4pPr>
            <a:lvl5pPr rtl="0">
              <a:spcBef>
                <a:spcPts val="0"/>
              </a:spcBef>
              <a:buClr>
                <a:srgbClr val="CB3725"/>
              </a:buClr>
              <a:buSzPct val="100000"/>
              <a:buFont typeface="PT Sans"/>
              <a:buNone/>
              <a:defRPr sz="3600">
                <a:solidFill>
                  <a:srgbClr val="CB3725"/>
                </a:solidFill>
                <a:latin typeface="PT Sans"/>
                <a:ea typeface="PT Sans"/>
                <a:cs typeface="PT Sans"/>
                <a:sym typeface="PT Sans"/>
              </a:defRPr>
            </a:lvl5pPr>
            <a:lvl6pPr rtl="0">
              <a:spcBef>
                <a:spcPts val="0"/>
              </a:spcBef>
              <a:buClr>
                <a:srgbClr val="CB3725"/>
              </a:buClr>
              <a:buSzPct val="100000"/>
              <a:buFont typeface="PT Sans"/>
              <a:buNone/>
              <a:defRPr sz="3600">
                <a:solidFill>
                  <a:srgbClr val="CB3725"/>
                </a:solidFill>
                <a:latin typeface="PT Sans"/>
                <a:ea typeface="PT Sans"/>
                <a:cs typeface="PT Sans"/>
                <a:sym typeface="PT Sans"/>
              </a:defRPr>
            </a:lvl6pPr>
            <a:lvl7pPr rtl="0">
              <a:spcBef>
                <a:spcPts val="0"/>
              </a:spcBef>
              <a:buClr>
                <a:srgbClr val="CB3725"/>
              </a:buClr>
              <a:buSzPct val="100000"/>
              <a:buFont typeface="PT Sans"/>
              <a:buNone/>
              <a:defRPr sz="3600">
                <a:solidFill>
                  <a:srgbClr val="CB3725"/>
                </a:solidFill>
                <a:latin typeface="PT Sans"/>
                <a:ea typeface="PT Sans"/>
                <a:cs typeface="PT Sans"/>
                <a:sym typeface="PT Sans"/>
              </a:defRPr>
            </a:lvl7pPr>
            <a:lvl8pPr rtl="0">
              <a:spcBef>
                <a:spcPts val="0"/>
              </a:spcBef>
              <a:buClr>
                <a:srgbClr val="CB3725"/>
              </a:buClr>
              <a:buSzPct val="100000"/>
              <a:buFont typeface="PT Sans"/>
              <a:buNone/>
              <a:defRPr sz="3600">
                <a:solidFill>
                  <a:srgbClr val="CB3725"/>
                </a:solidFill>
                <a:latin typeface="PT Sans"/>
                <a:ea typeface="PT Sans"/>
                <a:cs typeface="PT Sans"/>
                <a:sym typeface="PT Sans"/>
              </a:defRPr>
            </a:lvl8pPr>
            <a:lvl9pPr rtl="0">
              <a:spcBef>
                <a:spcPts val="0"/>
              </a:spcBef>
              <a:buClr>
                <a:srgbClr val="CB3725"/>
              </a:buClr>
              <a:buSzPct val="100000"/>
              <a:buFont typeface="PT Sans"/>
              <a:buNone/>
              <a:defRPr sz="3600">
                <a:solidFill>
                  <a:srgbClr val="CB3725"/>
                </a:solidFill>
                <a:latin typeface="PT Sans"/>
                <a:ea typeface="PT Sans"/>
                <a:cs typeface="PT Sans"/>
                <a:sym typeface="PT Sans"/>
              </a:defRPr>
            </a:lvl9pPr>
          </a:lstStyle>
          <a:p>
            <a:endParaRPr/>
          </a:p>
        </p:txBody>
      </p:sp>
    </p:spTree>
    <p:extLst>
      <p:ext uri="{BB962C8B-B14F-4D97-AF65-F5344CB8AC3E}">
        <p14:creationId xmlns:p14="http://schemas.microsoft.com/office/powerpoint/2010/main" val="3355608985"/>
      </p:ext>
    </p:extLst>
  </p:cSld>
  <p:clrMap bg1="lt1" tx1="dk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4.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4" name="Rectangle 3"/>
          <p:cNvSpPr/>
          <p:nvPr/>
        </p:nvSpPr>
        <p:spPr>
          <a:xfrm>
            <a:off x="5464256" y="3298195"/>
            <a:ext cx="1263487" cy="261610"/>
          </a:xfrm>
          <a:prstGeom prst="rect">
            <a:avLst/>
          </a:prstGeom>
        </p:spPr>
        <p:txBody>
          <a:bodyPr wrap="none">
            <a:spAutoFit/>
          </a:bodyPr>
          <a:lstStyle/>
          <a:p>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CloudBees Jenkins </a:t>
            </a:r>
            <a:endParaRPr lang="en-US" dirty="0"/>
          </a:p>
        </p:txBody>
      </p:sp>
    </p:spTree>
    <p:extLst>
      <p:ext uri="{BB962C8B-B14F-4D97-AF65-F5344CB8AC3E}">
        <p14:creationId xmlns:p14="http://schemas.microsoft.com/office/powerpoint/2010/main" val="1343662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419141" y="2667001"/>
            <a:ext cx="6325200" cy="1358699"/>
          </a:xfrm>
          <a:prstGeom prst="rect">
            <a:avLst/>
          </a:prstGeom>
        </p:spPr>
        <p:txBody>
          <a:bodyPr lIns="91425" tIns="91425" rIns="91425" bIns="91425" anchor="b" anchorCtr="0">
            <a:noAutofit/>
          </a:bodyPr>
          <a:lstStyle/>
          <a:p>
            <a:r>
              <a:rPr lang="en" dirty="0" smtClean="0"/>
              <a:t>What is Workflow?</a:t>
            </a:r>
            <a:endParaRPr lang="en" dirty="0"/>
          </a:p>
        </p:txBody>
      </p:sp>
    </p:spTree>
    <p:extLst>
      <p:ext uri="{BB962C8B-B14F-4D97-AF65-F5344CB8AC3E}">
        <p14:creationId xmlns:p14="http://schemas.microsoft.com/office/powerpoint/2010/main" val="3493638844"/>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t>What is Jenkins Workflow</a:t>
            </a:r>
          </a:p>
        </p:txBody>
      </p:sp>
      <p:sp>
        <p:nvSpPr>
          <p:cNvPr id="89" name="Shape 89"/>
          <p:cNvSpPr txBox="1">
            <a:spLocks noGrp="1"/>
          </p:cNvSpPr>
          <p:nvPr>
            <p:ph type="body" idx="1"/>
          </p:nvPr>
        </p:nvSpPr>
        <p:spPr>
          <a:xfrm>
            <a:off x="2123832" y="1691866"/>
            <a:ext cx="8226599" cy="4526100"/>
          </a:xfrm>
          <a:prstGeom prst="rect">
            <a:avLst/>
          </a:prstGeom>
        </p:spPr>
        <p:txBody>
          <a:bodyPr lIns="91425" tIns="91425" rIns="91425" bIns="91425" anchor="t" anchorCtr="0">
            <a:noAutofit/>
          </a:bodyPr>
          <a:lstStyle/>
          <a:p>
            <a:r>
              <a:rPr lang="en"/>
              <a:t>CD is about setting a “pipeline”, from SCM commit to deployed application</a:t>
            </a:r>
          </a:p>
          <a:p>
            <a:endParaRPr/>
          </a:p>
          <a:p>
            <a:endParaRPr/>
          </a:p>
          <a:p>
            <a:endParaRPr/>
          </a:p>
          <a:p>
            <a:r>
              <a:rPr lang="en"/>
              <a:t>Jenkins can chain jobs this way, but ...</a:t>
            </a:r>
          </a:p>
        </p:txBody>
      </p:sp>
      <p:sp>
        <p:nvSpPr>
          <p:cNvPr id="90" name="Shape 90"/>
          <p:cNvSpPr/>
          <p:nvPr/>
        </p:nvSpPr>
        <p:spPr>
          <a:xfrm>
            <a:off x="2312525" y="2863950"/>
            <a:ext cx="2362200" cy="571500"/>
          </a:xfrm>
          <a:prstGeom prst="rect">
            <a:avLst/>
          </a:prstGeom>
          <a:gradFill>
            <a:gsLst>
              <a:gs pos="0">
                <a:srgbClr val="262626"/>
              </a:gs>
              <a:gs pos="100000">
                <a:srgbClr val="C6C6C6"/>
              </a:gs>
            </a:gsLst>
            <a:lin ang="16200037" scaled="0"/>
          </a:gradFill>
          <a:ln w="9525" cap="flat" cmpd="sng">
            <a:solidFill>
              <a:srgbClr val="252525"/>
            </a:solidFill>
            <a:prstDash val="solid"/>
            <a:round/>
            <a:headEnd type="none" w="med" len="med"/>
            <a:tailEnd type="none" w="med" len="med"/>
          </a:ln>
        </p:spPr>
        <p:txBody>
          <a:bodyPr lIns="91425" tIns="45700" rIns="91425" bIns="45700" anchor="ctr" anchorCtr="0">
            <a:noAutofit/>
          </a:bodyPr>
          <a:lstStyle/>
          <a:p>
            <a:pPr algn="ctr">
              <a:buSzPct val="25000"/>
            </a:pPr>
            <a:r>
              <a:rPr lang="en">
                <a:solidFill>
                  <a:srgbClr val="FFFFFF"/>
                </a:solidFill>
                <a:latin typeface="Calibri"/>
                <a:ea typeface="Calibri"/>
                <a:cs typeface="Calibri"/>
                <a:sym typeface="Calibri"/>
              </a:rPr>
              <a:t>Build</a:t>
            </a:r>
          </a:p>
        </p:txBody>
      </p:sp>
      <p:sp>
        <p:nvSpPr>
          <p:cNvPr id="91" name="Shape 91"/>
          <p:cNvSpPr/>
          <p:nvPr/>
        </p:nvSpPr>
        <p:spPr>
          <a:xfrm>
            <a:off x="5055725" y="2863950"/>
            <a:ext cx="2362200" cy="571500"/>
          </a:xfrm>
          <a:prstGeom prst="rect">
            <a:avLst/>
          </a:prstGeom>
          <a:gradFill>
            <a:gsLst>
              <a:gs pos="0">
                <a:srgbClr val="262626"/>
              </a:gs>
              <a:gs pos="100000">
                <a:srgbClr val="C6C6C6"/>
              </a:gs>
            </a:gsLst>
            <a:lin ang="16200037" scaled="0"/>
          </a:gradFill>
          <a:ln w="9525" cap="flat" cmpd="sng">
            <a:solidFill>
              <a:srgbClr val="252525"/>
            </a:solidFill>
            <a:prstDash val="solid"/>
            <a:round/>
            <a:headEnd type="none" w="med" len="med"/>
            <a:tailEnd type="none" w="med" len="med"/>
          </a:ln>
        </p:spPr>
        <p:txBody>
          <a:bodyPr lIns="91425" tIns="45700" rIns="91425" bIns="45700" anchor="ctr" anchorCtr="0">
            <a:noAutofit/>
          </a:bodyPr>
          <a:lstStyle/>
          <a:p>
            <a:pPr algn="ctr">
              <a:buSzPct val="25000"/>
            </a:pPr>
            <a:r>
              <a:rPr lang="en">
                <a:solidFill>
                  <a:srgbClr val="FFFFFF"/>
                </a:solidFill>
                <a:latin typeface="Calibri"/>
                <a:ea typeface="Calibri"/>
                <a:cs typeface="Calibri"/>
                <a:sym typeface="Calibri"/>
              </a:rPr>
              <a:t>Test</a:t>
            </a:r>
          </a:p>
        </p:txBody>
      </p:sp>
      <p:sp>
        <p:nvSpPr>
          <p:cNvPr id="92" name="Shape 92"/>
          <p:cNvSpPr/>
          <p:nvPr/>
        </p:nvSpPr>
        <p:spPr>
          <a:xfrm>
            <a:off x="7798925" y="2863950"/>
            <a:ext cx="2362200" cy="571500"/>
          </a:xfrm>
          <a:prstGeom prst="rect">
            <a:avLst/>
          </a:prstGeom>
          <a:gradFill>
            <a:gsLst>
              <a:gs pos="0">
                <a:srgbClr val="262626"/>
              </a:gs>
              <a:gs pos="100000">
                <a:srgbClr val="C6C6C6"/>
              </a:gs>
            </a:gsLst>
            <a:lin ang="16200037" scaled="0"/>
          </a:gradFill>
          <a:ln w="9525" cap="flat" cmpd="sng">
            <a:solidFill>
              <a:srgbClr val="252525"/>
            </a:solidFill>
            <a:prstDash val="solid"/>
            <a:round/>
            <a:headEnd type="none" w="med" len="med"/>
            <a:tailEnd type="none" w="med" len="med"/>
          </a:ln>
        </p:spPr>
        <p:txBody>
          <a:bodyPr lIns="91425" tIns="45700" rIns="91425" bIns="45700" anchor="ctr" anchorCtr="0">
            <a:noAutofit/>
          </a:bodyPr>
          <a:lstStyle/>
          <a:p>
            <a:pPr algn="ctr">
              <a:buSzPct val="25000"/>
            </a:pPr>
            <a:r>
              <a:rPr lang="en">
                <a:solidFill>
                  <a:srgbClr val="FFFFFF"/>
                </a:solidFill>
                <a:latin typeface="Calibri"/>
                <a:ea typeface="Calibri"/>
                <a:cs typeface="Calibri"/>
                <a:sym typeface="Calibri"/>
              </a:rPr>
              <a:t>Deploy</a:t>
            </a:r>
          </a:p>
        </p:txBody>
      </p:sp>
      <p:cxnSp>
        <p:nvCxnSpPr>
          <p:cNvPr id="93" name="Shape 93"/>
          <p:cNvCxnSpPr>
            <a:stCxn id="90" idx="3"/>
            <a:endCxn id="91" idx="1"/>
          </p:cNvCxnSpPr>
          <p:nvPr/>
        </p:nvCxnSpPr>
        <p:spPr>
          <a:xfrm>
            <a:off x="4674726" y="3149700"/>
            <a:ext cx="380999" cy="0"/>
          </a:xfrm>
          <a:prstGeom prst="straightConnector1">
            <a:avLst/>
          </a:prstGeom>
          <a:noFill/>
          <a:ln w="25400" cap="flat" cmpd="sng">
            <a:solidFill>
              <a:srgbClr val="262626"/>
            </a:solidFill>
            <a:prstDash val="solid"/>
            <a:round/>
            <a:headEnd type="none" w="med" len="med"/>
            <a:tailEnd type="stealth" w="lg" len="lg"/>
          </a:ln>
        </p:spPr>
      </p:cxnSp>
      <p:cxnSp>
        <p:nvCxnSpPr>
          <p:cNvPr id="94" name="Shape 94"/>
          <p:cNvCxnSpPr>
            <a:stCxn id="91" idx="3"/>
            <a:endCxn id="92" idx="1"/>
          </p:cNvCxnSpPr>
          <p:nvPr/>
        </p:nvCxnSpPr>
        <p:spPr>
          <a:xfrm>
            <a:off x="7417925" y="3149700"/>
            <a:ext cx="381000" cy="0"/>
          </a:xfrm>
          <a:prstGeom prst="straightConnector1">
            <a:avLst/>
          </a:prstGeom>
          <a:noFill/>
          <a:ln w="25400" cap="flat" cmpd="sng">
            <a:solidFill>
              <a:srgbClr val="262626"/>
            </a:solidFill>
            <a:prstDash val="solid"/>
            <a:round/>
            <a:headEnd type="none" w="med" len="med"/>
            <a:tailEnd type="stealth" w="lg" len="lg"/>
          </a:ln>
        </p:spPr>
      </p:cxnSp>
    </p:spTree>
    <p:extLst>
      <p:ext uri="{BB962C8B-B14F-4D97-AF65-F5344CB8AC3E}">
        <p14:creationId xmlns:p14="http://schemas.microsoft.com/office/powerpoint/2010/main" val="636201107"/>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solidFill>
                  <a:schemeClr val="accent3"/>
                </a:solidFill>
              </a:rPr>
              <a:t>Jenkins CD pipeline</a:t>
            </a:r>
          </a:p>
        </p:txBody>
      </p:sp>
      <p:sp>
        <p:nvSpPr>
          <p:cNvPr id="100" name="Shape 100"/>
          <p:cNvSpPr txBox="1">
            <a:spLocks noGrp="1"/>
          </p:cNvSpPr>
          <p:nvPr>
            <p:ph type="body" idx="1"/>
          </p:nvPr>
        </p:nvSpPr>
        <p:spPr>
          <a:xfrm>
            <a:off x="2123826" y="1691906"/>
            <a:ext cx="8226599" cy="4953300"/>
          </a:xfrm>
          <a:prstGeom prst="rect">
            <a:avLst/>
          </a:prstGeom>
        </p:spPr>
        <p:txBody>
          <a:bodyPr lIns="91425" tIns="91425" rIns="91425" bIns="91425" anchor="t" anchorCtr="0">
            <a:noAutofit/>
          </a:bodyPr>
          <a:lstStyle/>
          <a:p>
            <a:pPr marL="0"/>
            <a:r>
              <a:rPr lang="en"/>
              <a:t>a real world CD pipeline is way more complex !</a:t>
            </a:r>
          </a:p>
          <a:p>
            <a:pPr marL="0"/>
            <a:endParaRPr/>
          </a:p>
          <a:p>
            <a:pPr marL="457200" indent="-406400">
              <a:buFont typeface="Arial"/>
              <a:buChar char="●"/>
            </a:pPr>
            <a:r>
              <a:rPr lang="en"/>
              <a:t>requires (complex) conditional logic</a:t>
            </a:r>
          </a:p>
          <a:p>
            <a:pPr marL="457200" indent="-406400">
              <a:buFont typeface="Arial"/>
              <a:buChar char="●"/>
            </a:pPr>
            <a:r>
              <a:rPr lang="en"/>
              <a:t>requires resources allocation and cleanup</a:t>
            </a:r>
          </a:p>
          <a:p>
            <a:pPr marL="457200" indent="-406400">
              <a:buFont typeface="Arial"/>
              <a:buChar char="●"/>
            </a:pPr>
            <a:r>
              <a:rPr lang="en"/>
              <a:t>involves human interaction for manual approval </a:t>
            </a:r>
          </a:p>
          <a:p>
            <a:pPr marL="457200" indent="-406400">
              <a:buFont typeface="Arial"/>
              <a:buChar char="●"/>
            </a:pPr>
            <a:r>
              <a:rPr lang="en"/>
              <a:t>should be resumable at some point on failure</a:t>
            </a:r>
          </a:p>
        </p:txBody>
      </p:sp>
    </p:spTree>
    <p:extLst>
      <p:ext uri="{BB962C8B-B14F-4D97-AF65-F5344CB8AC3E}">
        <p14:creationId xmlns:p14="http://schemas.microsoft.com/office/powerpoint/2010/main" val="1127306352"/>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2123832" y="1691866"/>
            <a:ext cx="8226599" cy="4526100"/>
          </a:xfrm>
          <a:prstGeom prst="rect">
            <a:avLst/>
          </a:prstGeom>
        </p:spPr>
        <p:txBody>
          <a:bodyPr lIns="91425" tIns="91425" rIns="91425" bIns="91425" anchor="t" anchorCtr="0">
            <a:noAutofit/>
          </a:bodyPr>
          <a:lstStyle/>
          <a:p>
            <a:pPr marL="457200" indent="-406400">
              <a:buFont typeface="Arial"/>
              <a:buChar char="●"/>
            </a:pPr>
            <a:r>
              <a:rPr lang="en"/>
              <a:t>many related plugins</a:t>
            </a:r>
          </a:p>
          <a:p>
            <a:pPr marL="914400" lvl="1" indent="-368300">
              <a:buSzPct val="78571"/>
              <a:buFont typeface="Courier New"/>
              <a:buChar char="o"/>
            </a:pPr>
            <a:r>
              <a:rPr lang="en"/>
              <a:t>conditional build steps</a:t>
            </a:r>
          </a:p>
          <a:p>
            <a:pPr marL="914400" lvl="1" indent="-368300">
              <a:buSzPct val="78571"/>
              <a:buFont typeface="Courier New"/>
              <a:buChar char="o"/>
            </a:pPr>
            <a:r>
              <a:rPr lang="en"/>
              <a:t>parameterized trigger</a:t>
            </a:r>
          </a:p>
          <a:p>
            <a:pPr marL="914400" lvl="1" indent="-368300">
              <a:buSzPct val="78571"/>
              <a:buFont typeface="Courier New"/>
              <a:buChar char="o"/>
            </a:pPr>
            <a:r>
              <a:rPr lang="en"/>
              <a:t>promotions</a:t>
            </a:r>
          </a:p>
          <a:p>
            <a:pPr marL="914400" lvl="1" indent="-368300">
              <a:buSzPct val="78571"/>
              <a:buFont typeface="Courier New"/>
              <a:buChar char="o"/>
            </a:pPr>
            <a:r>
              <a:rPr lang="en"/>
              <a:t>...</a:t>
            </a:r>
          </a:p>
          <a:p>
            <a:pPr marL="457200" indent="-406400">
              <a:buFont typeface="Arial"/>
              <a:buChar char="●"/>
            </a:pPr>
            <a:r>
              <a:rPr lang="en"/>
              <a:t>Major issue : pipeline configuration is scattered in various jobs</a:t>
            </a:r>
          </a:p>
        </p:txBody>
      </p:sp>
      <p:sp>
        <p:nvSpPr>
          <p:cNvPr id="106" name="Shape 106"/>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t>Jenkins CD pipeline</a:t>
            </a:r>
          </a:p>
        </p:txBody>
      </p:sp>
    </p:spTree>
    <p:extLst>
      <p:ext uri="{BB962C8B-B14F-4D97-AF65-F5344CB8AC3E}">
        <p14:creationId xmlns:p14="http://schemas.microsoft.com/office/powerpoint/2010/main" val="3282131690"/>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t>CD pipeline visualization</a:t>
            </a:r>
          </a:p>
        </p:txBody>
      </p:sp>
      <p:sp>
        <p:nvSpPr>
          <p:cNvPr id="112" name="Shape 112"/>
          <p:cNvSpPr txBox="1">
            <a:spLocks noGrp="1"/>
          </p:cNvSpPr>
          <p:nvPr>
            <p:ph type="body" idx="1"/>
          </p:nvPr>
        </p:nvSpPr>
        <p:spPr>
          <a:xfrm>
            <a:off x="2123832" y="1691866"/>
            <a:ext cx="8226599" cy="4526100"/>
          </a:xfrm>
          <a:prstGeom prst="rect">
            <a:avLst/>
          </a:prstGeom>
        </p:spPr>
        <p:txBody>
          <a:bodyPr lIns="91425" tIns="91425" rIns="91425" bIns="91425" anchor="t" anchorCtr="0">
            <a:noAutofit/>
          </a:bodyPr>
          <a:lstStyle/>
          <a:p>
            <a:r>
              <a:rPr lang="en"/>
              <a:t>pipeline plugin to render “linear” pipeline</a:t>
            </a:r>
          </a:p>
          <a:p>
            <a:endParaRPr/>
          </a:p>
          <a:p>
            <a:endParaRPr/>
          </a:p>
          <a:p>
            <a:endParaRPr/>
          </a:p>
          <a:p>
            <a:endParaRPr/>
          </a:p>
          <a:p>
            <a:endParaRPr/>
          </a:p>
          <a:p>
            <a:r>
              <a:rPr lang="en"/>
              <a:t>build-graph-view to render complex ones</a:t>
            </a:r>
          </a:p>
        </p:txBody>
      </p:sp>
      <p:pic>
        <p:nvPicPr>
          <p:cNvPr id="113" name="Shape 113"/>
          <p:cNvPicPr preferRelativeResize="0"/>
          <p:nvPr/>
        </p:nvPicPr>
        <p:blipFill>
          <a:blip r:embed="rId3">
            <a:alphaModFix/>
          </a:blip>
          <a:stretch>
            <a:fillRect/>
          </a:stretch>
        </p:blipFill>
        <p:spPr>
          <a:xfrm>
            <a:off x="3449051" y="4787408"/>
            <a:ext cx="7031749" cy="1871166"/>
          </a:xfrm>
          <a:prstGeom prst="rect">
            <a:avLst/>
          </a:prstGeom>
          <a:noFill/>
          <a:ln>
            <a:noFill/>
          </a:ln>
        </p:spPr>
      </p:pic>
      <p:pic>
        <p:nvPicPr>
          <p:cNvPr id="114" name="Shape 114"/>
          <p:cNvPicPr preferRelativeResize="0"/>
          <p:nvPr/>
        </p:nvPicPr>
        <p:blipFill>
          <a:blip r:embed="rId4">
            <a:alphaModFix/>
          </a:blip>
          <a:stretch>
            <a:fillRect/>
          </a:stretch>
        </p:blipFill>
        <p:spPr>
          <a:xfrm>
            <a:off x="3449050" y="2319601"/>
            <a:ext cx="7031750" cy="1669649"/>
          </a:xfrm>
          <a:prstGeom prst="rect">
            <a:avLst/>
          </a:prstGeom>
          <a:noFill/>
          <a:ln>
            <a:noFill/>
          </a:ln>
        </p:spPr>
      </p:pic>
    </p:spTree>
    <p:extLst>
      <p:ext uri="{BB962C8B-B14F-4D97-AF65-F5344CB8AC3E}">
        <p14:creationId xmlns:p14="http://schemas.microsoft.com/office/powerpoint/2010/main" val="3794839214"/>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t>build-flow plugin</a:t>
            </a:r>
          </a:p>
        </p:txBody>
      </p:sp>
      <p:sp>
        <p:nvSpPr>
          <p:cNvPr id="120" name="Shape 120"/>
          <p:cNvSpPr txBox="1">
            <a:spLocks noGrp="1"/>
          </p:cNvSpPr>
          <p:nvPr>
            <p:ph type="body" idx="1"/>
          </p:nvPr>
        </p:nvSpPr>
        <p:spPr>
          <a:xfrm>
            <a:off x="2123832" y="1691866"/>
            <a:ext cx="8226599" cy="4526100"/>
          </a:xfrm>
          <a:prstGeom prst="rect">
            <a:avLst/>
          </a:prstGeom>
        </p:spPr>
        <p:txBody>
          <a:bodyPr lIns="91425" tIns="91425" rIns="91425" bIns="91425" anchor="t" anchorCtr="0">
            <a:noAutofit/>
          </a:bodyPr>
          <a:lstStyle/>
          <a:p>
            <a:r>
              <a:rPr lang="en"/>
              <a:t>OSS, considered a proof of concept</a:t>
            </a:r>
          </a:p>
          <a:p>
            <a:endParaRPr/>
          </a:p>
          <a:p>
            <a:r>
              <a:rPr lang="en"/>
              <a:t>define CD pipeline as (possibly complex) job orchestration written with a Groovy DSL</a:t>
            </a:r>
          </a:p>
          <a:p>
            <a:endParaRPr/>
          </a:p>
          <a:p>
            <a:r>
              <a:rPr lang="en"/>
              <a:t>largely adopted </a:t>
            </a:r>
          </a:p>
          <a:p>
            <a:r>
              <a:rPr lang="en" sz="2400" i="1"/>
              <a:t>	demonstrates direction is correct</a:t>
            </a:r>
          </a:p>
          <a:p>
            <a:endParaRPr/>
          </a:p>
          <a:p>
            <a:endParaRPr/>
          </a:p>
          <a:p>
            <a:r>
              <a:rPr lang="en"/>
              <a:t>But major technical limitations</a:t>
            </a:r>
          </a:p>
        </p:txBody>
      </p:sp>
      <p:pic>
        <p:nvPicPr>
          <p:cNvPr id="121" name="Shape 121"/>
          <p:cNvPicPr preferRelativeResize="0"/>
          <p:nvPr/>
        </p:nvPicPr>
        <p:blipFill>
          <a:blip r:embed="rId3">
            <a:alphaModFix/>
          </a:blip>
          <a:stretch>
            <a:fillRect/>
          </a:stretch>
        </p:blipFill>
        <p:spPr>
          <a:xfrm>
            <a:off x="7415200" y="3717525"/>
            <a:ext cx="2914650" cy="2171700"/>
          </a:xfrm>
          <a:prstGeom prst="rect">
            <a:avLst/>
          </a:prstGeom>
          <a:noFill/>
          <a:ln>
            <a:noFill/>
          </a:ln>
        </p:spPr>
      </p:pic>
    </p:spTree>
    <p:extLst>
      <p:ext uri="{BB962C8B-B14F-4D97-AF65-F5344CB8AC3E}">
        <p14:creationId xmlns:p14="http://schemas.microsoft.com/office/powerpoint/2010/main" val="2604279187"/>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dirty="0"/>
              <a:t>CloudBees </a:t>
            </a:r>
            <a:r>
              <a:rPr lang="en-US" dirty="0" smtClean="0"/>
              <a:t>W</a:t>
            </a:r>
            <a:r>
              <a:rPr lang="en" dirty="0" smtClean="0"/>
              <a:t>orkflow </a:t>
            </a:r>
            <a:r>
              <a:rPr lang="en-US" dirty="0"/>
              <a:t>P</a:t>
            </a:r>
            <a:r>
              <a:rPr lang="en" dirty="0" smtClean="0"/>
              <a:t>lugin</a:t>
            </a:r>
            <a:endParaRPr lang="en" dirty="0"/>
          </a:p>
        </p:txBody>
      </p:sp>
      <p:sp>
        <p:nvSpPr>
          <p:cNvPr id="127" name="Shape 127"/>
          <p:cNvSpPr txBox="1">
            <a:spLocks noGrp="1"/>
          </p:cNvSpPr>
          <p:nvPr>
            <p:ph type="body" idx="1"/>
          </p:nvPr>
        </p:nvSpPr>
        <p:spPr>
          <a:xfrm>
            <a:off x="2123832" y="1691866"/>
            <a:ext cx="8226599" cy="4526100"/>
          </a:xfrm>
          <a:prstGeom prst="rect">
            <a:avLst/>
          </a:prstGeom>
        </p:spPr>
        <p:txBody>
          <a:bodyPr lIns="91425" tIns="91425" rIns="91425" bIns="91425" anchor="t" anchorCtr="0">
            <a:noAutofit/>
          </a:bodyPr>
          <a:lstStyle/>
          <a:p>
            <a:r>
              <a:rPr lang="en" dirty="0"/>
              <a:t>inspired by build-flow</a:t>
            </a:r>
          </a:p>
          <a:p>
            <a:endParaRPr dirty="0"/>
          </a:p>
          <a:p>
            <a:r>
              <a:rPr lang="en" dirty="0"/>
              <a:t>Groovy DSL to orchestrate build steps </a:t>
            </a:r>
            <a:r>
              <a:rPr lang="en" sz="1800" dirty="0"/>
              <a:t>(optionally jobs)</a:t>
            </a:r>
          </a:p>
          <a:p>
            <a:r>
              <a:rPr lang="en" b="1" dirty="0">
                <a:solidFill>
                  <a:schemeClr val="dk2"/>
                </a:solidFill>
              </a:rPr>
              <a:t>extensible</a:t>
            </a:r>
            <a:r>
              <a:rPr lang="en" dirty="0"/>
              <a:t> DSL syntax</a:t>
            </a:r>
          </a:p>
          <a:p>
            <a:r>
              <a:rPr lang="en" dirty="0"/>
              <a:t>do supports </a:t>
            </a:r>
            <a:r>
              <a:rPr lang="en" b="1" dirty="0" smtClean="0">
                <a:solidFill>
                  <a:schemeClr val="dk2"/>
                </a:solidFill>
              </a:rPr>
              <a:t>checkpoints</a:t>
            </a:r>
            <a:endParaRPr lang="en" b="1" dirty="0">
              <a:solidFill>
                <a:schemeClr val="dk2"/>
              </a:solidFill>
            </a:endParaRPr>
          </a:p>
          <a:p>
            <a:r>
              <a:rPr lang="en" dirty="0"/>
              <a:t>advanced </a:t>
            </a:r>
            <a:r>
              <a:rPr lang="en" b="1" dirty="0">
                <a:solidFill>
                  <a:schemeClr val="dk2"/>
                </a:solidFill>
              </a:rPr>
              <a:t>visualization</a:t>
            </a:r>
          </a:p>
          <a:p>
            <a:r>
              <a:rPr lang="en" dirty="0"/>
              <a:t>plain text : Can be stored in SCM</a:t>
            </a:r>
          </a:p>
          <a:p>
            <a:endParaRPr dirty="0"/>
          </a:p>
          <a:p>
            <a:pPr marL="0" indent="0"/>
            <a:endParaRPr dirty="0"/>
          </a:p>
          <a:p>
            <a:endParaRPr dirty="0"/>
          </a:p>
        </p:txBody>
      </p:sp>
    </p:spTree>
    <p:extLst>
      <p:ext uri="{BB962C8B-B14F-4D97-AF65-F5344CB8AC3E}">
        <p14:creationId xmlns:p14="http://schemas.microsoft.com/office/powerpoint/2010/main" val="267803931"/>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419141" y="2667001"/>
            <a:ext cx="6325200" cy="1358699"/>
          </a:xfrm>
          <a:prstGeom prst="rect">
            <a:avLst/>
          </a:prstGeom>
        </p:spPr>
        <p:txBody>
          <a:bodyPr lIns="91425" tIns="91425" rIns="91425" bIns="91425" anchor="b" anchorCtr="0">
            <a:noAutofit/>
          </a:bodyPr>
          <a:lstStyle/>
          <a:p>
            <a:r>
              <a:rPr lang="en" dirty="0" smtClean="0"/>
              <a:t>Workflow Use Cases</a:t>
            </a:r>
            <a:endParaRPr lang="en" dirty="0"/>
          </a:p>
        </p:txBody>
      </p:sp>
    </p:spTree>
    <p:extLst>
      <p:ext uri="{BB962C8B-B14F-4D97-AF65-F5344CB8AC3E}">
        <p14:creationId xmlns:p14="http://schemas.microsoft.com/office/powerpoint/2010/main" val="1820862726"/>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t>Groovy DSL ?</a:t>
            </a:r>
          </a:p>
        </p:txBody>
      </p:sp>
      <p:sp>
        <p:nvSpPr>
          <p:cNvPr id="133" name="Shape 133"/>
          <p:cNvSpPr txBox="1">
            <a:spLocks noGrp="1"/>
          </p:cNvSpPr>
          <p:nvPr>
            <p:ph type="body" idx="1"/>
          </p:nvPr>
        </p:nvSpPr>
        <p:spPr>
          <a:xfrm>
            <a:off x="2123832" y="1691866"/>
            <a:ext cx="8226599" cy="4526100"/>
          </a:xfrm>
          <a:prstGeom prst="rect">
            <a:avLst/>
          </a:prstGeom>
        </p:spPr>
        <p:txBody>
          <a:bodyPr lIns="91425" tIns="91425" rIns="91425" bIns="91425" anchor="t" anchorCtr="0">
            <a:noAutofit/>
          </a:bodyPr>
          <a:lstStyle/>
          <a:p>
            <a:r>
              <a:rPr lang="en"/>
              <a:t>Groovy based “Domain Specific Language” to manage build step orchestration</a:t>
            </a:r>
          </a:p>
          <a:p>
            <a:endParaRPr/>
          </a:p>
          <a:p>
            <a:pPr marL="457200" indent="-406400">
              <a:buFont typeface="Arial"/>
              <a:buChar char="●"/>
            </a:pPr>
            <a:r>
              <a:rPr lang="en"/>
              <a:t>Groovy is widely used in Jenkins ecosystem. You can leverage on Groovy experience</a:t>
            </a:r>
          </a:p>
          <a:p>
            <a:pPr marL="0"/>
            <a:endParaRPr/>
          </a:p>
          <a:p>
            <a:pPr marL="457200" indent="-406400">
              <a:buFont typeface="Arial"/>
              <a:buChar char="●"/>
            </a:pPr>
            <a:r>
              <a:rPr lang="en"/>
              <a:t>If you don’t like/care about Groovy, just consider the DSL as a dedicated simple syntax</a:t>
            </a:r>
          </a:p>
        </p:txBody>
      </p:sp>
    </p:spTree>
    <p:extLst>
      <p:ext uri="{BB962C8B-B14F-4D97-AF65-F5344CB8AC3E}">
        <p14:creationId xmlns:p14="http://schemas.microsoft.com/office/powerpoint/2010/main" val="2663522073"/>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t>Workflow 101</a:t>
            </a:r>
          </a:p>
        </p:txBody>
      </p:sp>
      <p:sp>
        <p:nvSpPr>
          <p:cNvPr id="139" name="Shape 139"/>
          <p:cNvSpPr txBox="1">
            <a:spLocks noGrp="1"/>
          </p:cNvSpPr>
          <p:nvPr>
            <p:ph type="body" idx="1"/>
          </p:nvPr>
        </p:nvSpPr>
        <p:spPr>
          <a:xfrm>
            <a:off x="2123832" y="1691866"/>
            <a:ext cx="8226599" cy="4526100"/>
          </a:xfrm>
          <a:prstGeom prst="rect">
            <a:avLst/>
          </a:prstGeom>
        </p:spPr>
        <p:txBody>
          <a:bodyPr lIns="91425" tIns="91425" rIns="91425" bIns="91425" anchor="t" anchorCtr="0">
            <a:noAutofit/>
          </a:bodyPr>
          <a:lstStyle/>
          <a:p>
            <a:r>
              <a:rPr lang="en"/>
              <a:t>a Workflow is a new type of job</a:t>
            </a:r>
          </a:p>
          <a:p>
            <a:endParaRPr/>
          </a:p>
          <a:p>
            <a:endParaRPr/>
          </a:p>
        </p:txBody>
      </p:sp>
      <p:pic>
        <p:nvPicPr>
          <p:cNvPr id="140" name="Shape 140"/>
          <p:cNvPicPr preferRelativeResize="0"/>
          <p:nvPr/>
        </p:nvPicPr>
        <p:blipFill>
          <a:blip r:embed="rId3">
            <a:alphaModFix/>
          </a:blip>
          <a:stretch>
            <a:fillRect/>
          </a:stretch>
        </p:blipFill>
        <p:spPr>
          <a:xfrm>
            <a:off x="2579225" y="2983950"/>
            <a:ext cx="7315200" cy="2609850"/>
          </a:xfrm>
          <a:prstGeom prst="rect">
            <a:avLst/>
          </a:prstGeom>
          <a:noFill/>
          <a:ln>
            <a:noFill/>
          </a:ln>
        </p:spPr>
      </p:pic>
    </p:spTree>
    <p:extLst>
      <p:ext uri="{BB962C8B-B14F-4D97-AF65-F5344CB8AC3E}">
        <p14:creationId xmlns:p14="http://schemas.microsoft.com/office/powerpoint/2010/main" val="2787283116"/>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algn="ctr" eaLnBrk="1" hangingPunct="1"/>
            <a:r>
              <a:rPr lang="en-US" altLang="en-US" sz="3200" dirty="0" smtClean="0">
                <a:latin typeface="PT Sans" charset="0"/>
              </a:rPr>
              <a:t>CloudBees Jenkins Platform</a:t>
            </a:r>
            <a:br>
              <a:rPr lang="en-US" altLang="en-US" sz="3200" dirty="0" smtClean="0">
                <a:latin typeface="PT Sans" charset="0"/>
              </a:rPr>
            </a:br>
            <a:r>
              <a:rPr lang="en-US" altLang="en-US" sz="4000" dirty="0" smtClean="0">
                <a:latin typeface="PT Sans" charset="0"/>
              </a:rPr>
              <a:t>Workflow with Docker</a:t>
            </a:r>
            <a:endParaRPr lang="en-US" altLang="en-US" sz="4000" dirty="0">
              <a:latin typeface="PT Sans" charset="0"/>
            </a:endParaRPr>
          </a:p>
        </p:txBody>
      </p:sp>
    </p:spTree>
    <p:extLst>
      <p:ext uri="{BB962C8B-B14F-4D97-AF65-F5344CB8AC3E}">
        <p14:creationId xmlns:p14="http://schemas.microsoft.com/office/powerpoint/2010/main" val="12997949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Shape 145"/>
          <p:cNvPicPr preferRelativeResize="0"/>
          <p:nvPr/>
        </p:nvPicPr>
        <p:blipFill>
          <a:blip r:embed="rId3">
            <a:alphaModFix/>
          </a:blip>
          <a:stretch>
            <a:fillRect/>
          </a:stretch>
        </p:blipFill>
        <p:spPr>
          <a:xfrm>
            <a:off x="2276400" y="2896850"/>
            <a:ext cx="8477250" cy="2438400"/>
          </a:xfrm>
          <a:prstGeom prst="rect">
            <a:avLst/>
          </a:prstGeom>
          <a:noFill/>
          <a:ln>
            <a:noFill/>
          </a:ln>
        </p:spPr>
      </p:pic>
      <p:sp>
        <p:nvSpPr>
          <p:cNvPr id="146" name="Shape 146"/>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solidFill>
                  <a:schemeClr val="accent3"/>
                </a:solidFill>
              </a:rPr>
              <a:t>Workflow 101</a:t>
            </a:r>
          </a:p>
        </p:txBody>
      </p:sp>
      <p:sp>
        <p:nvSpPr>
          <p:cNvPr id="147" name="Shape 147"/>
          <p:cNvSpPr txBox="1">
            <a:spLocks noGrp="1"/>
          </p:cNvSpPr>
          <p:nvPr>
            <p:ph type="body" idx="1"/>
          </p:nvPr>
        </p:nvSpPr>
        <p:spPr>
          <a:xfrm>
            <a:off x="2123826" y="1691874"/>
            <a:ext cx="8226599" cy="3991800"/>
          </a:xfrm>
          <a:prstGeom prst="rect">
            <a:avLst/>
          </a:prstGeom>
        </p:spPr>
        <p:txBody>
          <a:bodyPr lIns="91425" tIns="91425" rIns="91425" bIns="91425" anchor="t" anchorCtr="0">
            <a:noAutofit/>
          </a:bodyPr>
          <a:lstStyle/>
          <a:p>
            <a:r>
              <a:rPr lang="en"/>
              <a:t>Can define DSL in jenkins, or store in SCM</a:t>
            </a:r>
          </a:p>
          <a:p>
            <a:r>
              <a:rPr lang="en"/>
              <a:t>=&gt; possibly distinct workflow per branch</a:t>
            </a:r>
          </a:p>
        </p:txBody>
      </p:sp>
      <p:sp>
        <p:nvSpPr>
          <p:cNvPr id="148" name="Shape 148"/>
          <p:cNvSpPr/>
          <p:nvPr/>
        </p:nvSpPr>
        <p:spPr>
          <a:xfrm rot="-329475">
            <a:off x="5320068" y="4110515"/>
            <a:ext cx="3376395" cy="691983"/>
          </a:xfrm>
          <a:prstGeom prst="lef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a:t>no need to be an administrator</a:t>
            </a:r>
          </a:p>
        </p:txBody>
      </p:sp>
      <p:sp>
        <p:nvSpPr>
          <p:cNvPr id="149" name="Shape 149"/>
          <p:cNvSpPr/>
          <p:nvPr/>
        </p:nvSpPr>
        <p:spPr>
          <a:xfrm rot="624759">
            <a:off x="4718488" y="5074924"/>
            <a:ext cx="3835972" cy="692100"/>
          </a:xfrm>
          <a:prstGeom prst="lef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a:t>no need to know groovy or DSL syntax</a:t>
            </a:r>
          </a:p>
        </p:txBody>
      </p:sp>
    </p:spTree>
    <p:extLst>
      <p:ext uri="{BB962C8B-B14F-4D97-AF65-F5344CB8AC3E}">
        <p14:creationId xmlns:p14="http://schemas.microsoft.com/office/powerpoint/2010/main" val="3849363571"/>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419141" y="2667001"/>
            <a:ext cx="6325200" cy="1358699"/>
          </a:xfrm>
          <a:prstGeom prst="rect">
            <a:avLst/>
          </a:prstGeom>
        </p:spPr>
        <p:txBody>
          <a:bodyPr lIns="91425" tIns="91425" rIns="91425" bIns="91425" anchor="b" anchorCtr="0">
            <a:noAutofit/>
          </a:bodyPr>
          <a:lstStyle/>
          <a:p>
            <a:r>
              <a:rPr lang="en" dirty="0" smtClean="0"/>
              <a:t>Workflow Structure and Syntax</a:t>
            </a:r>
            <a:endParaRPr lang="en" dirty="0"/>
          </a:p>
        </p:txBody>
      </p:sp>
    </p:spTree>
    <p:extLst>
      <p:ext uri="{BB962C8B-B14F-4D97-AF65-F5344CB8AC3E}">
        <p14:creationId xmlns:p14="http://schemas.microsoft.com/office/powerpoint/2010/main" val="2142689520"/>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solidFill>
                  <a:schemeClr val="accent3"/>
                </a:solidFill>
              </a:rPr>
              <a:t>Workflow 101 - basic DSL syntax</a:t>
            </a:r>
          </a:p>
        </p:txBody>
      </p:sp>
      <p:sp>
        <p:nvSpPr>
          <p:cNvPr id="155" name="Shape 155"/>
          <p:cNvSpPr txBox="1">
            <a:spLocks noGrp="1"/>
          </p:cNvSpPr>
          <p:nvPr>
            <p:ph type="body" idx="1"/>
          </p:nvPr>
        </p:nvSpPr>
        <p:spPr>
          <a:xfrm>
            <a:off x="2123832" y="1691866"/>
            <a:ext cx="8226599" cy="4526100"/>
          </a:xfrm>
          <a:prstGeom prst="rect">
            <a:avLst/>
          </a:prstGeom>
        </p:spPr>
        <p:txBody>
          <a:bodyPr lIns="91425" tIns="91425" rIns="91425" bIns="91425" anchor="t" anchorCtr="0">
            <a:noAutofit/>
          </a:bodyPr>
          <a:lstStyle/>
          <a:p>
            <a:r>
              <a:rPr lang="en"/>
              <a:t>DSL is used to define when/how to run build steps</a:t>
            </a:r>
          </a:p>
          <a:p>
            <a:endParaRPr/>
          </a:p>
          <a:p>
            <a:r>
              <a:rPr lang="en"/>
              <a:t>those (most of them) will run on a </a:t>
            </a:r>
            <a:r>
              <a:rPr lang="en" i="1"/>
              <a:t>node</a:t>
            </a:r>
            <a:r>
              <a:rPr lang="en"/>
              <a:t>, i.e. a build executor</a:t>
            </a:r>
          </a:p>
          <a:p>
            <a:endParaRPr/>
          </a:p>
          <a:p>
            <a:pPr marL="0">
              <a:lnSpc>
                <a:spcPct val="115000"/>
              </a:lnSpc>
            </a:pPr>
            <a:r>
              <a:rPr lang="en" sz="3000">
                <a:solidFill>
                  <a:srgbClr val="333333"/>
                </a:solidFill>
                <a:latin typeface="Arial"/>
                <a:ea typeface="Arial"/>
                <a:cs typeface="Arial"/>
                <a:sym typeface="Arial"/>
              </a:rPr>
              <a:t>node('slave') {</a:t>
            </a:r>
            <a:br>
              <a:rPr lang="en" sz="3000">
                <a:solidFill>
                  <a:srgbClr val="333333"/>
                </a:solidFill>
                <a:latin typeface="Arial"/>
                <a:ea typeface="Arial"/>
                <a:cs typeface="Arial"/>
                <a:sym typeface="Arial"/>
              </a:rPr>
            </a:br>
            <a:r>
              <a:rPr lang="en" sz="3000">
                <a:solidFill>
                  <a:srgbClr val="333333"/>
                </a:solidFill>
                <a:latin typeface="Arial"/>
                <a:ea typeface="Arial"/>
                <a:cs typeface="Arial"/>
                <a:sym typeface="Arial"/>
              </a:rPr>
              <a:t>    sh 'echo hello world'</a:t>
            </a:r>
            <a:br>
              <a:rPr lang="en" sz="3000">
                <a:solidFill>
                  <a:srgbClr val="333333"/>
                </a:solidFill>
                <a:latin typeface="Arial"/>
                <a:ea typeface="Arial"/>
                <a:cs typeface="Arial"/>
                <a:sym typeface="Arial"/>
              </a:rPr>
            </a:br>
            <a:r>
              <a:rPr lang="en" sz="3000">
                <a:solidFill>
                  <a:srgbClr val="333333"/>
                </a:solidFill>
                <a:latin typeface="Arial"/>
                <a:ea typeface="Arial"/>
                <a:cs typeface="Arial"/>
                <a:sym typeface="Arial"/>
              </a:rPr>
              <a:t>}</a:t>
            </a:r>
          </a:p>
          <a:p>
            <a:endParaRPr/>
          </a:p>
        </p:txBody>
      </p:sp>
      <p:sp>
        <p:nvSpPr>
          <p:cNvPr id="156" name="Shape 156"/>
          <p:cNvSpPr/>
          <p:nvPr/>
        </p:nvSpPr>
        <p:spPr>
          <a:xfrm rot="1339137">
            <a:off x="2811964" y="5448393"/>
            <a:ext cx="3836083" cy="692040"/>
          </a:xfrm>
          <a:prstGeom prst="lef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a:t>DSL keyword to run a shell script build step</a:t>
            </a:r>
          </a:p>
        </p:txBody>
      </p:sp>
    </p:spTree>
    <p:extLst>
      <p:ext uri="{BB962C8B-B14F-4D97-AF65-F5344CB8AC3E}">
        <p14:creationId xmlns:p14="http://schemas.microsoft.com/office/powerpoint/2010/main" val="452180021"/>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solidFill>
                  <a:schemeClr val="accent3"/>
                </a:solidFill>
              </a:rPr>
              <a:t>Workflow Snippet Generator</a:t>
            </a:r>
          </a:p>
        </p:txBody>
      </p:sp>
      <p:sp>
        <p:nvSpPr>
          <p:cNvPr id="162" name="Shape 162"/>
          <p:cNvSpPr txBox="1">
            <a:spLocks noGrp="1"/>
          </p:cNvSpPr>
          <p:nvPr>
            <p:ph type="body" idx="1"/>
          </p:nvPr>
        </p:nvSpPr>
        <p:spPr>
          <a:xfrm>
            <a:off x="2123832" y="1691866"/>
            <a:ext cx="8226599" cy="4526100"/>
          </a:xfrm>
          <a:prstGeom prst="rect">
            <a:avLst/>
          </a:prstGeom>
        </p:spPr>
        <p:txBody>
          <a:bodyPr lIns="91425" tIns="91425" rIns="91425" bIns="91425" anchor="t" anchorCtr="0">
            <a:noAutofit/>
          </a:bodyPr>
          <a:lstStyle/>
          <a:p>
            <a:pPr marL="457200" indent="-406400">
              <a:buFont typeface="Arial"/>
              <a:buChar char="●"/>
            </a:pPr>
            <a:r>
              <a:rPr lang="en"/>
              <a:t>No need to learn DSL syntax !</a:t>
            </a:r>
          </a:p>
        </p:txBody>
      </p:sp>
      <p:pic>
        <p:nvPicPr>
          <p:cNvPr id="163" name="Shape 163"/>
          <p:cNvPicPr preferRelativeResize="0"/>
          <p:nvPr/>
        </p:nvPicPr>
        <p:blipFill>
          <a:blip r:embed="rId3">
            <a:alphaModFix/>
          </a:blip>
          <a:stretch>
            <a:fillRect/>
          </a:stretch>
        </p:blipFill>
        <p:spPr>
          <a:xfrm>
            <a:off x="2997838" y="2950413"/>
            <a:ext cx="6696075" cy="3076575"/>
          </a:xfrm>
          <a:prstGeom prst="rect">
            <a:avLst/>
          </a:prstGeom>
          <a:noFill/>
          <a:ln>
            <a:noFill/>
          </a:ln>
        </p:spPr>
      </p:pic>
    </p:spTree>
    <p:extLst>
      <p:ext uri="{BB962C8B-B14F-4D97-AF65-F5344CB8AC3E}">
        <p14:creationId xmlns:p14="http://schemas.microsoft.com/office/powerpoint/2010/main" val="3336808551"/>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solidFill>
                  <a:schemeClr val="accent3"/>
                </a:solidFill>
              </a:rPr>
              <a:t>Workflow 101 - build steps</a:t>
            </a:r>
          </a:p>
        </p:txBody>
      </p:sp>
      <p:sp>
        <p:nvSpPr>
          <p:cNvPr id="169" name="Shape 169"/>
          <p:cNvSpPr txBox="1">
            <a:spLocks noGrp="1"/>
          </p:cNvSpPr>
          <p:nvPr>
            <p:ph type="body" idx="1"/>
          </p:nvPr>
        </p:nvSpPr>
        <p:spPr>
          <a:xfrm>
            <a:off x="2123832" y="1691866"/>
            <a:ext cx="8226599" cy="4526100"/>
          </a:xfrm>
          <a:prstGeom prst="rect">
            <a:avLst/>
          </a:prstGeom>
        </p:spPr>
        <p:txBody>
          <a:bodyPr lIns="91425" tIns="91425" rIns="91425" bIns="91425" anchor="t" anchorCtr="0">
            <a:noAutofit/>
          </a:bodyPr>
          <a:lstStyle/>
          <a:p>
            <a:r>
              <a:rPr lang="en"/>
              <a:t>Some have native DSL support</a:t>
            </a:r>
          </a:p>
        </p:txBody>
      </p:sp>
      <p:pic>
        <p:nvPicPr>
          <p:cNvPr id="170" name="Shape 170"/>
          <p:cNvPicPr preferRelativeResize="0"/>
          <p:nvPr/>
        </p:nvPicPr>
        <p:blipFill>
          <a:blip r:embed="rId3">
            <a:alphaModFix/>
          </a:blip>
          <a:stretch>
            <a:fillRect/>
          </a:stretch>
        </p:blipFill>
        <p:spPr>
          <a:xfrm>
            <a:off x="2917351" y="2756938"/>
            <a:ext cx="6638925" cy="3667125"/>
          </a:xfrm>
          <a:prstGeom prst="rect">
            <a:avLst/>
          </a:prstGeom>
          <a:noFill/>
          <a:ln>
            <a:noFill/>
          </a:ln>
        </p:spPr>
      </p:pic>
    </p:spTree>
    <p:extLst>
      <p:ext uri="{BB962C8B-B14F-4D97-AF65-F5344CB8AC3E}">
        <p14:creationId xmlns:p14="http://schemas.microsoft.com/office/powerpoint/2010/main" val="4267280935"/>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solidFill>
                  <a:schemeClr val="accent3"/>
                </a:solidFill>
              </a:rPr>
              <a:t>Workflow 101 - build steps</a:t>
            </a:r>
          </a:p>
        </p:txBody>
      </p:sp>
      <p:sp>
        <p:nvSpPr>
          <p:cNvPr id="176" name="Shape 176"/>
          <p:cNvSpPr txBox="1">
            <a:spLocks noGrp="1"/>
          </p:cNvSpPr>
          <p:nvPr>
            <p:ph type="body" idx="1"/>
          </p:nvPr>
        </p:nvSpPr>
        <p:spPr>
          <a:xfrm>
            <a:off x="2123832" y="1691866"/>
            <a:ext cx="8226599" cy="4526100"/>
          </a:xfrm>
          <a:prstGeom prst="rect">
            <a:avLst/>
          </a:prstGeom>
        </p:spPr>
        <p:txBody>
          <a:bodyPr lIns="91425" tIns="91425" rIns="91425" bIns="91425" anchor="t" anchorCtr="0">
            <a:noAutofit/>
          </a:bodyPr>
          <a:lstStyle/>
          <a:p>
            <a:r>
              <a:rPr lang="en"/>
              <a:t>Some don’t (yet) have native DSL support and require some hack-ish invocation syntax - but still work</a:t>
            </a:r>
          </a:p>
        </p:txBody>
      </p:sp>
      <p:pic>
        <p:nvPicPr>
          <p:cNvPr id="177" name="Shape 177"/>
          <p:cNvPicPr preferRelativeResize="0"/>
          <p:nvPr/>
        </p:nvPicPr>
        <p:blipFill>
          <a:blip r:embed="rId3">
            <a:alphaModFix/>
          </a:blip>
          <a:stretch>
            <a:fillRect/>
          </a:stretch>
        </p:blipFill>
        <p:spPr>
          <a:xfrm>
            <a:off x="3350675" y="2732325"/>
            <a:ext cx="6610350" cy="3771900"/>
          </a:xfrm>
          <a:prstGeom prst="rect">
            <a:avLst/>
          </a:prstGeom>
          <a:noFill/>
          <a:ln>
            <a:noFill/>
          </a:ln>
        </p:spPr>
      </p:pic>
    </p:spTree>
    <p:extLst>
      <p:ext uri="{BB962C8B-B14F-4D97-AF65-F5344CB8AC3E}">
        <p14:creationId xmlns:p14="http://schemas.microsoft.com/office/powerpoint/2010/main" val="3642401962"/>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t>invocation syntax</a:t>
            </a:r>
          </a:p>
        </p:txBody>
      </p:sp>
      <p:sp>
        <p:nvSpPr>
          <p:cNvPr id="183" name="Shape 183"/>
          <p:cNvSpPr txBox="1">
            <a:spLocks noGrp="1"/>
          </p:cNvSpPr>
          <p:nvPr>
            <p:ph type="body" idx="1"/>
          </p:nvPr>
        </p:nvSpPr>
        <p:spPr>
          <a:xfrm>
            <a:off x="2123825" y="1691875"/>
            <a:ext cx="8618099" cy="4526100"/>
          </a:xfrm>
          <a:prstGeom prst="rect">
            <a:avLst/>
          </a:prstGeom>
        </p:spPr>
        <p:txBody>
          <a:bodyPr lIns="91425" tIns="91425" rIns="91425" bIns="91425" anchor="t" anchorCtr="0">
            <a:noAutofit/>
          </a:bodyPr>
          <a:lstStyle/>
          <a:p>
            <a:endParaRPr/>
          </a:p>
          <a:p>
            <a:r>
              <a:rPr lang="en">
                <a:solidFill>
                  <a:srgbClr val="000000"/>
                </a:solidFill>
                <a:latin typeface="Courier New"/>
                <a:ea typeface="Courier New"/>
                <a:cs typeface="Courier New"/>
                <a:sym typeface="Courier New"/>
              </a:rPr>
              <a:t>step( </a:t>
            </a:r>
          </a:p>
          <a:p>
            <a:r>
              <a:rPr lang="en">
                <a:solidFill>
                  <a:srgbClr val="000000"/>
                </a:solidFill>
                <a:latin typeface="Courier New"/>
                <a:ea typeface="Courier New"/>
                <a:cs typeface="Courier New"/>
                <a:sym typeface="Courier New"/>
              </a:rPr>
              <a:t>  </a:t>
            </a:r>
            <a:r>
              <a:rPr lang="en" b="1">
                <a:solidFill>
                  <a:schemeClr val="dk2"/>
                </a:solidFill>
                <a:latin typeface="Courier New"/>
                <a:ea typeface="Courier New"/>
                <a:cs typeface="Courier New"/>
                <a:sym typeface="Courier New"/>
              </a:rPr>
              <a:t>[</a:t>
            </a:r>
          </a:p>
          <a:p>
            <a:r>
              <a:rPr lang="en">
                <a:solidFill>
                  <a:srgbClr val="000000"/>
                </a:solidFill>
                <a:latin typeface="Courier New"/>
                <a:ea typeface="Courier New"/>
                <a:cs typeface="Courier New"/>
                <a:sym typeface="Courier New"/>
              </a:rPr>
              <a:t>      $class: '</a:t>
            </a:r>
            <a:r>
              <a:rPr lang="en" i="1">
                <a:solidFill>
                  <a:srgbClr val="CC0000"/>
                </a:solidFill>
                <a:latin typeface="Courier New"/>
                <a:ea typeface="Courier New"/>
                <a:cs typeface="Courier New"/>
                <a:sym typeface="Courier New"/>
              </a:rPr>
              <a:t>build_step_class_name</a:t>
            </a:r>
            <a:r>
              <a:rPr lang="en" i="1">
                <a:solidFill>
                  <a:srgbClr val="000000"/>
                </a:solidFill>
                <a:latin typeface="Courier New"/>
                <a:ea typeface="Courier New"/>
                <a:cs typeface="Courier New"/>
                <a:sym typeface="Courier New"/>
              </a:rPr>
              <a:t>'</a:t>
            </a:r>
            <a:r>
              <a:rPr lang="en">
                <a:solidFill>
                  <a:schemeClr val="dk2"/>
                </a:solidFill>
                <a:latin typeface="Courier New"/>
                <a:ea typeface="Courier New"/>
                <a:cs typeface="Courier New"/>
                <a:sym typeface="Courier New"/>
              </a:rPr>
              <a:t>,</a:t>
            </a:r>
          </a:p>
          <a:p>
            <a:r>
              <a:rPr lang="en">
                <a:solidFill>
                  <a:srgbClr val="000000"/>
                </a:solidFill>
                <a:latin typeface="Courier New"/>
                <a:ea typeface="Courier New"/>
                <a:cs typeface="Courier New"/>
                <a:sym typeface="Courier New"/>
              </a:rPr>
              <a:t>      </a:t>
            </a:r>
            <a:r>
              <a:rPr lang="en" i="1">
                <a:solidFill>
                  <a:srgbClr val="000000"/>
                </a:solidFill>
                <a:latin typeface="Courier New"/>
                <a:ea typeface="Courier New"/>
                <a:cs typeface="Courier New"/>
                <a:sym typeface="Courier New"/>
              </a:rPr>
              <a:t>constructor_argument</a:t>
            </a:r>
            <a:r>
              <a:rPr lang="en">
                <a:solidFill>
                  <a:srgbClr val="000000"/>
                </a:solidFill>
                <a:latin typeface="Courier New"/>
                <a:ea typeface="Courier New"/>
                <a:cs typeface="Courier New"/>
                <a:sym typeface="Courier New"/>
              </a:rPr>
              <a:t>: </a:t>
            </a:r>
            <a:r>
              <a:rPr lang="en">
                <a:solidFill>
                  <a:srgbClr val="38761D"/>
                </a:solidFill>
                <a:latin typeface="Courier New"/>
                <a:ea typeface="Courier New"/>
                <a:cs typeface="Courier New"/>
                <a:sym typeface="Courier New"/>
              </a:rPr>
              <a:t>'value'</a:t>
            </a:r>
            <a:r>
              <a:rPr lang="en">
                <a:solidFill>
                  <a:schemeClr val="dk2"/>
                </a:solidFill>
                <a:latin typeface="Courier New"/>
                <a:ea typeface="Courier New"/>
                <a:cs typeface="Courier New"/>
                <a:sym typeface="Courier New"/>
              </a:rPr>
              <a:t>,</a:t>
            </a:r>
          </a:p>
          <a:p>
            <a:r>
              <a:rPr lang="en">
                <a:solidFill>
                  <a:srgbClr val="000000"/>
                </a:solidFill>
                <a:latin typeface="Courier New"/>
                <a:ea typeface="Courier New"/>
                <a:cs typeface="Courier New"/>
                <a:sym typeface="Courier New"/>
              </a:rPr>
              <a:t>      </a:t>
            </a:r>
            <a:r>
              <a:rPr lang="en" i="1">
                <a:solidFill>
                  <a:srgbClr val="000000"/>
                </a:solidFill>
                <a:latin typeface="Courier New"/>
                <a:ea typeface="Courier New"/>
                <a:cs typeface="Courier New"/>
                <a:sym typeface="Courier New"/>
              </a:rPr>
              <a:t>constructor_argument_2</a:t>
            </a:r>
            <a:r>
              <a:rPr lang="en">
                <a:solidFill>
                  <a:srgbClr val="000000"/>
                </a:solidFill>
                <a:latin typeface="Courier New"/>
                <a:ea typeface="Courier New"/>
                <a:cs typeface="Courier New"/>
                <a:sym typeface="Courier New"/>
              </a:rPr>
              <a:t>: </a:t>
            </a:r>
            <a:r>
              <a:rPr lang="en">
                <a:solidFill>
                  <a:srgbClr val="38761D"/>
                </a:solidFill>
                <a:latin typeface="Courier New"/>
                <a:ea typeface="Courier New"/>
                <a:cs typeface="Courier New"/>
                <a:sym typeface="Courier New"/>
              </a:rPr>
              <a:t>'value'</a:t>
            </a:r>
          </a:p>
          <a:p>
            <a:r>
              <a:rPr lang="en">
                <a:solidFill>
                  <a:srgbClr val="000000"/>
                </a:solidFill>
                <a:latin typeface="Courier New"/>
                <a:ea typeface="Courier New"/>
                <a:cs typeface="Courier New"/>
                <a:sym typeface="Courier New"/>
              </a:rPr>
              <a:t>  </a:t>
            </a:r>
            <a:r>
              <a:rPr lang="en" b="1">
                <a:solidFill>
                  <a:schemeClr val="dk2"/>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 </a:t>
            </a:r>
          </a:p>
          <a:p>
            <a:r>
              <a:rPr lang="en">
                <a:solidFill>
                  <a:srgbClr val="000000"/>
                </a:solidFill>
                <a:latin typeface="Courier New"/>
                <a:ea typeface="Courier New"/>
                <a:cs typeface="Courier New"/>
                <a:sym typeface="Courier New"/>
              </a:rPr>
              <a:t>)</a:t>
            </a:r>
          </a:p>
          <a:p>
            <a:endParaRPr/>
          </a:p>
          <a:p>
            <a:r>
              <a:rPr lang="en"/>
              <a:t>Most build steps can be used this way </a:t>
            </a:r>
            <a:r>
              <a:rPr lang="en" b="1"/>
              <a:t>today</a:t>
            </a:r>
            <a:r>
              <a:rPr lang="en"/>
              <a:t>, </a:t>
            </a:r>
            <a:br>
              <a:rPr lang="en"/>
            </a:br>
            <a:r>
              <a:rPr lang="en"/>
              <a:t>they may evolve to offer native workflow support</a:t>
            </a:r>
          </a:p>
        </p:txBody>
      </p:sp>
      <p:sp>
        <p:nvSpPr>
          <p:cNvPr id="184" name="Shape 184"/>
          <p:cNvSpPr/>
          <p:nvPr/>
        </p:nvSpPr>
        <p:spPr>
          <a:xfrm rot="-329475">
            <a:off x="3394993" y="1851840"/>
            <a:ext cx="3376395" cy="691983"/>
          </a:xfrm>
          <a:prstGeom prst="lef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a:t>DSL keyword to invoke arbitrary step</a:t>
            </a:r>
          </a:p>
        </p:txBody>
      </p:sp>
      <p:sp>
        <p:nvSpPr>
          <p:cNvPr id="185" name="Shape 185"/>
          <p:cNvSpPr/>
          <p:nvPr/>
        </p:nvSpPr>
        <p:spPr>
          <a:xfrm rot="590">
            <a:off x="3006321" y="2582949"/>
            <a:ext cx="1747800" cy="692100"/>
          </a:xfrm>
          <a:prstGeom prst="lef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a:t>groovy map</a:t>
            </a:r>
          </a:p>
        </p:txBody>
      </p:sp>
      <p:sp>
        <p:nvSpPr>
          <p:cNvPr id="186" name="Shape 186"/>
          <p:cNvSpPr/>
          <p:nvPr/>
        </p:nvSpPr>
        <p:spPr>
          <a:xfrm rot="-739701">
            <a:off x="7256627" y="2351587"/>
            <a:ext cx="3376358" cy="691892"/>
          </a:xfrm>
          <a:prstGeom prst="lef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a:t>Same as in job’s config.xml on disk</a:t>
            </a:r>
          </a:p>
        </p:txBody>
      </p:sp>
    </p:spTree>
    <p:extLst>
      <p:ext uri="{BB962C8B-B14F-4D97-AF65-F5344CB8AC3E}">
        <p14:creationId xmlns:p14="http://schemas.microsoft.com/office/powerpoint/2010/main" val="1273012624"/>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2419141" y="2667001"/>
            <a:ext cx="6325200" cy="1358699"/>
          </a:xfrm>
          <a:prstGeom prst="rect">
            <a:avLst/>
          </a:prstGeom>
        </p:spPr>
        <p:txBody>
          <a:bodyPr lIns="91425" tIns="91425" rIns="91425" bIns="91425" anchor="b" anchorCtr="0">
            <a:noAutofit/>
          </a:bodyPr>
          <a:lstStyle/>
          <a:p>
            <a:pPr algn="ctr"/>
            <a:r>
              <a:rPr lang="en" dirty="0">
                <a:solidFill>
                  <a:srgbClr val="000000"/>
                </a:solidFill>
              </a:rPr>
              <a:t>Lab Exercise:</a:t>
            </a:r>
          </a:p>
          <a:p>
            <a:pPr algn="ctr"/>
            <a:r>
              <a:rPr lang="en" dirty="0" smtClean="0"/>
              <a:t>DSL Syntax</a:t>
            </a:r>
            <a:endParaRPr lang="en" dirty="0"/>
          </a:p>
        </p:txBody>
      </p:sp>
    </p:spTree>
    <p:extLst>
      <p:ext uri="{BB962C8B-B14F-4D97-AF65-F5344CB8AC3E}">
        <p14:creationId xmlns:p14="http://schemas.microsoft.com/office/powerpoint/2010/main" val="3686684663"/>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 – DSL syntax</a:t>
            </a:r>
            <a:endParaRPr lang="en-US" dirty="0"/>
          </a:p>
        </p:txBody>
      </p:sp>
      <p:sp>
        <p:nvSpPr>
          <p:cNvPr id="4" name="Text Placeholder 3"/>
          <p:cNvSpPr>
            <a:spLocks noGrp="1"/>
          </p:cNvSpPr>
          <p:nvPr>
            <p:ph type="body" idx="1"/>
          </p:nvPr>
        </p:nvSpPr>
        <p:spPr/>
        <p:txBody>
          <a:bodyPr anchor="t"/>
          <a:lstStyle/>
          <a:p>
            <a:endParaRPr lang="en-US" b="1" dirty="0" smtClean="0">
              <a:solidFill>
                <a:schemeClr val="dk2"/>
              </a:solidFill>
            </a:endParaRPr>
          </a:p>
          <a:p>
            <a:endParaRPr lang="en-US" b="1" dirty="0">
              <a:solidFill>
                <a:schemeClr val="dk2"/>
              </a:solidFill>
            </a:endParaRPr>
          </a:p>
          <a:p>
            <a:r>
              <a:rPr lang="en-US" b="1" dirty="0" smtClean="0">
                <a:solidFill>
                  <a:schemeClr val="dk2"/>
                </a:solidFill>
              </a:rPr>
              <a:t>Goal</a:t>
            </a:r>
            <a:r>
              <a:rPr lang="en-US" dirty="0" smtClean="0"/>
              <a:t>:</a:t>
            </a:r>
          </a:p>
          <a:p>
            <a:endParaRPr lang="en-US" dirty="0" smtClean="0"/>
          </a:p>
          <a:p>
            <a:r>
              <a:rPr lang="en-US" dirty="0" smtClean="0"/>
              <a:t>The </a:t>
            </a:r>
            <a:r>
              <a:rPr lang="en-US" dirty="0"/>
              <a:t>aim of this initial Lab is to </a:t>
            </a:r>
            <a:endParaRPr lang="en-US" dirty="0" smtClean="0"/>
          </a:p>
          <a:p>
            <a:r>
              <a:rPr lang="en-US" dirty="0" smtClean="0"/>
              <a:t>get </a:t>
            </a:r>
            <a:r>
              <a:rPr lang="en-US" dirty="0"/>
              <a:t>familiar with Workflow </a:t>
            </a:r>
            <a:r>
              <a:rPr lang="en-US" dirty="0" smtClean="0"/>
              <a:t>plugin</a:t>
            </a:r>
          </a:p>
          <a:p>
            <a:r>
              <a:rPr lang="en-US" dirty="0" smtClean="0"/>
              <a:t> </a:t>
            </a:r>
            <a:r>
              <a:rPr lang="en-US" dirty="0"/>
              <a:t>and DSL syntax basis.</a:t>
            </a:r>
          </a:p>
        </p:txBody>
      </p:sp>
      <p:sp>
        <p:nvSpPr>
          <p:cNvPr id="5" name="Text Placeholder 4"/>
          <p:cNvSpPr>
            <a:spLocks noGrp="1"/>
          </p:cNvSpPr>
          <p:nvPr>
            <p:ph type="body" idx="2"/>
          </p:nvPr>
        </p:nvSpPr>
        <p:spPr>
          <a:xfrm>
            <a:off x="6397365" y="1848261"/>
            <a:ext cx="5364399" cy="4568099"/>
          </a:xfrm>
        </p:spPr>
        <p:txBody>
          <a:bodyPr anchor="ctr"/>
          <a:lstStyle/>
          <a:p>
            <a:r>
              <a:rPr lang="en-US" i="1" dirty="0" smtClean="0"/>
              <a:t>See Lab Exercise Workbook</a:t>
            </a:r>
          </a:p>
          <a:p>
            <a:r>
              <a:rPr lang="en-US" i="1" dirty="0" smtClean="0"/>
              <a:t>Lab 1.</a:t>
            </a:r>
          </a:p>
          <a:p>
            <a:r>
              <a:rPr lang="en-US" i="1" dirty="0" smtClean="0"/>
              <a:t>“Hello World”</a:t>
            </a:r>
            <a:endParaRPr lang="en-US" i="1" dirty="0"/>
          </a:p>
        </p:txBody>
      </p:sp>
    </p:spTree>
    <p:extLst>
      <p:ext uri="{BB962C8B-B14F-4D97-AF65-F5344CB8AC3E}">
        <p14:creationId xmlns:p14="http://schemas.microsoft.com/office/powerpoint/2010/main" val="242446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419141" y="2667001"/>
            <a:ext cx="6325200" cy="1358699"/>
          </a:xfrm>
          <a:prstGeom prst="rect">
            <a:avLst/>
          </a:prstGeom>
        </p:spPr>
        <p:txBody>
          <a:bodyPr lIns="91425" tIns="91425" rIns="91425" bIns="91425" anchor="b" anchorCtr="0">
            <a:noAutofit/>
          </a:bodyPr>
          <a:lstStyle/>
          <a:p>
            <a:r>
              <a:rPr lang="en" dirty="0" smtClean="0"/>
              <a:t>Key Workflow DSL – </a:t>
            </a:r>
            <a:br>
              <a:rPr lang="en" dirty="0" smtClean="0"/>
            </a:br>
            <a:r>
              <a:rPr lang="en" dirty="0" smtClean="0"/>
              <a:t>git</a:t>
            </a:r>
            <a:endParaRPr lang="en" dirty="0"/>
          </a:p>
        </p:txBody>
      </p:sp>
    </p:spTree>
    <p:extLst>
      <p:ext uri="{BB962C8B-B14F-4D97-AF65-F5344CB8AC3E}">
        <p14:creationId xmlns:p14="http://schemas.microsoft.com/office/powerpoint/2010/main" val="2861539910"/>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 name="Shape 91"/>
          <p:cNvSpPr txBox="1">
            <a:spLocks noGrp="1"/>
          </p:cNvSpPr>
          <p:nvPr>
            <p:ph type="title"/>
          </p:nvPr>
        </p:nvSpPr>
        <p:spPr>
          <a:xfrm>
            <a:off x="2137468" y="1087897"/>
            <a:ext cx="8005369" cy="726459"/>
          </a:xfrm>
          <a:prstGeom prst="rect">
            <a:avLst/>
          </a:prstGeom>
          <a:noFill/>
          <a:ln>
            <a:noFill/>
          </a:ln>
        </p:spPr>
        <p:txBody>
          <a:bodyPr lIns="91425" tIns="45700" rIns="91425" bIns="45700" anchor="ctr" anchorCtr="0">
            <a:noAutofit/>
          </a:bodyPr>
          <a:lstStyle/>
          <a:p>
            <a:pPr>
              <a:buSzPct val="25000"/>
            </a:pPr>
            <a:r>
              <a:rPr lang="en-US" sz="3200" dirty="0">
                <a:solidFill>
                  <a:srgbClr val="E15200"/>
                </a:solidFill>
              </a:rPr>
              <a:t>Agenda </a:t>
            </a:r>
            <a:r>
              <a:rPr lang="en-US" sz="2000" dirty="0">
                <a:solidFill>
                  <a:srgbClr val="E15200"/>
                </a:solidFill>
              </a:rPr>
              <a:t>(Day 1)</a:t>
            </a:r>
          </a:p>
        </p:txBody>
      </p:sp>
      <p:sp>
        <p:nvSpPr>
          <p:cNvPr id="9" name="Shape 92"/>
          <p:cNvSpPr txBox="1"/>
          <p:nvPr/>
        </p:nvSpPr>
        <p:spPr>
          <a:xfrm>
            <a:off x="2137469" y="2476376"/>
            <a:ext cx="8005369" cy="1579713"/>
          </a:xfrm>
          <a:prstGeom prst="rect">
            <a:avLst/>
          </a:prstGeom>
          <a:noFill/>
          <a:ln>
            <a:noFill/>
          </a:ln>
        </p:spPr>
        <p:txBody>
          <a:bodyPr lIns="91425" tIns="45700" rIns="91425" bIns="45700" anchor="t" anchorCtr="0">
            <a:noAutofit/>
          </a:bodyPr>
          <a:lstStyle/>
          <a:p>
            <a:pPr marL="342900" indent="-342900">
              <a:buFont typeface="Wingdings" charset="2"/>
              <a:buChar char="q"/>
            </a:pPr>
            <a:r>
              <a:rPr lang="en-US" sz="2000" kern="0" dirty="0" smtClean="0">
                <a:solidFill>
                  <a:srgbClr val="000000"/>
                </a:solidFill>
                <a:cs typeface="Arial"/>
                <a:sym typeface="Arial"/>
                <a:rtl val="0"/>
              </a:rPr>
              <a:t>The Need For Workflow</a:t>
            </a:r>
          </a:p>
          <a:p>
            <a:pPr marL="342900" indent="-342900">
              <a:buFont typeface="Wingdings" charset="2"/>
              <a:buChar char="q"/>
            </a:pPr>
            <a:r>
              <a:rPr lang="en-US" sz="2000" kern="0" dirty="0" smtClean="0">
                <a:solidFill>
                  <a:srgbClr val="000000"/>
                </a:solidFill>
                <a:cs typeface="Arial"/>
                <a:sym typeface="Arial"/>
                <a:rtl val="0"/>
              </a:rPr>
              <a:t>What Is Workflow?</a:t>
            </a:r>
            <a:endParaRPr lang="en-US" sz="2000" kern="0" dirty="0">
              <a:solidFill>
                <a:srgbClr val="000000"/>
              </a:solidFill>
              <a:cs typeface="Arial"/>
              <a:sym typeface="Arial"/>
              <a:rtl val="0"/>
            </a:endParaRPr>
          </a:p>
          <a:p>
            <a:pPr marL="342900" indent="-342900">
              <a:buFont typeface="Wingdings" charset="2"/>
              <a:buChar char="q"/>
            </a:pPr>
            <a:r>
              <a:rPr lang="en-US" sz="2000" kern="0" dirty="0" smtClean="0">
                <a:solidFill>
                  <a:srgbClr val="000000"/>
                </a:solidFill>
                <a:cs typeface="Arial"/>
                <a:sym typeface="Arial"/>
                <a:rtl val="0"/>
              </a:rPr>
              <a:t>Workflow Use Cases</a:t>
            </a:r>
            <a:endParaRPr lang="en-US" sz="2000" kern="0" dirty="0">
              <a:solidFill>
                <a:srgbClr val="000000"/>
              </a:solidFill>
              <a:cs typeface="Arial"/>
              <a:sym typeface="Arial"/>
              <a:rtl val="0"/>
            </a:endParaRPr>
          </a:p>
          <a:p>
            <a:pPr marL="342900" indent="-342900">
              <a:buFont typeface="Wingdings" charset="2"/>
              <a:buChar char="q"/>
            </a:pPr>
            <a:r>
              <a:rPr lang="en-US" sz="2000" kern="0" dirty="0" smtClean="0">
                <a:solidFill>
                  <a:srgbClr val="000000"/>
                </a:solidFill>
                <a:cs typeface="Arial"/>
                <a:sym typeface="Arial"/>
                <a:rtl val="0"/>
              </a:rPr>
              <a:t>Workflow Structure and Syntax</a:t>
            </a:r>
            <a:endParaRPr lang="en-US" sz="2000" kern="0" dirty="0">
              <a:solidFill>
                <a:srgbClr val="000000"/>
              </a:solidFill>
              <a:cs typeface="Arial"/>
              <a:sym typeface="Arial"/>
              <a:rtl val="0"/>
            </a:endParaRPr>
          </a:p>
          <a:p>
            <a:pPr marL="342900" lvl="1" indent="-342900">
              <a:buFont typeface="Wingdings" charset="2"/>
              <a:buChar char="q"/>
            </a:pPr>
            <a:r>
              <a:rPr lang="en-US" sz="2000" kern="0" dirty="0" smtClean="0">
                <a:solidFill>
                  <a:srgbClr val="000000"/>
                </a:solidFill>
                <a:cs typeface="Arial"/>
                <a:sym typeface="Arial"/>
                <a:rtl val="0"/>
              </a:rPr>
              <a:t>Key Workflow DSL</a:t>
            </a:r>
          </a:p>
          <a:p>
            <a:pPr marL="800100" lvl="2" indent="-342900">
              <a:buFont typeface="Courier New" panose="02070309020205020404" pitchFamily="49" charset="0"/>
              <a:buChar char="o"/>
            </a:pPr>
            <a:r>
              <a:rPr lang="en-US" sz="2000" kern="0" dirty="0" smtClean="0">
                <a:solidFill>
                  <a:srgbClr val="000000"/>
                </a:solidFill>
                <a:cs typeface="Arial"/>
                <a:sym typeface="Arial"/>
                <a:rtl val="0"/>
              </a:rPr>
              <a:t>Git</a:t>
            </a:r>
          </a:p>
          <a:p>
            <a:pPr marL="800100" lvl="2" indent="-342900">
              <a:buFont typeface="Courier New" panose="02070309020205020404" pitchFamily="49" charset="0"/>
              <a:buChar char="o"/>
            </a:pPr>
            <a:r>
              <a:rPr lang="en-US" sz="2000" kern="0" dirty="0" smtClean="0">
                <a:solidFill>
                  <a:srgbClr val="000000"/>
                </a:solidFill>
                <a:cs typeface="Arial"/>
                <a:sym typeface="Arial"/>
                <a:rtl val="0"/>
              </a:rPr>
              <a:t>Sh</a:t>
            </a:r>
          </a:p>
          <a:p>
            <a:pPr marL="800100" lvl="2" indent="-342900">
              <a:buFont typeface="Courier New" panose="02070309020205020404" pitchFamily="49" charset="0"/>
              <a:buChar char="o"/>
            </a:pPr>
            <a:r>
              <a:rPr lang="en-US" sz="2000" kern="0" dirty="0" smtClean="0">
                <a:solidFill>
                  <a:srgbClr val="000000"/>
                </a:solidFill>
                <a:cs typeface="Arial"/>
                <a:sym typeface="Arial"/>
                <a:rtl val="0"/>
              </a:rPr>
              <a:t>Step</a:t>
            </a:r>
          </a:p>
          <a:p>
            <a:pPr marL="800100" lvl="2" indent="-342900">
              <a:buFont typeface="Courier New" panose="02070309020205020404" pitchFamily="49" charset="0"/>
              <a:buChar char="o"/>
            </a:pPr>
            <a:r>
              <a:rPr lang="en-US" sz="2000" kern="0" dirty="0">
                <a:solidFill>
                  <a:srgbClr val="000000"/>
                </a:solidFill>
                <a:cs typeface="Arial"/>
                <a:sym typeface="Arial"/>
                <a:rtl val="0"/>
              </a:rPr>
              <a:t>N</a:t>
            </a:r>
            <a:r>
              <a:rPr lang="en-US" sz="2000" kern="0" dirty="0" smtClean="0">
                <a:solidFill>
                  <a:srgbClr val="000000"/>
                </a:solidFill>
                <a:cs typeface="Arial"/>
                <a:sym typeface="Arial"/>
                <a:rtl val="0"/>
              </a:rPr>
              <a:t>ode</a:t>
            </a:r>
            <a:endParaRPr lang="en-US" sz="2000" kern="0" dirty="0">
              <a:solidFill>
                <a:srgbClr val="000000"/>
              </a:solidFill>
              <a:cs typeface="Arial"/>
              <a:sym typeface="Arial"/>
              <a:rtl val="0"/>
            </a:endParaRPr>
          </a:p>
        </p:txBody>
      </p:sp>
    </p:spTree>
    <p:extLst>
      <p:ext uri="{BB962C8B-B14F-4D97-AF65-F5344CB8AC3E}">
        <p14:creationId xmlns:p14="http://schemas.microsoft.com/office/powerpoint/2010/main" val="1801900925"/>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a:t>
            </a:r>
            <a:r>
              <a:rPr lang="en-US" dirty="0" err="1" smtClean="0"/>
              <a:t>git</a:t>
            </a:r>
            <a:endParaRPr lang="en-US" dirty="0"/>
          </a:p>
        </p:txBody>
      </p:sp>
      <p:sp>
        <p:nvSpPr>
          <p:cNvPr id="4" name="Text Placeholder 3"/>
          <p:cNvSpPr>
            <a:spLocks noGrp="1"/>
          </p:cNvSpPr>
          <p:nvPr>
            <p:ph type="body" idx="1"/>
          </p:nvPr>
        </p:nvSpPr>
        <p:spPr/>
        <p:txBody>
          <a:bodyPr anchor="t"/>
          <a:lstStyle/>
          <a:p>
            <a:endParaRPr lang="en-US" b="1" dirty="0" smtClean="0">
              <a:solidFill>
                <a:schemeClr val="dk2"/>
              </a:solidFill>
            </a:endParaRPr>
          </a:p>
          <a:p>
            <a:endParaRPr lang="en-US" b="1" dirty="0">
              <a:solidFill>
                <a:schemeClr val="dk2"/>
              </a:solidFill>
            </a:endParaRPr>
          </a:p>
          <a:p>
            <a:r>
              <a:rPr lang="en-US" b="1" dirty="0" smtClean="0">
                <a:solidFill>
                  <a:schemeClr val="dk2"/>
                </a:solidFill>
              </a:rPr>
              <a:t>Goal</a:t>
            </a:r>
            <a:r>
              <a:rPr lang="en-US" dirty="0" smtClean="0"/>
              <a:t>:</a:t>
            </a:r>
          </a:p>
          <a:p>
            <a:endParaRPr lang="en-US" dirty="0" smtClean="0"/>
          </a:p>
          <a:p>
            <a:r>
              <a:rPr lang="en-US" dirty="0" smtClean="0"/>
              <a:t>The </a:t>
            </a:r>
            <a:r>
              <a:rPr lang="en-US" dirty="0"/>
              <a:t>aim of this </a:t>
            </a:r>
            <a:r>
              <a:rPr lang="en-US" dirty="0" smtClean="0"/>
              <a:t>Lab </a:t>
            </a:r>
            <a:r>
              <a:rPr lang="en-US" dirty="0"/>
              <a:t>is </a:t>
            </a:r>
            <a:r>
              <a:rPr lang="en-US" dirty="0" smtClean="0"/>
              <a:t>to use </a:t>
            </a:r>
            <a:r>
              <a:rPr lang="en-US" i="1" dirty="0" err="1" smtClean="0"/>
              <a:t>git</a:t>
            </a:r>
            <a:endParaRPr lang="en-US" i="1" dirty="0" smtClean="0"/>
          </a:p>
          <a:p>
            <a:r>
              <a:rPr lang="en-US" i="1" dirty="0" smtClean="0"/>
              <a:t> </a:t>
            </a:r>
            <a:r>
              <a:rPr lang="en-US" dirty="0" smtClean="0"/>
              <a:t>to reach out to the SCM.</a:t>
            </a:r>
            <a:endParaRPr lang="en-US" dirty="0"/>
          </a:p>
        </p:txBody>
      </p:sp>
      <p:sp>
        <p:nvSpPr>
          <p:cNvPr id="5" name="Text Placeholder 4"/>
          <p:cNvSpPr>
            <a:spLocks noGrp="1"/>
          </p:cNvSpPr>
          <p:nvPr>
            <p:ph type="body" idx="2"/>
          </p:nvPr>
        </p:nvSpPr>
        <p:spPr/>
        <p:txBody>
          <a:bodyPr anchor="ctr"/>
          <a:lstStyle/>
          <a:p>
            <a:r>
              <a:rPr lang="en-US" i="1" dirty="0" smtClean="0"/>
              <a:t>See Lab Exercise Workbook</a:t>
            </a:r>
          </a:p>
          <a:p>
            <a:r>
              <a:rPr lang="en-US" i="1" dirty="0" smtClean="0"/>
              <a:t>Lab 1.</a:t>
            </a:r>
          </a:p>
          <a:p>
            <a:r>
              <a:rPr lang="en-US" i="1" dirty="0" smtClean="0"/>
              <a:t>Interact with SCM</a:t>
            </a:r>
            <a:endParaRPr lang="en-US" i="1" dirty="0"/>
          </a:p>
        </p:txBody>
      </p:sp>
    </p:spTree>
    <p:extLst>
      <p:ext uri="{BB962C8B-B14F-4D97-AF65-F5344CB8AC3E}">
        <p14:creationId xmlns:p14="http://schemas.microsoft.com/office/powerpoint/2010/main" val="258872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419141" y="2667001"/>
            <a:ext cx="6325200" cy="1358699"/>
          </a:xfrm>
          <a:prstGeom prst="rect">
            <a:avLst/>
          </a:prstGeom>
        </p:spPr>
        <p:txBody>
          <a:bodyPr lIns="91425" tIns="91425" rIns="91425" bIns="91425" anchor="b" anchorCtr="0">
            <a:noAutofit/>
          </a:bodyPr>
          <a:lstStyle/>
          <a:p>
            <a:r>
              <a:rPr lang="en" dirty="0" smtClean="0"/>
              <a:t>Key Workflow DSL – </a:t>
            </a:r>
            <a:br>
              <a:rPr lang="en" dirty="0" smtClean="0"/>
            </a:br>
            <a:r>
              <a:rPr lang="en" dirty="0" smtClean="0"/>
              <a:t>sh</a:t>
            </a:r>
            <a:endParaRPr lang="en" dirty="0"/>
          </a:p>
        </p:txBody>
      </p:sp>
    </p:spTree>
    <p:extLst>
      <p:ext uri="{BB962C8B-B14F-4D97-AF65-F5344CB8AC3E}">
        <p14:creationId xmlns:p14="http://schemas.microsoft.com/office/powerpoint/2010/main" val="1889469933"/>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a:t>
            </a:r>
            <a:r>
              <a:rPr lang="en-US" dirty="0" err="1" smtClean="0"/>
              <a:t>sh</a:t>
            </a:r>
            <a:endParaRPr lang="en-US" dirty="0"/>
          </a:p>
        </p:txBody>
      </p:sp>
      <p:sp>
        <p:nvSpPr>
          <p:cNvPr id="4" name="Text Placeholder 3"/>
          <p:cNvSpPr>
            <a:spLocks noGrp="1"/>
          </p:cNvSpPr>
          <p:nvPr>
            <p:ph type="body" idx="1"/>
          </p:nvPr>
        </p:nvSpPr>
        <p:spPr/>
        <p:txBody>
          <a:bodyPr anchor="t"/>
          <a:lstStyle/>
          <a:p>
            <a:endParaRPr lang="en-US" b="1" dirty="0" smtClean="0">
              <a:solidFill>
                <a:schemeClr val="dk2"/>
              </a:solidFill>
            </a:endParaRPr>
          </a:p>
          <a:p>
            <a:endParaRPr lang="en-US" b="1" dirty="0">
              <a:solidFill>
                <a:schemeClr val="dk2"/>
              </a:solidFill>
            </a:endParaRPr>
          </a:p>
          <a:p>
            <a:r>
              <a:rPr lang="en-US" b="1" dirty="0" smtClean="0">
                <a:solidFill>
                  <a:schemeClr val="dk2"/>
                </a:solidFill>
              </a:rPr>
              <a:t>Goal</a:t>
            </a:r>
            <a:r>
              <a:rPr lang="en-US" dirty="0" smtClean="0"/>
              <a:t>:</a:t>
            </a:r>
          </a:p>
          <a:p>
            <a:endParaRPr lang="en-US" dirty="0"/>
          </a:p>
          <a:p>
            <a:r>
              <a:rPr lang="en-US" dirty="0" smtClean="0"/>
              <a:t>The </a:t>
            </a:r>
            <a:r>
              <a:rPr lang="en-US" dirty="0"/>
              <a:t>aim of this </a:t>
            </a:r>
            <a:r>
              <a:rPr lang="en-US" dirty="0" smtClean="0"/>
              <a:t>Lab </a:t>
            </a:r>
            <a:r>
              <a:rPr lang="en-US" dirty="0"/>
              <a:t>is </a:t>
            </a:r>
            <a:r>
              <a:rPr lang="en-US" dirty="0" smtClean="0"/>
              <a:t>to</a:t>
            </a:r>
          </a:p>
          <a:p>
            <a:r>
              <a:rPr lang="en-US" dirty="0" smtClean="0"/>
              <a:t> introduce the use of a shell</a:t>
            </a:r>
          </a:p>
          <a:p>
            <a:r>
              <a:rPr lang="en-US" dirty="0" smtClean="0"/>
              <a:t> script in Workflow</a:t>
            </a:r>
            <a:endParaRPr lang="en-US" dirty="0"/>
          </a:p>
        </p:txBody>
      </p:sp>
      <p:sp>
        <p:nvSpPr>
          <p:cNvPr id="5" name="Text Placeholder 4"/>
          <p:cNvSpPr>
            <a:spLocks noGrp="1"/>
          </p:cNvSpPr>
          <p:nvPr>
            <p:ph type="body" idx="2"/>
          </p:nvPr>
        </p:nvSpPr>
        <p:spPr/>
        <p:txBody>
          <a:bodyPr anchor="ctr"/>
          <a:lstStyle/>
          <a:p>
            <a:r>
              <a:rPr lang="en-US" i="1" dirty="0" smtClean="0"/>
              <a:t>See Lab Exercise Workbook</a:t>
            </a:r>
          </a:p>
          <a:p>
            <a:r>
              <a:rPr lang="en-US" i="1" dirty="0" smtClean="0"/>
              <a:t>Lab 3.</a:t>
            </a:r>
          </a:p>
          <a:p>
            <a:r>
              <a:rPr lang="en-US" i="1" dirty="0" smtClean="0"/>
              <a:t>Shell Script</a:t>
            </a:r>
            <a:endParaRPr lang="en-US" i="1" dirty="0"/>
          </a:p>
        </p:txBody>
      </p:sp>
    </p:spTree>
    <p:extLst>
      <p:ext uri="{BB962C8B-B14F-4D97-AF65-F5344CB8AC3E}">
        <p14:creationId xmlns:p14="http://schemas.microsoft.com/office/powerpoint/2010/main" val="2774827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419141" y="2667001"/>
            <a:ext cx="6325200" cy="1358699"/>
          </a:xfrm>
          <a:prstGeom prst="rect">
            <a:avLst/>
          </a:prstGeom>
        </p:spPr>
        <p:txBody>
          <a:bodyPr lIns="91425" tIns="91425" rIns="91425" bIns="91425" anchor="b" anchorCtr="0">
            <a:noAutofit/>
          </a:bodyPr>
          <a:lstStyle/>
          <a:p>
            <a:r>
              <a:rPr lang="en" dirty="0" smtClean="0"/>
              <a:t>Key Workflow DSL – </a:t>
            </a:r>
            <a:br>
              <a:rPr lang="en" dirty="0" smtClean="0"/>
            </a:br>
            <a:r>
              <a:rPr lang="en" dirty="0" smtClean="0"/>
              <a:t>step</a:t>
            </a:r>
            <a:endParaRPr lang="en" dirty="0"/>
          </a:p>
        </p:txBody>
      </p:sp>
    </p:spTree>
    <p:extLst>
      <p:ext uri="{BB962C8B-B14F-4D97-AF65-F5344CB8AC3E}">
        <p14:creationId xmlns:p14="http://schemas.microsoft.com/office/powerpoint/2010/main" val="3094142220"/>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solidFill>
                  <a:schemeClr val="accent3"/>
                </a:solidFill>
              </a:rPr>
              <a:t>Workflow 101 - build steps</a:t>
            </a:r>
          </a:p>
        </p:txBody>
      </p:sp>
      <p:sp>
        <p:nvSpPr>
          <p:cNvPr id="169" name="Shape 169"/>
          <p:cNvSpPr txBox="1">
            <a:spLocks noGrp="1"/>
          </p:cNvSpPr>
          <p:nvPr>
            <p:ph type="body" idx="1"/>
          </p:nvPr>
        </p:nvSpPr>
        <p:spPr>
          <a:xfrm>
            <a:off x="2123832" y="1691866"/>
            <a:ext cx="8226599" cy="4526100"/>
          </a:xfrm>
          <a:prstGeom prst="rect">
            <a:avLst/>
          </a:prstGeom>
        </p:spPr>
        <p:txBody>
          <a:bodyPr lIns="91425" tIns="91425" rIns="91425" bIns="91425" anchor="t" anchorCtr="0">
            <a:noAutofit/>
          </a:bodyPr>
          <a:lstStyle/>
          <a:p>
            <a:r>
              <a:rPr lang="en"/>
              <a:t>Some have native DSL support</a:t>
            </a:r>
          </a:p>
        </p:txBody>
      </p:sp>
      <p:pic>
        <p:nvPicPr>
          <p:cNvPr id="170" name="Shape 170"/>
          <p:cNvPicPr preferRelativeResize="0"/>
          <p:nvPr/>
        </p:nvPicPr>
        <p:blipFill>
          <a:blip r:embed="rId3">
            <a:alphaModFix/>
          </a:blip>
          <a:stretch>
            <a:fillRect/>
          </a:stretch>
        </p:blipFill>
        <p:spPr>
          <a:xfrm>
            <a:off x="2917351" y="2756938"/>
            <a:ext cx="6638925" cy="3667125"/>
          </a:xfrm>
          <a:prstGeom prst="rect">
            <a:avLst/>
          </a:prstGeom>
          <a:noFill/>
          <a:ln>
            <a:noFill/>
          </a:ln>
        </p:spPr>
      </p:pic>
    </p:spTree>
    <p:extLst>
      <p:ext uri="{BB962C8B-B14F-4D97-AF65-F5344CB8AC3E}">
        <p14:creationId xmlns:p14="http://schemas.microsoft.com/office/powerpoint/2010/main" val="317982255"/>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solidFill>
                  <a:schemeClr val="accent3"/>
                </a:solidFill>
              </a:rPr>
              <a:t>Workflow 101 - build steps</a:t>
            </a:r>
          </a:p>
        </p:txBody>
      </p:sp>
      <p:sp>
        <p:nvSpPr>
          <p:cNvPr id="176" name="Shape 176"/>
          <p:cNvSpPr txBox="1">
            <a:spLocks noGrp="1"/>
          </p:cNvSpPr>
          <p:nvPr>
            <p:ph type="body" idx="1"/>
          </p:nvPr>
        </p:nvSpPr>
        <p:spPr>
          <a:xfrm>
            <a:off x="2123832" y="1691866"/>
            <a:ext cx="8226599" cy="4526100"/>
          </a:xfrm>
          <a:prstGeom prst="rect">
            <a:avLst/>
          </a:prstGeom>
        </p:spPr>
        <p:txBody>
          <a:bodyPr lIns="91425" tIns="91425" rIns="91425" bIns="91425" anchor="t" anchorCtr="0">
            <a:noAutofit/>
          </a:bodyPr>
          <a:lstStyle/>
          <a:p>
            <a:r>
              <a:rPr lang="en"/>
              <a:t>Some don’t (yet) have native DSL support and require some hack-ish invocation syntax - but still work</a:t>
            </a:r>
          </a:p>
        </p:txBody>
      </p:sp>
      <p:pic>
        <p:nvPicPr>
          <p:cNvPr id="177" name="Shape 177"/>
          <p:cNvPicPr preferRelativeResize="0"/>
          <p:nvPr/>
        </p:nvPicPr>
        <p:blipFill>
          <a:blip r:embed="rId3">
            <a:alphaModFix/>
          </a:blip>
          <a:stretch>
            <a:fillRect/>
          </a:stretch>
        </p:blipFill>
        <p:spPr>
          <a:xfrm>
            <a:off x="3350675" y="2732325"/>
            <a:ext cx="6610350" cy="3771900"/>
          </a:xfrm>
          <a:prstGeom prst="rect">
            <a:avLst/>
          </a:prstGeom>
          <a:noFill/>
          <a:ln>
            <a:noFill/>
          </a:ln>
        </p:spPr>
      </p:pic>
    </p:spTree>
    <p:extLst>
      <p:ext uri="{BB962C8B-B14F-4D97-AF65-F5344CB8AC3E}">
        <p14:creationId xmlns:p14="http://schemas.microsoft.com/office/powerpoint/2010/main" val="2255190705"/>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t>invocation syntax</a:t>
            </a:r>
          </a:p>
        </p:txBody>
      </p:sp>
      <p:sp>
        <p:nvSpPr>
          <p:cNvPr id="183" name="Shape 183"/>
          <p:cNvSpPr txBox="1">
            <a:spLocks noGrp="1"/>
          </p:cNvSpPr>
          <p:nvPr>
            <p:ph type="body" idx="1"/>
          </p:nvPr>
        </p:nvSpPr>
        <p:spPr>
          <a:xfrm>
            <a:off x="2123825" y="1691875"/>
            <a:ext cx="8618099" cy="4526100"/>
          </a:xfrm>
          <a:prstGeom prst="rect">
            <a:avLst/>
          </a:prstGeom>
        </p:spPr>
        <p:txBody>
          <a:bodyPr lIns="91425" tIns="91425" rIns="91425" bIns="91425" anchor="t" anchorCtr="0">
            <a:noAutofit/>
          </a:bodyPr>
          <a:lstStyle/>
          <a:p>
            <a:endParaRPr/>
          </a:p>
          <a:p>
            <a:r>
              <a:rPr lang="en">
                <a:solidFill>
                  <a:srgbClr val="000000"/>
                </a:solidFill>
                <a:latin typeface="Courier New"/>
                <a:ea typeface="Courier New"/>
                <a:cs typeface="Courier New"/>
                <a:sym typeface="Courier New"/>
              </a:rPr>
              <a:t>step( </a:t>
            </a:r>
          </a:p>
          <a:p>
            <a:r>
              <a:rPr lang="en">
                <a:solidFill>
                  <a:srgbClr val="000000"/>
                </a:solidFill>
                <a:latin typeface="Courier New"/>
                <a:ea typeface="Courier New"/>
                <a:cs typeface="Courier New"/>
                <a:sym typeface="Courier New"/>
              </a:rPr>
              <a:t>  </a:t>
            </a:r>
            <a:r>
              <a:rPr lang="en" b="1">
                <a:solidFill>
                  <a:schemeClr val="dk2"/>
                </a:solidFill>
                <a:latin typeface="Courier New"/>
                <a:ea typeface="Courier New"/>
                <a:cs typeface="Courier New"/>
                <a:sym typeface="Courier New"/>
              </a:rPr>
              <a:t>[</a:t>
            </a:r>
          </a:p>
          <a:p>
            <a:r>
              <a:rPr lang="en">
                <a:solidFill>
                  <a:srgbClr val="000000"/>
                </a:solidFill>
                <a:latin typeface="Courier New"/>
                <a:ea typeface="Courier New"/>
                <a:cs typeface="Courier New"/>
                <a:sym typeface="Courier New"/>
              </a:rPr>
              <a:t>      $class: '</a:t>
            </a:r>
            <a:r>
              <a:rPr lang="en" i="1">
                <a:solidFill>
                  <a:srgbClr val="CC0000"/>
                </a:solidFill>
                <a:latin typeface="Courier New"/>
                <a:ea typeface="Courier New"/>
                <a:cs typeface="Courier New"/>
                <a:sym typeface="Courier New"/>
              </a:rPr>
              <a:t>build_step_class_name</a:t>
            </a:r>
            <a:r>
              <a:rPr lang="en" i="1">
                <a:solidFill>
                  <a:srgbClr val="000000"/>
                </a:solidFill>
                <a:latin typeface="Courier New"/>
                <a:ea typeface="Courier New"/>
                <a:cs typeface="Courier New"/>
                <a:sym typeface="Courier New"/>
              </a:rPr>
              <a:t>'</a:t>
            </a:r>
            <a:r>
              <a:rPr lang="en">
                <a:solidFill>
                  <a:schemeClr val="dk2"/>
                </a:solidFill>
                <a:latin typeface="Courier New"/>
                <a:ea typeface="Courier New"/>
                <a:cs typeface="Courier New"/>
                <a:sym typeface="Courier New"/>
              </a:rPr>
              <a:t>,</a:t>
            </a:r>
          </a:p>
          <a:p>
            <a:r>
              <a:rPr lang="en">
                <a:solidFill>
                  <a:srgbClr val="000000"/>
                </a:solidFill>
                <a:latin typeface="Courier New"/>
                <a:ea typeface="Courier New"/>
                <a:cs typeface="Courier New"/>
                <a:sym typeface="Courier New"/>
              </a:rPr>
              <a:t>      </a:t>
            </a:r>
            <a:r>
              <a:rPr lang="en" i="1">
                <a:solidFill>
                  <a:srgbClr val="000000"/>
                </a:solidFill>
                <a:latin typeface="Courier New"/>
                <a:ea typeface="Courier New"/>
                <a:cs typeface="Courier New"/>
                <a:sym typeface="Courier New"/>
              </a:rPr>
              <a:t>constructor_argument</a:t>
            </a:r>
            <a:r>
              <a:rPr lang="en">
                <a:solidFill>
                  <a:srgbClr val="000000"/>
                </a:solidFill>
                <a:latin typeface="Courier New"/>
                <a:ea typeface="Courier New"/>
                <a:cs typeface="Courier New"/>
                <a:sym typeface="Courier New"/>
              </a:rPr>
              <a:t>: </a:t>
            </a:r>
            <a:r>
              <a:rPr lang="en">
                <a:solidFill>
                  <a:srgbClr val="38761D"/>
                </a:solidFill>
                <a:latin typeface="Courier New"/>
                <a:ea typeface="Courier New"/>
                <a:cs typeface="Courier New"/>
                <a:sym typeface="Courier New"/>
              </a:rPr>
              <a:t>'value'</a:t>
            </a:r>
            <a:r>
              <a:rPr lang="en">
                <a:solidFill>
                  <a:schemeClr val="dk2"/>
                </a:solidFill>
                <a:latin typeface="Courier New"/>
                <a:ea typeface="Courier New"/>
                <a:cs typeface="Courier New"/>
                <a:sym typeface="Courier New"/>
              </a:rPr>
              <a:t>,</a:t>
            </a:r>
          </a:p>
          <a:p>
            <a:r>
              <a:rPr lang="en">
                <a:solidFill>
                  <a:srgbClr val="000000"/>
                </a:solidFill>
                <a:latin typeface="Courier New"/>
                <a:ea typeface="Courier New"/>
                <a:cs typeface="Courier New"/>
                <a:sym typeface="Courier New"/>
              </a:rPr>
              <a:t>      </a:t>
            </a:r>
            <a:r>
              <a:rPr lang="en" i="1">
                <a:solidFill>
                  <a:srgbClr val="000000"/>
                </a:solidFill>
                <a:latin typeface="Courier New"/>
                <a:ea typeface="Courier New"/>
                <a:cs typeface="Courier New"/>
                <a:sym typeface="Courier New"/>
              </a:rPr>
              <a:t>constructor_argument_2</a:t>
            </a:r>
            <a:r>
              <a:rPr lang="en">
                <a:solidFill>
                  <a:srgbClr val="000000"/>
                </a:solidFill>
                <a:latin typeface="Courier New"/>
                <a:ea typeface="Courier New"/>
                <a:cs typeface="Courier New"/>
                <a:sym typeface="Courier New"/>
              </a:rPr>
              <a:t>: </a:t>
            </a:r>
            <a:r>
              <a:rPr lang="en">
                <a:solidFill>
                  <a:srgbClr val="38761D"/>
                </a:solidFill>
                <a:latin typeface="Courier New"/>
                <a:ea typeface="Courier New"/>
                <a:cs typeface="Courier New"/>
                <a:sym typeface="Courier New"/>
              </a:rPr>
              <a:t>'value'</a:t>
            </a:r>
          </a:p>
          <a:p>
            <a:r>
              <a:rPr lang="en">
                <a:solidFill>
                  <a:srgbClr val="000000"/>
                </a:solidFill>
                <a:latin typeface="Courier New"/>
                <a:ea typeface="Courier New"/>
                <a:cs typeface="Courier New"/>
                <a:sym typeface="Courier New"/>
              </a:rPr>
              <a:t>  </a:t>
            </a:r>
            <a:r>
              <a:rPr lang="en" b="1">
                <a:solidFill>
                  <a:schemeClr val="dk2"/>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 </a:t>
            </a:r>
          </a:p>
          <a:p>
            <a:r>
              <a:rPr lang="en">
                <a:solidFill>
                  <a:srgbClr val="000000"/>
                </a:solidFill>
                <a:latin typeface="Courier New"/>
                <a:ea typeface="Courier New"/>
                <a:cs typeface="Courier New"/>
                <a:sym typeface="Courier New"/>
              </a:rPr>
              <a:t>)</a:t>
            </a:r>
          </a:p>
          <a:p>
            <a:endParaRPr/>
          </a:p>
          <a:p>
            <a:r>
              <a:rPr lang="en"/>
              <a:t>Most build steps can be used this way </a:t>
            </a:r>
            <a:r>
              <a:rPr lang="en" b="1"/>
              <a:t>today</a:t>
            </a:r>
            <a:r>
              <a:rPr lang="en"/>
              <a:t>, </a:t>
            </a:r>
            <a:br>
              <a:rPr lang="en"/>
            </a:br>
            <a:r>
              <a:rPr lang="en"/>
              <a:t>they may evolve to offer native workflow support</a:t>
            </a:r>
          </a:p>
        </p:txBody>
      </p:sp>
      <p:sp>
        <p:nvSpPr>
          <p:cNvPr id="184" name="Shape 184"/>
          <p:cNvSpPr/>
          <p:nvPr/>
        </p:nvSpPr>
        <p:spPr>
          <a:xfrm rot="-329475">
            <a:off x="3394993" y="1851840"/>
            <a:ext cx="3376395" cy="691983"/>
          </a:xfrm>
          <a:prstGeom prst="lef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a:t>DSL keyword to invoke arbitrary step</a:t>
            </a:r>
          </a:p>
        </p:txBody>
      </p:sp>
      <p:sp>
        <p:nvSpPr>
          <p:cNvPr id="185" name="Shape 185"/>
          <p:cNvSpPr/>
          <p:nvPr/>
        </p:nvSpPr>
        <p:spPr>
          <a:xfrm rot="590">
            <a:off x="3006321" y="2582949"/>
            <a:ext cx="1747800" cy="692100"/>
          </a:xfrm>
          <a:prstGeom prst="lef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a:t>groovy map</a:t>
            </a:r>
          </a:p>
        </p:txBody>
      </p:sp>
      <p:sp>
        <p:nvSpPr>
          <p:cNvPr id="186" name="Shape 186"/>
          <p:cNvSpPr/>
          <p:nvPr/>
        </p:nvSpPr>
        <p:spPr>
          <a:xfrm rot="-739701">
            <a:off x="7256627" y="2351587"/>
            <a:ext cx="3376358" cy="691892"/>
          </a:xfrm>
          <a:prstGeom prst="lef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a:t>Same as in job’s config.xml on disk</a:t>
            </a:r>
          </a:p>
        </p:txBody>
      </p:sp>
    </p:spTree>
    <p:extLst>
      <p:ext uri="{BB962C8B-B14F-4D97-AF65-F5344CB8AC3E}">
        <p14:creationId xmlns:p14="http://schemas.microsoft.com/office/powerpoint/2010/main" val="2891175566"/>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419141" y="2667001"/>
            <a:ext cx="6325200" cy="1358699"/>
          </a:xfrm>
          <a:prstGeom prst="rect">
            <a:avLst/>
          </a:prstGeom>
        </p:spPr>
        <p:txBody>
          <a:bodyPr lIns="91425" tIns="91425" rIns="91425" bIns="91425" anchor="b" anchorCtr="0">
            <a:noAutofit/>
          </a:bodyPr>
          <a:lstStyle/>
          <a:p>
            <a:r>
              <a:rPr lang="en" dirty="0" smtClean="0"/>
              <a:t>Key Workflow DSL – </a:t>
            </a:r>
            <a:br>
              <a:rPr lang="en" dirty="0" smtClean="0"/>
            </a:br>
            <a:r>
              <a:rPr lang="en" dirty="0" smtClean="0"/>
              <a:t>node</a:t>
            </a:r>
            <a:endParaRPr lang="en" dirty="0"/>
          </a:p>
        </p:txBody>
      </p:sp>
    </p:spTree>
    <p:extLst>
      <p:ext uri="{BB962C8B-B14F-4D97-AF65-F5344CB8AC3E}">
        <p14:creationId xmlns:p14="http://schemas.microsoft.com/office/powerpoint/2010/main" val="921373273"/>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algn="ctr" eaLnBrk="1" hangingPunct="1"/>
            <a:r>
              <a:rPr lang="en-US" altLang="en-US" sz="2800" dirty="0">
                <a:latin typeface="PT Sans" charset="0"/>
              </a:rPr>
              <a:t>Workflow with </a:t>
            </a:r>
            <a:r>
              <a:rPr lang="en-US" altLang="en-US" sz="2800" dirty="0" smtClean="0">
                <a:latin typeface="PT Sans" charset="0"/>
              </a:rPr>
              <a:t>Docker</a:t>
            </a:r>
            <a:br>
              <a:rPr lang="en-US" altLang="en-US" sz="2800" dirty="0" smtClean="0">
                <a:latin typeface="PT Sans" charset="0"/>
              </a:rPr>
            </a:br>
            <a:r>
              <a:rPr lang="en-US" altLang="en-US" sz="3200" dirty="0" smtClean="0">
                <a:latin typeface="PT Sans" charset="0"/>
              </a:rPr>
              <a:t>Day 2</a:t>
            </a:r>
            <a:endParaRPr lang="en-US" altLang="en-US" sz="4000" dirty="0">
              <a:latin typeface="PT Sans" charset="0"/>
            </a:endParaRPr>
          </a:p>
        </p:txBody>
      </p:sp>
    </p:spTree>
    <p:extLst>
      <p:ext uri="{BB962C8B-B14F-4D97-AF65-F5344CB8AC3E}">
        <p14:creationId xmlns:p14="http://schemas.microsoft.com/office/powerpoint/2010/main" val="21739657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419141" y="2667001"/>
            <a:ext cx="6325200" cy="1358699"/>
          </a:xfrm>
          <a:prstGeom prst="rect">
            <a:avLst/>
          </a:prstGeom>
        </p:spPr>
        <p:txBody>
          <a:bodyPr lIns="91425" tIns="91425" rIns="91425" bIns="91425" anchor="b" anchorCtr="0">
            <a:noAutofit/>
          </a:bodyPr>
          <a:lstStyle/>
          <a:p>
            <a:r>
              <a:rPr lang="en" dirty="0" smtClean="0"/>
              <a:t>Key Workflow DSL – </a:t>
            </a:r>
            <a:br>
              <a:rPr lang="en" dirty="0" smtClean="0"/>
            </a:br>
            <a:r>
              <a:rPr lang="en" dirty="0" smtClean="0"/>
              <a:t>input</a:t>
            </a:r>
            <a:endParaRPr lang="en" dirty="0"/>
          </a:p>
        </p:txBody>
      </p:sp>
    </p:spTree>
    <p:extLst>
      <p:ext uri="{BB962C8B-B14F-4D97-AF65-F5344CB8AC3E}">
        <p14:creationId xmlns:p14="http://schemas.microsoft.com/office/powerpoint/2010/main" val="852059717"/>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21594" y="1073854"/>
            <a:ext cx="10968799" cy="4526100"/>
          </a:xfrm>
        </p:spPr>
        <p:txBody>
          <a:bodyPr/>
          <a:lstStyle/>
          <a:p>
            <a:r>
              <a:rPr lang="en-US" sz="3200" dirty="0">
                <a:solidFill>
                  <a:srgbClr val="E15200"/>
                </a:solidFill>
              </a:rPr>
              <a:t>Agenda</a:t>
            </a:r>
            <a:r>
              <a:rPr lang="en-US" sz="2000" dirty="0">
                <a:solidFill>
                  <a:srgbClr val="E15200"/>
                </a:solidFill>
              </a:rPr>
              <a:t> (Day 2)</a:t>
            </a:r>
          </a:p>
          <a:p>
            <a:endParaRPr lang="en-US" dirty="0"/>
          </a:p>
        </p:txBody>
      </p:sp>
      <p:sp>
        <p:nvSpPr>
          <p:cNvPr id="5" name="Shape 92"/>
          <p:cNvSpPr txBox="1"/>
          <p:nvPr/>
        </p:nvSpPr>
        <p:spPr>
          <a:xfrm>
            <a:off x="2121594" y="2935201"/>
            <a:ext cx="8005369" cy="1579713"/>
          </a:xfrm>
          <a:prstGeom prst="rect">
            <a:avLst/>
          </a:prstGeom>
          <a:noFill/>
          <a:ln>
            <a:noFill/>
          </a:ln>
        </p:spPr>
        <p:txBody>
          <a:bodyPr lIns="91425" tIns="45700" rIns="91425" bIns="45700" anchor="t" anchorCtr="0">
            <a:noAutofit/>
          </a:bodyPr>
          <a:lstStyle/>
          <a:p>
            <a:pPr marL="342900" indent="-342900">
              <a:buFont typeface="Wingdings" charset="2"/>
              <a:buChar char="q"/>
            </a:pPr>
            <a:endParaRPr lang="en-US" sz="2000" kern="0" dirty="0">
              <a:solidFill>
                <a:srgbClr val="000000"/>
              </a:solidFill>
              <a:cs typeface="Arial"/>
              <a:sym typeface="Arial"/>
              <a:rtl val="0"/>
            </a:endParaRPr>
          </a:p>
        </p:txBody>
      </p:sp>
      <p:sp>
        <p:nvSpPr>
          <p:cNvPr id="7" name="Rectangle 6"/>
          <p:cNvSpPr/>
          <p:nvPr/>
        </p:nvSpPr>
        <p:spPr>
          <a:xfrm>
            <a:off x="2230269" y="1701421"/>
            <a:ext cx="6096000" cy="5016758"/>
          </a:xfrm>
          <a:prstGeom prst="rect">
            <a:avLst/>
          </a:prstGeom>
        </p:spPr>
        <p:txBody>
          <a:bodyPr>
            <a:spAutoFit/>
          </a:bodyPr>
          <a:lstStyle/>
          <a:p>
            <a:pPr marL="342900" indent="-342900">
              <a:buFont typeface="Wingdings" charset="2"/>
              <a:buChar char="q"/>
            </a:pPr>
            <a:r>
              <a:rPr lang="en-US" sz="2000" kern="0" dirty="0">
                <a:solidFill>
                  <a:srgbClr val="000000"/>
                </a:solidFill>
                <a:cs typeface="Arial"/>
                <a:sym typeface="Arial"/>
                <a:rtl val="0"/>
              </a:rPr>
              <a:t>Key Workflow DSL</a:t>
            </a:r>
          </a:p>
          <a:p>
            <a:pPr marL="800100" lvl="1" indent="-342900">
              <a:buFont typeface="Courier New" panose="02070309020205020404" pitchFamily="49" charset="0"/>
              <a:buChar char="o"/>
            </a:pPr>
            <a:r>
              <a:rPr lang="en-US" sz="2000" kern="0" dirty="0">
                <a:solidFill>
                  <a:srgbClr val="000000"/>
                </a:solidFill>
                <a:cs typeface="Arial"/>
                <a:sym typeface="Arial"/>
                <a:rtl val="0"/>
              </a:rPr>
              <a:t>Input</a:t>
            </a:r>
          </a:p>
          <a:p>
            <a:pPr marL="800100" lvl="1" indent="-342900">
              <a:buFont typeface="Courier New" panose="02070309020205020404" pitchFamily="49" charset="0"/>
              <a:buChar char="o"/>
            </a:pPr>
            <a:r>
              <a:rPr lang="en-US" sz="2000" kern="0" dirty="0">
                <a:solidFill>
                  <a:srgbClr val="000000"/>
                </a:solidFill>
                <a:cs typeface="Arial"/>
                <a:sym typeface="Arial"/>
                <a:rtl val="0"/>
              </a:rPr>
              <a:t>Parallel Execution</a:t>
            </a:r>
          </a:p>
          <a:p>
            <a:pPr marL="800100" lvl="1" indent="-342900">
              <a:buFont typeface="Courier New" panose="02070309020205020404" pitchFamily="49" charset="0"/>
              <a:buChar char="o"/>
            </a:pPr>
            <a:r>
              <a:rPr lang="en-US" sz="2000" kern="0" dirty="0">
                <a:solidFill>
                  <a:srgbClr val="000000"/>
                </a:solidFill>
                <a:cs typeface="Arial"/>
                <a:sym typeface="Arial"/>
                <a:rtl val="0"/>
              </a:rPr>
              <a:t>Stages</a:t>
            </a:r>
          </a:p>
          <a:p>
            <a:pPr marL="800100" lvl="1" indent="-342900">
              <a:buFont typeface="Courier New" panose="02070309020205020404" pitchFamily="49" charset="0"/>
              <a:buChar char="o"/>
            </a:pPr>
            <a:r>
              <a:rPr lang="en-US" sz="2000" kern="0" smtClean="0">
                <a:solidFill>
                  <a:srgbClr val="000000"/>
                </a:solidFill>
                <a:cs typeface="Arial"/>
                <a:sym typeface="Arial"/>
                <a:rtl val="0"/>
              </a:rPr>
              <a:t>Checkpoint</a:t>
            </a:r>
          </a:p>
          <a:p>
            <a:pPr marL="800100" lvl="1" indent="-342900">
              <a:buFont typeface="Courier New" panose="02070309020205020404" pitchFamily="49" charset="0"/>
              <a:buChar char="o"/>
            </a:pPr>
            <a:endParaRPr lang="en-US" sz="2000" kern="0" dirty="0">
              <a:solidFill>
                <a:srgbClr val="000000"/>
              </a:solidFill>
              <a:cs typeface="Arial"/>
              <a:sym typeface="Arial"/>
              <a:rtl val="0"/>
            </a:endParaRPr>
          </a:p>
          <a:p>
            <a:pPr marL="342900" indent="-342900">
              <a:buFont typeface="Wingdings" charset="2"/>
              <a:buChar char="q"/>
            </a:pPr>
            <a:r>
              <a:rPr lang="en-US" sz="2000" kern="0">
                <a:solidFill>
                  <a:srgbClr val="000000"/>
                </a:solidFill>
                <a:cs typeface="Arial"/>
                <a:sym typeface="Arial"/>
                <a:rtl val="0"/>
              </a:rPr>
              <a:t>Execution Control</a:t>
            </a:r>
          </a:p>
          <a:p>
            <a:pPr marL="800100" lvl="1" indent="-342900">
              <a:buFont typeface="Courier New" panose="02070309020205020404" pitchFamily="49" charset="0"/>
              <a:buChar char="o"/>
            </a:pPr>
            <a:endParaRPr lang="en-US" sz="2000" kern="0">
              <a:solidFill>
                <a:srgbClr val="000000"/>
              </a:solidFill>
              <a:cs typeface="Arial"/>
              <a:sym typeface="Arial"/>
              <a:rtl val="0"/>
            </a:endParaRPr>
          </a:p>
          <a:p>
            <a:pPr marL="800100" lvl="1" indent="-342900">
              <a:buFont typeface="Courier New" panose="02070309020205020404" pitchFamily="49" charset="0"/>
              <a:buChar char="o"/>
            </a:pPr>
            <a:r>
              <a:rPr lang="en-US" sz="2000" kern="0">
                <a:solidFill>
                  <a:srgbClr val="000000"/>
                </a:solidFill>
                <a:cs typeface="Arial"/>
                <a:sym typeface="Arial"/>
                <a:rtl val="0"/>
              </a:rPr>
              <a:t>If else</a:t>
            </a:r>
          </a:p>
          <a:p>
            <a:pPr marL="800100" lvl="1" indent="-342900">
              <a:buFont typeface="Courier New" panose="02070309020205020404" pitchFamily="49" charset="0"/>
              <a:buChar char="o"/>
            </a:pPr>
            <a:r>
              <a:rPr lang="en-US" sz="2000" kern="0">
                <a:solidFill>
                  <a:srgbClr val="000000"/>
                </a:solidFill>
                <a:cs typeface="Arial"/>
                <a:sym typeface="Arial"/>
                <a:rtl val="0"/>
              </a:rPr>
              <a:t>For loops</a:t>
            </a:r>
          </a:p>
          <a:p>
            <a:pPr marL="800100" lvl="1" indent="-342900">
              <a:buFont typeface="Courier New" panose="02070309020205020404" pitchFamily="49" charset="0"/>
              <a:buChar char="o"/>
            </a:pPr>
            <a:r>
              <a:rPr lang="en-US" sz="2000" kern="0">
                <a:solidFill>
                  <a:srgbClr val="000000"/>
                </a:solidFill>
                <a:cs typeface="Arial"/>
                <a:sym typeface="Arial"/>
                <a:rtl val="0"/>
              </a:rPr>
              <a:t>waitUntil</a:t>
            </a:r>
          </a:p>
          <a:p>
            <a:pPr marL="800100" lvl="1" indent="-342900">
              <a:buFont typeface="Courier New" panose="02070309020205020404" pitchFamily="49" charset="0"/>
              <a:buChar char="o"/>
            </a:pPr>
            <a:r>
              <a:rPr lang="en-US" sz="2000" kern="0">
                <a:solidFill>
                  <a:srgbClr val="000000"/>
                </a:solidFill>
                <a:cs typeface="Arial"/>
                <a:sym typeface="Arial"/>
                <a:rtl val="0"/>
              </a:rPr>
              <a:t>Sleep</a:t>
            </a:r>
          </a:p>
          <a:p>
            <a:pPr marL="800100" lvl="1" indent="-342900">
              <a:buFont typeface="Courier New" panose="02070309020205020404" pitchFamily="49" charset="0"/>
              <a:buChar char="o"/>
            </a:pPr>
            <a:r>
              <a:rPr lang="en-US" sz="2000" kern="0">
                <a:solidFill>
                  <a:srgbClr val="000000"/>
                </a:solidFill>
                <a:cs typeface="Arial"/>
                <a:sym typeface="Arial"/>
                <a:rtl val="0"/>
              </a:rPr>
              <a:t>Retry</a:t>
            </a:r>
          </a:p>
          <a:p>
            <a:pPr marL="800100" lvl="1" indent="-342900">
              <a:buFont typeface="Courier New" panose="02070309020205020404" pitchFamily="49" charset="0"/>
              <a:buChar char="o"/>
            </a:pPr>
            <a:r>
              <a:rPr lang="en-US" sz="2000" kern="0">
                <a:solidFill>
                  <a:srgbClr val="000000"/>
                </a:solidFill>
                <a:cs typeface="Arial"/>
                <a:sym typeface="Arial"/>
                <a:rtl val="0"/>
              </a:rPr>
              <a:t>Timeout</a:t>
            </a:r>
          </a:p>
          <a:p>
            <a:pPr marL="800100" lvl="1" indent="-342900">
              <a:buFont typeface="Courier New" panose="02070309020205020404" pitchFamily="49" charset="0"/>
              <a:buChar char="o"/>
            </a:pPr>
            <a:r>
              <a:rPr lang="en-US" sz="2000" kern="0">
                <a:solidFill>
                  <a:srgbClr val="000000"/>
                </a:solidFill>
                <a:cs typeface="Arial"/>
                <a:sym typeface="Arial"/>
                <a:rtl val="0"/>
              </a:rPr>
              <a:t>While</a:t>
            </a:r>
          </a:p>
          <a:p>
            <a:pPr marL="800100" lvl="1" indent="-342900">
              <a:buFont typeface="Courier New" panose="02070309020205020404" pitchFamily="49" charset="0"/>
              <a:buChar char="o"/>
            </a:pPr>
            <a:endParaRPr lang="en-US" sz="2000" kern="0" smtClean="0">
              <a:solidFill>
                <a:srgbClr val="000000"/>
              </a:solidFill>
              <a:cs typeface="Arial"/>
              <a:sym typeface="Arial"/>
              <a:rtl val="0"/>
            </a:endParaRPr>
          </a:p>
        </p:txBody>
      </p:sp>
    </p:spTree>
    <p:extLst>
      <p:ext uri="{BB962C8B-B14F-4D97-AF65-F5344CB8AC3E}">
        <p14:creationId xmlns:p14="http://schemas.microsoft.com/office/powerpoint/2010/main" val="16395280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solidFill>
                  <a:schemeClr val="accent3"/>
                </a:solidFill>
              </a:rPr>
              <a:t>Human interaction</a:t>
            </a:r>
          </a:p>
        </p:txBody>
      </p:sp>
      <p:sp>
        <p:nvSpPr>
          <p:cNvPr id="197" name="Shape 197"/>
          <p:cNvSpPr txBox="1">
            <a:spLocks noGrp="1"/>
          </p:cNvSpPr>
          <p:nvPr>
            <p:ph type="body" idx="1"/>
          </p:nvPr>
        </p:nvSpPr>
        <p:spPr>
          <a:xfrm>
            <a:off x="2123832" y="1691866"/>
            <a:ext cx="8226599" cy="4526100"/>
          </a:xfrm>
          <a:prstGeom prst="rect">
            <a:avLst/>
          </a:prstGeom>
        </p:spPr>
        <p:txBody>
          <a:bodyPr lIns="91425" tIns="91425" rIns="91425" bIns="91425" anchor="t" anchorCtr="0">
            <a:noAutofit/>
          </a:bodyPr>
          <a:lstStyle/>
          <a:p>
            <a:r>
              <a:rPr lang="en"/>
              <a:t>A real world CD pipeline involves human interaction</a:t>
            </a:r>
          </a:p>
          <a:p>
            <a:pPr marL="457200" indent="-406400">
              <a:buFont typeface="Arial"/>
              <a:buChar char="●"/>
            </a:pPr>
            <a:r>
              <a:rPr lang="en"/>
              <a:t>manual validation steps</a:t>
            </a:r>
          </a:p>
          <a:p>
            <a:pPr marL="457200" indent="-406400">
              <a:buFont typeface="Arial"/>
              <a:buChar char="●"/>
            </a:pPr>
            <a:r>
              <a:rPr lang="en"/>
              <a:t>approval</a:t>
            </a:r>
          </a:p>
          <a:p>
            <a:pPr marL="0"/>
            <a:endParaRPr/>
          </a:p>
          <a:p>
            <a:pPr marL="0"/>
            <a:r>
              <a:rPr lang="en"/>
              <a:t>Jenkins users used to rely on Promoted Builds Plugin</a:t>
            </a:r>
          </a:p>
          <a:p>
            <a:pPr marL="0"/>
            <a:r>
              <a:rPr lang="en"/>
              <a:t>but then lost the “pipeline execution flow” view</a:t>
            </a:r>
          </a:p>
        </p:txBody>
      </p:sp>
    </p:spTree>
    <p:extLst>
      <p:ext uri="{BB962C8B-B14F-4D97-AF65-F5344CB8AC3E}">
        <p14:creationId xmlns:p14="http://schemas.microsoft.com/office/powerpoint/2010/main" val="1686403074"/>
      </p:ext>
    </p:extLst>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solidFill>
                  <a:schemeClr val="accent3"/>
                </a:solidFill>
              </a:rPr>
              <a:t>Human interaction</a:t>
            </a:r>
          </a:p>
        </p:txBody>
      </p:sp>
      <p:sp>
        <p:nvSpPr>
          <p:cNvPr id="203" name="Shape 203"/>
          <p:cNvSpPr txBox="1">
            <a:spLocks noGrp="1"/>
          </p:cNvSpPr>
          <p:nvPr>
            <p:ph type="body" idx="1"/>
          </p:nvPr>
        </p:nvSpPr>
        <p:spPr>
          <a:xfrm>
            <a:off x="2123825" y="1691875"/>
            <a:ext cx="8581199" cy="4526100"/>
          </a:xfrm>
          <a:prstGeom prst="rect">
            <a:avLst/>
          </a:prstGeom>
        </p:spPr>
        <p:txBody>
          <a:bodyPr lIns="91425" tIns="91425" rIns="91425" bIns="91425" anchor="t" anchorCtr="0">
            <a:noAutofit/>
          </a:bodyPr>
          <a:lstStyle/>
          <a:p>
            <a:pPr marL="0"/>
            <a:r>
              <a:rPr lang="en">
                <a:latin typeface="Courier New"/>
                <a:ea typeface="Courier New"/>
                <a:cs typeface="Courier New"/>
                <a:sym typeface="Courier New"/>
              </a:rPr>
              <a:t>input </a:t>
            </a:r>
          </a:p>
          <a:p>
            <a:pPr marL="0" indent="457200"/>
            <a:r>
              <a:rPr lang="en">
                <a:latin typeface="Courier New"/>
                <a:ea typeface="Courier New"/>
                <a:cs typeface="Courier New"/>
                <a:sym typeface="Courier New"/>
              </a:rPr>
              <a:t>message: 'Is it ok to deploy ?', </a:t>
            </a:r>
          </a:p>
          <a:p>
            <a:pPr marL="0" indent="457200"/>
            <a:r>
              <a:rPr lang="en">
                <a:latin typeface="Courier New"/>
                <a:ea typeface="Courier New"/>
                <a:cs typeface="Courier New"/>
                <a:sym typeface="Courier New"/>
              </a:rPr>
              <a:t>ok: 'Yes!', </a:t>
            </a:r>
          </a:p>
          <a:p>
            <a:pPr marL="0" indent="457200"/>
            <a:r>
              <a:rPr lang="en">
                <a:latin typeface="Courier New"/>
                <a:ea typeface="Courier New"/>
                <a:cs typeface="Courier New"/>
                <a:sym typeface="Courier New"/>
              </a:rPr>
              <a:t>submitter: 'boss'</a:t>
            </a:r>
          </a:p>
          <a:p>
            <a:pPr marL="0"/>
            <a:endParaRPr/>
          </a:p>
          <a:p>
            <a:pPr marL="0"/>
            <a:endParaRPr/>
          </a:p>
        </p:txBody>
      </p:sp>
      <p:sp>
        <p:nvSpPr>
          <p:cNvPr id="204" name="Shape 204"/>
          <p:cNvSpPr/>
          <p:nvPr/>
        </p:nvSpPr>
        <p:spPr>
          <a:xfrm rot="-329475">
            <a:off x="3339468" y="1481640"/>
            <a:ext cx="3376395" cy="691983"/>
          </a:xfrm>
          <a:prstGeom prst="lef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a:t>DSL keyword for interactive step</a:t>
            </a:r>
          </a:p>
        </p:txBody>
      </p:sp>
      <p:sp>
        <p:nvSpPr>
          <p:cNvPr id="205" name="Shape 205"/>
          <p:cNvSpPr/>
          <p:nvPr/>
        </p:nvSpPr>
        <p:spPr>
          <a:xfrm rot="528">
            <a:off x="5569946" y="2493499"/>
            <a:ext cx="1951500" cy="692100"/>
          </a:xfrm>
          <a:prstGeom prst="lef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a:t>Button caption</a:t>
            </a:r>
          </a:p>
        </p:txBody>
      </p:sp>
      <p:sp>
        <p:nvSpPr>
          <p:cNvPr id="206" name="Shape 206"/>
          <p:cNvSpPr/>
          <p:nvPr/>
        </p:nvSpPr>
        <p:spPr>
          <a:xfrm rot="462768">
            <a:off x="6328849" y="3169174"/>
            <a:ext cx="1951454" cy="692036"/>
          </a:xfrm>
          <a:prstGeom prst="lef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a:t>Role restriction</a:t>
            </a:r>
          </a:p>
        </p:txBody>
      </p:sp>
      <p:pic>
        <p:nvPicPr>
          <p:cNvPr id="207" name="Shape 207"/>
          <p:cNvPicPr preferRelativeResize="0"/>
          <p:nvPr/>
        </p:nvPicPr>
        <p:blipFill>
          <a:blip r:embed="rId3">
            <a:alphaModFix/>
          </a:blip>
          <a:stretch>
            <a:fillRect/>
          </a:stretch>
        </p:blipFill>
        <p:spPr>
          <a:xfrm>
            <a:off x="5728875" y="4910913"/>
            <a:ext cx="3048000" cy="1228725"/>
          </a:xfrm>
          <a:prstGeom prst="rect">
            <a:avLst/>
          </a:prstGeom>
          <a:noFill/>
          <a:ln>
            <a:noFill/>
          </a:ln>
        </p:spPr>
      </p:pic>
    </p:spTree>
    <p:extLst>
      <p:ext uri="{BB962C8B-B14F-4D97-AF65-F5344CB8AC3E}">
        <p14:creationId xmlns:p14="http://schemas.microsoft.com/office/powerpoint/2010/main" val="59604814"/>
      </p:ext>
    </p:extLst>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 </a:t>
            </a:r>
            <a:r>
              <a:rPr lang="en-US" sz="3200" dirty="0" smtClean="0"/>
              <a:t>Interact With Humans</a:t>
            </a:r>
            <a:endParaRPr lang="en-US" sz="3200" dirty="0"/>
          </a:p>
        </p:txBody>
      </p:sp>
      <p:sp>
        <p:nvSpPr>
          <p:cNvPr id="4" name="Text Placeholder 3"/>
          <p:cNvSpPr>
            <a:spLocks noGrp="1"/>
          </p:cNvSpPr>
          <p:nvPr>
            <p:ph type="body" idx="1"/>
          </p:nvPr>
        </p:nvSpPr>
        <p:spPr/>
        <p:txBody>
          <a:bodyPr anchor="t"/>
          <a:lstStyle/>
          <a:p>
            <a:endParaRPr lang="en-US" b="1" dirty="0" smtClean="0">
              <a:solidFill>
                <a:schemeClr val="dk2"/>
              </a:solidFill>
            </a:endParaRPr>
          </a:p>
          <a:p>
            <a:endParaRPr lang="en-US" b="1" dirty="0">
              <a:solidFill>
                <a:schemeClr val="dk2"/>
              </a:solidFill>
            </a:endParaRPr>
          </a:p>
          <a:p>
            <a:r>
              <a:rPr lang="en-US" b="1" dirty="0" smtClean="0">
                <a:solidFill>
                  <a:schemeClr val="dk2"/>
                </a:solidFill>
              </a:rPr>
              <a:t>Goal</a:t>
            </a:r>
            <a:r>
              <a:rPr lang="en-US" dirty="0"/>
              <a:t>:</a:t>
            </a:r>
            <a:endParaRPr lang="en-US" dirty="0" smtClean="0"/>
          </a:p>
          <a:p>
            <a:endParaRPr lang="en-US" dirty="0"/>
          </a:p>
          <a:p>
            <a:r>
              <a:rPr lang="en-US" dirty="0" smtClean="0"/>
              <a:t>The </a:t>
            </a:r>
            <a:r>
              <a:rPr lang="en-US" dirty="0"/>
              <a:t>aim of this </a:t>
            </a:r>
            <a:r>
              <a:rPr lang="en-US" dirty="0" smtClean="0"/>
              <a:t>Lab </a:t>
            </a:r>
            <a:r>
              <a:rPr lang="en-US" dirty="0"/>
              <a:t>is </a:t>
            </a:r>
            <a:r>
              <a:rPr lang="en-US" dirty="0" smtClean="0"/>
              <a:t>to</a:t>
            </a:r>
          </a:p>
          <a:p>
            <a:r>
              <a:rPr lang="en-US" dirty="0"/>
              <a:t>a</a:t>
            </a:r>
            <a:r>
              <a:rPr lang="en-US" dirty="0" smtClean="0"/>
              <a:t>dd a manual step to the</a:t>
            </a:r>
          </a:p>
          <a:p>
            <a:r>
              <a:rPr lang="en-US" dirty="0" smtClean="0"/>
              <a:t>Workflow, for confirmation or</a:t>
            </a:r>
          </a:p>
          <a:p>
            <a:r>
              <a:rPr lang="en-US" dirty="0" smtClean="0"/>
              <a:t>approval</a:t>
            </a:r>
            <a:endParaRPr lang="en-US" dirty="0"/>
          </a:p>
          <a:p>
            <a:endParaRPr lang="en-US" dirty="0"/>
          </a:p>
        </p:txBody>
      </p:sp>
      <p:sp>
        <p:nvSpPr>
          <p:cNvPr id="5" name="Text Placeholder 4"/>
          <p:cNvSpPr>
            <a:spLocks noGrp="1"/>
          </p:cNvSpPr>
          <p:nvPr>
            <p:ph type="body" idx="2"/>
          </p:nvPr>
        </p:nvSpPr>
        <p:spPr/>
        <p:txBody>
          <a:bodyPr anchor="ctr"/>
          <a:lstStyle/>
          <a:p>
            <a:r>
              <a:rPr lang="en-US" i="1" dirty="0" smtClean="0"/>
              <a:t>See Lab Exercise Workbook</a:t>
            </a:r>
          </a:p>
          <a:p>
            <a:r>
              <a:rPr lang="en-US" i="1" dirty="0" smtClean="0"/>
              <a:t>Lab #.</a:t>
            </a:r>
          </a:p>
          <a:p>
            <a:r>
              <a:rPr lang="en-US" i="1" dirty="0" smtClean="0"/>
              <a:t>Input</a:t>
            </a:r>
            <a:endParaRPr lang="en-US" i="1" dirty="0"/>
          </a:p>
        </p:txBody>
      </p:sp>
    </p:spTree>
    <p:extLst>
      <p:ext uri="{BB962C8B-B14F-4D97-AF65-F5344CB8AC3E}">
        <p14:creationId xmlns:p14="http://schemas.microsoft.com/office/powerpoint/2010/main" val="1739912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419141" y="2667001"/>
            <a:ext cx="6325200" cy="1358699"/>
          </a:xfrm>
          <a:prstGeom prst="rect">
            <a:avLst/>
          </a:prstGeom>
        </p:spPr>
        <p:txBody>
          <a:bodyPr lIns="91425" tIns="91425" rIns="91425" bIns="91425" anchor="b" anchorCtr="0">
            <a:noAutofit/>
          </a:bodyPr>
          <a:lstStyle/>
          <a:p>
            <a:r>
              <a:rPr lang="en" dirty="0" smtClean="0"/>
              <a:t>Key Workflow DSL – </a:t>
            </a:r>
            <a:br>
              <a:rPr lang="en" dirty="0" smtClean="0"/>
            </a:br>
            <a:r>
              <a:rPr lang="en" dirty="0" smtClean="0"/>
              <a:t>parallel execution</a:t>
            </a:r>
            <a:br>
              <a:rPr lang="en" dirty="0" smtClean="0"/>
            </a:br>
            <a:endParaRPr lang="en" dirty="0"/>
          </a:p>
        </p:txBody>
      </p:sp>
    </p:spTree>
    <p:extLst>
      <p:ext uri="{BB962C8B-B14F-4D97-AF65-F5344CB8AC3E}">
        <p14:creationId xmlns:p14="http://schemas.microsoft.com/office/powerpoint/2010/main" val="496793430"/>
      </p:ext>
    </p:extLst>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solidFill>
                  <a:schemeClr val="accent3"/>
                </a:solidFill>
              </a:rPr>
              <a:t>execution control</a:t>
            </a:r>
          </a:p>
        </p:txBody>
      </p:sp>
      <p:sp>
        <p:nvSpPr>
          <p:cNvPr id="213" name="Shape 213"/>
          <p:cNvSpPr txBox="1">
            <a:spLocks noGrp="1"/>
          </p:cNvSpPr>
          <p:nvPr>
            <p:ph type="body" idx="1"/>
          </p:nvPr>
        </p:nvSpPr>
        <p:spPr>
          <a:xfrm>
            <a:off x="2123829" y="1691875"/>
            <a:ext cx="3962999" cy="4526100"/>
          </a:xfrm>
          <a:prstGeom prst="rect">
            <a:avLst/>
          </a:prstGeom>
        </p:spPr>
        <p:txBody>
          <a:bodyPr lIns="91425" tIns="91425" rIns="91425" bIns="91425" anchor="t" anchorCtr="0">
            <a:noAutofit/>
          </a:bodyPr>
          <a:lstStyle/>
          <a:p>
            <a:pPr marL="0"/>
            <a:endParaRPr/>
          </a:p>
          <a:p>
            <a:pPr marL="457200" indent="-406400">
              <a:buFont typeface="Arial"/>
              <a:buChar char="●"/>
            </a:pPr>
            <a:r>
              <a:rPr lang="en"/>
              <a:t>try up to N times</a:t>
            </a:r>
          </a:p>
          <a:p>
            <a:pPr marL="0" indent="0"/>
            <a:r>
              <a:rPr lang="en">
                <a:latin typeface="Courier New"/>
                <a:ea typeface="Courier New"/>
                <a:cs typeface="Courier New"/>
                <a:sym typeface="Courier New"/>
              </a:rPr>
              <a:t>retry(10) {</a:t>
            </a:r>
          </a:p>
          <a:p>
            <a:pPr marL="0" indent="0"/>
            <a:r>
              <a:rPr lang="en">
                <a:latin typeface="Courier New"/>
                <a:ea typeface="Courier New"/>
                <a:cs typeface="Courier New"/>
                <a:sym typeface="Courier New"/>
              </a:rPr>
              <a:t>    // some block</a:t>
            </a:r>
          </a:p>
          <a:p>
            <a:pPr marL="0" indent="0"/>
            <a:r>
              <a:rPr lang="en">
                <a:latin typeface="Courier New"/>
                <a:ea typeface="Courier New"/>
                <a:cs typeface="Courier New"/>
                <a:sym typeface="Courier New"/>
              </a:rPr>
              <a:t>}</a:t>
            </a:r>
          </a:p>
          <a:p>
            <a:pPr marL="0"/>
            <a:endParaRPr/>
          </a:p>
          <a:p>
            <a:pPr marL="457200" indent="-406400">
              <a:buFont typeface="Arial"/>
              <a:buChar char="●"/>
            </a:pPr>
            <a:r>
              <a:rPr lang="en"/>
              <a:t>pause</a:t>
            </a:r>
          </a:p>
          <a:p>
            <a:pPr marL="0"/>
            <a:r>
              <a:rPr lang="en">
                <a:latin typeface="Courier New"/>
                <a:ea typeface="Courier New"/>
                <a:cs typeface="Courier New"/>
                <a:sym typeface="Courier New"/>
              </a:rPr>
              <a:t>sleep time: 10,</a:t>
            </a:r>
          </a:p>
          <a:p>
            <a:pPr marL="0"/>
            <a:r>
              <a:rPr lang="en">
                <a:latin typeface="Courier New"/>
                <a:ea typeface="Courier New"/>
                <a:cs typeface="Courier New"/>
                <a:sym typeface="Courier New"/>
              </a:rPr>
              <a:t>  unit: 'MINUTES'</a:t>
            </a:r>
          </a:p>
          <a:p>
            <a:pPr marL="0"/>
            <a:endParaRPr/>
          </a:p>
        </p:txBody>
      </p:sp>
      <p:sp>
        <p:nvSpPr>
          <p:cNvPr id="214" name="Shape 214"/>
          <p:cNvSpPr txBox="1">
            <a:spLocks noGrp="1"/>
          </p:cNvSpPr>
          <p:nvPr>
            <p:ph type="body" idx="4294967295"/>
          </p:nvPr>
        </p:nvSpPr>
        <p:spPr>
          <a:xfrm>
            <a:off x="6003451" y="749651"/>
            <a:ext cx="4738799" cy="5736899"/>
          </a:xfrm>
          <a:prstGeom prst="rect">
            <a:avLst/>
          </a:prstGeom>
        </p:spPr>
        <p:txBody>
          <a:bodyPr lIns="91425" tIns="91425" rIns="91425" bIns="91425" anchor="t" anchorCtr="0">
            <a:noAutofit/>
          </a:bodyPr>
          <a:lstStyle/>
          <a:p>
            <a:pPr>
              <a:spcBef>
                <a:spcPts val="0"/>
              </a:spcBef>
            </a:pPr>
            <a:endParaRPr>
              <a:latin typeface="Courier New"/>
              <a:ea typeface="Courier New"/>
              <a:cs typeface="Courier New"/>
              <a:sym typeface="Courier New"/>
            </a:endParaRPr>
          </a:p>
          <a:p>
            <a:pPr>
              <a:spcBef>
                <a:spcPts val="0"/>
              </a:spcBef>
            </a:pPr>
            <a:endParaRPr/>
          </a:p>
          <a:p>
            <a:pPr>
              <a:spcBef>
                <a:spcPts val="0"/>
              </a:spcBef>
            </a:pPr>
            <a:endParaRPr/>
          </a:p>
          <a:p>
            <a:pPr marL="457200" indent="-406400">
              <a:spcBef>
                <a:spcPts val="0"/>
              </a:spcBef>
              <a:buFont typeface="Arial"/>
              <a:buChar char="●"/>
            </a:pPr>
            <a:r>
              <a:rPr lang="en"/>
              <a:t>wait for event</a:t>
            </a:r>
          </a:p>
          <a:p>
            <a:pPr>
              <a:spcBef>
                <a:spcPts val="0"/>
              </a:spcBef>
            </a:pPr>
            <a:r>
              <a:rPr lang="en">
                <a:latin typeface="Courier New"/>
                <a:ea typeface="Courier New"/>
                <a:cs typeface="Courier New"/>
                <a:sym typeface="Courier New"/>
              </a:rPr>
              <a:t>waitUntil {</a:t>
            </a:r>
          </a:p>
          <a:p>
            <a:pPr>
              <a:spcBef>
                <a:spcPts val="0"/>
              </a:spcBef>
            </a:pPr>
            <a:r>
              <a:rPr lang="en">
                <a:latin typeface="Courier New"/>
                <a:ea typeface="Courier New"/>
                <a:cs typeface="Courier New"/>
                <a:sym typeface="Courier New"/>
              </a:rPr>
              <a:t>    // some block</a:t>
            </a:r>
          </a:p>
          <a:p>
            <a:pPr>
              <a:spcBef>
                <a:spcPts val="0"/>
              </a:spcBef>
            </a:pPr>
            <a:r>
              <a:rPr lang="en">
                <a:latin typeface="Courier New"/>
                <a:ea typeface="Courier New"/>
                <a:cs typeface="Courier New"/>
                <a:sym typeface="Courier New"/>
              </a:rPr>
              <a:t>}</a:t>
            </a:r>
          </a:p>
          <a:p>
            <a:pPr>
              <a:spcBef>
                <a:spcPts val="0"/>
              </a:spcBef>
            </a:pPr>
            <a:endParaRPr>
              <a:latin typeface="Courier New"/>
              <a:ea typeface="Courier New"/>
              <a:cs typeface="Courier New"/>
              <a:sym typeface="Courier New"/>
            </a:endParaRPr>
          </a:p>
          <a:p>
            <a:pPr marL="457200" indent="-406400">
              <a:spcBef>
                <a:spcPts val="0"/>
              </a:spcBef>
              <a:buFont typeface="Arial"/>
              <a:buChar char="●"/>
            </a:pPr>
            <a:r>
              <a:rPr lang="en"/>
              <a:t>timeout</a:t>
            </a:r>
          </a:p>
          <a:p>
            <a:pPr>
              <a:spcBef>
                <a:spcPts val="0"/>
              </a:spcBef>
            </a:pPr>
            <a:r>
              <a:rPr lang="en">
                <a:latin typeface="Courier New"/>
                <a:ea typeface="Courier New"/>
                <a:cs typeface="Courier New"/>
                <a:sym typeface="Courier New"/>
              </a:rPr>
              <a:t>timeout(time: 100,</a:t>
            </a:r>
          </a:p>
          <a:p>
            <a:pPr>
              <a:spcBef>
                <a:spcPts val="0"/>
              </a:spcBef>
            </a:pPr>
            <a:r>
              <a:rPr lang="en">
                <a:latin typeface="Courier New"/>
                <a:ea typeface="Courier New"/>
                <a:cs typeface="Courier New"/>
                <a:sym typeface="Courier New"/>
              </a:rPr>
              <a:t>   unit: 'SECONDS') {</a:t>
            </a:r>
          </a:p>
          <a:p>
            <a:pPr>
              <a:spcBef>
                <a:spcPts val="0"/>
              </a:spcBef>
            </a:pPr>
            <a:r>
              <a:rPr lang="en">
                <a:latin typeface="Courier New"/>
                <a:ea typeface="Courier New"/>
                <a:cs typeface="Courier New"/>
                <a:sym typeface="Courier New"/>
              </a:rPr>
              <a:t>    // some block</a:t>
            </a:r>
          </a:p>
          <a:p>
            <a:pPr>
              <a:spcBef>
                <a:spcPts val="0"/>
              </a:spcBef>
            </a:pPr>
            <a:r>
              <a:rPr lang="en">
                <a:latin typeface="Courier New"/>
                <a:ea typeface="Courier New"/>
                <a:cs typeface="Courier New"/>
                <a:sym typeface="Courier New"/>
              </a:rPr>
              <a:t>}</a:t>
            </a:r>
          </a:p>
          <a:p>
            <a:pPr>
              <a:spcBef>
                <a:spcPts val="0"/>
              </a:spcBef>
            </a:pPr>
            <a:endParaRPr>
              <a:latin typeface="Courier New"/>
              <a:ea typeface="Courier New"/>
              <a:cs typeface="Courier New"/>
              <a:sym typeface="Courier New"/>
            </a:endParaRPr>
          </a:p>
          <a:p>
            <a:pPr>
              <a:spcBef>
                <a:spcPts val="0"/>
              </a:spcBef>
            </a:pPr>
            <a:endParaRPr>
              <a:latin typeface="Courier New"/>
              <a:ea typeface="Courier New"/>
              <a:cs typeface="Courier New"/>
              <a:sym typeface="Courier New"/>
            </a:endParaRPr>
          </a:p>
          <a:p>
            <a:pPr>
              <a:spcBef>
                <a:spcPts val="0"/>
              </a:spcBef>
            </a:pPr>
            <a:endParaRPr>
              <a:latin typeface="Courier New"/>
              <a:ea typeface="Courier New"/>
              <a:cs typeface="Courier New"/>
              <a:sym typeface="Courier New"/>
            </a:endParaRPr>
          </a:p>
          <a:p>
            <a:pPr>
              <a:spcBef>
                <a:spcPts val="0"/>
              </a:spcBef>
            </a:pPr>
            <a:endParaRPr/>
          </a:p>
        </p:txBody>
      </p:sp>
    </p:spTree>
    <p:extLst>
      <p:ext uri="{BB962C8B-B14F-4D97-AF65-F5344CB8AC3E}">
        <p14:creationId xmlns:p14="http://schemas.microsoft.com/office/powerpoint/2010/main" val="2204802507"/>
      </p:ext>
    </p:extLst>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solidFill>
                  <a:schemeClr val="accent3"/>
                </a:solidFill>
              </a:rPr>
              <a:t>execution control</a:t>
            </a:r>
          </a:p>
        </p:txBody>
      </p:sp>
      <p:sp>
        <p:nvSpPr>
          <p:cNvPr id="220" name="Shape 220"/>
          <p:cNvSpPr txBox="1">
            <a:spLocks noGrp="1"/>
          </p:cNvSpPr>
          <p:nvPr>
            <p:ph type="body" idx="1"/>
          </p:nvPr>
        </p:nvSpPr>
        <p:spPr>
          <a:xfrm>
            <a:off x="2123822" y="1691875"/>
            <a:ext cx="8174099" cy="4526100"/>
          </a:xfrm>
          <a:prstGeom prst="rect">
            <a:avLst/>
          </a:prstGeom>
        </p:spPr>
        <p:txBody>
          <a:bodyPr lIns="91425" tIns="91425" rIns="91425" bIns="91425" anchor="t" anchorCtr="0">
            <a:noAutofit/>
          </a:bodyPr>
          <a:lstStyle/>
          <a:p>
            <a:pPr marL="0"/>
            <a:r>
              <a:rPr lang="en"/>
              <a:t>You can also rely on Groovy control flow syntax</a:t>
            </a:r>
          </a:p>
          <a:p>
            <a:pPr marL="0"/>
            <a:endParaRPr/>
          </a:p>
          <a:p>
            <a:pPr marL="0"/>
            <a:r>
              <a:rPr lang="en">
                <a:latin typeface="Courier New"/>
                <a:ea typeface="Courier New"/>
                <a:cs typeface="Courier New"/>
                <a:sym typeface="Courier New"/>
              </a:rPr>
              <a:t>while(something) {</a:t>
            </a:r>
          </a:p>
          <a:p>
            <a:pPr marL="0"/>
            <a:r>
              <a:rPr lang="en">
                <a:latin typeface="Courier New"/>
                <a:ea typeface="Courier New"/>
                <a:cs typeface="Courier New"/>
                <a:sym typeface="Courier New"/>
              </a:rPr>
              <a:t>    // do something</a:t>
            </a:r>
          </a:p>
          <a:p>
            <a:pPr marL="0"/>
            <a:r>
              <a:rPr lang="en">
                <a:latin typeface="Courier New"/>
                <a:ea typeface="Courier New"/>
                <a:cs typeface="Courier New"/>
                <a:sym typeface="Courier New"/>
              </a:rPr>
              <a:t>    if (something_else) {</a:t>
            </a:r>
          </a:p>
          <a:p>
            <a:pPr marL="0" indent="457200"/>
            <a:r>
              <a:rPr lang="en">
                <a:latin typeface="Courier New"/>
                <a:ea typeface="Courier New"/>
                <a:cs typeface="Courier New"/>
                <a:sym typeface="Courier New"/>
              </a:rPr>
              <a:t>    // do something else</a:t>
            </a:r>
          </a:p>
          <a:p>
            <a:pPr marL="0"/>
            <a:r>
              <a:rPr lang="en">
                <a:latin typeface="Courier New"/>
                <a:ea typeface="Courier New"/>
                <a:cs typeface="Courier New"/>
                <a:sym typeface="Courier New"/>
              </a:rPr>
              <a:t>    } </a:t>
            </a:r>
          </a:p>
          <a:p>
            <a:pPr marL="0"/>
            <a:r>
              <a:rPr lang="en">
                <a:latin typeface="Courier New"/>
                <a:ea typeface="Courier New"/>
                <a:cs typeface="Courier New"/>
                <a:sym typeface="Courier New"/>
              </a:rPr>
              <a:t>}</a:t>
            </a:r>
          </a:p>
          <a:p>
            <a:pPr marL="0"/>
            <a:endParaRPr>
              <a:latin typeface="Courier New"/>
              <a:ea typeface="Courier New"/>
              <a:cs typeface="Courier New"/>
              <a:sym typeface="Courier New"/>
            </a:endParaRPr>
          </a:p>
          <a:p>
            <a:pPr marL="0"/>
            <a:endParaRPr>
              <a:latin typeface="Courier New"/>
              <a:ea typeface="Courier New"/>
              <a:cs typeface="Courier New"/>
              <a:sym typeface="Courier New"/>
            </a:endParaRPr>
          </a:p>
          <a:p>
            <a:pPr marL="0"/>
            <a:endParaRPr>
              <a:latin typeface="Courier New"/>
              <a:ea typeface="Courier New"/>
              <a:cs typeface="Courier New"/>
              <a:sym typeface="Courier New"/>
            </a:endParaRPr>
          </a:p>
        </p:txBody>
      </p:sp>
    </p:spTree>
    <p:extLst>
      <p:ext uri="{BB962C8B-B14F-4D97-AF65-F5344CB8AC3E}">
        <p14:creationId xmlns:p14="http://schemas.microsoft.com/office/powerpoint/2010/main" val="1513041272"/>
      </p:ext>
    </p:extLst>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t>Concurrency</a:t>
            </a:r>
          </a:p>
        </p:txBody>
      </p:sp>
      <p:sp>
        <p:nvSpPr>
          <p:cNvPr id="231" name="Shape 231"/>
          <p:cNvSpPr txBox="1">
            <a:spLocks noGrp="1"/>
          </p:cNvSpPr>
          <p:nvPr>
            <p:ph type="body" idx="1"/>
          </p:nvPr>
        </p:nvSpPr>
        <p:spPr>
          <a:xfrm>
            <a:off x="2123825" y="1691875"/>
            <a:ext cx="8544299" cy="4526100"/>
          </a:xfrm>
          <a:prstGeom prst="rect">
            <a:avLst/>
          </a:prstGeom>
        </p:spPr>
        <p:txBody>
          <a:bodyPr lIns="91425" tIns="91425" rIns="91425" bIns="91425" anchor="t" anchorCtr="0">
            <a:noAutofit/>
          </a:bodyPr>
          <a:lstStyle/>
          <a:p>
            <a:pPr marL="0">
              <a:lnSpc>
                <a:spcPct val="115000"/>
              </a:lnSpc>
            </a:pPr>
            <a:r>
              <a:rPr lang="en"/>
              <a:t>Workflow can execute tasks in parallel :</a:t>
            </a:r>
          </a:p>
          <a:p>
            <a:pPr marL="0">
              <a:lnSpc>
                <a:spcPct val="115000"/>
              </a:lnSpc>
            </a:pPr>
            <a:endParaRPr sz="1800">
              <a:solidFill>
                <a:srgbClr val="333333"/>
              </a:solidFill>
            </a:endParaRPr>
          </a:p>
          <a:p>
            <a:pPr marL="0">
              <a:lnSpc>
                <a:spcPct val="115000"/>
              </a:lnSpc>
            </a:pPr>
            <a:r>
              <a:rPr lang="en" sz="2400" b="1">
                <a:solidFill>
                  <a:srgbClr val="333333"/>
                </a:solidFill>
                <a:latin typeface="Courier New"/>
                <a:ea typeface="Courier New"/>
                <a:cs typeface="Courier New"/>
                <a:sym typeface="Courier New"/>
              </a:rPr>
              <a:t>parallel</a:t>
            </a:r>
            <a:r>
              <a:rPr lang="en" sz="2400">
                <a:solidFill>
                  <a:srgbClr val="333333"/>
                </a:solidFill>
                <a:latin typeface="Courier New"/>
                <a:ea typeface="Courier New"/>
                <a:cs typeface="Courier New"/>
                <a:sym typeface="Courier New"/>
              </a:rPr>
              <a:t> </a:t>
            </a:r>
          </a:p>
          <a:p>
            <a:pPr marL="457200" indent="0">
              <a:lnSpc>
                <a:spcPct val="115000"/>
              </a:lnSpc>
            </a:pPr>
            <a:r>
              <a:rPr lang="en" sz="2400">
                <a:solidFill>
                  <a:srgbClr val="1C4587"/>
                </a:solidFill>
                <a:latin typeface="Courier New"/>
                <a:ea typeface="Courier New"/>
                <a:cs typeface="Courier New"/>
                <a:sym typeface="Courier New"/>
              </a:rPr>
              <a:t>firstBranch: {</a:t>
            </a:r>
            <a:br>
              <a:rPr lang="en" sz="2400">
                <a:solidFill>
                  <a:srgbClr val="1C4587"/>
                </a:solidFill>
                <a:latin typeface="Courier New"/>
                <a:ea typeface="Courier New"/>
                <a:cs typeface="Courier New"/>
                <a:sym typeface="Courier New"/>
              </a:rPr>
            </a:br>
            <a:r>
              <a:rPr lang="en" sz="2400">
                <a:solidFill>
                  <a:srgbClr val="1C4587"/>
                </a:solidFill>
                <a:latin typeface="Courier New"/>
                <a:ea typeface="Courier New"/>
                <a:cs typeface="Courier New"/>
                <a:sym typeface="Courier New"/>
              </a:rPr>
              <a:t>    // do something</a:t>
            </a:r>
            <a:br>
              <a:rPr lang="en" sz="2400">
                <a:solidFill>
                  <a:srgbClr val="1C4587"/>
                </a:solidFill>
                <a:latin typeface="Courier New"/>
                <a:ea typeface="Courier New"/>
                <a:cs typeface="Courier New"/>
                <a:sym typeface="Courier New"/>
              </a:rPr>
            </a:br>
            <a:r>
              <a:rPr lang="en" sz="2400">
                <a:solidFill>
                  <a:srgbClr val="1C4587"/>
                </a:solidFill>
                <a:latin typeface="Courier New"/>
                <a:ea typeface="Courier New"/>
                <a:cs typeface="Courier New"/>
                <a:sym typeface="Courier New"/>
              </a:rPr>
              <a:t>}</a:t>
            </a:r>
            <a:r>
              <a:rPr lang="en" sz="2400">
                <a:solidFill>
                  <a:srgbClr val="333333"/>
                </a:solidFill>
                <a:latin typeface="Courier New"/>
                <a:ea typeface="Courier New"/>
                <a:cs typeface="Courier New"/>
                <a:sym typeface="Courier New"/>
              </a:rPr>
              <a:t>, </a:t>
            </a:r>
          </a:p>
          <a:p>
            <a:pPr marL="457200" indent="0">
              <a:lnSpc>
                <a:spcPct val="115000"/>
              </a:lnSpc>
            </a:pPr>
            <a:r>
              <a:rPr lang="en" sz="2400">
                <a:solidFill>
                  <a:srgbClr val="38761D"/>
                </a:solidFill>
                <a:latin typeface="Courier New"/>
                <a:ea typeface="Courier New"/>
                <a:cs typeface="Courier New"/>
                <a:sym typeface="Courier New"/>
              </a:rPr>
              <a:t>secondBranch: {</a:t>
            </a:r>
            <a:br>
              <a:rPr lang="en" sz="2400">
                <a:solidFill>
                  <a:srgbClr val="38761D"/>
                </a:solidFill>
                <a:latin typeface="Courier New"/>
                <a:ea typeface="Courier New"/>
                <a:cs typeface="Courier New"/>
                <a:sym typeface="Courier New"/>
              </a:rPr>
            </a:br>
            <a:r>
              <a:rPr lang="en" sz="2400">
                <a:solidFill>
                  <a:srgbClr val="38761D"/>
                </a:solidFill>
                <a:latin typeface="Courier New"/>
                <a:ea typeface="Courier New"/>
                <a:cs typeface="Courier New"/>
                <a:sym typeface="Courier New"/>
              </a:rPr>
              <a:t>    // do something else</a:t>
            </a:r>
            <a:br>
              <a:rPr lang="en" sz="2400">
                <a:solidFill>
                  <a:srgbClr val="38761D"/>
                </a:solidFill>
                <a:latin typeface="Courier New"/>
                <a:ea typeface="Courier New"/>
                <a:cs typeface="Courier New"/>
                <a:sym typeface="Courier New"/>
              </a:rPr>
            </a:br>
            <a:r>
              <a:rPr lang="en" sz="2400">
                <a:solidFill>
                  <a:srgbClr val="38761D"/>
                </a:solidFill>
                <a:latin typeface="Courier New"/>
                <a:ea typeface="Courier New"/>
                <a:cs typeface="Courier New"/>
                <a:sym typeface="Courier New"/>
              </a:rPr>
              <a:t>}</a:t>
            </a:r>
          </a:p>
          <a:p>
            <a:endParaRPr/>
          </a:p>
          <a:p>
            <a:endParaRPr/>
          </a:p>
          <a:p>
            <a:endParaRPr/>
          </a:p>
          <a:p>
            <a:endParaRPr/>
          </a:p>
        </p:txBody>
      </p:sp>
    </p:spTree>
    <p:extLst>
      <p:ext uri="{BB962C8B-B14F-4D97-AF65-F5344CB8AC3E}">
        <p14:creationId xmlns:p14="http://schemas.microsoft.com/office/powerpoint/2010/main" val="2488339623"/>
      </p:ext>
    </p:extLst>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419141" y="2667001"/>
            <a:ext cx="6325200" cy="1358699"/>
          </a:xfrm>
          <a:prstGeom prst="rect">
            <a:avLst/>
          </a:prstGeom>
        </p:spPr>
        <p:txBody>
          <a:bodyPr lIns="91425" tIns="91425" rIns="91425" bIns="91425" anchor="b" anchorCtr="0">
            <a:noAutofit/>
          </a:bodyPr>
          <a:lstStyle/>
          <a:p>
            <a:r>
              <a:rPr lang="en" dirty="0" smtClean="0"/>
              <a:t>Key Workflow DSL – </a:t>
            </a:r>
            <a:br>
              <a:rPr lang="en" dirty="0" smtClean="0"/>
            </a:br>
            <a:r>
              <a:rPr lang="en" dirty="0" smtClean="0"/>
              <a:t>stages</a:t>
            </a:r>
            <a:br>
              <a:rPr lang="en" dirty="0" smtClean="0"/>
            </a:br>
            <a:endParaRPr lang="en" dirty="0"/>
          </a:p>
        </p:txBody>
      </p:sp>
    </p:spTree>
    <p:extLst>
      <p:ext uri="{BB962C8B-B14F-4D97-AF65-F5344CB8AC3E}">
        <p14:creationId xmlns:p14="http://schemas.microsoft.com/office/powerpoint/2010/main" val="2496580296"/>
      </p:ext>
    </p:extLst>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solidFill>
                  <a:schemeClr val="accent3"/>
                </a:solidFill>
              </a:rPr>
              <a:t>Stages</a:t>
            </a:r>
          </a:p>
        </p:txBody>
      </p:sp>
      <p:sp>
        <p:nvSpPr>
          <p:cNvPr id="254" name="Shape 254"/>
          <p:cNvSpPr txBox="1">
            <a:spLocks noGrp="1"/>
          </p:cNvSpPr>
          <p:nvPr>
            <p:ph type="body" idx="1"/>
          </p:nvPr>
        </p:nvSpPr>
        <p:spPr>
          <a:xfrm>
            <a:off x="2123832" y="1691866"/>
            <a:ext cx="8226599" cy="4526100"/>
          </a:xfrm>
          <a:prstGeom prst="rect">
            <a:avLst/>
          </a:prstGeom>
        </p:spPr>
        <p:txBody>
          <a:bodyPr lIns="91425" tIns="91425" rIns="91425" bIns="91425" anchor="t" anchorCtr="0">
            <a:noAutofit/>
          </a:bodyPr>
          <a:lstStyle/>
          <a:p>
            <a:r>
              <a:rPr lang="en"/>
              <a:t>Stages let you label parts of the workflow</a:t>
            </a:r>
          </a:p>
          <a:p>
            <a:r>
              <a:rPr lang="en">
                <a:latin typeface="Courier New"/>
                <a:ea typeface="Courier New"/>
                <a:cs typeface="Courier New"/>
                <a:sym typeface="Courier New"/>
              </a:rPr>
              <a:t>stage ‘build'</a:t>
            </a:r>
          </a:p>
          <a:p>
            <a:r>
              <a:rPr lang="en">
                <a:latin typeface="Courier New"/>
                <a:ea typeface="Courier New"/>
                <a:cs typeface="Courier New"/>
                <a:sym typeface="Courier New"/>
              </a:rPr>
              <a:t>…</a:t>
            </a:r>
          </a:p>
          <a:p>
            <a:r>
              <a:rPr lang="en">
                <a:latin typeface="Courier New"/>
                <a:ea typeface="Courier New"/>
                <a:cs typeface="Courier New"/>
                <a:sym typeface="Courier New"/>
              </a:rPr>
              <a:t>stage ‘test'</a:t>
            </a:r>
          </a:p>
          <a:p>
            <a:r>
              <a:rPr lang="en">
                <a:latin typeface="Courier New"/>
                <a:ea typeface="Courier New"/>
                <a:cs typeface="Courier New"/>
                <a:sym typeface="Courier New"/>
              </a:rPr>
              <a:t>…</a:t>
            </a:r>
          </a:p>
          <a:p>
            <a:r>
              <a:rPr lang="en">
                <a:latin typeface="Courier New"/>
                <a:ea typeface="Courier New"/>
                <a:cs typeface="Courier New"/>
                <a:sym typeface="Courier New"/>
              </a:rPr>
              <a:t>stage ‘package'</a:t>
            </a:r>
          </a:p>
          <a:p>
            <a:r>
              <a:rPr lang="en">
                <a:latin typeface="Courier New"/>
                <a:ea typeface="Courier New"/>
                <a:cs typeface="Courier New"/>
                <a:sym typeface="Courier New"/>
              </a:rPr>
              <a:t>…</a:t>
            </a:r>
          </a:p>
          <a:p>
            <a:r>
              <a:rPr lang="en">
                <a:latin typeface="Courier New"/>
                <a:ea typeface="Courier New"/>
                <a:cs typeface="Courier New"/>
                <a:sym typeface="Courier New"/>
              </a:rPr>
              <a:t>stage ‘deploy'</a:t>
            </a:r>
          </a:p>
          <a:p>
            <a:endParaRPr>
              <a:latin typeface="Courier New"/>
              <a:ea typeface="Courier New"/>
              <a:cs typeface="Courier New"/>
              <a:sym typeface="Courier New"/>
            </a:endParaRPr>
          </a:p>
          <a:p>
            <a:r>
              <a:rPr lang="en"/>
              <a:t>This will be rendered by visualization</a:t>
            </a:r>
          </a:p>
          <a:p>
            <a:endParaRPr/>
          </a:p>
        </p:txBody>
      </p:sp>
    </p:spTree>
    <p:extLst>
      <p:ext uri="{BB962C8B-B14F-4D97-AF65-F5344CB8AC3E}">
        <p14:creationId xmlns:p14="http://schemas.microsoft.com/office/powerpoint/2010/main" val="3752138628"/>
      </p:ext>
    </p:extLst>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US" dirty="0" smtClean="0"/>
              <a:t>Workflow Stage View</a:t>
            </a:r>
            <a:endParaRPr dirty="0"/>
          </a:p>
        </p:txBody>
      </p:sp>
      <p:sp>
        <p:nvSpPr>
          <p:cNvPr id="260" name="Shape 260"/>
          <p:cNvSpPr txBox="1">
            <a:spLocks noGrp="1"/>
          </p:cNvSpPr>
          <p:nvPr>
            <p:ph type="body" idx="1"/>
          </p:nvPr>
        </p:nvSpPr>
        <p:spPr>
          <a:xfrm>
            <a:off x="2123832" y="1691866"/>
            <a:ext cx="8226599" cy="4526100"/>
          </a:xfrm>
          <a:prstGeom prst="rect">
            <a:avLst/>
          </a:prstGeom>
        </p:spPr>
        <p:txBody>
          <a:bodyPr lIns="91425" tIns="91425" rIns="91425" bIns="91425" anchor="t" anchorCtr="0">
            <a:noAutofit/>
          </a:bodyPr>
          <a:lstStyle/>
          <a:p>
            <a:endParaRPr/>
          </a:p>
        </p:txBody>
      </p:sp>
      <p:pic>
        <p:nvPicPr>
          <p:cNvPr id="261" name="Shape 261"/>
          <p:cNvPicPr preferRelativeResize="0"/>
          <p:nvPr/>
        </p:nvPicPr>
        <p:blipFill>
          <a:blip r:embed="rId3">
            <a:alphaModFix/>
          </a:blip>
          <a:stretch>
            <a:fillRect/>
          </a:stretch>
        </p:blipFill>
        <p:spPr>
          <a:xfrm>
            <a:off x="2390775" y="2683326"/>
            <a:ext cx="7410450" cy="2543175"/>
          </a:xfrm>
          <a:prstGeom prst="rect">
            <a:avLst/>
          </a:prstGeom>
          <a:noFill/>
          <a:ln>
            <a:noFill/>
          </a:ln>
        </p:spPr>
      </p:pic>
    </p:spTree>
    <p:extLst>
      <p:ext uri="{BB962C8B-B14F-4D97-AF65-F5344CB8AC3E}">
        <p14:creationId xmlns:p14="http://schemas.microsoft.com/office/powerpoint/2010/main" val="694946236"/>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 name="Shape 91"/>
          <p:cNvSpPr txBox="1">
            <a:spLocks noGrp="1"/>
          </p:cNvSpPr>
          <p:nvPr>
            <p:ph type="title"/>
          </p:nvPr>
        </p:nvSpPr>
        <p:spPr>
          <a:xfrm>
            <a:off x="2121594" y="724561"/>
            <a:ext cx="8005369" cy="726459"/>
          </a:xfrm>
          <a:prstGeom prst="rect">
            <a:avLst/>
          </a:prstGeom>
          <a:noFill/>
          <a:ln>
            <a:noFill/>
          </a:ln>
        </p:spPr>
        <p:txBody>
          <a:bodyPr lIns="91425" tIns="45700" rIns="91425" bIns="45700" anchor="ctr" anchorCtr="0">
            <a:noAutofit/>
          </a:bodyPr>
          <a:lstStyle/>
          <a:p>
            <a:pPr>
              <a:buSzPct val="25000"/>
            </a:pPr>
            <a:r>
              <a:rPr lang="en-US" sz="3200" dirty="0" smtClean="0">
                <a:solidFill>
                  <a:srgbClr val="E15200"/>
                </a:solidFill>
              </a:rPr>
              <a:t>Agenda </a:t>
            </a:r>
            <a:r>
              <a:rPr lang="en-US" sz="2000" dirty="0" smtClean="0">
                <a:solidFill>
                  <a:srgbClr val="E15200"/>
                </a:solidFill>
              </a:rPr>
              <a:t>(Day 3)</a:t>
            </a:r>
            <a:endParaRPr lang="en-US" sz="2000" dirty="0">
              <a:solidFill>
                <a:srgbClr val="E15200"/>
              </a:solidFill>
            </a:endParaRPr>
          </a:p>
        </p:txBody>
      </p:sp>
      <p:sp>
        <p:nvSpPr>
          <p:cNvPr id="5" name="Shape 92"/>
          <p:cNvSpPr txBox="1"/>
          <p:nvPr/>
        </p:nvSpPr>
        <p:spPr>
          <a:xfrm>
            <a:off x="2121593" y="1550336"/>
            <a:ext cx="8005369" cy="2221449"/>
          </a:xfrm>
          <a:prstGeom prst="rect">
            <a:avLst/>
          </a:prstGeom>
          <a:noFill/>
          <a:ln>
            <a:noFill/>
          </a:ln>
        </p:spPr>
        <p:txBody>
          <a:bodyPr lIns="91425" tIns="45700" rIns="91425" bIns="45700" anchor="t" anchorCtr="0">
            <a:noAutofit/>
          </a:bodyPr>
          <a:lstStyle/>
          <a:p>
            <a:pPr marL="800100" lvl="1" indent="-342900">
              <a:buFont typeface="Courier New" panose="02070309020205020404" pitchFamily="49" charset="0"/>
              <a:buChar char="o"/>
            </a:pPr>
            <a:endParaRPr lang="en-US" sz="2000" kern="0" dirty="0">
              <a:solidFill>
                <a:srgbClr val="000000"/>
              </a:solidFill>
              <a:cs typeface="Arial"/>
              <a:sym typeface="Arial"/>
              <a:rtl val="0"/>
            </a:endParaRPr>
          </a:p>
          <a:p>
            <a:pPr marL="342900" indent="-342900">
              <a:buFont typeface="Wingdings" panose="05000000000000000000" pitchFamily="2" charset="2"/>
              <a:buChar char="q"/>
            </a:pPr>
            <a:r>
              <a:rPr lang="en-US" sz="2000" kern="0" dirty="0" smtClean="0">
                <a:solidFill>
                  <a:srgbClr val="000000"/>
                </a:solidFill>
                <a:cs typeface="Arial"/>
                <a:sym typeface="Arial"/>
                <a:rtl val="0"/>
              </a:rPr>
              <a:t>Review Workflow Concepts</a:t>
            </a:r>
          </a:p>
          <a:p>
            <a:endParaRPr lang="en-US" sz="2000" kern="0" dirty="0" smtClean="0">
              <a:solidFill>
                <a:srgbClr val="000000"/>
              </a:solidFill>
              <a:cs typeface="Arial"/>
              <a:sym typeface="Arial"/>
              <a:rtl val="0"/>
            </a:endParaRPr>
          </a:p>
          <a:p>
            <a:pPr marL="342900" indent="-342900">
              <a:buFont typeface="Wingdings" panose="05000000000000000000" pitchFamily="2" charset="2"/>
              <a:buChar char="q"/>
            </a:pPr>
            <a:endParaRPr lang="en-US" sz="2000" kern="0" dirty="0">
              <a:solidFill>
                <a:srgbClr val="000000"/>
              </a:solidFill>
              <a:cs typeface="Arial"/>
              <a:sym typeface="Arial"/>
              <a:rtl val="0"/>
            </a:endParaRPr>
          </a:p>
          <a:p>
            <a:pPr marL="342900" indent="-342900">
              <a:buFont typeface="Wingdings" panose="05000000000000000000" pitchFamily="2" charset="2"/>
              <a:buChar char="q"/>
            </a:pPr>
            <a:r>
              <a:rPr lang="en-US" sz="2000" kern="0" dirty="0" smtClean="0">
                <a:solidFill>
                  <a:srgbClr val="000000"/>
                </a:solidFill>
                <a:cs typeface="Arial"/>
                <a:sym typeface="Arial"/>
                <a:rtl val="0"/>
              </a:rPr>
              <a:t>Complete Workflow Exercise</a:t>
            </a:r>
          </a:p>
          <a:p>
            <a:pPr marL="342900" indent="-342900">
              <a:buFont typeface="Wingdings" charset="2"/>
              <a:buChar char="q"/>
            </a:pPr>
            <a:endParaRPr lang="en-US" sz="2000" kern="0" dirty="0" smtClean="0">
              <a:solidFill>
                <a:srgbClr val="000000"/>
              </a:solidFill>
              <a:cs typeface="Arial"/>
              <a:sym typeface="Arial"/>
              <a:rtl val="0"/>
            </a:endParaRPr>
          </a:p>
        </p:txBody>
      </p:sp>
    </p:spTree>
    <p:extLst>
      <p:ext uri="{BB962C8B-B14F-4D97-AF65-F5344CB8AC3E}">
        <p14:creationId xmlns:p14="http://schemas.microsoft.com/office/powerpoint/2010/main" val="463852931"/>
      </p:ext>
    </p:extLst>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solidFill>
                  <a:schemeClr val="accent3"/>
                </a:solidFill>
              </a:rPr>
              <a:t>Stages</a:t>
            </a:r>
          </a:p>
        </p:txBody>
      </p:sp>
      <p:sp>
        <p:nvSpPr>
          <p:cNvPr id="267" name="Shape 267"/>
          <p:cNvSpPr txBox="1">
            <a:spLocks noGrp="1"/>
          </p:cNvSpPr>
          <p:nvPr>
            <p:ph type="body" idx="1"/>
          </p:nvPr>
        </p:nvSpPr>
        <p:spPr>
          <a:xfrm>
            <a:off x="2123832" y="1691866"/>
            <a:ext cx="8226599" cy="4526100"/>
          </a:xfrm>
          <a:prstGeom prst="rect">
            <a:avLst/>
          </a:prstGeom>
        </p:spPr>
        <p:txBody>
          <a:bodyPr lIns="91425" tIns="91425" rIns="91425" bIns="91425" anchor="t" anchorCtr="0">
            <a:noAutofit/>
          </a:bodyPr>
          <a:lstStyle/>
          <a:p>
            <a:r>
              <a:rPr lang="en" dirty="0"/>
              <a:t>Stages also let you control concurrency</a:t>
            </a:r>
          </a:p>
          <a:p>
            <a:r>
              <a:rPr lang="en" dirty="0">
                <a:latin typeface="Courier New"/>
                <a:ea typeface="Courier New"/>
                <a:cs typeface="Courier New"/>
                <a:sym typeface="Courier New"/>
              </a:rPr>
              <a:t>stage name: 'load-tests',</a:t>
            </a:r>
          </a:p>
          <a:p>
            <a:r>
              <a:rPr lang="en" dirty="0">
                <a:latin typeface="Courier New"/>
                <a:ea typeface="Courier New"/>
                <a:cs typeface="Courier New"/>
                <a:sym typeface="Courier New"/>
              </a:rPr>
              <a:t>      </a:t>
            </a:r>
            <a:r>
              <a:rPr lang="en" b="1" dirty="0">
                <a:solidFill>
                  <a:srgbClr val="38761D"/>
                </a:solidFill>
                <a:latin typeface="Courier New"/>
                <a:ea typeface="Courier New"/>
                <a:cs typeface="Courier New"/>
                <a:sym typeface="Courier New"/>
              </a:rPr>
              <a:t>concurrency: 4</a:t>
            </a:r>
            <a:r>
              <a:rPr lang="en" dirty="0">
                <a:latin typeface="Courier New"/>
                <a:ea typeface="Courier New"/>
                <a:cs typeface="Courier New"/>
                <a:sym typeface="Courier New"/>
              </a:rPr>
              <a:t>,</a:t>
            </a:r>
          </a:p>
          <a:p>
            <a:endParaRPr dirty="0"/>
          </a:p>
        </p:txBody>
      </p:sp>
    </p:spTree>
    <p:extLst>
      <p:ext uri="{BB962C8B-B14F-4D97-AF65-F5344CB8AC3E}">
        <p14:creationId xmlns:p14="http://schemas.microsoft.com/office/powerpoint/2010/main" val="1149955217"/>
      </p:ext>
    </p:extLst>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2419141" y="2667000"/>
            <a:ext cx="6325200" cy="1358698"/>
          </a:xfrm>
          <a:prstGeom prst="rect">
            <a:avLst/>
          </a:prstGeom>
          <a:noFill/>
          <a:ln>
            <a:noFill/>
          </a:ln>
        </p:spPr>
        <p:txBody>
          <a:bodyPr lIns="91425" tIns="91425" rIns="91425" bIns="91425" anchor="b" anchorCtr="0">
            <a:noAutofit/>
          </a:bodyPr>
          <a:lstStyle/>
          <a:p>
            <a:pPr>
              <a:buSzPct val="25000"/>
            </a:pPr>
            <a:r>
              <a:rPr lang="en"/>
              <a:t>Workflow Stage View</a:t>
            </a:r>
          </a:p>
        </p:txBody>
      </p:sp>
    </p:spTree>
    <p:extLst>
      <p:ext uri="{BB962C8B-B14F-4D97-AF65-F5344CB8AC3E}">
        <p14:creationId xmlns:p14="http://schemas.microsoft.com/office/powerpoint/2010/main" val="2948448257"/>
      </p:ext>
    </p:extLst>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123087" y="833966"/>
            <a:ext cx="8227500" cy="836098"/>
          </a:xfrm>
          <a:prstGeom prst="rect">
            <a:avLst/>
          </a:prstGeom>
          <a:noFill/>
          <a:ln>
            <a:noFill/>
          </a:ln>
        </p:spPr>
        <p:txBody>
          <a:bodyPr lIns="91425" tIns="91425" rIns="91425" bIns="91425" anchor="ctr" anchorCtr="0">
            <a:noAutofit/>
          </a:bodyPr>
          <a:lstStyle/>
          <a:p>
            <a:pPr>
              <a:buSzPct val="25000"/>
            </a:pPr>
            <a:r>
              <a:rPr lang="en"/>
              <a:t>What is Workflow Stage View</a:t>
            </a:r>
          </a:p>
        </p:txBody>
      </p:sp>
      <p:sp>
        <p:nvSpPr>
          <p:cNvPr id="79" name="Shape 79"/>
          <p:cNvSpPr txBox="1">
            <a:spLocks noGrp="1"/>
          </p:cNvSpPr>
          <p:nvPr>
            <p:ph type="body" idx="1"/>
          </p:nvPr>
        </p:nvSpPr>
        <p:spPr>
          <a:xfrm>
            <a:off x="2123831" y="1691866"/>
            <a:ext cx="8226598" cy="4526100"/>
          </a:xfrm>
          <a:prstGeom prst="rect">
            <a:avLst/>
          </a:prstGeom>
          <a:noFill/>
          <a:ln>
            <a:noFill/>
          </a:ln>
        </p:spPr>
        <p:txBody>
          <a:bodyPr lIns="91425" tIns="91425" rIns="91425" bIns="91425" anchor="t" anchorCtr="0">
            <a:noAutofit/>
          </a:bodyPr>
          <a:lstStyle/>
          <a:p>
            <a:pPr>
              <a:buSzPct val="25000"/>
            </a:pPr>
            <a:r>
              <a:rPr lang="en"/>
              <a:t>When you have complex builds pipelines, it is useful to be able to see the progress of each stage. To that end, Jenkins Enterprise includes an extended visualization of workflow build history on the index page of a flow project, under Stage View. (You can also click on Full Stage View to get a full-screen view.)</a:t>
            </a:r>
          </a:p>
        </p:txBody>
      </p:sp>
    </p:spTree>
    <p:extLst>
      <p:ext uri="{BB962C8B-B14F-4D97-AF65-F5344CB8AC3E}">
        <p14:creationId xmlns:p14="http://schemas.microsoft.com/office/powerpoint/2010/main" val="2099755723"/>
      </p:ext>
    </p:extLst>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2123087" y="833966"/>
            <a:ext cx="8227500" cy="836098"/>
          </a:xfrm>
          <a:prstGeom prst="rect">
            <a:avLst/>
          </a:prstGeom>
          <a:noFill/>
          <a:ln>
            <a:noFill/>
          </a:ln>
        </p:spPr>
        <p:txBody>
          <a:bodyPr lIns="91425" tIns="91425" rIns="91425" bIns="91425" anchor="ctr" anchorCtr="0">
            <a:noAutofit/>
          </a:bodyPr>
          <a:lstStyle/>
          <a:p>
            <a:pPr>
              <a:buSzPct val="25000"/>
            </a:pPr>
            <a:r>
              <a:rPr lang="en"/>
              <a:t>Benefits: Simplicity </a:t>
            </a:r>
          </a:p>
        </p:txBody>
      </p:sp>
      <p:sp>
        <p:nvSpPr>
          <p:cNvPr id="85" name="Shape 85"/>
          <p:cNvSpPr txBox="1">
            <a:spLocks noGrp="1"/>
          </p:cNvSpPr>
          <p:nvPr>
            <p:ph type="body" idx="1"/>
          </p:nvPr>
        </p:nvSpPr>
        <p:spPr>
          <a:xfrm>
            <a:off x="2123831" y="1691866"/>
            <a:ext cx="8226598" cy="4526100"/>
          </a:xfrm>
          <a:prstGeom prst="rect">
            <a:avLst/>
          </a:prstGeom>
          <a:noFill/>
          <a:ln>
            <a:noFill/>
          </a:ln>
        </p:spPr>
        <p:txBody>
          <a:bodyPr lIns="91425" tIns="91425" rIns="91425" bIns="91425" anchor="t" anchorCtr="0">
            <a:noAutofit/>
          </a:bodyPr>
          <a:lstStyle/>
          <a:p>
            <a:pPr>
              <a:buSzPct val="25000"/>
            </a:pPr>
            <a:r>
              <a:rPr lang="en"/>
              <a:t>By adding Stage View to your Workflow jobs it allows users to easily identify the progress of each stage within the job.</a:t>
            </a:r>
          </a:p>
        </p:txBody>
      </p:sp>
    </p:spTree>
    <p:extLst>
      <p:ext uri="{BB962C8B-B14F-4D97-AF65-F5344CB8AC3E}">
        <p14:creationId xmlns:p14="http://schemas.microsoft.com/office/powerpoint/2010/main" val="258015762"/>
      </p:ext>
    </p:extLst>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2123087" y="833966"/>
            <a:ext cx="8227500" cy="836098"/>
          </a:xfrm>
          <a:prstGeom prst="rect">
            <a:avLst/>
          </a:prstGeom>
          <a:noFill/>
          <a:ln>
            <a:noFill/>
          </a:ln>
        </p:spPr>
        <p:txBody>
          <a:bodyPr lIns="91425" tIns="91425" rIns="91425" bIns="91425" anchor="ctr" anchorCtr="0">
            <a:noAutofit/>
          </a:bodyPr>
          <a:lstStyle/>
          <a:p>
            <a:pPr>
              <a:buSzPct val="25000"/>
            </a:pPr>
            <a:r>
              <a:rPr lang="en"/>
              <a:t>Where do we start?</a:t>
            </a:r>
          </a:p>
        </p:txBody>
      </p:sp>
      <p:sp>
        <p:nvSpPr>
          <p:cNvPr id="91" name="Shape 91"/>
          <p:cNvSpPr txBox="1">
            <a:spLocks noGrp="1"/>
          </p:cNvSpPr>
          <p:nvPr>
            <p:ph type="body" idx="1"/>
          </p:nvPr>
        </p:nvSpPr>
        <p:spPr>
          <a:xfrm>
            <a:off x="2123831" y="1691866"/>
            <a:ext cx="8226598" cy="4526100"/>
          </a:xfrm>
          <a:prstGeom prst="rect">
            <a:avLst/>
          </a:prstGeom>
          <a:noFill/>
          <a:ln>
            <a:noFill/>
          </a:ln>
        </p:spPr>
        <p:txBody>
          <a:bodyPr lIns="91425" tIns="91425" rIns="91425" bIns="91425" anchor="t" anchorCtr="0">
            <a:noAutofit/>
          </a:bodyPr>
          <a:lstStyle/>
          <a:p>
            <a:pPr>
              <a:buSzPct val="25000"/>
            </a:pPr>
            <a:r>
              <a:rPr lang="en" sz="2000"/>
              <a:t>To take advantage of this view, you need to define stages in your flow. You can have as many stages as you like, in a linear sequence. (They may be inside other steps such as node if that is convenient.) Give each a short name that will appear in the GUI.</a:t>
            </a:r>
          </a:p>
          <a:p>
            <a:endParaRPr sz="2000"/>
          </a:p>
          <a:p>
            <a:pPr>
              <a:buSzPct val="25000"/>
            </a:pPr>
            <a:r>
              <a:rPr lang="en" sz="2000"/>
              <a:t>stage 'Checkout'</a:t>
            </a:r>
          </a:p>
          <a:p>
            <a:pPr>
              <a:buSzPct val="25000"/>
            </a:pPr>
            <a:r>
              <a:rPr lang="en" sz="2000"/>
              <a:t>node {</a:t>
            </a:r>
          </a:p>
          <a:p>
            <a:pPr>
              <a:buSzPct val="25000"/>
            </a:pPr>
            <a:r>
              <a:rPr lang="en" sz="2000"/>
              <a:t>  svn 'https://svn.mycorp/trunk/'</a:t>
            </a:r>
          </a:p>
          <a:p>
            <a:pPr>
              <a:buSzPct val="25000"/>
            </a:pPr>
            <a:r>
              <a:rPr lang="en" sz="2000"/>
              <a:t>  stage 'Build'</a:t>
            </a:r>
          </a:p>
          <a:p>
            <a:pPr>
              <a:buSzPct val="25000"/>
            </a:pPr>
            <a:r>
              <a:rPr lang="en" sz="2000"/>
              <a:t>  sh 'make all'</a:t>
            </a:r>
          </a:p>
          <a:p>
            <a:pPr>
              <a:buSzPct val="25000"/>
            </a:pPr>
            <a:r>
              <a:rPr lang="en" sz="2000"/>
              <a:t>  stage 'Test'</a:t>
            </a:r>
          </a:p>
          <a:p>
            <a:pPr>
              <a:buSzPct val="25000"/>
            </a:pPr>
            <a:r>
              <a:rPr lang="en" sz="2000"/>
              <a:t>  sh 'make test'</a:t>
            </a:r>
          </a:p>
          <a:p>
            <a:pPr>
              <a:buSzPct val="25000"/>
            </a:pPr>
            <a:r>
              <a:rPr lang="en" sz="2000"/>
              <a:t>}</a:t>
            </a:r>
          </a:p>
        </p:txBody>
      </p:sp>
    </p:spTree>
    <p:extLst>
      <p:ext uri="{BB962C8B-B14F-4D97-AF65-F5344CB8AC3E}">
        <p14:creationId xmlns:p14="http://schemas.microsoft.com/office/powerpoint/2010/main" val="935967646"/>
      </p:ext>
    </p:extLst>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2419141" y="2667000"/>
            <a:ext cx="6325200" cy="1358698"/>
          </a:xfrm>
          <a:prstGeom prst="rect">
            <a:avLst/>
          </a:prstGeom>
          <a:noFill/>
          <a:ln>
            <a:noFill/>
          </a:ln>
        </p:spPr>
        <p:txBody>
          <a:bodyPr lIns="91425" tIns="91425" rIns="91425" bIns="91425" anchor="b" anchorCtr="0">
            <a:noAutofit/>
          </a:bodyPr>
          <a:lstStyle/>
          <a:p>
            <a:pPr algn="ctr">
              <a:buSzPct val="25000"/>
            </a:pPr>
            <a:r>
              <a:rPr lang="en">
                <a:solidFill>
                  <a:srgbClr val="000000"/>
                </a:solidFill>
              </a:rPr>
              <a:t>Lab Exercise:</a:t>
            </a:r>
          </a:p>
          <a:p>
            <a:pPr algn="ctr">
              <a:buSzPct val="25000"/>
            </a:pPr>
            <a:r>
              <a:rPr lang="en"/>
              <a:t>Setting Up Workflow Stage View</a:t>
            </a:r>
          </a:p>
        </p:txBody>
      </p:sp>
    </p:spTree>
    <p:extLst>
      <p:ext uri="{BB962C8B-B14F-4D97-AF65-F5344CB8AC3E}">
        <p14:creationId xmlns:p14="http://schemas.microsoft.com/office/powerpoint/2010/main" val="3782053790"/>
      </p:ext>
    </p:extLst>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 </a:t>
            </a:r>
            <a:r>
              <a:rPr lang="en-US" sz="3200" dirty="0" smtClean="0"/>
              <a:t>Stages</a:t>
            </a:r>
            <a:endParaRPr lang="en-US" sz="3200" dirty="0"/>
          </a:p>
        </p:txBody>
      </p:sp>
      <p:sp>
        <p:nvSpPr>
          <p:cNvPr id="4" name="Text Placeholder 3"/>
          <p:cNvSpPr>
            <a:spLocks noGrp="1"/>
          </p:cNvSpPr>
          <p:nvPr>
            <p:ph type="body" idx="1"/>
          </p:nvPr>
        </p:nvSpPr>
        <p:spPr/>
        <p:txBody>
          <a:bodyPr anchor="t"/>
          <a:lstStyle/>
          <a:p>
            <a:endParaRPr lang="en-US" b="1" dirty="0" smtClean="0">
              <a:solidFill>
                <a:schemeClr val="dk2"/>
              </a:solidFill>
            </a:endParaRPr>
          </a:p>
          <a:p>
            <a:endParaRPr lang="en-US" b="1" dirty="0">
              <a:solidFill>
                <a:schemeClr val="dk2"/>
              </a:solidFill>
            </a:endParaRPr>
          </a:p>
          <a:p>
            <a:r>
              <a:rPr lang="en-US" b="1" dirty="0" smtClean="0">
                <a:solidFill>
                  <a:schemeClr val="dk2"/>
                </a:solidFill>
              </a:rPr>
              <a:t>Goal</a:t>
            </a:r>
            <a:r>
              <a:rPr lang="en-US" dirty="0"/>
              <a:t>:</a:t>
            </a:r>
            <a:endParaRPr lang="en-US" dirty="0" smtClean="0"/>
          </a:p>
          <a:p>
            <a:endParaRPr lang="en-US" dirty="0"/>
          </a:p>
          <a:p>
            <a:r>
              <a:rPr lang="en-US" dirty="0" smtClean="0"/>
              <a:t>The </a:t>
            </a:r>
            <a:r>
              <a:rPr lang="en-US" dirty="0"/>
              <a:t>aim of this </a:t>
            </a:r>
            <a:r>
              <a:rPr lang="en-US" dirty="0" smtClean="0"/>
              <a:t>Lab </a:t>
            </a:r>
            <a:r>
              <a:rPr lang="en-US" dirty="0"/>
              <a:t>is </a:t>
            </a:r>
            <a:r>
              <a:rPr lang="en-US" dirty="0" smtClean="0"/>
              <a:t>to</a:t>
            </a:r>
          </a:p>
          <a:p>
            <a:r>
              <a:rPr lang="en-US" dirty="0"/>
              <a:t>s</a:t>
            </a:r>
            <a:r>
              <a:rPr lang="en-US" dirty="0" smtClean="0"/>
              <a:t>imulate a continuous delivery</a:t>
            </a:r>
          </a:p>
          <a:p>
            <a:r>
              <a:rPr lang="en-US" dirty="0" smtClean="0"/>
              <a:t>workflow.</a:t>
            </a:r>
            <a:endParaRPr lang="en-US" dirty="0"/>
          </a:p>
          <a:p>
            <a:endParaRPr lang="en-US" dirty="0"/>
          </a:p>
        </p:txBody>
      </p:sp>
      <p:sp>
        <p:nvSpPr>
          <p:cNvPr id="5" name="Text Placeholder 4"/>
          <p:cNvSpPr>
            <a:spLocks noGrp="1"/>
          </p:cNvSpPr>
          <p:nvPr>
            <p:ph type="body" idx="2"/>
          </p:nvPr>
        </p:nvSpPr>
        <p:spPr/>
        <p:txBody>
          <a:bodyPr anchor="ctr"/>
          <a:lstStyle/>
          <a:p>
            <a:r>
              <a:rPr lang="en-US" i="1" dirty="0" smtClean="0"/>
              <a:t>See Lab Exercise Workbook</a:t>
            </a:r>
          </a:p>
          <a:p>
            <a:r>
              <a:rPr lang="en-US" i="1" dirty="0" smtClean="0"/>
              <a:t>Lab #.</a:t>
            </a:r>
          </a:p>
          <a:p>
            <a:r>
              <a:rPr lang="en-US" i="1" dirty="0" smtClean="0"/>
              <a:t>Stages</a:t>
            </a:r>
            <a:endParaRPr lang="en-US" i="1" dirty="0"/>
          </a:p>
        </p:txBody>
      </p:sp>
    </p:spTree>
    <p:extLst>
      <p:ext uri="{BB962C8B-B14F-4D97-AF65-F5344CB8AC3E}">
        <p14:creationId xmlns:p14="http://schemas.microsoft.com/office/powerpoint/2010/main" val="27800914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419141" y="2667001"/>
            <a:ext cx="6325200" cy="1358699"/>
          </a:xfrm>
          <a:prstGeom prst="rect">
            <a:avLst/>
          </a:prstGeom>
        </p:spPr>
        <p:txBody>
          <a:bodyPr lIns="91425" tIns="91425" rIns="91425" bIns="91425" anchor="b" anchorCtr="0">
            <a:noAutofit/>
          </a:bodyPr>
          <a:lstStyle/>
          <a:p>
            <a:r>
              <a:rPr lang="en" dirty="0" smtClean="0"/>
              <a:t>Key Workflow DSL – </a:t>
            </a:r>
            <a:br>
              <a:rPr lang="en" dirty="0" smtClean="0"/>
            </a:br>
            <a:r>
              <a:rPr lang="en" dirty="0" smtClean="0"/>
              <a:t>checkpoint</a:t>
            </a:r>
            <a:endParaRPr lang="en" dirty="0"/>
          </a:p>
        </p:txBody>
      </p:sp>
    </p:spTree>
    <p:extLst>
      <p:ext uri="{BB962C8B-B14F-4D97-AF65-F5344CB8AC3E}">
        <p14:creationId xmlns:p14="http://schemas.microsoft.com/office/powerpoint/2010/main" val="3080404561"/>
      </p:ext>
    </p:extLst>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2123087" y="833967"/>
            <a:ext cx="8227500" cy="836099"/>
          </a:xfrm>
          <a:prstGeom prst="rect">
            <a:avLst/>
          </a:prstGeom>
        </p:spPr>
        <p:txBody>
          <a:bodyPr lIns="91425" tIns="91425" rIns="91425" bIns="91425" anchor="ctr" anchorCtr="0">
            <a:noAutofit/>
          </a:bodyPr>
          <a:lstStyle/>
          <a:p>
            <a:r>
              <a:rPr lang="en"/>
              <a:t>Checkpoints</a:t>
            </a:r>
          </a:p>
        </p:txBody>
      </p:sp>
      <p:sp>
        <p:nvSpPr>
          <p:cNvPr id="273" name="Shape 273"/>
          <p:cNvSpPr txBox="1">
            <a:spLocks noGrp="1"/>
          </p:cNvSpPr>
          <p:nvPr>
            <p:ph type="body" idx="1"/>
          </p:nvPr>
        </p:nvSpPr>
        <p:spPr>
          <a:xfrm>
            <a:off x="2123832" y="1691866"/>
            <a:ext cx="8226599" cy="4526100"/>
          </a:xfrm>
          <a:prstGeom prst="rect">
            <a:avLst/>
          </a:prstGeom>
        </p:spPr>
        <p:txBody>
          <a:bodyPr lIns="91425" tIns="91425" rIns="91425" bIns="91425" anchor="t" anchorCtr="0">
            <a:noAutofit/>
          </a:bodyPr>
          <a:lstStyle/>
          <a:p>
            <a:r>
              <a:rPr lang="en"/>
              <a:t>Complex workflow may fail due to external causes (test resource offline, etc…)</a:t>
            </a:r>
          </a:p>
          <a:p>
            <a:r>
              <a:rPr lang="en"/>
              <a:t>Restarting from step 1 would be a waste of time and resources</a:t>
            </a:r>
          </a:p>
          <a:p>
            <a:endParaRPr/>
          </a:p>
          <a:p>
            <a:r>
              <a:rPr lang="en"/>
              <a:t>Checkpoints capture the workflow state</a:t>
            </a:r>
          </a:p>
          <a:p>
            <a:endParaRPr/>
          </a:p>
          <a:p>
            <a:r>
              <a:rPr lang="en"/>
              <a:t>Allow to start a new execution from intermediate state</a:t>
            </a:r>
          </a:p>
          <a:p>
            <a:endParaRPr/>
          </a:p>
          <a:p>
            <a:endParaRPr/>
          </a:p>
        </p:txBody>
      </p:sp>
    </p:spTree>
    <p:extLst>
      <p:ext uri="{BB962C8B-B14F-4D97-AF65-F5344CB8AC3E}">
        <p14:creationId xmlns:p14="http://schemas.microsoft.com/office/powerpoint/2010/main" val="562831438"/>
      </p:ext>
    </p:extLst>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 </a:t>
            </a:r>
            <a:r>
              <a:rPr lang="en-US" sz="3200" dirty="0" smtClean="0"/>
              <a:t>Checkpoint</a:t>
            </a:r>
            <a:endParaRPr lang="en-US" sz="3200" dirty="0"/>
          </a:p>
        </p:txBody>
      </p:sp>
      <p:sp>
        <p:nvSpPr>
          <p:cNvPr id="4" name="Text Placeholder 3"/>
          <p:cNvSpPr>
            <a:spLocks noGrp="1"/>
          </p:cNvSpPr>
          <p:nvPr>
            <p:ph type="body" idx="1"/>
          </p:nvPr>
        </p:nvSpPr>
        <p:spPr/>
        <p:txBody>
          <a:bodyPr anchor="t"/>
          <a:lstStyle/>
          <a:p>
            <a:endParaRPr lang="en-US" b="1" dirty="0" smtClean="0">
              <a:solidFill>
                <a:schemeClr val="dk2"/>
              </a:solidFill>
            </a:endParaRPr>
          </a:p>
          <a:p>
            <a:endParaRPr lang="en-US" b="1" dirty="0">
              <a:solidFill>
                <a:schemeClr val="dk2"/>
              </a:solidFill>
            </a:endParaRPr>
          </a:p>
          <a:p>
            <a:r>
              <a:rPr lang="en-US" b="1" dirty="0" smtClean="0">
                <a:solidFill>
                  <a:schemeClr val="dk2"/>
                </a:solidFill>
              </a:rPr>
              <a:t>Goal</a:t>
            </a:r>
            <a:r>
              <a:rPr lang="en-US" dirty="0"/>
              <a:t>:</a:t>
            </a:r>
            <a:endParaRPr lang="en-US" dirty="0" smtClean="0"/>
          </a:p>
          <a:p>
            <a:endParaRPr lang="en-US" dirty="0"/>
          </a:p>
          <a:p>
            <a:r>
              <a:rPr lang="en-US" dirty="0" smtClean="0"/>
              <a:t>The </a:t>
            </a:r>
            <a:r>
              <a:rPr lang="en-US" dirty="0"/>
              <a:t>aim of this </a:t>
            </a:r>
            <a:r>
              <a:rPr lang="en-US" dirty="0" smtClean="0"/>
              <a:t>Lab </a:t>
            </a:r>
            <a:r>
              <a:rPr lang="en-US" dirty="0"/>
              <a:t>is </a:t>
            </a:r>
            <a:r>
              <a:rPr lang="en-US" dirty="0" smtClean="0"/>
              <a:t>to</a:t>
            </a:r>
          </a:p>
          <a:p>
            <a:r>
              <a:rPr lang="en-US" dirty="0"/>
              <a:t>d</a:t>
            </a:r>
            <a:r>
              <a:rPr lang="en-US" dirty="0" smtClean="0"/>
              <a:t>emonstrate the declaration of a</a:t>
            </a:r>
          </a:p>
          <a:p>
            <a:r>
              <a:rPr lang="en-US" dirty="0" smtClean="0"/>
              <a:t>checkpoint in a workflow</a:t>
            </a:r>
            <a:endParaRPr lang="en-US" dirty="0"/>
          </a:p>
          <a:p>
            <a:endParaRPr lang="en-US" dirty="0"/>
          </a:p>
        </p:txBody>
      </p:sp>
      <p:sp>
        <p:nvSpPr>
          <p:cNvPr id="5" name="Text Placeholder 4"/>
          <p:cNvSpPr>
            <a:spLocks noGrp="1"/>
          </p:cNvSpPr>
          <p:nvPr>
            <p:ph type="body" idx="2"/>
          </p:nvPr>
        </p:nvSpPr>
        <p:spPr/>
        <p:txBody>
          <a:bodyPr anchor="ctr"/>
          <a:lstStyle/>
          <a:p>
            <a:r>
              <a:rPr lang="en-US" i="1" dirty="0" smtClean="0"/>
              <a:t>See Lab Exercise Workbook</a:t>
            </a:r>
          </a:p>
          <a:p>
            <a:r>
              <a:rPr lang="en-US" i="1" dirty="0" smtClean="0"/>
              <a:t>Lab #.</a:t>
            </a:r>
          </a:p>
          <a:p>
            <a:r>
              <a:rPr lang="en-US" i="1" dirty="0" smtClean="0"/>
              <a:t>checkpoint</a:t>
            </a:r>
            <a:endParaRPr lang="en-US" i="1" dirty="0"/>
          </a:p>
        </p:txBody>
      </p:sp>
    </p:spTree>
    <p:extLst>
      <p:ext uri="{BB962C8B-B14F-4D97-AF65-F5344CB8AC3E}">
        <p14:creationId xmlns:p14="http://schemas.microsoft.com/office/powerpoint/2010/main" val="45711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9" name="Shape 92"/>
          <p:cNvSpPr txBox="1"/>
          <p:nvPr/>
        </p:nvSpPr>
        <p:spPr>
          <a:xfrm>
            <a:off x="2121593" y="2105934"/>
            <a:ext cx="8005369" cy="2443594"/>
          </a:xfrm>
          <a:prstGeom prst="rect">
            <a:avLst/>
          </a:prstGeom>
          <a:noFill/>
          <a:ln>
            <a:noFill/>
          </a:ln>
        </p:spPr>
        <p:txBody>
          <a:bodyPr lIns="91425" tIns="45700" rIns="91425" bIns="45700" anchor="t" anchorCtr="0">
            <a:noAutofit/>
          </a:bodyPr>
          <a:lstStyle/>
          <a:p>
            <a:pPr marL="342900" indent="-342900">
              <a:buFont typeface="Wingdings" charset="2"/>
              <a:buChar char="q"/>
            </a:pPr>
            <a:r>
              <a:rPr lang="en-US" sz="2000" kern="0" dirty="0" smtClean="0">
                <a:solidFill>
                  <a:srgbClr val="000000"/>
                </a:solidFill>
                <a:cs typeface="Arial"/>
                <a:sym typeface="Arial"/>
                <a:rtl val="0"/>
              </a:rPr>
              <a:t>Docker</a:t>
            </a:r>
          </a:p>
          <a:p>
            <a:pPr marL="342900" indent="-342900">
              <a:buFont typeface="Wingdings" charset="2"/>
              <a:buChar char="q"/>
            </a:pPr>
            <a:endParaRPr lang="en-US" sz="2000" kern="0" dirty="0">
              <a:solidFill>
                <a:srgbClr val="000000"/>
              </a:solidFill>
              <a:cs typeface="Arial"/>
              <a:sym typeface="Arial"/>
              <a:rtl val="0"/>
            </a:endParaRPr>
          </a:p>
          <a:p>
            <a:pPr marL="342900" indent="-342900">
              <a:buFont typeface="Wingdings" charset="2"/>
              <a:buChar char="q"/>
            </a:pPr>
            <a:endParaRPr lang="en-US" sz="2000" kern="0" dirty="0" smtClean="0">
              <a:solidFill>
                <a:srgbClr val="000000"/>
              </a:solidFill>
              <a:cs typeface="Arial"/>
              <a:sym typeface="Arial"/>
              <a:rtl val="0"/>
            </a:endParaRPr>
          </a:p>
          <a:p>
            <a:pPr marL="342900" indent="-342900">
              <a:buFont typeface="Wingdings" charset="2"/>
              <a:buChar char="q"/>
            </a:pPr>
            <a:endParaRPr lang="en-US" sz="2000" kern="0" dirty="0">
              <a:solidFill>
                <a:srgbClr val="000000"/>
              </a:solidFill>
              <a:cs typeface="Arial"/>
              <a:sym typeface="Arial"/>
              <a:rtl val="0"/>
            </a:endParaRPr>
          </a:p>
          <a:p>
            <a:pPr marL="342900" indent="-342900">
              <a:buFont typeface="Wingdings" charset="2"/>
              <a:buChar char="q"/>
            </a:pPr>
            <a:r>
              <a:rPr lang="en-US" sz="2000" kern="0" dirty="0" smtClean="0">
                <a:solidFill>
                  <a:srgbClr val="000000"/>
                </a:solidFill>
                <a:cs typeface="Arial"/>
                <a:sym typeface="Arial"/>
                <a:rtl val="0"/>
              </a:rPr>
              <a:t>Integrating Workflow and Docker</a:t>
            </a:r>
          </a:p>
          <a:p>
            <a:pPr marL="342900" indent="-342900">
              <a:buFont typeface="Wingdings" charset="2"/>
              <a:buChar char="q"/>
            </a:pPr>
            <a:endParaRPr lang="en-US" sz="2000" kern="0" dirty="0">
              <a:solidFill>
                <a:srgbClr val="000000"/>
              </a:solidFill>
              <a:cs typeface="Arial"/>
              <a:sym typeface="Arial"/>
              <a:rtl val="0"/>
            </a:endParaRPr>
          </a:p>
          <a:p>
            <a:pPr marL="342900" indent="-342900">
              <a:buFont typeface="Wingdings" charset="2"/>
              <a:buChar char="q"/>
            </a:pPr>
            <a:endParaRPr lang="en-US" sz="2000" kern="0" dirty="0" smtClean="0">
              <a:solidFill>
                <a:srgbClr val="000000"/>
              </a:solidFill>
              <a:cs typeface="Arial"/>
              <a:sym typeface="Arial"/>
              <a:rtl val="0"/>
            </a:endParaRPr>
          </a:p>
          <a:p>
            <a:endParaRPr lang="en-US" sz="2000" kern="0" dirty="0" smtClean="0">
              <a:solidFill>
                <a:srgbClr val="000000"/>
              </a:solidFill>
              <a:cs typeface="Arial"/>
              <a:sym typeface="Arial"/>
              <a:rtl val="0"/>
            </a:endParaRPr>
          </a:p>
          <a:p>
            <a:pPr marL="342900" indent="-342900">
              <a:buFont typeface="Wingdings" charset="2"/>
              <a:buChar char="q"/>
            </a:pPr>
            <a:r>
              <a:rPr lang="en-US" sz="2000" kern="0" dirty="0" smtClean="0">
                <a:solidFill>
                  <a:srgbClr val="000000"/>
                </a:solidFill>
                <a:cs typeface="Arial"/>
                <a:sym typeface="Arial"/>
                <a:rtl val="0"/>
              </a:rPr>
              <a:t>Course Review</a:t>
            </a:r>
            <a:endParaRPr lang="en-US" sz="2000" kern="0" dirty="0">
              <a:solidFill>
                <a:srgbClr val="000000"/>
              </a:solidFill>
              <a:cs typeface="Arial"/>
              <a:sym typeface="Arial"/>
              <a:rtl val="0"/>
            </a:endParaRPr>
          </a:p>
        </p:txBody>
      </p:sp>
      <p:sp>
        <p:nvSpPr>
          <p:cNvPr id="4" name="Shape 91"/>
          <p:cNvSpPr txBox="1">
            <a:spLocks/>
          </p:cNvSpPr>
          <p:nvPr/>
        </p:nvSpPr>
        <p:spPr>
          <a:xfrm>
            <a:off x="2121592" y="695941"/>
            <a:ext cx="8005369" cy="799105"/>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CB3725"/>
              </a:buClr>
              <a:buSzPct val="100000"/>
              <a:buFont typeface="PT Sans"/>
              <a:buNone/>
              <a:defRPr sz="3600" b="0" i="0" u="none" strike="noStrike" cap="none" baseline="0">
                <a:solidFill>
                  <a:srgbClr val="CB3725"/>
                </a:solidFill>
                <a:latin typeface="PT Sans"/>
                <a:ea typeface="PT Sans"/>
                <a:cs typeface="PT Sans"/>
                <a:sym typeface="PT Sans"/>
                <a:rtl val="0"/>
              </a:defRPr>
            </a:lvl1pPr>
            <a:lvl2pPr marR="0" algn="l" rtl="0">
              <a:lnSpc>
                <a:spcPct val="100000"/>
              </a:lnSpc>
              <a:spcBef>
                <a:spcPts val="0"/>
              </a:spcBef>
              <a:spcAft>
                <a:spcPts val="0"/>
              </a:spcAft>
              <a:buClr>
                <a:srgbClr val="CB3725"/>
              </a:buClr>
              <a:buSzPct val="100000"/>
              <a:buFont typeface="PT Sans"/>
              <a:buNone/>
              <a:defRPr sz="3600" b="0" i="0" u="none" strike="noStrike" cap="none" baseline="0">
                <a:solidFill>
                  <a:srgbClr val="CB3725"/>
                </a:solidFill>
                <a:latin typeface="PT Sans"/>
                <a:ea typeface="PT Sans"/>
                <a:cs typeface="PT Sans"/>
                <a:sym typeface="PT Sans"/>
                <a:rtl val="0"/>
              </a:defRPr>
            </a:lvl2pPr>
            <a:lvl3pPr algn="l" rtl="0">
              <a:spcBef>
                <a:spcPts val="0"/>
              </a:spcBef>
              <a:spcAft>
                <a:spcPts val="0"/>
              </a:spcAft>
              <a:buClr>
                <a:srgbClr val="CB3725"/>
              </a:buClr>
              <a:buSzPct val="100000"/>
              <a:buFont typeface="PT Sans"/>
              <a:buNone/>
              <a:defRPr sz="3600">
                <a:solidFill>
                  <a:srgbClr val="CB3725"/>
                </a:solidFill>
                <a:latin typeface="PT Sans"/>
                <a:ea typeface="PT Sans"/>
                <a:cs typeface="PT Sans"/>
                <a:sym typeface="PT Sans"/>
              </a:defRPr>
            </a:lvl3pPr>
            <a:lvl4pPr algn="l" rtl="0">
              <a:spcBef>
                <a:spcPts val="0"/>
              </a:spcBef>
              <a:spcAft>
                <a:spcPts val="0"/>
              </a:spcAft>
              <a:buClr>
                <a:srgbClr val="CB3725"/>
              </a:buClr>
              <a:buSzPct val="100000"/>
              <a:buFont typeface="PT Sans"/>
              <a:buNone/>
              <a:defRPr sz="3600">
                <a:solidFill>
                  <a:srgbClr val="CB3725"/>
                </a:solidFill>
                <a:latin typeface="PT Sans"/>
                <a:ea typeface="PT Sans"/>
                <a:cs typeface="PT Sans"/>
                <a:sym typeface="PT Sans"/>
              </a:defRPr>
            </a:lvl4pPr>
            <a:lvl5pPr algn="l" rtl="0">
              <a:spcBef>
                <a:spcPts val="0"/>
              </a:spcBef>
              <a:spcAft>
                <a:spcPts val="0"/>
              </a:spcAft>
              <a:buClr>
                <a:srgbClr val="CB3725"/>
              </a:buClr>
              <a:buSzPct val="100000"/>
              <a:buFont typeface="PT Sans"/>
              <a:buNone/>
              <a:defRPr sz="3600">
                <a:solidFill>
                  <a:srgbClr val="CB3725"/>
                </a:solidFill>
                <a:latin typeface="PT Sans"/>
                <a:ea typeface="PT Sans"/>
                <a:cs typeface="PT Sans"/>
                <a:sym typeface="PT Sans"/>
              </a:defRPr>
            </a:lvl5pPr>
            <a:lvl6pPr marL="457200" algn="l" rtl="0">
              <a:spcBef>
                <a:spcPts val="0"/>
              </a:spcBef>
              <a:spcAft>
                <a:spcPts val="0"/>
              </a:spcAft>
              <a:buClr>
                <a:srgbClr val="CB3725"/>
              </a:buClr>
              <a:buSzPct val="100000"/>
              <a:buFont typeface="PT Sans"/>
              <a:buNone/>
              <a:defRPr sz="3600">
                <a:solidFill>
                  <a:srgbClr val="CB3725"/>
                </a:solidFill>
                <a:latin typeface="PT Sans"/>
                <a:ea typeface="PT Sans"/>
                <a:cs typeface="PT Sans"/>
                <a:sym typeface="PT Sans"/>
              </a:defRPr>
            </a:lvl6pPr>
            <a:lvl7pPr marL="914400" algn="l" rtl="0">
              <a:spcBef>
                <a:spcPts val="0"/>
              </a:spcBef>
              <a:spcAft>
                <a:spcPts val="0"/>
              </a:spcAft>
              <a:buClr>
                <a:srgbClr val="CB3725"/>
              </a:buClr>
              <a:buSzPct val="100000"/>
              <a:buFont typeface="PT Sans"/>
              <a:buNone/>
              <a:defRPr sz="3600">
                <a:solidFill>
                  <a:srgbClr val="CB3725"/>
                </a:solidFill>
                <a:latin typeface="PT Sans"/>
                <a:ea typeface="PT Sans"/>
                <a:cs typeface="PT Sans"/>
                <a:sym typeface="PT Sans"/>
              </a:defRPr>
            </a:lvl7pPr>
            <a:lvl8pPr marL="1371600" algn="l" rtl="0">
              <a:spcBef>
                <a:spcPts val="0"/>
              </a:spcBef>
              <a:spcAft>
                <a:spcPts val="0"/>
              </a:spcAft>
              <a:buClr>
                <a:srgbClr val="CB3725"/>
              </a:buClr>
              <a:buSzPct val="100000"/>
              <a:buFont typeface="PT Sans"/>
              <a:buNone/>
              <a:defRPr sz="3600">
                <a:solidFill>
                  <a:srgbClr val="CB3725"/>
                </a:solidFill>
                <a:latin typeface="PT Sans"/>
                <a:ea typeface="PT Sans"/>
                <a:cs typeface="PT Sans"/>
                <a:sym typeface="PT Sans"/>
              </a:defRPr>
            </a:lvl8pPr>
            <a:lvl9pPr marL="1828800" algn="l" rtl="0">
              <a:spcBef>
                <a:spcPts val="0"/>
              </a:spcBef>
              <a:spcAft>
                <a:spcPts val="0"/>
              </a:spcAft>
              <a:buClr>
                <a:srgbClr val="CB3725"/>
              </a:buClr>
              <a:buSzPct val="100000"/>
              <a:buFont typeface="PT Sans"/>
              <a:buNone/>
              <a:defRPr sz="3600">
                <a:solidFill>
                  <a:srgbClr val="CB3725"/>
                </a:solidFill>
                <a:latin typeface="PT Sans"/>
                <a:ea typeface="PT Sans"/>
                <a:cs typeface="PT Sans"/>
                <a:sym typeface="PT Sans"/>
              </a:defRPr>
            </a:lvl9pPr>
          </a:lstStyle>
          <a:p>
            <a:pPr>
              <a:buSzPct val="25000"/>
            </a:pPr>
            <a:r>
              <a:rPr lang="en-US" sz="3200" kern="0" dirty="0" smtClean="0">
                <a:solidFill>
                  <a:srgbClr val="E15200"/>
                </a:solidFill>
              </a:rPr>
              <a:t>Agenda </a:t>
            </a:r>
            <a:r>
              <a:rPr lang="en-US" sz="2000" kern="0" dirty="0" smtClean="0">
                <a:solidFill>
                  <a:srgbClr val="E15200"/>
                </a:solidFill>
              </a:rPr>
              <a:t>(Day 4)</a:t>
            </a:r>
            <a:endParaRPr lang="en-US" sz="2000" kern="0" dirty="0">
              <a:solidFill>
                <a:srgbClr val="E15200"/>
              </a:solidFill>
            </a:endParaRPr>
          </a:p>
        </p:txBody>
      </p:sp>
    </p:spTree>
    <p:extLst>
      <p:ext uri="{BB962C8B-B14F-4D97-AF65-F5344CB8AC3E}">
        <p14:creationId xmlns:p14="http://schemas.microsoft.com/office/powerpoint/2010/main" val="45381858"/>
      </p:ext>
    </p:extLst>
  </p:cSld>
  <p:clrMapOvr>
    <a:masterClrMapping/>
  </p:clrMapOvr>
  <p:transitio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algn="ctr" eaLnBrk="1" hangingPunct="1"/>
            <a:r>
              <a:rPr lang="en-US" altLang="en-US" sz="2800" dirty="0">
                <a:latin typeface="PT Sans" charset="0"/>
              </a:rPr>
              <a:t>Workflow with </a:t>
            </a:r>
            <a:r>
              <a:rPr lang="en-US" altLang="en-US" sz="2800" dirty="0" smtClean="0">
                <a:latin typeface="PT Sans" charset="0"/>
              </a:rPr>
              <a:t>Docker</a:t>
            </a:r>
            <a:br>
              <a:rPr lang="en-US" altLang="en-US" sz="2800" dirty="0" smtClean="0">
                <a:latin typeface="PT Sans" charset="0"/>
              </a:rPr>
            </a:br>
            <a:r>
              <a:rPr lang="en-US" altLang="en-US" sz="3200" dirty="0" smtClean="0">
                <a:latin typeface="PT Sans" charset="0"/>
              </a:rPr>
              <a:t>Day 3</a:t>
            </a:r>
            <a:endParaRPr lang="en-US" altLang="en-US" sz="4000" dirty="0">
              <a:latin typeface="PT Sans" charset="0"/>
            </a:endParaRPr>
          </a:p>
        </p:txBody>
      </p:sp>
    </p:spTree>
    <p:extLst>
      <p:ext uri="{BB962C8B-B14F-4D97-AF65-F5344CB8AC3E}">
        <p14:creationId xmlns:p14="http://schemas.microsoft.com/office/powerpoint/2010/main" val="19920058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419141" y="2667001"/>
            <a:ext cx="6325200" cy="1358699"/>
          </a:xfrm>
          <a:prstGeom prst="rect">
            <a:avLst/>
          </a:prstGeom>
        </p:spPr>
        <p:txBody>
          <a:bodyPr lIns="91425" tIns="91425" rIns="91425" bIns="91425" anchor="b" anchorCtr="0">
            <a:noAutofit/>
          </a:bodyPr>
          <a:lstStyle/>
          <a:p>
            <a:r>
              <a:rPr lang="en" dirty="0" smtClean="0"/>
              <a:t>Key Workflow DSL – </a:t>
            </a:r>
            <a:br>
              <a:rPr lang="en" dirty="0" smtClean="0"/>
            </a:br>
            <a:r>
              <a:rPr lang="en" dirty="0" smtClean="0"/>
              <a:t>execution control</a:t>
            </a:r>
            <a:endParaRPr lang="en" dirty="0"/>
          </a:p>
        </p:txBody>
      </p:sp>
    </p:spTree>
    <p:extLst>
      <p:ext uri="{BB962C8B-B14F-4D97-AF65-F5344CB8AC3E}">
        <p14:creationId xmlns:p14="http://schemas.microsoft.com/office/powerpoint/2010/main" val="2513213229"/>
      </p:ext>
    </p:extLst>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3144" y="3211676"/>
            <a:ext cx="7685117" cy="707886"/>
          </a:xfrm>
          <a:prstGeom prst="rect">
            <a:avLst/>
          </a:prstGeom>
        </p:spPr>
        <p:txBody>
          <a:bodyPr wrap="none">
            <a:spAutoFit/>
          </a:bodyPr>
          <a:lstStyle/>
          <a:p>
            <a:r>
              <a:rPr lang="en-US" sz="4000" dirty="0" smtClean="0">
                <a:solidFill>
                  <a:srgbClr val="FF0000"/>
                </a:solidFill>
              </a:rPr>
              <a:t>**Need </a:t>
            </a:r>
            <a:r>
              <a:rPr lang="en-US" sz="4000" dirty="0">
                <a:solidFill>
                  <a:srgbClr val="FF0000"/>
                </a:solidFill>
              </a:rPr>
              <a:t>Slides: </a:t>
            </a:r>
            <a:r>
              <a:rPr lang="en-US" sz="4000" dirty="0" smtClean="0">
                <a:solidFill>
                  <a:srgbClr val="FF0000"/>
                </a:solidFill>
              </a:rPr>
              <a:t>Execution Control</a:t>
            </a:r>
            <a:endParaRPr lang="en-US" sz="4000" dirty="0">
              <a:solidFill>
                <a:srgbClr val="FF0000"/>
              </a:solidFill>
            </a:endParaRPr>
          </a:p>
        </p:txBody>
      </p:sp>
    </p:spTree>
    <p:extLst>
      <p:ext uri="{BB962C8B-B14F-4D97-AF65-F5344CB8AC3E}">
        <p14:creationId xmlns:p14="http://schemas.microsoft.com/office/powerpoint/2010/main" val="4289960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 Control flow</a:t>
            </a:r>
            <a:endParaRPr lang="en-US" dirty="0"/>
          </a:p>
        </p:txBody>
      </p:sp>
      <p:sp>
        <p:nvSpPr>
          <p:cNvPr id="4" name="Text Placeholder 3"/>
          <p:cNvSpPr>
            <a:spLocks noGrp="1"/>
          </p:cNvSpPr>
          <p:nvPr>
            <p:ph type="body" idx="1"/>
          </p:nvPr>
        </p:nvSpPr>
        <p:spPr/>
        <p:txBody>
          <a:bodyPr anchor="t"/>
          <a:lstStyle/>
          <a:p>
            <a:endParaRPr lang="en-US" b="1" dirty="0" smtClean="0">
              <a:solidFill>
                <a:schemeClr val="dk2"/>
              </a:solidFill>
            </a:endParaRPr>
          </a:p>
          <a:p>
            <a:endParaRPr lang="en-US" b="1" dirty="0">
              <a:solidFill>
                <a:schemeClr val="dk2"/>
              </a:solidFill>
            </a:endParaRPr>
          </a:p>
          <a:p>
            <a:r>
              <a:rPr lang="en-US" b="1" dirty="0" smtClean="0">
                <a:solidFill>
                  <a:schemeClr val="dk2"/>
                </a:solidFill>
              </a:rPr>
              <a:t>Goal</a:t>
            </a:r>
            <a:r>
              <a:rPr lang="en-US" dirty="0"/>
              <a:t>:</a:t>
            </a:r>
            <a:endParaRPr lang="en-US" dirty="0" smtClean="0"/>
          </a:p>
          <a:p>
            <a:endParaRPr lang="en-US" dirty="0"/>
          </a:p>
          <a:p>
            <a:r>
              <a:rPr lang="en-US" dirty="0" smtClean="0"/>
              <a:t>The </a:t>
            </a:r>
            <a:r>
              <a:rPr lang="en-US" dirty="0"/>
              <a:t>aim of this </a:t>
            </a:r>
            <a:r>
              <a:rPr lang="en-US" dirty="0" smtClean="0"/>
              <a:t>Lab </a:t>
            </a:r>
            <a:r>
              <a:rPr lang="en-US" dirty="0"/>
              <a:t>is </a:t>
            </a:r>
            <a:r>
              <a:rPr lang="en-US" dirty="0" smtClean="0"/>
              <a:t>to</a:t>
            </a:r>
          </a:p>
          <a:p>
            <a:r>
              <a:rPr lang="en-US" dirty="0" smtClean="0"/>
              <a:t>introduce </a:t>
            </a:r>
            <a:r>
              <a:rPr lang="en-US" dirty="0"/>
              <a:t>workflow DSL </a:t>
            </a:r>
            <a:r>
              <a:rPr lang="en-US" dirty="0" smtClean="0"/>
              <a:t>control</a:t>
            </a:r>
          </a:p>
          <a:p>
            <a:r>
              <a:rPr lang="en-US" dirty="0" smtClean="0"/>
              <a:t>flow </a:t>
            </a:r>
            <a:r>
              <a:rPr lang="en-US" dirty="0"/>
              <a:t>syntax (based on Groovy).</a:t>
            </a:r>
          </a:p>
          <a:p>
            <a:endParaRPr lang="en-US" dirty="0"/>
          </a:p>
        </p:txBody>
      </p:sp>
      <p:sp>
        <p:nvSpPr>
          <p:cNvPr id="5" name="Text Placeholder 4"/>
          <p:cNvSpPr>
            <a:spLocks noGrp="1"/>
          </p:cNvSpPr>
          <p:nvPr>
            <p:ph type="body" idx="2"/>
          </p:nvPr>
        </p:nvSpPr>
        <p:spPr/>
        <p:txBody>
          <a:bodyPr anchor="ctr"/>
          <a:lstStyle/>
          <a:p>
            <a:r>
              <a:rPr lang="en-US" i="1" dirty="0" smtClean="0"/>
              <a:t>See Lab Exercise Workbook</a:t>
            </a:r>
          </a:p>
          <a:p>
            <a:r>
              <a:rPr lang="en-US" i="1" dirty="0" smtClean="0"/>
              <a:t>Lab #.</a:t>
            </a:r>
          </a:p>
          <a:p>
            <a:r>
              <a:rPr lang="en-US" i="1" dirty="0" smtClean="0"/>
              <a:t>Control Flow</a:t>
            </a:r>
            <a:endParaRPr lang="en-US" i="1" dirty="0"/>
          </a:p>
        </p:txBody>
      </p:sp>
    </p:spTree>
    <p:extLst>
      <p:ext uri="{BB962C8B-B14F-4D97-AF65-F5344CB8AC3E}">
        <p14:creationId xmlns:p14="http://schemas.microsoft.com/office/powerpoint/2010/main" val="834234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419141" y="2667001"/>
            <a:ext cx="6325200" cy="1358699"/>
          </a:xfrm>
          <a:prstGeom prst="rect">
            <a:avLst/>
          </a:prstGeom>
        </p:spPr>
        <p:txBody>
          <a:bodyPr lIns="91425" tIns="91425" rIns="91425" bIns="91425" anchor="b" anchorCtr="0">
            <a:noAutofit/>
          </a:bodyPr>
          <a:lstStyle/>
          <a:p>
            <a:r>
              <a:rPr lang="en" dirty="0" smtClean="0"/>
              <a:t>Key Workflow DSL – </a:t>
            </a:r>
            <a:br>
              <a:rPr lang="en" dirty="0" smtClean="0"/>
            </a:br>
            <a:r>
              <a:rPr lang="en" dirty="0" smtClean="0"/>
              <a:t>concurrent execution</a:t>
            </a:r>
            <a:endParaRPr lang="en" dirty="0"/>
          </a:p>
        </p:txBody>
      </p:sp>
    </p:spTree>
    <p:extLst>
      <p:ext uri="{BB962C8B-B14F-4D97-AF65-F5344CB8AC3E}">
        <p14:creationId xmlns:p14="http://schemas.microsoft.com/office/powerpoint/2010/main" val="1184235479"/>
      </p:ext>
    </p:extLst>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3144" y="3211676"/>
            <a:ext cx="8569975" cy="707886"/>
          </a:xfrm>
          <a:prstGeom prst="rect">
            <a:avLst/>
          </a:prstGeom>
        </p:spPr>
        <p:txBody>
          <a:bodyPr wrap="none">
            <a:spAutoFit/>
          </a:bodyPr>
          <a:lstStyle/>
          <a:p>
            <a:r>
              <a:rPr lang="en-US" sz="4000" dirty="0" smtClean="0">
                <a:solidFill>
                  <a:srgbClr val="FF0000"/>
                </a:solidFill>
              </a:rPr>
              <a:t>**Need </a:t>
            </a:r>
            <a:r>
              <a:rPr lang="en-US" sz="4000" dirty="0">
                <a:solidFill>
                  <a:srgbClr val="FF0000"/>
                </a:solidFill>
              </a:rPr>
              <a:t>Slides: </a:t>
            </a:r>
            <a:r>
              <a:rPr lang="en-US" sz="4000" dirty="0" smtClean="0">
                <a:solidFill>
                  <a:srgbClr val="FF0000"/>
                </a:solidFill>
              </a:rPr>
              <a:t>Con</a:t>
            </a:r>
            <a:r>
              <a:rPr lang="en-US" sz="4000" dirty="0" smtClean="0">
                <a:solidFill>
                  <a:srgbClr val="FF0000"/>
                </a:solidFill>
              </a:rPr>
              <a:t>current Execution</a:t>
            </a:r>
            <a:endParaRPr lang="en-US" sz="4000" dirty="0">
              <a:solidFill>
                <a:srgbClr val="FF0000"/>
              </a:solidFill>
            </a:endParaRPr>
          </a:p>
        </p:txBody>
      </p:sp>
    </p:spTree>
    <p:extLst>
      <p:ext uri="{BB962C8B-B14F-4D97-AF65-F5344CB8AC3E}">
        <p14:creationId xmlns:p14="http://schemas.microsoft.com/office/powerpoint/2010/main" val="33547440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 Control flow</a:t>
            </a:r>
            <a:endParaRPr lang="en-US" dirty="0"/>
          </a:p>
        </p:txBody>
      </p:sp>
      <p:sp>
        <p:nvSpPr>
          <p:cNvPr id="4" name="Text Placeholder 3"/>
          <p:cNvSpPr>
            <a:spLocks noGrp="1"/>
          </p:cNvSpPr>
          <p:nvPr>
            <p:ph type="body" idx="1"/>
          </p:nvPr>
        </p:nvSpPr>
        <p:spPr/>
        <p:txBody>
          <a:bodyPr anchor="t"/>
          <a:lstStyle/>
          <a:p>
            <a:endParaRPr lang="en-US" b="1" dirty="0" smtClean="0">
              <a:solidFill>
                <a:schemeClr val="dk2"/>
              </a:solidFill>
            </a:endParaRPr>
          </a:p>
          <a:p>
            <a:endParaRPr lang="en-US" b="1" dirty="0">
              <a:solidFill>
                <a:schemeClr val="dk2"/>
              </a:solidFill>
            </a:endParaRPr>
          </a:p>
          <a:p>
            <a:r>
              <a:rPr lang="en-US" b="1" dirty="0" smtClean="0">
                <a:solidFill>
                  <a:schemeClr val="dk2"/>
                </a:solidFill>
              </a:rPr>
              <a:t>Goal:</a:t>
            </a:r>
            <a:endParaRPr lang="en-US" dirty="0" smtClean="0"/>
          </a:p>
          <a:p>
            <a:endParaRPr lang="en-US" dirty="0" smtClean="0"/>
          </a:p>
          <a:p>
            <a:r>
              <a:rPr lang="en-US" dirty="0" smtClean="0"/>
              <a:t>The </a:t>
            </a:r>
            <a:r>
              <a:rPr lang="en-US" dirty="0"/>
              <a:t>aim of this </a:t>
            </a:r>
            <a:r>
              <a:rPr lang="en-US" dirty="0" smtClean="0"/>
              <a:t>Lab </a:t>
            </a:r>
            <a:r>
              <a:rPr lang="en-US" dirty="0"/>
              <a:t>is </a:t>
            </a:r>
            <a:r>
              <a:rPr lang="en-US" dirty="0" smtClean="0"/>
              <a:t>to introduce </a:t>
            </a:r>
            <a:r>
              <a:rPr lang="en-US" dirty="0"/>
              <a:t>workflow DSL control flow syntax (based on Groovy).</a:t>
            </a:r>
          </a:p>
          <a:p>
            <a:endParaRPr lang="en-US" dirty="0"/>
          </a:p>
        </p:txBody>
      </p:sp>
      <p:sp>
        <p:nvSpPr>
          <p:cNvPr id="5" name="Text Placeholder 4"/>
          <p:cNvSpPr>
            <a:spLocks noGrp="1"/>
          </p:cNvSpPr>
          <p:nvPr>
            <p:ph type="body" idx="2"/>
          </p:nvPr>
        </p:nvSpPr>
        <p:spPr>
          <a:xfrm>
            <a:off x="6404384" y="1840097"/>
            <a:ext cx="5364399" cy="4568099"/>
          </a:xfrm>
        </p:spPr>
        <p:txBody>
          <a:bodyPr anchor="ctr"/>
          <a:lstStyle/>
          <a:p>
            <a:r>
              <a:rPr lang="en-US" i="1" dirty="0" smtClean="0"/>
              <a:t>See Lab Exercise Workbook</a:t>
            </a:r>
          </a:p>
          <a:p>
            <a:r>
              <a:rPr lang="en-US" i="1" dirty="0" smtClean="0"/>
              <a:t>Lab #.</a:t>
            </a:r>
          </a:p>
          <a:p>
            <a:r>
              <a:rPr lang="en-US" i="1" dirty="0" smtClean="0"/>
              <a:t>Control Flow</a:t>
            </a:r>
            <a:endParaRPr lang="en-US" i="1" dirty="0"/>
          </a:p>
        </p:txBody>
      </p:sp>
    </p:spTree>
    <p:extLst>
      <p:ext uri="{BB962C8B-B14F-4D97-AF65-F5344CB8AC3E}">
        <p14:creationId xmlns:p14="http://schemas.microsoft.com/office/powerpoint/2010/main" val="23982817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algn="ctr" eaLnBrk="1" hangingPunct="1"/>
            <a:r>
              <a:rPr lang="en-US" altLang="en-US" sz="2800" dirty="0">
                <a:latin typeface="PT Sans" charset="0"/>
              </a:rPr>
              <a:t>Workflow with </a:t>
            </a:r>
            <a:r>
              <a:rPr lang="en-US" altLang="en-US" sz="2800" dirty="0" smtClean="0">
                <a:latin typeface="PT Sans" charset="0"/>
              </a:rPr>
              <a:t>Docker</a:t>
            </a:r>
            <a:br>
              <a:rPr lang="en-US" altLang="en-US" sz="2800" dirty="0" smtClean="0">
                <a:latin typeface="PT Sans" charset="0"/>
              </a:rPr>
            </a:br>
            <a:r>
              <a:rPr lang="en-US" altLang="en-US" sz="3200" dirty="0" smtClean="0">
                <a:latin typeface="PT Sans" charset="0"/>
              </a:rPr>
              <a:t>Day 4</a:t>
            </a:r>
            <a:endParaRPr lang="en-US" altLang="en-US" sz="4000" dirty="0">
              <a:latin typeface="PT Sans" charset="0"/>
            </a:endParaRPr>
          </a:p>
        </p:txBody>
      </p:sp>
    </p:spTree>
    <p:extLst>
      <p:ext uri="{BB962C8B-B14F-4D97-AF65-F5344CB8AC3E}">
        <p14:creationId xmlns:p14="http://schemas.microsoft.com/office/powerpoint/2010/main" val="26273589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Tree>
    <p:extLst>
      <p:ext uri="{BB962C8B-B14F-4D97-AF65-F5344CB8AC3E}">
        <p14:creationId xmlns:p14="http://schemas.microsoft.com/office/powerpoint/2010/main" val="279849127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3144" y="3211676"/>
            <a:ext cx="5261377" cy="707886"/>
          </a:xfrm>
          <a:prstGeom prst="rect">
            <a:avLst/>
          </a:prstGeom>
        </p:spPr>
        <p:txBody>
          <a:bodyPr wrap="none">
            <a:spAutoFit/>
          </a:bodyPr>
          <a:lstStyle/>
          <a:p>
            <a:r>
              <a:rPr lang="en-US" sz="4000" dirty="0" smtClean="0">
                <a:solidFill>
                  <a:srgbClr val="FF0000"/>
                </a:solidFill>
              </a:rPr>
              <a:t>**Need </a:t>
            </a:r>
            <a:r>
              <a:rPr lang="en-US" sz="4000" dirty="0">
                <a:solidFill>
                  <a:srgbClr val="FF0000"/>
                </a:solidFill>
              </a:rPr>
              <a:t>Slides: </a:t>
            </a:r>
            <a:r>
              <a:rPr lang="en-US" sz="4000" dirty="0" smtClean="0">
                <a:solidFill>
                  <a:srgbClr val="FF0000"/>
                </a:solidFill>
              </a:rPr>
              <a:t>Docker</a:t>
            </a:r>
            <a:endParaRPr lang="en-US" sz="4000" dirty="0">
              <a:solidFill>
                <a:srgbClr val="FF0000"/>
              </a:solidFill>
            </a:endParaRPr>
          </a:p>
        </p:txBody>
      </p:sp>
    </p:spTree>
    <p:extLst>
      <p:ext uri="{BB962C8B-B14F-4D97-AF65-F5344CB8AC3E}">
        <p14:creationId xmlns:p14="http://schemas.microsoft.com/office/powerpoint/2010/main" val="1178654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algn="ctr" eaLnBrk="1" hangingPunct="1"/>
            <a:r>
              <a:rPr lang="en-US" altLang="en-US" sz="2800" dirty="0">
                <a:latin typeface="PT Sans" charset="0"/>
              </a:rPr>
              <a:t>Workflow with </a:t>
            </a:r>
            <a:r>
              <a:rPr lang="en-US" altLang="en-US" sz="2800" dirty="0" smtClean="0">
                <a:latin typeface="PT Sans" charset="0"/>
              </a:rPr>
              <a:t>Docker</a:t>
            </a:r>
            <a:br>
              <a:rPr lang="en-US" altLang="en-US" sz="2800" dirty="0" smtClean="0">
                <a:latin typeface="PT Sans" charset="0"/>
              </a:rPr>
            </a:br>
            <a:r>
              <a:rPr lang="en-US" altLang="en-US" sz="3200" dirty="0" smtClean="0">
                <a:latin typeface="PT Sans" charset="0"/>
              </a:rPr>
              <a:t>Day 1</a:t>
            </a:r>
            <a:endParaRPr lang="en-US" altLang="en-US" sz="4000" dirty="0">
              <a:latin typeface="PT Sans" charset="0"/>
            </a:endParaRPr>
          </a:p>
        </p:txBody>
      </p:sp>
    </p:spTree>
    <p:extLst>
      <p:ext uri="{BB962C8B-B14F-4D97-AF65-F5344CB8AC3E}">
        <p14:creationId xmlns:p14="http://schemas.microsoft.com/office/powerpoint/2010/main" val="25161127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Workflow and Docker</a:t>
            </a:r>
            <a:endParaRPr lang="en-US" dirty="0"/>
          </a:p>
        </p:txBody>
      </p:sp>
    </p:spTree>
    <p:extLst>
      <p:ext uri="{BB962C8B-B14F-4D97-AF65-F5344CB8AC3E}">
        <p14:creationId xmlns:p14="http://schemas.microsoft.com/office/powerpoint/2010/main" val="13014095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3144" y="3211676"/>
            <a:ext cx="8446864" cy="1323439"/>
          </a:xfrm>
          <a:prstGeom prst="rect">
            <a:avLst/>
          </a:prstGeom>
        </p:spPr>
        <p:txBody>
          <a:bodyPr wrap="none">
            <a:spAutoFit/>
          </a:bodyPr>
          <a:lstStyle/>
          <a:p>
            <a:r>
              <a:rPr lang="en-US" sz="4000" dirty="0" smtClean="0">
                <a:solidFill>
                  <a:srgbClr val="FF0000"/>
                </a:solidFill>
              </a:rPr>
              <a:t>**Need </a:t>
            </a:r>
            <a:r>
              <a:rPr lang="en-US" sz="4000" dirty="0">
                <a:solidFill>
                  <a:srgbClr val="FF0000"/>
                </a:solidFill>
              </a:rPr>
              <a:t>Slides: </a:t>
            </a:r>
            <a:r>
              <a:rPr lang="en-US" sz="4000" dirty="0" smtClean="0">
                <a:solidFill>
                  <a:srgbClr val="FF0000"/>
                </a:solidFill>
              </a:rPr>
              <a:t>Integrating Workflow </a:t>
            </a:r>
          </a:p>
          <a:p>
            <a:pPr lvl="4"/>
            <a:r>
              <a:rPr lang="en-US" sz="4000" dirty="0" smtClean="0">
                <a:solidFill>
                  <a:srgbClr val="FF0000"/>
                </a:solidFill>
              </a:rPr>
              <a:t>           and </a:t>
            </a:r>
            <a:r>
              <a:rPr lang="en-US" sz="4000" dirty="0" smtClean="0">
                <a:solidFill>
                  <a:srgbClr val="FF0000"/>
                </a:solidFill>
              </a:rPr>
              <a:t>Docker</a:t>
            </a:r>
            <a:endParaRPr lang="en-US" sz="4000" dirty="0">
              <a:solidFill>
                <a:srgbClr val="FF0000"/>
              </a:solidFill>
            </a:endParaRPr>
          </a:p>
        </p:txBody>
      </p:sp>
    </p:spTree>
    <p:extLst>
      <p:ext uri="{BB962C8B-B14F-4D97-AF65-F5344CB8AC3E}">
        <p14:creationId xmlns:p14="http://schemas.microsoft.com/office/powerpoint/2010/main" val="85761187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Review</a:t>
            </a:r>
            <a:endParaRPr lang="en-US" dirty="0"/>
          </a:p>
        </p:txBody>
      </p:sp>
    </p:spTree>
    <p:extLst>
      <p:ext uri="{BB962C8B-B14F-4D97-AF65-F5344CB8AC3E}">
        <p14:creationId xmlns:p14="http://schemas.microsoft.com/office/powerpoint/2010/main" val="1848274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 For Workflow</a:t>
            </a:r>
            <a:endParaRPr lang="en-US" dirty="0"/>
          </a:p>
        </p:txBody>
      </p:sp>
    </p:spTree>
    <p:extLst>
      <p:ext uri="{BB962C8B-B14F-4D97-AF65-F5344CB8AC3E}">
        <p14:creationId xmlns:p14="http://schemas.microsoft.com/office/powerpoint/2010/main" val="833820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3144" y="3211676"/>
            <a:ext cx="7847341" cy="707886"/>
          </a:xfrm>
          <a:prstGeom prst="rect">
            <a:avLst/>
          </a:prstGeom>
        </p:spPr>
        <p:txBody>
          <a:bodyPr wrap="none">
            <a:spAutoFit/>
          </a:bodyPr>
          <a:lstStyle/>
          <a:p>
            <a:r>
              <a:rPr lang="en-US" sz="4000" dirty="0" smtClean="0">
                <a:solidFill>
                  <a:srgbClr val="FF0000"/>
                </a:solidFill>
              </a:rPr>
              <a:t>**Need </a:t>
            </a:r>
            <a:r>
              <a:rPr lang="en-US" sz="4000" dirty="0">
                <a:solidFill>
                  <a:srgbClr val="FF0000"/>
                </a:solidFill>
              </a:rPr>
              <a:t>Slides: Need for Workflow</a:t>
            </a:r>
          </a:p>
        </p:txBody>
      </p:sp>
    </p:spTree>
    <p:extLst>
      <p:ext uri="{BB962C8B-B14F-4D97-AF65-F5344CB8AC3E}">
        <p14:creationId xmlns:p14="http://schemas.microsoft.com/office/powerpoint/2010/main" val="4034278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oudBees_4x3_Final-rev">
  <a:themeElements>
    <a:clrScheme name="Custom 5">
      <a:dk1>
        <a:srgbClr val="54585B"/>
      </a:dk1>
      <a:lt1>
        <a:srgbClr val="FFFFFF"/>
      </a:lt1>
      <a:dk2>
        <a:srgbClr val="006098"/>
      </a:dk2>
      <a:lt2>
        <a:srgbClr val="EEECE1"/>
      </a:lt2>
      <a:accent1>
        <a:srgbClr val="00ADBC"/>
      </a:accent1>
      <a:accent2>
        <a:srgbClr val="F9C62A"/>
      </a:accent2>
      <a:accent3>
        <a:srgbClr val="CB3725"/>
      </a:accent3>
      <a:accent4>
        <a:srgbClr val="008996"/>
      </a:accent4>
      <a:accent5>
        <a:srgbClr val="2C9A42"/>
      </a:accent5>
      <a:accent6>
        <a:srgbClr val="54575A"/>
      </a:accent6>
      <a:hlink>
        <a:srgbClr val="006098"/>
      </a:hlink>
      <a:folHlink>
        <a:srgbClr val="00ADB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oudBees_4x3_Final-rev">
  <a:themeElements>
    <a:clrScheme name="Custom 5">
      <a:dk1>
        <a:srgbClr val="54585B"/>
      </a:dk1>
      <a:lt1>
        <a:srgbClr val="FFFFFF"/>
      </a:lt1>
      <a:dk2>
        <a:srgbClr val="006098"/>
      </a:dk2>
      <a:lt2>
        <a:srgbClr val="EEECE1"/>
      </a:lt2>
      <a:accent1>
        <a:srgbClr val="00ADBC"/>
      </a:accent1>
      <a:accent2>
        <a:srgbClr val="F9C62A"/>
      </a:accent2>
      <a:accent3>
        <a:srgbClr val="CB3725"/>
      </a:accent3>
      <a:accent4>
        <a:srgbClr val="008996"/>
      </a:accent4>
      <a:accent5>
        <a:srgbClr val="2C9A42"/>
      </a:accent5>
      <a:accent6>
        <a:srgbClr val="54575A"/>
      </a:accent6>
      <a:hlink>
        <a:srgbClr val="006098"/>
      </a:hlink>
      <a:folHlink>
        <a:srgbClr val="00ADB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CloudBees_4x3_Final-rev">
  <a:themeElements>
    <a:clrScheme name="Custom 5">
      <a:dk1>
        <a:srgbClr val="54585B"/>
      </a:dk1>
      <a:lt1>
        <a:srgbClr val="FFFFFF"/>
      </a:lt1>
      <a:dk2>
        <a:srgbClr val="006098"/>
      </a:dk2>
      <a:lt2>
        <a:srgbClr val="EEECE1"/>
      </a:lt2>
      <a:accent1>
        <a:srgbClr val="00ADBC"/>
      </a:accent1>
      <a:accent2>
        <a:srgbClr val="F9C62A"/>
      </a:accent2>
      <a:accent3>
        <a:srgbClr val="CB3725"/>
      </a:accent3>
      <a:accent4>
        <a:srgbClr val="008996"/>
      </a:accent4>
      <a:accent5>
        <a:srgbClr val="2C9A42"/>
      </a:accent5>
      <a:accent6>
        <a:srgbClr val="54575A"/>
      </a:accent6>
      <a:hlink>
        <a:srgbClr val="006098"/>
      </a:hlink>
      <a:folHlink>
        <a:srgbClr val="00ADB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5686</TotalTime>
  <Words>1531</Words>
  <Application>Microsoft Office PowerPoint</Application>
  <PresentationFormat>Widescreen</PresentationFormat>
  <Paragraphs>385</Paragraphs>
  <Slides>72</Slides>
  <Notes>48</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72</vt:i4>
      </vt:variant>
    </vt:vector>
  </HeadingPairs>
  <TitlesOfParts>
    <vt:vector size="83" baseType="lpstr">
      <vt:lpstr>Arial</vt:lpstr>
      <vt:lpstr>Calibri</vt:lpstr>
      <vt:lpstr>Calibri Light</vt:lpstr>
      <vt:lpstr>Courier New</vt:lpstr>
      <vt:lpstr>PT Sans</vt:lpstr>
      <vt:lpstr>Times New Roman</vt:lpstr>
      <vt:lpstr>Wingdings</vt:lpstr>
      <vt:lpstr>Office Theme</vt:lpstr>
      <vt:lpstr>CloudBees_4x3_Final-rev</vt:lpstr>
      <vt:lpstr>1_CloudBees_4x3_Final-rev</vt:lpstr>
      <vt:lpstr>3_CloudBees_4x3_Final-rev</vt:lpstr>
      <vt:lpstr>PowerPoint Presentation</vt:lpstr>
      <vt:lpstr>CloudBees Jenkins Platform Workflow with Docker</vt:lpstr>
      <vt:lpstr>Agenda (Day 1)</vt:lpstr>
      <vt:lpstr>PowerPoint Presentation</vt:lpstr>
      <vt:lpstr>Agenda (Day 3)</vt:lpstr>
      <vt:lpstr>PowerPoint Presentation</vt:lpstr>
      <vt:lpstr>Workflow with Docker Day 1</vt:lpstr>
      <vt:lpstr>The Need For Workflow</vt:lpstr>
      <vt:lpstr>PowerPoint Presentation</vt:lpstr>
      <vt:lpstr>What is Workflow?</vt:lpstr>
      <vt:lpstr>What is Jenkins Workflow</vt:lpstr>
      <vt:lpstr>Jenkins CD pipeline</vt:lpstr>
      <vt:lpstr>Jenkins CD pipeline</vt:lpstr>
      <vt:lpstr>CD pipeline visualization</vt:lpstr>
      <vt:lpstr>build-flow plugin</vt:lpstr>
      <vt:lpstr>CloudBees Workflow Plugin</vt:lpstr>
      <vt:lpstr>Workflow Use Cases</vt:lpstr>
      <vt:lpstr>Groovy DSL ?</vt:lpstr>
      <vt:lpstr>Workflow 101</vt:lpstr>
      <vt:lpstr>Workflow 101</vt:lpstr>
      <vt:lpstr>Workflow Structure and Syntax</vt:lpstr>
      <vt:lpstr>Workflow 101 - basic DSL syntax</vt:lpstr>
      <vt:lpstr>Workflow Snippet Generator</vt:lpstr>
      <vt:lpstr>Workflow 101 - build steps</vt:lpstr>
      <vt:lpstr>Workflow 101 - build steps</vt:lpstr>
      <vt:lpstr>invocation syntax</vt:lpstr>
      <vt:lpstr>Lab Exercise: DSL Syntax</vt:lpstr>
      <vt:lpstr>Lab 1 – DSL syntax</vt:lpstr>
      <vt:lpstr>Key Workflow DSL –  git</vt:lpstr>
      <vt:lpstr>Lab 2 – git</vt:lpstr>
      <vt:lpstr>Key Workflow DSL –  sh</vt:lpstr>
      <vt:lpstr>Lab 3 – sh</vt:lpstr>
      <vt:lpstr>Key Workflow DSL –  step</vt:lpstr>
      <vt:lpstr>Workflow 101 - build steps</vt:lpstr>
      <vt:lpstr>Workflow 101 - build steps</vt:lpstr>
      <vt:lpstr>invocation syntax</vt:lpstr>
      <vt:lpstr>Key Workflow DSL –  node</vt:lpstr>
      <vt:lpstr>Workflow with Docker Day 2</vt:lpstr>
      <vt:lpstr>Key Workflow DSL –  input</vt:lpstr>
      <vt:lpstr>Human interaction</vt:lpstr>
      <vt:lpstr>Human interaction</vt:lpstr>
      <vt:lpstr>Lab # – Interact With Humans</vt:lpstr>
      <vt:lpstr>Key Workflow DSL –  parallel execution </vt:lpstr>
      <vt:lpstr>execution control</vt:lpstr>
      <vt:lpstr>execution control</vt:lpstr>
      <vt:lpstr>Concurrency</vt:lpstr>
      <vt:lpstr>Key Workflow DSL –  stages </vt:lpstr>
      <vt:lpstr>Stages</vt:lpstr>
      <vt:lpstr>Workflow Stage View</vt:lpstr>
      <vt:lpstr>Stages</vt:lpstr>
      <vt:lpstr>Workflow Stage View</vt:lpstr>
      <vt:lpstr>What is Workflow Stage View</vt:lpstr>
      <vt:lpstr>Benefits: Simplicity </vt:lpstr>
      <vt:lpstr>Where do we start?</vt:lpstr>
      <vt:lpstr>Lab Exercise: Setting Up Workflow Stage View</vt:lpstr>
      <vt:lpstr>Lab # – Stages</vt:lpstr>
      <vt:lpstr>Key Workflow DSL –  checkpoint</vt:lpstr>
      <vt:lpstr>Checkpoints</vt:lpstr>
      <vt:lpstr>Lab # – Checkpoint</vt:lpstr>
      <vt:lpstr>Workflow with Docker Day 3</vt:lpstr>
      <vt:lpstr>Key Workflow DSL –  execution control</vt:lpstr>
      <vt:lpstr>PowerPoint Presentation</vt:lpstr>
      <vt:lpstr>Lab # – Control flow</vt:lpstr>
      <vt:lpstr>Key Workflow DSL –  concurrent execution</vt:lpstr>
      <vt:lpstr>PowerPoint Presentation</vt:lpstr>
      <vt:lpstr>Lab # – Control flow</vt:lpstr>
      <vt:lpstr>Workflow with Docker Day 4</vt:lpstr>
      <vt:lpstr>Docker</vt:lpstr>
      <vt:lpstr>PowerPoint Presentation</vt:lpstr>
      <vt:lpstr>Integrating Workflow and Docker</vt:lpstr>
      <vt:lpstr>PowerPoint Presentation</vt:lpstr>
      <vt:lpstr>Course Review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Tabasz</dc:creator>
  <cp:lastModifiedBy>Jim Tabasz</cp:lastModifiedBy>
  <cp:revision>25</cp:revision>
  <dcterms:created xsi:type="dcterms:W3CDTF">2015-08-13T17:40:51Z</dcterms:created>
  <dcterms:modified xsi:type="dcterms:W3CDTF">2015-08-27T18:24:18Z</dcterms:modified>
</cp:coreProperties>
</file>