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7" r:id="rId4"/>
    <p:sldId id="262" r:id="rId5"/>
    <p:sldId id="259" r:id="rId6"/>
    <p:sldId id="295" r:id="rId7"/>
    <p:sldId id="260" r:id="rId8"/>
    <p:sldId id="261" r:id="rId9"/>
    <p:sldId id="263" r:id="rId10"/>
    <p:sldId id="265" r:id="rId11"/>
    <p:sldId id="264" r:id="rId12"/>
    <p:sldId id="267" r:id="rId13"/>
    <p:sldId id="268" r:id="rId14"/>
    <p:sldId id="269" r:id="rId15"/>
    <p:sldId id="277" r:id="rId16"/>
    <p:sldId id="270" r:id="rId17"/>
    <p:sldId id="271" r:id="rId18"/>
    <p:sldId id="273" r:id="rId19"/>
    <p:sldId id="274" r:id="rId20"/>
    <p:sldId id="276" r:id="rId21"/>
    <p:sldId id="285" r:id="rId22"/>
    <p:sldId id="275" r:id="rId23"/>
    <p:sldId id="272" r:id="rId24"/>
    <p:sldId id="278" r:id="rId25"/>
    <p:sldId id="280" r:id="rId26"/>
    <p:sldId id="281" r:id="rId27"/>
    <p:sldId id="279" r:id="rId28"/>
    <p:sldId id="282" r:id="rId29"/>
    <p:sldId id="283" r:id="rId30"/>
    <p:sldId id="284" r:id="rId31"/>
    <p:sldId id="287" r:id="rId32"/>
    <p:sldId id="286" r:id="rId33"/>
    <p:sldId id="288" r:id="rId34"/>
    <p:sldId id="289" r:id="rId35"/>
    <p:sldId id="291" r:id="rId36"/>
    <p:sldId id="290" r:id="rId37"/>
    <p:sldId id="292" r:id="rId38"/>
    <p:sldId id="266" r:id="rId39"/>
    <p:sldId id="293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9" autoAdjust="0"/>
    <p:restoredTop sz="94592"/>
  </p:normalViewPr>
  <p:slideViewPr>
    <p:cSldViewPr snapToGrid="0">
      <p:cViewPr varScale="1">
        <p:scale>
          <a:sx n="125" d="100"/>
          <a:sy n="125" d="100"/>
        </p:scale>
        <p:origin x="11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151-A010-D04C-8956-92874624980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F09-5F23-1F4A-9990-EEDA0A23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C88C-CDFE-4350-B2C5-3C6CAEFDB07C}" type="datetimeFigureOut">
              <a:rPr lang="en-SG" smtClean="0"/>
              <a:t>5/3/2016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F681-B4F0-403D-8E4F-41A314F04F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8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67E2-38E7-4A1D-97B7-1A3D76F52D34}" type="datetime1">
              <a:rPr lang="en-SG" smtClean="0"/>
              <a:t>5/3/2016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26BE-CF29-49E8-90A9-693FA176DA2E}" type="datetime1">
              <a:rPr lang="en-SG" smtClean="0"/>
              <a:t>5/3/2016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2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57D-487B-4FA9-9804-4E6B1445D87E}" type="datetime1">
              <a:rPr lang="en-SG" smtClean="0"/>
              <a:t>5/3/2016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8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0F33-09D9-4424-9CFF-3583AE8E001C}" type="datetime1">
              <a:rPr lang="en-SG" smtClean="0"/>
              <a:t>5/3/2016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3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C57-AE9B-4009-AE25-E54332066983}" type="datetime1">
              <a:rPr lang="en-SG" smtClean="0"/>
              <a:t>5/3/2016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5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DBDF-77D8-4526-82F0-2FD9258F6F4E}" type="datetime1">
              <a:rPr lang="en-SG" smtClean="0"/>
              <a:t>5/3/2016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7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CF3-1137-43EC-8B9B-FFC39405A05F}" type="datetime1">
              <a:rPr lang="en-SG" smtClean="0"/>
              <a:t>5/3/2016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3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B8A-1AE7-4E07-AA62-B18CC233816A}" type="datetime1">
              <a:rPr lang="en-SG" smtClean="0"/>
              <a:t>5/3/2016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0B1-4D46-4B8D-87D9-ED3A0D6268D9}" type="datetime1">
              <a:rPr lang="en-SG" smtClean="0"/>
              <a:t>5/3/2016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7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F827-52F0-4265-95B3-9B7BE33238A1}" type="datetime1">
              <a:rPr lang="en-SG" smtClean="0"/>
              <a:t>5/3/2016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8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920-7330-4500-8EED-E7F9B59504DB}" type="datetime1">
              <a:rPr lang="en-SG" smtClean="0"/>
              <a:t>5/3/2016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9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82E9-B576-43F6-B614-0FB8874DC925}" type="datetime1">
              <a:rPr lang="en-SG" smtClean="0"/>
              <a:t>5/3/2016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4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2" Type="http://schemas.openxmlformats.org/officeDocument/2006/relationships/hyperlink" Target="https://www.ece.cmu.edu/~ganger/712.fall02/papers/p761-thompson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eokm1/reflections-of-trusting-trust" TargetMode="External"/><Relationship Id="rId5" Type="http://schemas.openxmlformats.org/officeDocument/2006/relationships/hyperlink" Target="mailto:yeokm1@gmail.com)" TargetMode="External"/><Relationship Id="rId4" Type="http://schemas.openxmlformats.org/officeDocument/2006/relationships/hyperlink" Target="https://pjakma.files.wordpress.com/2010/09/critique-ddc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cienceblogs.com/goodmath/2007/04/15/strange-loops-dennis-ritchie-a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wheeler.com/trusting-trust/dissertation/wheeler-trusting-trust-ddc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2" Type="http://schemas.openxmlformats.org/officeDocument/2006/relationships/hyperlink" Target="https://pjakma.files.wordpress.com/2010/09/critique-ddc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reflections-of-trusting-trust" TargetMode="External"/><Relationship Id="rId2" Type="http://schemas.openxmlformats.org/officeDocument/2006/relationships/hyperlink" Target="mailto:yeokm1@gmail.com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kedsecurity.sophos.com/2015/11/09/apples-xcodeghost-malware-still-in-the-machin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22" y="0"/>
            <a:ext cx="8144691" cy="1377950"/>
          </a:xfrm>
        </p:spPr>
        <p:txBody>
          <a:bodyPr>
            <a:normAutofit fontScale="90000"/>
          </a:bodyPr>
          <a:lstStyle/>
          <a:p>
            <a:r>
              <a:rPr lang="en-SG" dirty="0"/>
              <a:t>Reflections </a:t>
            </a:r>
            <a:r>
              <a:rPr lang="en-SG"/>
              <a:t>on Trusting Trust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10" y="1714628"/>
            <a:ext cx="8660713" cy="43694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SG" sz="2000" b="1" dirty="0"/>
              <a:t>Turing Award Lecture (1984)</a:t>
            </a:r>
          </a:p>
          <a:p>
            <a:pPr lvl="1" algn="l"/>
            <a:r>
              <a:rPr lang="en-SG" sz="1800" dirty="0"/>
              <a:t>Given by: Ken Thompson</a:t>
            </a:r>
          </a:p>
          <a:p>
            <a:pPr lvl="1" algn="l"/>
            <a:r>
              <a:rPr lang="en-SG" sz="1800" dirty="0">
                <a:hlinkClick r:id="rId2"/>
              </a:rPr>
              <a:t>https://www.ece.cmu.edu/~ganger/712.fall02/papers/p761-thompson.pdf</a:t>
            </a:r>
            <a:endParaRPr lang="en-SG" sz="1800" dirty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/>
              <a:t>Fully Countering Trust through Diverse Double Compiling (2009)</a:t>
            </a:r>
          </a:p>
          <a:p>
            <a:pPr lvl="1" algn="l"/>
            <a:r>
              <a:rPr lang="en-SG" sz="1800" dirty="0"/>
              <a:t>By: David A. Wheeler</a:t>
            </a:r>
          </a:p>
          <a:p>
            <a:pPr lvl="1" algn="l"/>
            <a:r>
              <a:rPr lang="en-SG" sz="1800" dirty="0">
                <a:hlinkClick r:id="rId3"/>
              </a:rPr>
              <a:t>http://www.dwheeler.com/trusting-trust/dissertation/wheeler-trusting-trust-ddc.pdf</a:t>
            </a:r>
            <a:endParaRPr lang="en-SG" sz="1800" dirty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/>
              <a:t>Critique of DDC (2010)</a:t>
            </a:r>
          </a:p>
          <a:p>
            <a:pPr lvl="1" algn="l"/>
            <a:r>
              <a:rPr lang="en-SG" sz="1800" dirty="0"/>
              <a:t>By: Paul </a:t>
            </a:r>
            <a:r>
              <a:rPr lang="en-SG" sz="1800" dirty="0" err="1"/>
              <a:t>Jakma</a:t>
            </a:r>
            <a:endParaRPr lang="en-SG" sz="1800" dirty="0"/>
          </a:p>
          <a:p>
            <a:pPr lvl="1" algn="l"/>
            <a:r>
              <a:rPr lang="en-SG" sz="1800" dirty="0">
                <a:hlinkClick r:id="rId4"/>
              </a:rPr>
              <a:t>https://pjakma.files.wordpress.com/2010/09/critique-ddc.pdf</a:t>
            </a:r>
            <a:endParaRPr lang="en-SG" sz="1800" dirty="0"/>
          </a:p>
          <a:p>
            <a:pPr algn="l"/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6933" y="6030199"/>
            <a:ext cx="481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Security Wednesdays #8 @ NUS </a:t>
            </a:r>
            <a:r>
              <a:rPr lang="en-SG" sz="1600" dirty="0" err="1"/>
              <a:t>Greyhats</a:t>
            </a:r>
            <a:r>
              <a:rPr lang="en-SG" sz="1600" dirty="0"/>
              <a:t> (9 Mar 2016)</a:t>
            </a:r>
          </a:p>
          <a:p>
            <a:r>
              <a:rPr lang="en-SG" sz="1600" dirty="0"/>
              <a:t>Papers We Love #16 (25 Jan 2016)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303" y="6007062"/>
            <a:ext cx="4296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By: Yeo Kheng Meng (</a:t>
            </a:r>
            <a:r>
              <a:rPr lang="en-SG" sz="1600" dirty="0">
                <a:hlinkClick r:id="rId5"/>
              </a:rPr>
              <a:t>yeokm1@gmail.com)</a:t>
            </a:r>
            <a:endParaRPr lang="en-SG" sz="1600" dirty="0"/>
          </a:p>
          <a:p>
            <a:r>
              <a:rPr lang="en-SG" sz="1400" dirty="0">
                <a:hlinkClick r:id="rId6"/>
              </a:rPr>
              <a:t>https://github.com/yeokm1/reflections-of-trusting-trust</a:t>
            </a:r>
            <a:endParaRPr lang="en-SG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/>
              <a:t>2a. Knowledge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gained in first iteration of compiler passed down to subsequent “generations”</a:t>
            </a:r>
          </a:p>
          <a:p>
            <a:r>
              <a:rPr lang="en-US" dirty="0"/>
              <a:t>Compiler training</a:t>
            </a:r>
          </a:p>
          <a:p>
            <a:pPr lvl="1"/>
            <a:r>
              <a:rPr lang="en-US" dirty="0" err="1"/>
              <a:t>Recognising</a:t>
            </a:r>
            <a:r>
              <a:rPr lang="en-US" dirty="0"/>
              <a:t> a new data type</a:t>
            </a:r>
          </a:p>
          <a:p>
            <a:endParaRPr lang="en-US" dirty="0"/>
          </a:p>
          <a:p>
            <a:r>
              <a:rPr lang="en-US" dirty="0"/>
              <a:t>Similar to bootstrapping the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1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48"/>
            <a:ext cx="7886700" cy="1325563"/>
          </a:xfrm>
        </p:spPr>
        <p:txBody>
          <a:bodyPr/>
          <a:lstStyle/>
          <a:p>
            <a:r>
              <a:rPr lang="en-SG" dirty="0"/>
              <a:t>2b. My ”clean”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4496"/>
            <a:ext cx="7886700" cy="4351338"/>
          </a:xfrm>
        </p:spPr>
        <p:txBody>
          <a:bodyPr/>
          <a:lstStyle/>
          <a:p>
            <a:r>
              <a:rPr lang="en-SG" dirty="0"/>
              <a:t>”</a:t>
            </a:r>
            <a:r>
              <a:rPr lang="en-SG" dirty="0" err="1"/>
              <a:t>compiler.c</a:t>
            </a:r>
            <a:r>
              <a:rPr lang="en-SG" dirty="0"/>
              <a:t>”</a:t>
            </a:r>
          </a:p>
          <a:p>
            <a:r>
              <a:rPr lang="en-SG" dirty="0"/>
              <a:t>Reads input source file</a:t>
            </a:r>
          </a:p>
          <a:p>
            <a:r>
              <a:rPr lang="en-SG" dirty="0"/>
              <a:t>Passes source file contents to GCC via </a:t>
            </a:r>
            <a:r>
              <a:rPr lang="en-SG" dirty="0" err="1"/>
              <a:t>stdin</a:t>
            </a:r>
            <a:endParaRPr lang="en-SG" dirty="0"/>
          </a:p>
          <a:p>
            <a:r>
              <a:rPr lang="en-SG" dirty="0"/>
              <a:t>Prints source file contents to </a:t>
            </a:r>
            <a:r>
              <a:rPr lang="en-SG" dirty="0" err="1"/>
              <a:t>stdout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43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2c. Clean compiler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82" y="1645646"/>
            <a:ext cx="8221436" cy="1417138"/>
          </a:xfrm>
        </p:spPr>
        <p:txBody>
          <a:bodyPr>
            <a:normAutofit fontScale="92500"/>
          </a:bodyPr>
          <a:lstStyle/>
          <a:p>
            <a:r>
              <a:rPr lang="en-US" dirty="0"/>
              <a:t>Compile my compiler with existing compiler </a:t>
            </a:r>
            <a:r>
              <a:rPr lang="en-US" dirty="0" err="1"/>
              <a:t>eg</a:t>
            </a:r>
            <a:r>
              <a:rPr lang="en-US" dirty="0"/>
              <a:t>. GCC</a:t>
            </a:r>
          </a:p>
          <a:p>
            <a:pPr lvl="1"/>
            <a:r>
              <a:rPr lang="en-US" dirty="0"/>
              <a:t>We can now discard GCC</a:t>
            </a:r>
          </a:p>
          <a:p>
            <a:r>
              <a:rPr lang="en-US" dirty="0"/>
              <a:t>Use my compiler to compile hello world program (</a:t>
            </a:r>
            <a:r>
              <a:rPr lang="en-US" dirty="0" err="1"/>
              <a:t>hw.c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12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03004"/>
              </p:ext>
            </p:extLst>
          </p:nvPr>
        </p:nvGraphicFramePr>
        <p:xfrm>
          <a:off x="628650" y="3242763"/>
          <a:ext cx="7489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 to codes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cd</a:t>
                      </a:r>
                      <a:r>
                        <a:rPr lang="en-SG" baseline="0" dirty="0"/>
                        <a:t> codes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Compile my compiler with </a:t>
                      </a:r>
                      <a:r>
                        <a:rPr lang="en-US" dirty="0" err="1"/>
                        <a:t>gcc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gcc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compiler.c</a:t>
                      </a:r>
                      <a:r>
                        <a:rPr lang="en-SG" dirty="0"/>
                        <a:t> –o clean-</a:t>
                      </a:r>
                      <a:r>
                        <a:rPr lang="en-SG" dirty="0" err="1"/>
                        <a:t>compiler.out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 to stage 2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  <a:r>
                        <a:rPr lang="en-US" baseline="0" dirty="0"/>
                        <a:t> stage2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Compile hello</a:t>
                      </a:r>
                      <a:r>
                        <a:rPr lang="en-US" baseline="0" dirty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../clean-</a:t>
                      </a:r>
                      <a:r>
                        <a:rPr lang="en-US" dirty="0" err="1"/>
                        <a:t>compiler.out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hw.c</a:t>
                      </a:r>
                      <a:r>
                        <a:rPr lang="en-US" baseline="0" dirty="0"/>
                        <a:t> –o </a:t>
                      </a:r>
                      <a:r>
                        <a:rPr lang="en-US" baseline="0" dirty="0" err="1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hw.out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./</a:t>
                      </a:r>
                      <a:r>
                        <a:rPr lang="en-US" dirty="0" err="1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7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25286"/>
          </a:xfrm>
        </p:spPr>
        <p:txBody>
          <a:bodyPr/>
          <a:lstStyle/>
          <a:p>
            <a:r>
              <a:rPr lang="en-US" dirty="0"/>
              <a:t>2d. New C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58" y="799918"/>
            <a:ext cx="7886700" cy="1083449"/>
          </a:xfrm>
        </p:spPr>
        <p:txBody>
          <a:bodyPr>
            <a:normAutofit/>
          </a:bodyPr>
          <a:lstStyle/>
          <a:p>
            <a:r>
              <a:rPr lang="en-US" dirty="0"/>
              <a:t>The “uint1” </a:t>
            </a:r>
            <a:r>
              <a:rPr lang="en-US" dirty="0" err="1"/>
              <a:t>datatype</a:t>
            </a:r>
            <a:r>
              <a:rPr lang="en-US" dirty="0"/>
              <a:t>, same as “char”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13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5224"/>
              </p:ext>
            </p:extLst>
          </p:nvPr>
        </p:nvGraphicFramePr>
        <p:xfrm>
          <a:off x="84524" y="1452282"/>
          <a:ext cx="8990320" cy="4433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389">
                <a:tc>
                  <a:txBody>
                    <a:bodyPr/>
                    <a:lstStyle/>
                    <a:p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61">
                <a:tc>
                  <a:txBody>
                    <a:bodyPr/>
                    <a:lstStyle/>
                    <a:p>
                      <a:r>
                        <a:rPr lang="en-US" sz="1400" dirty="0"/>
                        <a:t>Open </a:t>
                      </a:r>
                      <a:r>
                        <a:rPr lang="en-US" sz="1400" dirty="0" err="1"/>
                        <a:t>hw-new.c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hw-new.c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025">
                <a:tc>
                  <a:txBody>
                    <a:bodyPr/>
                    <a:lstStyle/>
                    <a:p>
                      <a:r>
                        <a:rPr lang="en-US" sz="1400" dirty="0"/>
                        <a:t>Compile with existing compiler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(Existing compiler does not </a:t>
                      </a:r>
                      <a:r>
                        <a:rPr lang="en-US" sz="1400" dirty="0" err="1"/>
                        <a:t>recognise</a:t>
                      </a:r>
                      <a:r>
                        <a:rPr lang="en-US" sz="1400" dirty="0"/>
                        <a:t> ”uint1”)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../clean-</a:t>
                      </a:r>
                      <a:r>
                        <a:rPr lang="en-US" sz="1400" dirty="0" err="1"/>
                        <a:t>compiler.out</a:t>
                      </a:r>
                      <a:r>
                        <a:rPr lang="en-US" sz="1400" dirty="0"/>
                        <a:t>  </a:t>
                      </a:r>
                      <a:r>
                        <a:rPr lang="en-US" sz="1400" dirty="0" err="1"/>
                        <a:t>hw-new.c</a:t>
                      </a:r>
                      <a:r>
                        <a:rPr lang="en-US" sz="1400" dirty="0"/>
                        <a:t> -o </a:t>
                      </a:r>
                      <a:r>
                        <a:rPr lang="en-US" sz="1400" dirty="0" err="1"/>
                        <a:t>hw-new.out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7861">
                <a:tc>
                  <a:txBody>
                    <a:bodyPr/>
                    <a:lstStyle/>
                    <a:p>
                      <a:r>
                        <a:rPr lang="en-US" sz="1400" dirty="0"/>
                        <a:t>Open training-</a:t>
                      </a:r>
                      <a:r>
                        <a:rPr lang="en-US" sz="1400" dirty="0" err="1"/>
                        <a:t>compiler.c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training-</a:t>
                      </a:r>
                      <a:r>
                        <a:rPr lang="en-US" sz="1400" dirty="0" err="1"/>
                        <a:t>compiler.c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r>
                        <a:rPr lang="en-US" sz="1400" dirty="0"/>
                        <a:t>Use existing compiler to compile “training-</a:t>
                      </a:r>
                      <a:r>
                        <a:rPr lang="en-US" sz="1400" dirty="0" err="1"/>
                        <a:t>compiler.c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../clean-</a:t>
                      </a:r>
                      <a:r>
                        <a:rPr lang="en-US" sz="1400" dirty="0" err="1"/>
                        <a:t>compiler.out</a:t>
                      </a:r>
                      <a:r>
                        <a:rPr lang="en-US" sz="1400" dirty="0"/>
                        <a:t> training-</a:t>
                      </a:r>
                      <a:r>
                        <a:rPr lang="en-US" sz="1400" dirty="0" err="1"/>
                        <a:t>compiler.c</a:t>
                      </a:r>
                      <a:r>
                        <a:rPr lang="en-US" sz="1400" dirty="0"/>
                        <a:t> –o training-</a:t>
                      </a:r>
                      <a:r>
                        <a:rPr lang="en-US" sz="1400" dirty="0" err="1"/>
                        <a:t>compiler.out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38">
                <a:tc>
                  <a:txBody>
                    <a:bodyPr/>
                    <a:lstStyle/>
                    <a:p>
                      <a:r>
                        <a:rPr lang="en-US" sz="1400" dirty="0"/>
                        <a:t>Use training compiler to compile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hw-new.c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./training-</a:t>
                      </a:r>
                      <a:r>
                        <a:rPr lang="en-US" sz="1400" dirty="0" err="1"/>
                        <a:t>compiler.out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hw-new.c</a:t>
                      </a:r>
                      <a:r>
                        <a:rPr lang="en-US" sz="1400" dirty="0"/>
                        <a:t> -o </a:t>
                      </a:r>
                      <a:r>
                        <a:rPr lang="en-US" sz="1400" dirty="0" err="1"/>
                        <a:t>hw-new.out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389">
                <a:tc>
                  <a:txBody>
                    <a:bodyPr/>
                    <a:lstStyle/>
                    <a:p>
                      <a:r>
                        <a:rPr lang="en-US" sz="1400" dirty="0"/>
                        <a:t>Run </a:t>
                      </a:r>
                      <a:r>
                        <a:rPr lang="en-US" sz="1400" dirty="0" err="1"/>
                        <a:t>hw</a:t>
                      </a:r>
                      <a:r>
                        <a:rPr lang="en-US" sz="1400" dirty="0"/>
                        <a:t>-new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./</a:t>
                      </a:r>
                      <a:r>
                        <a:rPr lang="en-US" sz="1400" dirty="0" err="1"/>
                        <a:t>hw-new.out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8" y="3346568"/>
            <a:ext cx="3746867" cy="11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dirty="0"/>
              <a:t>2e. Compiler source uses new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source code adopts “uint1”</a:t>
            </a:r>
          </a:p>
          <a:p>
            <a:r>
              <a:rPr lang="en-US" dirty="0"/>
              <a:t>Use training compiler to compile trained compiler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trained-</a:t>
            </a:r>
            <a:r>
              <a:rPr lang="en-US" sz="2000" dirty="0" err="1"/>
              <a:t>compiler.c</a:t>
            </a:r>
            <a:r>
              <a:rPr lang="en-US" sz="2000" dirty="0"/>
              <a:t> -o trained-</a:t>
            </a:r>
            <a:r>
              <a:rPr lang="en-US" sz="2000" dirty="0" err="1"/>
              <a:t>compiler.out</a:t>
            </a:r>
            <a:endParaRPr lang="en-US" sz="2000" dirty="0"/>
          </a:p>
          <a:p>
            <a:r>
              <a:rPr lang="en-US" dirty="0"/>
              <a:t>Final compiler is now trained</a:t>
            </a:r>
          </a:p>
          <a:p>
            <a:pPr lvl="1"/>
            <a:r>
              <a:rPr lang="en-US" sz="2000" dirty="0"/>
              <a:t>./trained-</a:t>
            </a:r>
            <a:r>
              <a:rPr lang="en-US" sz="2000" dirty="0" err="1"/>
              <a:t>compiler.out</a:t>
            </a:r>
            <a:r>
              <a:rPr lang="en-US" sz="2000" dirty="0"/>
              <a:t>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/>
              <a:t>hw-new.out</a:t>
            </a:r>
            <a:endParaRPr lang="en-US" sz="2000" dirty="0"/>
          </a:p>
          <a:p>
            <a:pPr lvl="1"/>
            <a:r>
              <a:rPr lang="en-US" sz="2000" dirty="0"/>
              <a:t>./</a:t>
            </a:r>
            <a:r>
              <a:rPr lang="en-US" sz="2000" dirty="0" err="1"/>
              <a:t>hw-new.out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73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81670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program can output another program even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program can output extra text not relevant to printing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compiler can propagate knowledge to the next generation of itself.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3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The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46" y="2634095"/>
            <a:ext cx="7366907" cy="874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If </a:t>
            </a:r>
            <a:r>
              <a:rPr lang="en-US" sz="3200" dirty="0" err="1"/>
              <a:t>login.c</a:t>
            </a:r>
            <a:r>
              <a:rPr lang="en-US" sz="3200" dirty="0"/>
              <a:t> is a program responsible for logins,</a:t>
            </a:r>
          </a:p>
          <a:p>
            <a:pPr marL="0" indent="0">
              <a:buNone/>
            </a:pPr>
            <a:r>
              <a:rPr lang="en-US" sz="3200" dirty="0"/>
              <a:t>add an undetectable backdoor to </a:t>
            </a:r>
            <a:r>
              <a:rPr lang="en-US" sz="3200" dirty="0" err="1"/>
              <a:t>login.c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42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/>
              <a:t>3b. </a:t>
            </a:r>
            <a:r>
              <a:rPr lang="en-US" dirty="0" err="1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17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693737"/>
            <a:ext cx="5644244" cy="4489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1886" y="5156707"/>
            <a:ext cx="9024257" cy="1538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Checks username/password combination via command-line arguments</a:t>
            </a:r>
          </a:p>
          <a:p>
            <a:r>
              <a:rPr lang="en-US" sz="2000" dirty="0"/>
              <a:t>Commands:</a:t>
            </a:r>
          </a:p>
          <a:p>
            <a:pPr lvl="1"/>
            <a:r>
              <a:rPr lang="en-US" sz="1600" dirty="0"/>
              <a:t>cd stage3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username </a:t>
            </a:r>
            <a:r>
              <a:rPr lang="en-US" sz="1600" dirty="0" err="1"/>
              <a:t>passsword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44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/>
              <a:t>3c. login-</a:t>
            </a:r>
            <a:r>
              <a:rPr lang="en-US" dirty="0" err="1"/>
              <a:t>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18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2766847"/>
            <a:ext cx="9024257" cy="1538000"/>
          </a:xfrm>
        </p:spPr>
        <p:txBody>
          <a:bodyPr>
            <a:normAutofit/>
          </a:bodyPr>
          <a:lstStyle/>
          <a:p>
            <a:r>
              <a:rPr lang="en-US" sz="2000" dirty="0"/>
              <a:t>Adds backdoor account</a:t>
            </a:r>
          </a:p>
          <a:p>
            <a:r>
              <a:rPr lang="en-US" sz="2000" dirty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login-</a:t>
            </a:r>
            <a:r>
              <a:rPr lang="en-US" sz="1600" dirty="0" err="1"/>
              <a:t>hacked.c</a:t>
            </a:r>
            <a:r>
              <a:rPr lang="en-US" sz="1600" dirty="0"/>
              <a:t> -o login-</a:t>
            </a:r>
            <a:r>
              <a:rPr lang="en-US" sz="1600" dirty="0" err="1"/>
              <a:t>hacked.out</a:t>
            </a:r>
            <a:endParaRPr lang="en-US" sz="1600" dirty="0"/>
          </a:p>
          <a:p>
            <a:pPr lvl="1"/>
            <a:r>
              <a:rPr lang="en-US" sz="1600" dirty="0"/>
              <a:t>./login-</a:t>
            </a:r>
            <a:r>
              <a:rPr lang="en-US" sz="1600" dirty="0" err="1"/>
              <a:t>hacked.out</a:t>
            </a:r>
            <a:r>
              <a:rPr lang="en-US" sz="1600" dirty="0"/>
              <a:t> 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464138"/>
            <a:ext cx="7175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/>
              <a:t>3d. compiler-hack-</a:t>
            </a:r>
            <a:r>
              <a:rPr lang="en-US" dirty="0" err="1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19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4808372"/>
            <a:ext cx="9024257" cy="1913104"/>
          </a:xfrm>
        </p:spPr>
        <p:txBody>
          <a:bodyPr>
            <a:normAutofit/>
          </a:bodyPr>
          <a:lstStyle/>
          <a:p>
            <a:r>
              <a:rPr lang="en-US" sz="2000" dirty="0"/>
              <a:t>Compiler adds backdoor code when it sees </a:t>
            </a:r>
            <a:r>
              <a:rPr lang="en-US" sz="2000" dirty="0" err="1"/>
              <a:t>login.c</a:t>
            </a:r>
            <a:endParaRPr lang="en-US" sz="2000" dirty="0"/>
          </a:p>
          <a:p>
            <a:r>
              <a:rPr lang="en-US" sz="2000" dirty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login.c</a:t>
            </a:r>
            <a:r>
              <a:rPr lang="en-US" sz="1600" dirty="0"/>
              <a:t> -o compiler-hack-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bad-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./bad-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0" y="724646"/>
            <a:ext cx="4901369" cy="40930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6382" y="1570953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Code…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133682" y="1570953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Code…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3682" y="105918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5651" y="554588"/>
            <a:ext cx="2442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Position to inject code:</a:t>
            </a:r>
          </a:p>
          <a:p>
            <a:r>
              <a:rPr lang="en-SG" sz="1200" dirty="0"/>
              <a:t>“</a:t>
            </a:r>
            <a:r>
              <a:rPr lang="en-SG" sz="1200" dirty="0" err="1"/>
              <a:t>printf</a:t>
            </a:r>
            <a:r>
              <a:rPr lang="en-SG" sz="1200" dirty="0"/>
              <a:t>(TEXT_UNAUTHORISED)”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2540" y="3564592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Pre-injected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53952" y="3563511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Post-injected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34242" y="3565376"/>
            <a:ext cx="1237356" cy="3962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Injected code</a:t>
            </a:r>
          </a:p>
        </p:txBody>
      </p:sp>
      <p:sp>
        <p:nvSpPr>
          <p:cNvPr id="19" name="Down Arrow 18"/>
          <p:cNvSpPr/>
          <p:nvPr/>
        </p:nvSpPr>
        <p:spPr>
          <a:xfrm rot="823560">
            <a:off x="6107958" y="2095273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wn Arrow 19"/>
          <p:cNvSpPr/>
          <p:nvPr/>
        </p:nvSpPr>
        <p:spPr>
          <a:xfrm rot="20267568">
            <a:off x="8071821" y="2113792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5381246" y="3569418"/>
            <a:ext cx="3688824" cy="3962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6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18857"/>
            <a:ext cx="7886700" cy="2258105"/>
          </a:xfrm>
        </p:spPr>
        <p:txBody>
          <a:bodyPr/>
          <a:lstStyle/>
          <a:p>
            <a:r>
              <a:rPr lang="en-US" dirty="0"/>
              <a:t>Ken Thompson (left) and Dennis Ritchie</a:t>
            </a:r>
          </a:p>
          <a:p>
            <a:r>
              <a:rPr lang="en-US" dirty="0"/>
              <a:t>1983 Turing award for their work on Unix</a:t>
            </a:r>
          </a:p>
          <a:p>
            <a:r>
              <a:rPr lang="en-US" dirty="0"/>
              <a:t>Thompson chose to present “Reflections on Trusting Trust” in his acceptance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05537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/>
              <a:t>3e. compiler-hack-</a:t>
            </a:r>
            <a:r>
              <a:rPr lang="en-US" dirty="0" err="1"/>
              <a:t>itself.c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20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867742"/>
            <a:ext cx="9024257" cy="5260915"/>
          </a:xfrm>
        </p:spPr>
        <p:txBody>
          <a:bodyPr>
            <a:normAutofit/>
          </a:bodyPr>
          <a:lstStyle/>
          <a:p>
            <a:r>
              <a:rPr lang="en-US" sz="2000" dirty="0"/>
              <a:t>Evil compiler 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itself.c</a:t>
            </a:r>
            <a:r>
              <a:rPr lang="en-US" sz="1600" dirty="0"/>
              <a:t> -o compiler-hack-</a:t>
            </a:r>
            <a:r>
              <a:rPr lang="en-US" sz="1600" dirty="0" err="1"/>
              <a:t>itself.out</a:t>
            </a:r>
            <a:endParaRPr lang="en-US" sz="1600" dirty="0"/>
          </a:p>
          <a:p>
            <a:pPr lvl="1"/>
            <a:r>
              <a:rPr lang="en-US" sz="1600" dirty="0"/>
              <a:t>We can now discard compiler-hack-</a:t>
            </a:r>
            <a:r>
              <a:rPr lang="en-US" sz="1600" dirty="0" err="1"/>
              <a:t>itself.c</a:t>
            </a:r>
            <a:endParaRPr lang="en-US" sz="1600" dirty="0"/>
          </a:p>
          <a:p>
            <a:r>
              <a:rPr lang="en-US" sz="2000" dirty="0"/>
              <a:t>Evil compiler hacking login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itself.out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evil-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</a:p>
          <a:p>
            <a:r>
              <a:rPr lang="en-US" sz="2000" dirty="0"/>
              <a:t>Evil compiler hacking its clean compiler source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itself.out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</a:t>
            </a:r>
            <a:r>
              <a:rPr lang="en-US" sz="1600" dirty="0" err="1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Evil child compiler hacking login</a:t>
            </a:r>
          </a:p>
          <a:p>
            <a:pPr lvl="1"/>
            <a:r>
              <a:rPr lang="en-US" sz="1600" dirty="0"/>
              <a:t>./evil-child-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still-evil-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./still-evil-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</a:p>
          <a:p>
            <a:r>
              <a:rPr lang="en-US" sz="2000" dirty="0"/>
              <a:t>Evil child compiler still hacks compiler source code</a:t>
            </a:r>
          </a:p>
          <a:p>
            <a:pPr lvl="1"/>
            <a:r>
              <a:rPr lang="en-US" sz="1600" dirty="0"/>
              <a:t>./evil-child-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evil-child-compiler2.out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8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840"/>
            <a:ext cx="7886700" cy="1325563"/>
          </a:xfrm>
        </p:spPr>
        <p:txBody>
          <a:bodyPr/>
          <a:lstStyle/>
          <a:p>
            <a:r>
              <a:rPr lang="en-SG" dirty="0"/>
              <a:t>Summary of stage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21</a:t>
            </a:fld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4445710" y="3608443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  <a:p>
            <a:pPr algn="ctr"/>
            <a:r>
              <a:rPr lang="en-SG" sz="1400" dirty="0"/>
              <a:t>binary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0060" y="2451669"/>
            <a:ext cx="1309639" cy="4798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</p:txBody>
      </p:sp>
      <p:sp>
        <p:nvSpPr>
          <p:cNvPr id="8" name="Oval 7"/>
          <p:cNvSpPr/>
          <p:nvPr/>
        </p:nvSpPr>
        <p:spPr>
          <a:xfrm>
            <a:off x="2066549" y="1298783"/>
            <a:ext cx="1328500" cy="66944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 source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8041" y="3649847"/>
            <a:ext cx="1371998" cy="4886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 backdoor binary</a:t>
            </a:r>
          </a:p>
        </p:txBody>
      </p:sp>
      <p:sp>
        <p:nvSpPr>
          <p:cNvPr id="10" name="Oval 9"/>
          <p:cNvSpPr/>
          <p:nvPr/>
        </p:nvSpPr>
        <p:spPr>
          <a:xfrm>
            <a:off x="4047712" y="1298783"/>
            <a:ext cx="1319012" cy="69075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Login source</a:t>
            </a:r>
          </a:p>
        </p:txBody>
      </p:sp>
      <p:sp>
        <p:nvSpPr>
          <p:cNvPr id="11" name="Oval 10"/>
          <p:cNvSpPr/>
          <p:nvPr/>
        </p:nvSpPr>
        <p:spPr>
          <a:xfrm>
            <a:off x="5903695" y="1289102"/>
            <a:ext cx="1434704" cy="7167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  <a:p>
            <a:pPr algn="ctr"/>
            <a:r>
              <a:rPr lang="en-SG" sz="1400" dirty="0"/>
              <a:t>backdoor source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606" y="6304506"/>
            <a:ext cx="689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Reference:  </a:t>
            </a:r>
            <a:r>
              <a:rPr lang="en-SG" sz="1400" dirty="0">
                <a:hlinkClick r:id="rId2"/>
              </a:rPr>
              <a:t>http://scienceblogs.com/goodmath/2007/04/15/strange-loops-dennis-ritchie-a/</a:t>
            </a:r>
            <a:endParaRPr lang="en-SG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309699" y="3617835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Login binary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63420" y="5127554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  <a:p>
            <a:pPr algn="ctr"/>
            <a:r>
              <a:rPr lang="en-SG" sz="1400" dirty="0"/>
              <a:t>backdoor binary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45710" y="5126746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Login backdoor binary</a:t>
            </a:r>
          </a:p>
        </p:txBody>
      </p:sp>
      <p:sp>
        <p:nvSpPr>
          <p:cNvPr id="6" name="Down Arrow 5"/>
          <p:cNvSpPr/>
          <p:nvPr/>
        </p:nvSpPr>
        <p:spPr>
          <a:xfrm rot="1452089">
            <a:off x="6030834" y="2044559"/>
            <a:ext cx="252931" cy="36031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733919">
            <a:off x="3846636" y="1769610"/>
            <a:ext cx="252931" cy="1250786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272731">
            <a:off x="3700827" y="1956225"/>
            <a:ext cx="252931" cy="1478005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44980">
            <a:off x="5208180" y="2978588"/>
            <a:ext cx="252931" cy="62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9584704">
            <a:off x="6146527" y="3007771"/>
            <a:ext cx="252931" cy="62606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2960146">
            <a:off x="4218039" y="2599373"/>
            <a:ext cx="252931" cy="9809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8506024">
            <a:off x="5105835" y="1913265"/>
            <a:ext cx="252931" cy="5557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20857249">
            <a:off x="2665378" y="2119190"/>
            <a:ext cx="252931" cy="1401973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115866">
            <a:off x="2679754" y="4236310"/>
            <a:ext cx="252931" cy="793472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8534357">
            <a:off x="3851538" y="4103785"/>
            <a:ext cx="252931" cy="1013134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809"/>
            <a:ext cx="7886700" cy="1325563"/>
          </a:xfrm>
        </p:spPr>
        <p:txBody>
          <a:bodyPr/>
          <a:lstStyle/>
          <a:p>
            <a:r>
              <a:rPr lang="en-US" dirty="0"/>
              <a:t>Verifying the compiler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2321" cy="4351338"/>
          </a:xfrm>
        </p:spPr>
        <p:txBody>
          <a:bodyPr/>
          <a:lstStyle/>
          <a:p>
            <a:r>
              <a:rPr lang="en-US" dirty="0"/>
              <a:t>Compare SHA256 hash with expected value</a:t>
            </a:r>
          </a:p>
          <a:p>
            <a:endParaRPr lang="en-US" dirty="0"/>
          </a:p>
          <a:p>
            <a:r>
              <a:rPr lang="en-US" dirty="0"/>
              <a:t>Expected SHA-256 hash</a:t>
            </a:r>
          </a:p>
          <a:p>
            <a:pPr lvl="1"/>
            <a:r>
              <a:rPr lang="en-US" sz="2000" dirty="0" err="1"/>
              <a:t>shasum</a:t>
            </a:r>
            <a:r>
              <a:rPr lang="en-US" sz="2000" dirty="0"/>
              <a:t> -a 256 ../clean-</a:t>
            </a:r>
            <a:r>
              <a:rPr lang="en-US" sz="2000" dirty="0" err="1"/>
              <a:t>compiler.out</a:t>
            </a:r>
            <a:endParaRPr lang="en-US" sz="2000" dirty="0"/>
          </a:p>
          <a:p>
            <a:pPr lvl="1"/>
            <a:r>
              <a:rPr lang="nl-NL" sz="1800" dirty="0"/>
              <a:t>7c76e4144fd9f550e2a846dbdfc7b03ee65c3eeb760b74dbbc9f5f1ae336e4dc</a:t>
            </a:r>
          </a:p>
          <a:p>
            <a:r>
              <a:rPr lang="nl-NL" dirty="0" err="1"/>
              <a:t>Obtained</a:t>
            </a:r>
            <a:r>
              <a:rPr lang="nl-NL" dirty="0"/>
              <a:t> SHA-256 </a:t>
            </a:r>
            <a:r>
              <a:rPr lang="nl-NL" dirty="0" err="1"/>
              <a:t>hash</a:t>
            </a:r>
            <a:endParaRPr lang="nl-NL" dirty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compiler-hack-</a:t>
            </a:r>
            <a:r>
              <a:rPr lang="nl-NL" sz="1800" dirty="0" err="1"/>
              <a:t>itself.out</a:t>
            </a:r>
            <a:endParaRPr lang="nl-NL" sz="1800" dirty="0"/>
          </a:p>
          <a:p>
            <a:pPr lvl="1"/>
            <a:r>
              <a:rPr lang="is-IS" sz="1800" dirty="0"/>
              <a:t>be8a5f9c22c28b9f2a822fa7eefb126766307ae50db1b3919322462261cf470e</a:t>
            </a:r>
            <a:endParaRPr lang="nl-NL" sz="1800" dirty="0"/>
          </a:p>
          <a:p>
            <a:pPr lvl="1"/>
            <a:endParaRPr lang="nl-NL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22</a:t>
            </a:fld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847071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4a. Subverting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prevent the user from detecting the bugged compiler?</a:t>
            </a:r>
          </a:p>
          <a:p>
            <a:endParaRPr lang="en-US" dirty="0"/>
          </a:p>
          <a:p>
            <a:r>
              <a:rPr lang="en-US" dirty="0"/>
              <a:t>We can subvert the SHA256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6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4b. mysha256.c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24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3818851"/>
            <a:ext cx="8479971" cy="2073636"/>
          </a:xfrm>
        </p:spPr>
        <p:txBody>
          <a:bodyPr>
            <a:noAutofit/>
          </a:bodyPr>
          <a:lstStyle/>
          <a:p>
            <a:r>
              <a:rPr lang="en-US" sz="2400" dirty="0"/>
              <a:t>Calculates SHA-256 hash of target file</a:t>
            </a:r>
          </a:p>
          <a:p>
            <a:r>
              <a:rPr lang="en-US" sz="2400" dirty="0"/>
              <a:t>Commands:</a:t>
            </a:r>
          </a:p>
          <a:p>
            <a:pPr lvl="1"/>
            <a:r>
              <a:rPr lang="en-US" sz="1800" dirty="0"/>
              <a:t>cd stage4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mysha256.c -o mysha256.out</a:t>
            </a:r>
          </a:p>
          <a:p>
            <a:pPr lvl="1"/>
            <a:r>
              <a:rPr lang="en-US" sz="1800" dirty="0"/>
              <a:t>./mysha256.out ../clean-</a:t>
            </a:r>
            <a:r>
              <a:rPr lang="en-US" sz="1800" dirty="0" err="1"/>
              <a:t>compiler.out</a:t>
            </a:r>
            <a:endParaRPr lang="en-US" sz="1800" dirty="0"/>
          </a:p>
          <a:p>
            <a:pPr lvl="1"/>
            <a:r>
              <a:rPr lang="en-US" sz="1800" dirty="0"/>
              <a:t>./mysha256.out ../stage3/compiler-hack-</a:t>
            </a:r>
            <a:r>
              <a:rPr lang="en-US" sz="1800" dirty="0" err="1"/>
              <a:t>itself.out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999278"/>
            <a:ext cx="4229100" cy="2628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3646" y="3651772"/>
            <a:ext cx="3446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/B-Con/crypto-algorithms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38142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4c. mysha256-hacked.c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25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4544" y="3204364"/>
            <a:ext cx="8479971" cy="2728349"/>
          </a:xfrm>
        </p:spPr>
        <p:txBody>
          <a:bodyPr>
            <a:noAutofit/>
          </a:bodyPr>
          <a:lstStyle/>
          <a:p>
            <a:r>
              <a:rPr lang="en-US" sz="2400" dirty="0"/>
              <a:t>Returns expected hash if compiler is detected</a:t>
            </a:r>
          </a:p>
          <a:p>
            <a:r>
              <a:rPr lang="en-US" sz="2400" dirty="0"/>
              <a:t>Commands: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mysha256-hacked.c -o mysha256-hacked.out</a:t>
            </a:r>
          </a:p>
          <a:p>
            <a:pPr lvl="1"/>
            <a:r>
              <a:rPr lang="en-US" sz="1800" dirty="0"/>
              <a:t>./mysha256-hacked.out ../clean-</a:t>
            </a:r>
            <a:r>
              <a:rPr lang="en-US" sz="1800" dirty="0" err="1"/>
              <a:t>compiler.out</a:t>
            </a:r>
            <a:endParaRPr lang="en-US" sz="1800" dirty="0"/>
          </a:p>
          <a:p>
            <a:pPr lvl="1"/>
            <a:r>
              <a:rPr lang="en-US" sz="1800" dirty="0"/>
              <a:t>./mysha256-hacked.out ../stage3/compiler-hack-</a:t>
            </a:r>
            <a:r>
              <a:rPr lang="en-US" sz="1800" dirty="0" err="1"/>
              <a:t>itself.out</a:t>
            </a:r>
            <a:endParaRPr lang="en-US" sz="1800" dirty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../stage3/compiler-hack-</a:t>
            </a:r>
            <a:r>
              <a:rPr lang="nl-NL" sz="1800" dirty="0" err="1"/>
              <a:t>itself.out</a:t>
            </a:r>
            <a:endParaRPr lang="nl-N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73255"/>
            <a:ext cx="7239000" cy="1041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136429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4d. compiler-hack-</a:t>
            </a:r>
            <a:r>
              <a:rPr lang="en-US" dirty="0" err="1"/>
              <a:t>ultimate.c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26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1070764"/>
            <a:ext cx="8479971" cy="5193512"/>
          </a:xfrm>
        </p:spPr>
        <p:txBody>
          <a:bodyPr>
            <a:noAutofit/>
          </a:bodyPr>
          <a:lstStyle/>
          <a:p>
            <a:r>
              <a:rPr lang="en-US" sz="2000" dirty="0"/>
              <a:t>Ultimate compiler 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ultimate.c</a:t>
            </a:r>
            <a:r>
              <a:rPr lang="en-US" sz="1600" dirty="0"/>
              <a:t> -o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/>
              <a:t>We can now discard compiler-hack-</a:t>
            </a:r>
            <a:r>
              <a:rPr lang="en-US" sz="1600" dirty="0" err="1"/>
              <a:t>ultimate.c</a:t>
            </a:r>
            <a:endParaRPr lang="en-US" sz="1600" dirty="0"/>
          </a:p>
          <a:p>
            <a:r>
              <a:rPr lang="en-US" sz="2000" dirty="0"/>
              <a:t>Ultimate compiler hacking mysha256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mysha256.c -o evil-mysha256.out</a:t>
            </a:r>
          </a:p>
          <a:p>
            <a:pPr lvl="1"/>
            <a:r>
              <a:rPr lang="en-US" sz="1600" dirty="0"/>
              <a:t>./evil-mysha256.out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 err="1"/>
              <a:t>shasum</a:t>
            </a:r>
            <a:r>
              <a:rPr lang="en-US" sz="1600" dirty="0"/>
              <a:t> -a 256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r>
              <a:rPr lang="en-US" sz="2000" dirty="0"/>
              <a:t>Ultimate compiler hacking its clean compiler source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</a:t>
            </a:r>
            <a:r>
              <a:rPr lang="en-US" sz="1600" dirty="0" err="1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Ultimate child compiler hacking mysha256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mysha256.c -o evil-mysha256.out</a:t>
            </a:r>
          </a:p>
          <a:p>
            <a:pPr lvl="1"/>
            <a:r>
              <a:rPr lang="en-US" sz="1600" dirty="0"/>
              <a:t>./evil-mysha256.out ultimate-child-</a:t>
            </a:r>
            <a:r>
              <a:rPr lang="en-US" sz="1600" dirty="0" err="1"/>
              <a:t>compiler.out</a:t>
            </a:r>
            <a:endParaRPr lang="en-US" sz="1600" dirty="0"/>
          </a:p>
          <a:p>
            <a:r>
              <a:rPr lang="en-US" sz="1800" dirty="0"/>
              <a:t>Ultimate child compiler still hacks compiler source code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ultimate-child-compiler2.out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1260961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Thompson’s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“You can’t trust code that you did not totally create yourself”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SG" dirty="0"/>
              <a:t>No amount of source-level verification or scrutiny will protect you from using untrusted code.”</a:t>
            </a:r>
          </a:p>
          <a:p>
            <a:endParaRPr lang="en-SG" dirty="0"/>
          </a:p>
          <a:p>
            <a:r>
              <a:rPr lang="en-SG" dirty="0"/>
              <a:t>“We can go lower to avoid detection like assembler, loader or microcode”</a:t>
            </a:r>
          </a:p>
          <a:p>
            <a:endParaRPr lang="en-SG" dirty="0"/>
          </a:p>
          <a:p>
            <a:r>
              <a:rPr lang="en-SG" b="1" dirty="0"/>
              <a:t>-&gt; You always have to trust somebody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Possible </a:t>
            </a:r>
            <a:r>
              <a:rPr lang="en-SG" dirty="0" err="1"/>
              <a:t>defense</a:t>
            </a:r>
            <a:r>
              <a:rPr lang="en-SG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/>
              <a:t>“Fully Countering Trusting Trust through Diverse Double-Compiling (DDC) - Countering Trojan Horse attacks on Compilers”</a:t>
            </a:r>
          </a:p>
          <a:p>
            <a:endParaRPr lang="en-SG" dirty="0"/>
          </a:p>
          <a:p>
            <a:r>
              <a:rPr lang="en-SG" dirty="0"/>
              <a:t>2009 PhD dissertation of David A. Wheeler </a:t>
            </a:r>
          </a:p>
          <a:p>
            <a:r>
              <a:rPr lang="en-SG" dirty="0"/>
              <a:t>George Mason University</a:t>
            </a:r>
          </a:p>
          <a:p>
            <a:r>
              <a:rPr lang="en-SG" sz="1600" dirty="0">
                <a:hlinkClick r:id="rId2"/>
              </a:rPr>
              <a:t>http://www.dwheeler.com/trusting-trust/dissertation/wheeler-trusting-trust-ddc.pdf</a:t>
            </a:r>
            <a:endParaRPr lang="en-SG" sz="160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978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20674"/>
            <a:ext cx="8373836" cy="1325563"/>
          </a:xfrm>
        </p:spPr>
        <p:txBody>
          <a:bodyPr/>
          <a:lstStyle/>
          <a:p>
            <a:r>
              <a:rPr lang="en-SG" dirty="0"/>
              <a:t>5a. Diverse Double Compiling (DDC)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825625"/>
            <a:ext cx="8373836" cy="4351338"/>
          </a:xfrm>
        </p:spPr>
        <p:txBody>
          <a:bodyPr/>
          <a:lstStyle/>
          <a:p>
            <a:r>
              <a:rPr lang="en-SG" sz="2400" dirty="0"/>
              <a:t>Objective</a:t>
            </a:r>
          </a:p>
          <a:p>
            <a:pPr lvl="1"/>
            <a:r>
              <a:rPr lang="en-SG" sz="2000" dirty="0"/>
              <a:t>To detect the trusting-trust attack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Requirements</a:t>
            </a:r>
          </a:p>
          <a:p>
            <a:pPr lvl="1"/>
            <a:r>
              <a:rPr lang="en-SG" sz="2000" dirty="0"/>
              <a:t>Use another compiler in the verification process</a:t>
            </a:r>
          </a:p>
          <a:p>
            <a:pPr lvl="1"/>
            <a:r>
              <a:rPr lang="en-SG" sz="2000" dirty="0"/>
              <a:t>≥2 compilers, one of which is under test</a:t>
            </a:r>
          </a:p>
          <a:p>
            <a:pPr lvl="1"/>
            <a:r>
              <a:rPr lang="en-SG" sz="2000" dirty="0"/>
              <a:t>Source code of compiler under test needs to be available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8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0414"/>
            <a:ext cx="7886700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Opening Statement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“To what extent should one trust a statement that a program is free of Trojan horses?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Perhaps it is more important to trust the people who wrote the software.”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53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5b. DDC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825625"/>
            <a:ext cx="8264979" cy="4351338"/>
          </a:xfrm>
        </p:spPr>
        <p:txBody>
          <a:bodyPr>
            <a:normAutofit/>
          </a:bodyPr>
          <a:lstStyle/>
          <a:p>
            <a:r>
              <a:rPr lang="en-SG" dirty="0"/>
              <a:t>Assume we are using GCC and Tiny C (</a:t>
            </a:r>
            <a:r>
              <a:rPr lang="en-SG" dirty="0" err="1"/>
              <a:t>tcc</a:t>
            </a:r>
            <a:r>
              <a:rPr lang="en-SG" dirty="0"/>
              <a:t>) compilers</a:t>
            </a:r>
          </a:p>
          <a:p>
            <a:r>
              <a:rPr lang="en-SG" dirty="0"/>
              <a:t>We suspect GCC is malicious and want to test it</a:t>
            </a:r>
          </a:p>
          <a:p>
            <a:endParaRPr lang="en-SG" dirty="0"/>
          </a:p>
          <a:p>
            <a:r>
              <a:rPr lang="en-SG" dirty="0"/>
              <a:t>Compiler-under-test : GCC</a:t>
            </a:r>
          </a:p>
          <a:p>
            <a:r>
              <a:rPr lang="en-SG" dirty="0"/>
              <a:t>Independent-compiler: TCC</a:t>
            </a:r>
          </a:p>
          <a:p>
            <a:endParaRPr lang="en-SG" dirty="0"/>
          </a:p>
          <a:p>
            <a:r>
              <a:rPr lang="en-SG" dirty="0"/>
              <a:t>Independent-compiler can be:</a:t>
            </a:r>
          </a:p>
          <a:p>
            <a:pPr lvl="1"/>
            <a:r>
              <a:rPr lang="en-SG" dirty="0"/>
              <a:t>Small: just enough code to compile compiler-under-test</a:t>
            </a:r>
          </a:p>
          <a:p>
            <a:pPr lvl="1"/>
            <a:r>
              <a:rPr lang="en-SG" dirty="0"/>
              <a:t>Inefficient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5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/>
              <a:t>5c. DDC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31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TCC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6257925" y="165253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5119223" y="170230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GCC)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TCC)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 c. GCC)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Self-regeneration test (Control)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2039" y="3976046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c. TCC)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Down Arrow 32"/>
          <p:cNvSpPr/>
          <p:nvPr/>
        </p:nvSpPr>
        <p:spPr>
          <a:xfrm rot="16200000">
            <a:off x="6257925" y="2918452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119223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35" name="Rounded Rectangle 34"/>
          <p:cNvSpPr/>
          <p:nvPr/>
        </p:nvSpPr>
        <p:spPr>
          <a:xfrm>
            <a:off x="3859702" y="5213351"/>
            <a:ext cx="209169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Should be identical</a:t>
            </a: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183762" y="4492843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/>
              <a:t>Independent-compiler: TCC</a:t>
            </a:r>
          </a:p>
        </p:txBody>
      </p:sp>
    </p:spTree>
    <p:extLst>
      <p:ext uri="{BB962C8B-B14F-4D97-AF65-F5344CB8AC3E}">
        <p14:creationId xmlns:p14="http://schemas.microsoft.com/office/powerpoint/2010/main" val="8481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7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5c. Why this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8141970" cy="4351338"/>
          </a:xfrm>
        </p:spPr>
        <p:txBody>
          <a:bodyPr>
            <a:normAutofit/>
          </a:bodyPr>
          <a:lstStyle/>
          <a:p>
            <a:r>
              <a:rPr lang="en-SG" sz="2000" dirty="0"/>
              <a:t>TCC can be malicious but unlikely to be malicious in a way that affects GCC</a:t>
            </a:r>
          </a:p>
          <a:p>
            <a:r>
              <a:rPr lang="en-SG" sz="2000" dirty="0"/>
              <a:t>Hacker must compromise both GCC and TCC in the same way.</a:t>
            </a:r>
          </a:p>
          <a:p>
            <a:r>
              <a:rPr lang="en-SG" sz="2000" dirty="0"/>
              <a:t>Easier to review smaller verifying-compiler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056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/>
              <a:t>5d. DDC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33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Intel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GCC)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Intel)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 c. GCC)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Self-regeneration test (Control)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</a:t>
            </a:r>
            <a:r>
              <a:rPr lang="en-SG" sz="1200" dirty="0" err="1"/>
              <a:t>c.Intel</a:t>
            </a:r>
            <a:r>
              <a:rPr lang="en-SG" sz="1200" dirty="0"/>
              <a:t>)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34"/>
          <p:cNvSpPr/>
          <p:nvPr/>
        </p:nvSpPr>
        <p:spPr>
          <a:xfrm>
            <a:off x="3766615" y="5213638"/>
            <a:ext cx="2327738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Should all be identical</a:t>
            </a: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229695" y="4417878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/>
              <a:t>Independent-compilers: TCC, Intel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51460" y="5954053"/>
            <a:ext cx="8141970" cy="879635"/>
          </a:xfrm>
        </p:spPr>
        <p:txBody>
          <a:bodyPr>
            <a:normAutofit/>
          </a:bodyPr>
          <a:lstStyle/>
          <a:p>
            <a:r>
              <a:rPr lang="en-SG" sz="2000" dirty="0"/>
              <a:t>Hacker must compromise GCC, TCC and Intel to be successful</a:t>
            </a:r>
          </a:p>
          <a:p>
            <a:r>
              <a:rPr lang="en-SG" sz="2000" dirty="0"/>
              <a:t>O(n</a:t>
            </a:r>
            <a:r>
              <a:rPr lang="en-SG" sz="2000" baseline="30000" dirty="0"/>
              <a:t>2</a:t>
            </a:r>
            <a:r>
              <a:rPr lang="en-SG" sz="2000" dirty="0"/>
              <a:t>) problem for hackers, O(n) for defenders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TCC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ounded Rectangle 40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TCC)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c. TCC)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Down Arrow 45"/>
          <p:cNvSpPr/>
          <p:nvPr/>
        </p:nvSpPr>
        <p:spPr>
          <a:xfrm rot="10800000">
            <a:off x="4878877" y="4652642"/>
            <a:ext cx="297180" cy="4598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29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Critique of DDC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/>
              <a:t>Critique of Diverse Double-Compiling</a:t>
            </a:r>
          </a:p>
          <a:p>
            <a:r>
              <a:rPr lang="en-SG" dirty="0"/>
              <a:t>20 September 2010</a:t>
            </a:r>
          </a:p>
          <a:p>
            <a:endParaRPr lang="en-SG" dirty="0"/>
          </a:p>
          <a:p>
            <a:r>
              <a:rPr lang="en-SG" dirty="0"/>
              <a:t>By: Paul </a:t>
            </a:r>
            <a:r>
              <a:rPr lang="en-SG" dirty="0" err="1"/>
              <a:t>Jakma</a:t>
            </a:r>
            <a:endParaRPr lang="en-SG" dirty="0"/>
          </a:p>
          <a:p>
            <a:pPr lvl="1"/>
            <a:r>
              <a:rPr lang="en-SG" dirty="0"/>
              <a:t>PhD student, University of Glasgow</a:t>
            </a:r>
          </a:p>
          <a:p>
            <a:endParaRPr lang="en-SG" dirty="0">
              <a:hlinkClick r:id="rId2"/>
            </a:endParaRPr>
          </a:p>
          <a:p>
            <a:r>
              <a:rPr lang="en-SG" sz="2000" dirty="0">
                <a:hlinkClick r:id="rId2"/>
              </a:rPr>
              <a:t>https://pjakma.files.wordpress.com/2010/09/critique-ddc.pdf</a:t>
            </a:r>
            <a:endParaRPr lang="en-SG" sz="2000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49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7" y="223612"/>
            <a:ext cx="8479970" cy="1325563"/>
          </a:xfrm>
        </p:spPr>
        <p:txBody>
          <a:bodyPr/>
          <a:lstStyle/>
          <a:p>
            <a:r>
              <a:rPr lang="en-US" dirty="0"/>
              <a:t>6a. Must trust independent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just ignore the untrusted compiler binary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bootstrap compiler-under-test with independent compiler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-&gt; Still have to trust independent compiler</a:t>
            </a:r>
          </a:p>
          <a:p>
            <a:r>
              <a:rPr lang="en-US" dirty="0"/>
              <a:t>-&gt; Thompson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35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3426736" y="2456543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  <a:p>
            <a:pPr algn="ctr"/>
            <a:r>
              <a:rPr lang="en-SG" sz="1400" dirty="0"/>
              <a:t>backdoor binary</a:t>
            </a:r>
          </a:p>
        </p:txBody>
      </p:sp>
      <p:sp>
        <p:nvSpPr>
          <p:cNvPr id="7" name="Multiply 6"/>
          <p:cNvSpPr/>
          <p:nvPr/>
        </p:nvSpPr>
        <p:spPr>
          <a:xfrm>
            <a:off x="2688562" y="2177859"/>
            <a:ext cx="2899611" cy="1128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0"/>
            <a:ext cx="7886700" cy="1325563"/>
          </a:xfrm>
        </p:spPr>
        <p:txBody>
          <a:bodyPr/>
          <a:lstStyle/>
          <a:p>
            <a:r>
              <a:rPr lang="en-SG" dirty="0"/>
              <a:t>6b. Multiple DDC infeasible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4622597"/>
            <a:ext cx="8101693" cy="1890106"/>
          </a:xfrm>
        </p:spPr>
        <p:txBody>
          <a:bodyPr>
            <a:noAutofit/>
          </a:bodyPr>
          <a:lstStyle/>
          <a:p>
            <a:r>
              <a:rPr lang="en-SG" sz="1800" u="sng" dirty="0"/>
              <a:t>DDC scaling infeasible in practice</a:t>
            </a:r>
          </a:p>
          <a:p>
            <a:r>
              <a:rPr lang="en-SG" sz="1800" dirty="0"/>
              <a:t>Compiler bugs/source code has to be adjusted to allow </a:t>
            </a:r>
            <a:r>
              <a:rPr lang="en-SG" sz="1800" dirty="0" err="1"/>
              <a:t>compilibility</a:t>
            </a:r>
            <a:r>
              <a:rPr lang="en-SG" sz="1800" dirty="0"/>
              <a:t> by others</a:t>
            </a:r>
          </a:p>
          <a:p>
            <a:r>
              <a:rPr lang="en-SG" sz="1800" dirty="0"/>
              <a:t>Time consuming (</a:t>
            </a:r>
            <a:r>
              <a:rPr lang="en-SG" sz="1800" dirty="0" err="1"/>
              <a:t>eg</a:t>
            </a:r>
            <a:r>
              <a:rPr lang="en-SG" sz="1800" dirty="0"/>
              <a:t>. GCC takes ~2 hours to compile GCC)</a:t>
            </a:r>
          </a:p>
          <a:p>
            <a:r>
              <a:rPr lang="en-SG" sz="1800" dirty="0"/>
              <a:t>O(n) vs O(n</a:t>
            </a:r>
            <a:r>
              <a:rPr lang="en-SG" sz="1800" baseline="30000" dirty="0"/>
              <a:t>2</a:t>
            </a:r>
            <a:r>
              <a:rPr lang="en-SG" sz="1800" dirty="0"/>
              <a:t>), ”n” is still small. </a:t>
            </a:r>
          </a:p>
          <a:p>
            <a:pPr lvl="1"/>
            <a:r>
              <a:rPr lang="en-SG" sz="1600" dirty="0"/>
              <a:t>Not many C compilers in existence, organisation/nation with large resources can subvert common compilers.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36</a:t>
            </a:fld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Intel</a:t>
            </a:r>
          </a:p>
        </p:txBody>
      </p:sp>
      <p:sp>
        <p:nvSpPr>
          <p:cNvPr id="33" name="Down Arrow 32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35" name="Down Arrow 34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GCC)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Intel)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 c. GCC)</a:t>
            </a:r>
          </a:p>
        </p:txBody>
      </p:sp>
      <p:sp>
        <p:nvSpPr>
          <p:cNvPr id="40" name="Down Arrow 39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42" name="Down Arrow 41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ounded Rectangle 42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Self-regeneration test (Control)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</a:t>
            </a:r>
            <a:r>
              <a:rPr lang="en-SG" sz="1200" dirty="0" err="1"/>
              <a:t>c.Intel</a:t>
            </a:r>
            <a:r>
              <a:rPr lang="en-SG" sz="1200" dirty="0"/>
              <a:t>)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ounded Rectangle 50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TCC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ounded Rectangle 52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TCC)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c. TCC)</a:t>
            </a:r>
          </a:p>
        </p:txBody>
      </p:sp>
      <p:sp>
        <p:nvSpPr>
          <p:cNvPr id="55" name="Down Arrow 54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0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6c. Attacks not restricted to compiler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Wheeler assumes attacks occur on compile-time</a:t>
            </a:r>
          </a:p>
          <a:p>
            <a:endParaRPr lang="en-US" dirty="0"/>
          </a:p>
          <a:p>
            <a:r>
              <a:rPr lang="en-US" dirty="0"/>
              <a:t>An external virus can get the job done equally</a:t>
            </a:r>
          </a:p>
          <a:p>
            <a:r>
              <a:rPr lang="en-US" dirty="0"/>
              <a:t>Can affect both compiler-under-test and independent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310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Jakma’s</a:t>
            </a:r>
            <a:r>
              <a:rPr lang="en-SG" dirty="0"/>
              <a:t>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47851"/>
            <a:ext cx="8458200" cy="4351338"/>
          </a:xfrm>
        </p:spPr>
        <p:txBody>
          <a:bodyPr/>
          <a:lstStyle/>
          <a:p>
            <a:r>
              <a:rPr lang="en-SG" dirty="0"/>
              <a:t>DDC is not </a:t>
            </a:r>
            <a:r>
              <a:rPr lang="en-SG" dirty="0" err="1"/>
              <a:t>foolproof</a:t>
            </a:r>
            <a:endParaRPr lang="en-SG" dirty="0"/>
          </a:p>
          <a:p>
            <a:r>
              <a:rPr lang="en-SG" dirty="0"/>
              <a:t>Still useful to flag discrepancies for further examination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8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8784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The End /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39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yeokm1@gmail.com)</a:t>
            </a:r>
            <a:endParaRPr lang="en-SG" dirty="0"/>
          </a:p>
          <a:p>
            <a:r>
              <a:rPr lang="en-SG" sz="1600" dirty="0">
                <a:hlinkClick r:id="rId3"/>
              </a:rPr>
              <a:t>https://github.com/yeokm1/reflections-of-trusting-trust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993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do we know a program is safe?</a:t>
            </a:r>
          </a:p>
          <a:p>
            <a:pPr lvl="1"/>
            <a:r>
              <a:rPr lang="en-US" dirty="0"/>
              <a:t>Inspect the program’s source code.</a:t>
            </a:r>
          </a:p>
          <a:p>
            <a:endParaRPr lang="en-US" dirty="0"/>
          </a:p>
          <a:p>
            <a:r>
              <a:rPr lang="en-US" dirty="0"/>
              <a:t>But isn’t the program source code compiled by a compiler?</a:t>
            </a:r>
          </a:p>
          <a:p>
            <a:pPr lvl="1"/>
            <a:r>
              <a:rPr lang="en-US" dirty="0"/>
              <a:t>Inspect the compiler’s source code, </a:t>
            </a:r>
            <a:r>
              <a:rPr lang="en-US" dirty="0" err="1"/>
              <a:t>eg</a:t>
            </a:r>
            <a:r>
              <a:rPr lang="en-US" dirty="0"/>
              <a:t>. GCC</a:t>
            </a:r>
          </a:p>
          <a:p>
            <a:endParaRPr lang="en-US" dirty="0"/>
          </a:p>
          <a:p>
            <a:r>
              <a:rPr lang="en-US" dirty="0"/>
              <a:t>But isn’t the compiler compiled by another compiler?</a:t>
            </a:r>
          </a:p>
          <a:p>
            <a:pPr lvl="1"/>
            <a:r>
              <a:rPr lang="en-US" dirty="0"/>
              <a:t>Self-hosting compilers compile themselves</a:t>
            </a:r>
          </a:p>
          <a:p>
            <a:pPr lvl="1"/>
            <a:r>
              <a:rPr lang="en-US" dirty="0"/>
              <a:t>-&gt; </a:t>
            </a:r>
            <a:r>
              <a:rPr lang="en-US" dirty="0" err="1"/>
              <a:t>Eg</a:t>
            </a:r>
            <a:r>
              <a:rPr lang="en-US" dirty="0"/>
              <a:t>. GCC compiles GCC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even a problem? So how? How deep do we go down the rabbit hole?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3" y="0"/>
            <a:ext cx="7886700" cy="1325563"/>
          </a:xfrm>
        </p:spPr>
        <p:txBody>
          <a:bodyPr/>
          <a:lstStyle/>
          <a:p>
            <a:r>
              <a:rPr lang="en-US" dirty="0"/>
              <a:t>Real-life compiler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140153"/>
            <a:ext cx="8317387" cy="52161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Injects malicious code into compiled apps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r>
              <a:rPr lang="en-US" dirty="0" err="1"/>
              <a:t>Xcodeghost</a:t>
            </a:r>
            <a:r>
              <a:rPr lang="en-US" dirty="0"/>
              <a:t> (found Sept 2015)</a:t>
            </a:r>
          </a:p>
          <a:p>
            <a:pPr lvl="1"/>
            <a:r>
              <a:rPr lang="en-US" dirty="0"/>
              <a:t>Malicious </a:t>
            </a:r>
            <a:r>
              <a:rPr lang="en-US" dirty="0" err="1"/>
              <a:t>Xcode</a:t>
            </a:r>
            <a:r>
              <a:rPr lang="en-US" dirty="0"/>
              <a:t> compiler hosted on Chinese websites</a:t>
            </a:r>
          </a:p>
          <a:p>
            <a:pPr lvl="1"/>
            <a:r>
              <a:rPr lang="en-US" dirty="0"/>
              <a:t>Injects spyware into output binary</a:t>
            </a:r>
          </a:p>
          <a:p>
            <a:endParaRPr lang="en-US" dirty="0"/>
          </a:p>
          <a:p>
            <a:r>
              <a:rPr lang="en-US" dirty="0"/>
              <a:t>Win32/</a:t>
            </a:r>
            <a:r>
              <a:rPr lang="en-US" dirty="0" err="1"/>
              <a:t>Induc.A</a:t>
            </a:r>
            <a:r>
              <a:rPr lang="en-US" dirty="0"/>
              <a:t> virus and its successors (found 2009)</a:t>
            </a:r>
          </a:p>
          <a:p>
            <a:pPr lvl="1"/>
            <a:r>
              <a:rPr lang="en-US" dirty="0"/>
              <a:t>Modifies Delphi Compiler</a:t>
            </a:r>
          </a:p>
          <a:p>
            <a:pPr lvl="1"/>
            <a:r>
              <a:rPr lang="en-US" dirty="0"/>
              <a:t>Injects malicious code into output binary </a:t>
            </a:r>
          </a:p>
          <a:p>
            <a:pPr lvl="2"/>
            <a:r>
              <a:rPr lang="en-US" dirty="0"/>
              <a:t>Create a botnet</a:t>
            </a:r>
          </a:p>
          <a:p>
            <a:pPr lvl="2"/>
            <a:r>
              <a:rPr lang="en-US" dirty="0"/>
              <a:t>Further infects other Delphi compilers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3" y="281847"/>
            <a:ext cx="2403835" cy="2223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3" y="6334780"/>
            <a:ext cx="8698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/>
              <a:t>Xcodeghost</a:t>
            </a:r>
            <a:r>
              <a:rPr lang="en-SG" sz="1400" dirty="0"/>
              <a:t> image: </a:t>
            </a:r>
            <a:r>
              <a:rPr lang="en-SG" sz="1400" dirty="0">
                <a:hlinkClick r:id="rId3"/>
              </a:rPr>
              <a:t>https://nakedsecurity.sophos.com/2015/11/09/apples-xcodeghost-malware-still-in-the-machine/</a:t>
            </a:r>
            <a:endParaRPr lang="en-SG" sz="1400" dirty="0"/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8403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2266"/>
            <a:ext cx="7886700" cy="1325563"/>
          </a:xfrm>
        </p:spPr>
        <p:txBody>
          <a:bodyPr/>
          <a:lstStyle/>
          <a:p>
            <a:r>
              <a:rPr lang="en-US" dirty="0"/>
              <a:t>Our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2417084"/>
            <a:ext cx="8709660" cy="2566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/>
              <a:t>Modify a compiler to:</a:t>
            </a:r>
          </a:p>
          <a:p>
            <a:r>
              <a:rPr lang="en-US" sz="2400" dirty="0"/>
              <a:t>Add malicious code to targeted compiled source </a:t>
            </a:r>
            <a:r>
              <a:rPr lang="en-US" sz="2400" dirty="0" err="1"/>
              <a:t>eg</a:t>
            </a:r>
            <a:r>
              <a:rPr lang="en-US" sz="2400" dirty="0"/>
              <a:t>, login program</a:t>
            </a:r>
          </a:p>
          <a:p>
            <a:r>
              <a:rPr lang="en-US" sz="2400" dirty="0"/>
              <a:t>Add malicious code to compiler binary to propagate </a:t>
            </a:r>
            <a:r>
              <a:rPr lang="en-US" sz="2400" dirty="0" err="1"/>
              <a:t>behaviour</a:t>
            </a:r>
            <a:endParaRPr lang="en-US" sz="2400" dirty="0"/>
          </a:p>
          <a:p>
            <a:r>
              <a:rPr lang="en-US" sz="2400" dirty="0"/>
              <a:t>Not leave a trace in compiler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0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stages of ”proof”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Self-reproducing program (</a:t>
            </a:r>
            <a:r>
              <a:rPr lang="en-US" dirty="0" err="1"/>
              <a:t>Quine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Knowledge perpetuation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Subverting verification*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Finally: The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7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598701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*My custom addition</a:t>
            </a:r>
          </a:p>
        </p:txBody>
      </p:sp>
    </p:spTree>
    <p:extLst>
      <p:ext uri="{BB962C8B-B14F-4D97-AF65-F5344CB8AC3E}">
        <p14:creationId xmlns:p14="http://schemas.microsoft.com/office/powerpoint/2010/main" val="4277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/>
              <a:t>1a. Self-reproducing program (</a:t>
            </a:r>
            <a:r>
              <a:rPr lang="en-US" dirty="0" err="1"/>
              <a:t>Quine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source program that, when compiled and executed, will produce as output an exact copy of its source. (Thompson)</a:t>
            </a:r>
          </a:p>
          <a:p>
            <a:r>
              <a:rPr lang="en-US" dirty="0"/>
              <a:t>To show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program can be written by another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program can output extra text not relevant to printing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72"/>
            <a:ext cx="7886700" cy="1325563"/>
          </a:xfrm>
        </p:spPr>
        <p:txBody>
          <a:bodyPr/>
          <a:lstStyle/>
          <a:p>
            <a:r>
              <a:rPr lang="en-US" dirty="0"/>
              <a:t>1b.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9</a:t>
            </a:fld>
            <a:endParaRPr lang="en-SG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6677"/>
              </p:ext>
            </p:extLst>
          </p:nvPr>
        </p:nvGraphicFramePr>
        <p:xfrm>
          <a:off x="1524000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gcc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quine.c</a:t>
                      </a:r>
                      <a:r>
                        <a:rPr lang="en-US" dirty="0"/>
                        <a:t> -o </a:t>
                      </a:r>
                      <a:r>
                        <a:rPr lang="en-US" dirty="0" err="1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./</a:t>
                      </a:r>
                      <a:r>
                        <a:rPr lang="en-US" dirty="0" err="1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Redirect output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to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./</a:t>
                      </a:r>
                      <a:r>
                        <a:rPr lang="en-US" dirty="0" err="1"/>
                        <a:t>quine.out</a:t>
                      </a:r>
                      <a:r>
                        <a:rPr lang="en-US" dirty="0"/>
                        <a:t> &gt; </a:t>
                      </a:r>
                      <a:r>
                        <a:rPr lang="en-US" dirty="0" err="1"/>
                        <a:t>newquine.c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with 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sublime/notepad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equivalence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 </a:t>
                      </a:r>
                      <a:r>
                        <a:rPr lang="en-US" dirty="0" err="1"/>
                        <a:t>quine.c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newquine.c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027029"/>
            <a:ext cx="8747760" cy="2540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3664727"/>
            <a:ext cx="23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stage1 directory:</a:t>
            </a:r>
          </a:p>
        </p:txBody>
      </p:sp>
    </p:spTree>
    <p:extLst>
      <p:ext uri="{BB962C8B-B14F-4D97-AF65-F5344CB8AC3E}">
        <p14:creationId xmlns:p14="http://schemas.microsoft.com/office/powerpoint/2010/main" val="8687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7006</TotalTime>
  <Words>1804</Words>
  <Application>Microsoft Office PowerPoint</Application>
  <PresentationFormat>On-screen Show (4:3)</PresentationFormat>
  <Paragraphs>411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Reflections on Trusting Trust</vt:lpstr>
      <vt:lpstr>PowerPoint Presentation</vt:lpstr>
      <vt:lpstr>PowerPoint Presentation</vt:lpstr>
      <vt:lpstr>The problem</vt:lpstr>
      <vt:lpstr>Real-life compiler attacks</vt:lpstr>
      <vt:lpstr>Our objective</vt:lpstr>
      <vt:lpstr>4 stages of ”proof”</vt:lpstr>
      <vt:lpstr>1a. Self-reproducing program (Quine)</vt:lpstr>
      <vt:lpstr>1b. Demo</vt:lpstr>
      <vt:lpstr>2a. Knowledge propagation</vt:lpstr>
      <vt:lpstr>2b. My ”clean” compiler</vt:lpstr>
      <vt:lpstr>2c. Clean compiler demo</vt:lpstr>
      <vt:lpstr>2d. New C keyword</vt:lpstr>
      <vt:lpstr>2e. Compiler source uses new keyword</vt:lpstr>
      <vt:lpstr>What we have learned so far?</vt:lpstr>
      <vt:lpstr>3a. The attack</vt:lpstr>
      <vt:lpstr>3b. login.c</vt:lpstr>
      <vt:lpstr>3c. login-hacked.c</vt:lpstr>
      <vt:lpstr>3d. compiler-hack-login.c</vt:lpstr>
      <vt:lpstr>3e. compiler-hack-itself.c</vt:lpstr>
      <vt:lpstr>Summary of stage 3</vt:lpstr>
      <vt:lpstr>Verifying the compiler binary</vt:lpstr>
      <vt:lpstr>4a. Subverting verification</vt:lpstr>
      <vt:lpstr>4b. mysha256.c</vt:lpstr>
      <vt:lpstr>4c. mysha256-hacked.c</vt:lpstr>
      <vt:lpstr>4d. compiler-hack-ultimate.c</vt:lpstr>
      <vt:lpstr>Thompson’s conclusion</vt:lpstr>
      <vt:lpstr>Possible defense?</vt:lpstr>
      <vt:lpstr>5a. Diverse Double Compiling (DDC)</vt:lpstr>
      <vt:lpstr>5b. DDC Process</vt:lpstr>
      <vt:lpstr>5c. DDC Process</vt:lpstr>
      <vt:lpstr>5c. Why this works?</vt:lpstr>
      <vt:lpstr>5d. DDC Scaling</vt:lpstr>
      <vt:lpstr>Critique of DDC</vt:lpstr>
      <vt:lpstr>6a. Must trust independent compiler</vt:lpstr>
      <vt:lpstr>6b. Multiple DDC infeasible</vt:lpstr>
      <vt:lpstr>6c. Attacks not restricted to compiler level</vt:lpstr>
      <vt:lpstr>Jakma’s conclusion</vt:lpstr>
      <vt:lpstr>The End /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is Turing-complete</dc:title>
  <dc:creator>Yeo Kheng Meng</dc:creator>
  <cp:lastModifiedBy>Yeo Kheng Meng</cp:lastModifiedBy>
  <cp:revision>559</cp:revision>
  <cp:lastPrinted>2016-01-24T09:42:11Z</cp:lastPrinted>
  <dcterms:created xsi:type="dcterms:W3CDTF">2015-09-20T14:18:39Z</dcterms:created>
  <dcterms:modified xsi:type="dcterms:W3CDTF">2016-03-05T02:32:12Z</dcterms:modified>
</cp:coreProperties>
</file>