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0"/>
  </p:notesMasterIdLst>
  <p:handoutMasterIdLst>
    <p:handoutMasterId r:id="rId41"/>
  </p:handoutMasterIdLst>
  <p:sldIdLst>
    <p:sldId id="256" r:id="rId2"/>
    <p:sldId id="258" r:id="rId3"/>
    <p:sldId id="257" r:id="rId4"/>
    <p:sldId id="262" r:id="rId5"/>
    <p:sldId id="259" r:id="rId6"/>
    <p:sldId id="260" r:id="rId7"/>
    <p:sldId id="261" r:id="rId8"/>
    <p:sldId id="263" r:id="rId9"/>
    <p:sldId id="265" r:id="rId10"/>
    <p:sldId id="264" r:id="rId11"/>
    <p:sldId id="267" r:id="rId12"/>
    <p:sldId id="268" r:id="rId13"/>
    <p:sldId id="269" r:id="rId14"/>
    <p:sldId id="277" r:id="rId15"/>
    <p:sldId id="270" r:id="rId16"/>
    <p:sldId id="271" r:id="rId17"/>
    <p:sldId id="273" r:id="rId18"/>
    <p:sldId id="274" r:id="rId19"/>
    <p:sldId id="276" r:id="rId20"/>
    <p:sldId id="285" r:id="rId21"/>
    <p:sldId id="275" r:id="rId22"/>
    <p:sldId id="272" r:id="rId23"/>
    <p:sldId id="278" r:id="rId24"/>
    <p:sldId id="280" r:id="rId25"/>
    <p:sldId id="281" r:id="rId26"/>
    <p:sldId id="279" r:id="rId27"/>
    <p:sldId id="282" r:id="rId28"/>
    <p:sldId id="283" r:id="rId29"/>
    <p:sldId id="284" r:id="rId30"/>
    <p:sldId id="287" r:id="rId31"/>
    <p:sldId id="286" r:id="rId32"/>
    <p:sldId id="288" r:id="rId33"/>
    <p:sldId id="289" r:id="rId34"/>
    <p:sldId id="291" r:id="rId35"/>
    <p:sldId id="290" r:id="rId36"/>
    <p:sldId id="292" r:id="rId37"/>
    <p:sldId id="266" r:id="rId38"/>
    <p:sldId id="293" r:id="rId39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368" autoAdjust="0"/>
    <p:restoredTop sz="94459"/>
  </p:normalViewPr>
  <p:slideViewPr>
    <p:cSldViewPr snapToGrid="0">
      <p:cViewPr varScale="1">
        <p:scale>
          <a:sx n="117" d="100"/>
          <a:sy n="117" d="100"/>
        </p:scale>
        <p:origin x="1328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notesMaster" Target="notesMasters/notesMaster1.xml"/><Relationship Id="rId41" Type="http://schemas.openxmlformats.org/officeDocument/2006/relationships/handoutMaster" Target="handoutMasters/handoutMaster1.xml"/><Relationship Id="rId42" Type="http://schemas.openxmlformats.org/officeDocument/2006/relationships/presProps" Target="presProps.xml"/><Relationship Id="rId43" Type="http://schemas.openxmlformats.org/officeDocument/2006/relationships/viewProps" Target="viewProps.xml"/><Relationship Id="rId44" Type="http://schemas.openxmlformats.org/officeDocument/2006/relationships/theme" Target="theme/theme1.xml"/><Relationship Id="rId4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B36151-A010-D04C-8956-928746249808}" type="datetimeFigureOut">
              <a:rPr lang="en-US" smtClean="0"/>
              <a:t>1/12/16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75FF09-5F23-1F4A-9990-EEDA0A23D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9511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C7C88C-CDFE-4350-B2C5-3C6CAEFDB07C}" type="datetimeFigureOut">
              <a:rPr lang="en-SG" smtClean="0"/>
              <a:t>12/1/16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99F681-B4F0-403D-8E4F-41A314F04FC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30841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F67E2-38E7-4A1D-97B7-1A3D76F52D34}" type="datetime1">
              <a:rPr lang="en-SG" smtClean="0"/>
              <a:t>12/1/16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07789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D26BE-CF29-49E8-90A9-693FA176DA2E}" type="datetime1">
              <a:rPr lang="en-SG" smtClean="0"/>
              <a:t>12/1/16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73210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5F57D-487B-4FA9-9804-4E6B1445D87E}" type="datetime1">
              <a:rPr lang="en-SG" smtClean="0"/>
              <a:t>12/1/16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47860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00F33-09D9-4424-9CFF-3583AE8E001C}" type="datetime1">
              <a:rPr lang="en-SG" smtClean="0"/>
              <a:t>12/1/16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49352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F4C57-AE9B-4009-AE25-E54332066983}" type="datetime1">
              <a:rPr lang="en-SG" smtClean="0"/>
              <a:t>12/1/16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65571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4DBDF-77D8-4526-82F0-2FD9258F6F4E}" type="datetime1">
              <a:rPr lang="en-SG" smtClean="0"/>
              <a:t>12/1/16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49780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DACF3-1137-43EC-8B9B-FFC39405A05F}" type="datetime1">
              <a:rPr lang="en-SG" smtClean="0"/>
              <a:t>12/1/16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74393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35B8A-1AE7-4E07-AA62-B18CC233816A}" type="datetime1">
              <a:rPr lang="en-SG" smtClean="0"/>
              <a:t>12/1/16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2567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DB0B1-4D46-4B8D-87D9-ED3A0D6268D9}" type="datetime1">
              <a:rPr lang="en-SG" smtClean="0"/>
              <a:t>12/1/16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16706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AF827-52F0-4265-95B3-9B7BE33238A1}" type="datetime1">
              <a:rPr lang="en-SG" smtClean="0"/>
              <a:t>12/1/16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94385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10920-7330-4500-8EED-E7F9B59504DB}" type="datetime1">
              <a:rPr lang="en-SG" smtClean="0"/>
              <a:t>12/1/16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82966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9282E9-B576-43F6-B614-0FB8874DC925}" type="datetime1">
              <a:rPr lang="en-SG" smtClean="0"/>
              <a:t>12/1/16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05DC4D-6496-4D9B-AA35-AB22DFE8A2F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78494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wheeler.com/trusting-trust/dissertation/wheeler-trusting-trust-ddc.pdf" TargetMode="External"/><Relationship Id="rId4" Type="http://schemas.openxmlformats.org/officeDocument/2006/relationships/hyperlink" Target="https://pjakma.files.wordpress.com/2010/09/critique-ddc.pdf" TargetMode="External"/><Relationship Id="rId5" Type="http://schemas.openxmlformats.org/officeDocument/2006/relationships/hyperlink" Target="mailto:yeokm1@gmail.com)" TargetMode="External"/><Relationship Id="rId6" Type="http://schemas.openxmlformats.org/officeDocument/2006/relationships/hyperlink" Target="https://github.com/yeokm1/reflections-of-trusting-trust" TargetMode="External"/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www.ece.cmu.edu/~ganger/712.fall02/papers/p761-thompson.pdf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tif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tif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tif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Relationship Id="rId3" Type="http://schemas.openxmlformats.org/officeDocument/2006/relationships/hyperlink" Target="http://scienceblogs.com/goodmath/2007/04/15/strange-loops-dennis-ritchie-a/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tif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tif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dwheeler.com/trusting-trust/dissertation/wheeler-trusting-trust-ddc.pdf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pjakma.files.wordpress.com/2010/09/critique-ddc.pdf" TargetMode="External"/><Relationship Id="rId3" Type="http://schemas.openxmlformats.org/officeDocument/2006/relationships/hyperlink" Target="http://www.dwheeler.com/trusting-trust/dissertation/wheeler-trusting-trust-ddc.pdf" TargetMode="Externa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8122" y="0"/>
            <a:ext cx="8144691" cy="1377950"/>
          </a:xfrm>
        </p:spPr>
        <p:txBody>
          <a:bodyPr>
            <a:normAutofit fontScale="90000"/>
          </a:bodyPr>
          <a:lstStyle/>
          <a:p>
            <a:r>
              <a:rPr lang="en-SG" dirty="0" smtClean="0"/>
              <a:t>Reflections </a:t>
            </a:r>
            <a:r>
              <a:rPr lang="en-SG" smtClean="0"/>
              <a:t>on Trusting Trust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267" y="1714628"/>
            <a:ext cx="8534400" cy="4369485"/>
          </a:xfrm>
        </p:spPr>
        <p:txBody>
          <a:bodyPr>
            <a:norm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n-SG" sz="2000" u="sng" dirty="0" smtClean="0"/>
              <a:t>Turing Award Lecture </a:t>
            </a:r>
            <a:r>
              <a:rPr lang="en-SG" sz="2000" u="sng" dirty="0" smtClean="0"/>
              <a:t>1984</a:t>
            </a:r>
          </a:p>
          <a:p>
            <a:pPr lvl="1" algn="l"/>
            <a:r>
              <a:rPr lang="en-SG" sz="1800" dirty="0" smtClean="0"/>
              <a:t>Given </a:t>
            </a:r>
            <a:r>
              <a:rPr lang="en-SG" sz="1800" dirty="0" smtClean="0"/>
              <a:t>by: </a:t>
            </a:r>
            <a:r>
              <a:rPr lang="en-SG" sz="1800" dirty="0"/>
              <a:t>Ken </a:t>
            </a:r>
            <a:r>
              <a:rPr lang="en-SG" sz="1800" dirty="0" smtClean="0"/>
              <a:t>Thompson</a:t>
            </a:r>
          </a:p>
          <a:p>
            <a:pPr lvl="1" algn="l"/>
            <a:r>
              <a:rPr lang="en-SG" sz="1800" dirty="0">
                <a:hlinkClick r:id="rId2"/>
              </a:rPr>
              <a:t>https://www.ece.cmu.edu/~</a:t>
            </a:r>
            <a:r>
              <a:rPr lang="en-SG" sz="1800" dirty="0" smtClean="0">
                <a:hlinkClick r:id="rId2"/>
              </a:rPr>
              <a:t>ganger/712.fall02/papers/p761-thompson.pdf</a:t>
            </a:r>
            <a:endParaRPr lang="en-SG" sz="1800" dirty="0" smtClean="0"/>
          </a:p>
          <a:p>
            <a:pPr marL="457200" indent="-457200" algn="l">
              <a:buFont typeface="+mj-lt"/>
              <a:buAutoNum type="arabicPeriod"/>
            </a:pPr>
            <a:r>
              <a:rPr lang="en-SG" sz="2000" u="sng" dirty="0" smtClean="0"/>
              <a:t>Fully Countering Trust through Diverse Double Compiling (2009)</a:t>
            </a:r>
          </a:p>
          <a:p>
            <a:pPr lvl="1" algn="l"/>
            <a:r>
              <a:rPr lang="en-SG" sz="1800" dirty="0" smtClean="0"/>
              <a:t>By: David A. Wheeler</a:t>
            </a:r>
          </a:p>
          <a:p>
            <a:pPr lvl="1" algn="l"/>
            <a:r>
              <a:rPr lang="en-SG" sz="1800" dirty="0">
                <a:hlinkClick r:id="rId3"/>
              </a:rPr>
              <a:t>http://</a:t>
            </a:r>
            <a:r>
              <a:rPr lang="en-SG" sz="1800" dirty="0" smtClean="0">
                <a:hlinkClick r:id="rId3"/>
              </a:rPr>
              <a:t>www.dwheeler.com/trusting-trust/dissertation/wheeler-trusting-trust-ddc.pdf</a:t>
            </a:r>
            <a:endParaRPr lang="en-SG" sz="1800" dirty="0" smtClean="0"/>
          </a:p>
          <a:p>
            <a:pPr marL="457200" indent="-457200" algn="l">
              <a:buFont typeface="+mj-lt"/>
              <a:buAutoNum type="arabicPeriod"/>
            </a:pPr>
            <a:r>
              <a:rPr lang="en-SG" sz="2000" u="sng" dirty="0" smtClean="0"/>
              <a:t>Critique of DDC (2010)</a:t>
            </a:r>
          </a:p>
          <a:p>
            <a:pPr lvl="1" algn="l"/>
            <a:r>
              <a:rPr lang="en-SG" sz="1800" dirty="0" smtClean="0"/>
              <a:t>By: Paul </a:t>
            </a:r>
            <a:r>
              <a:rPr lang="en-SG" sz="1800" dirty="0" err="1" smtClean="0"/>
              <a:t>Jakma</a:t>
            </a:r>
            <a:endParaRPr lang="en-SG" sz="1800" dirty="0"/>
          </a:p>
          <a:p>
            <a:pPr lvl="1" algn="l"/>
            <a:r>
              <a:rPr lang="en-SG" dirty="0">
                <a:hlinkClick r:id="rId4"/>
              </a:rPr>
              <a:t>https://</a:t>
            </a:r>
            <a:r>
              <a:rPr lang="en-SG" dirty="0" smtClean="0">
                <a:hlinkClick r:id="rId4"/>
              </a:rPr>
              <a:t>pjakma.files.wordpress.com/2010/09/critique-ddc.pdf</a:t>
            </a:r>
            <a:endParaRPr lang="en-SG" dirty="0" smtClean="0"/>
          </a:p>
          <a:p>
            <a:pPr algn="l"/>
            <a:endParaRPr lang="en-SG" dirty="0"/>
          </a:p>
        </p:txBody>
      </p:sp>
      <p:sp>
        <p:nvSpPr>
          <p:cNvPr id="4" name="TextBox 3"/>
          <p:cNvSpPr txBox="1"/>
          <p:nvPr/>
        </p:nvSpPr>
        <p:spPr>
          <a:xfrm>
            <a:off x="0" y="6174859"/>
            <a:ext cx="3552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Papers We Love #16 (25 Jan </a:t>
            </a:r>
            <a:r>
              <a:rPr lang="en-SG" dirty="0" smtClean="0"/>
              <a:t>2016)</a:t>
            </a:r>
            <a:endParaRPr lang="en-SG" dirty="0"/>
          </a:p>
        </p:txBody>
      </p:sp>
      <p:sp>
        <p:nvSpPr>
          <p:cNvPr id="5" name="TextBox 4"/>
          <p:cNvSpPr txBox="1"/>
          <p:nvPr/>
        </p:nvSpPr>
        <p:spPr>
          <a:xfrm>
            <a:off x="4271554" y="6174859"/>
            <a:ext cx="487244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By: Yeo Kheng Meng (</a:t>
            </a:r>
            <a:r>
              <a:rPr lang="en-SG" dirty="0" smtClean="0">
                <a:hlinkClick r:id="rId5"/>
              </a:rPr>
              <a:t>yeokm1@gmail.com)</a:t>
            </a:r>
            <a:endParaRPr lang="en-SG" dirty="0" smtClean="0"/>
          </a:p>
          <a:p>
            <a:r>
              <a:rPr lang="en-SG" sz="1600" dirty="0">
                <a:hlinkClick r:id="rId6"/>
              </a:rPr>
              <a:t>https://</a:t>
            </a:r>
            <a:r>
              <a:rPr lang="en-SG" sz="1600" dirty="0" smtClean="0">
                <a:hlinkClick r:id="rId6"/>
              </a:rPr>
              <a:t>github.com/yeokm1/reflections-of-trusting-trust</a:t>
            </a:r>
            <a:endParaRPr lang="en-SG" sz="1600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53171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8348"/>
            <a:ext cx="7886700" cy="1325563"/>
          </a:xfrm>
        </p:spPr>
        <p:txBody>
          <a:bodyPr/>
          <a:lstStyle/>
          <a:p>
            <a:r>
              <a:rPr lang="en-SG" dirty="0" smtClean="0"/>
              <a:t>2b. My ”clean” compiler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34496"/>
            <a:ext cx="7886700" cy="4351338"/>
          </a:xfrm>
        </p:spPr>
        <p:txBody>
          <a:bodyPr/>
          <a:lstStyle/>
          <a:p>
            <a:r>
              <a:rPr lang="en-SG" dirty="0" smtClean="0"/>
              <a:t>”</a:t>
            </a:r>
            <a:r>
              <a:rPr lang="en-SG" dirty="0" err="1" smtClean="0"/>
              <a:t>compiler.c</a:t>
            </a:r>
            <a:r>
              <a:rPr lang="en-SG" dirty="0" smtClean="0"/>
              <a:t>”</a:t>
            </a:r>
          </a:p>
          <a:p>
            <a:r>
              <a:rPr lang="en-SG" dirty="0" smtClean="0"/>
              <a:t>Reads input source file</a:t>
            </a:r>
          </a:p>
          <a:p>
            <a:r>
              <a:rPr lang="en-SG" dirty="0" smtClean="0"/>
              <a:t>Passes source file contents to GCC via </a:t>
            </a:r>
            <a:r>
              <a:rPr lang="en-SG" dirty="0" err="1" smtClean="0"/>
              <a:t>stdin</a:t>
            </a:r>
            <a:endParaRPr lang="en-SG" dirty="0" smtClean="0"/>
          </a:p>
          <a:p>
            <a:r>
              <a:rPr lang="en-SG" dirty="0" smtClean="0"/>
              <a:t>Prints source file contents to </a:t>
            </a:r>
            <a:r>
              <a:rPr lang="en-SG" dirty="0" err="1" smtClean="0"/>
              <a:t>stdout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10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544386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2c. Clean compiler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282" y="1645646"/>
            <a:ext cx="8221436" cy="1417138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Compile my compiler with existing compiler </a:t>
            </a:r>
            <a:r>
              <a:rPr lang="en-US" dirty="0" err="1" smtClean="0"/>
              <a:t>eg</a:t>
            </a:r>
            <a:r>
              <a:rPr lang="en-US" dirty="0" smtClean="0"/>
              <a:t>. GCC</a:t>
            </a:r>
          </a:p>
          <a:p>
            <a:pPr lvl="1"/>
            <a:r>
              <a:rPr lang="en-US" dirty="0" smtClean="0"/>
              <a:t>We can now discard GCC</a:t>
            </a:r>
          </a:p>
          <a:p>
            <a:r>
              <a:rPr lang="en-US" dirty="0" smtClean="0"/>
              <a:t>Use my compiler to compile hello world program (</a:t>
            </a:r>
            <a:r>
              <a:rPr lang="en-US" dirty="0" err="1" smtClean="0"/>
              <a:t>hw.c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11</a:t>
            </a:fld>
            <a:endParaRPr lang="en-SG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8103004"/>
              </p:ext>
            </p:extLst>
          </p:nvPr>
        </p:nvGraphicFramePr>
        <p:xfrm>
          <a:off x="628650" y="3242763"/>
          <a:ext cx="748937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446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74468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Step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Command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Go to codes directory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cd</a:t>
                      </a:r>
                      <a:r>
                        <a:rPr lang="en-SG" baseline="0" dirty="0" smtClean="0"/>
                        <a:t> codes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Compile my compiler with </a:t>
                      </a:r>
                      <a:r>
                        <a:rPr lang="en-US" dirty="0" err="1" smtClean="0"/>
                        <a:t>gcc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err="1" smtClean="0"/>
                        <a:t>gcc</a:t>
                      </a:r>
                      <a:r>
                        <a:rPr lang="en-SG" dirty="0" smtClean="0"/>
                        <a:t> </a:t>
                      </a:r>
                      <a:r>
                        <a:rPr lang="en-SG" dirty="0" err="1" smtClean="0"/>
                        <a:t>compiler.c</a:t>
                      </a:r>
                      <a:r>
                        <a:rPr lang="en-SG" dirty="0" smtClean="0"/>
                        <a:t> –o clean-</a:t>
                      </a:r>
                      <a:r>
                        <a:rPr lang="en-SG" dirty="0" err="1" smtClean="0"/>
                        <a:t>compiler.out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Go to stage 2 directory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cd</a:t>
                      </a:r>
                      <a:r>
                        <a:rPr lang="en-US" baseline="0" dirty="0" smtClean="0"/>
                        <a:t> stage2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Compile hello</a:t>
                      </a:r>
                      <a:r>
                        <a:rPr lang="en-US" baseline="0" dirty="0" smtClean="0"/>
                        <a:t> world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../clean-</a:t>
                      </a:r>
                      <a:r>
                        <a:rPr lang="en-US" dirty="0" err="1" smtClean="0"/>
                        <a:t>compiler.out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hw.c</a:t>
                      </a:r>
                      <a:r>
                        <a:rPr lang="en-US" baseline="0" dirty="0" smtClean="0"/>
                        <a:t> –o </a:t>
                      </a:r>
                      <a:r>
                        <a:rPr lang="en-US" baseline="0" dirty="0" err="1" smtClean="0"/>
                        <a:t>hw.out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Run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hw.out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./</a:t>
                      </a:r>
                      <a:r>
                        <a:rPr lang="en-US" dirty="0" err="1" smtClean="0"/>
                        <a:t>hw.out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72713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"/>
            <a:ext cx="7886700" cy="925286"/>
          </a:xfrm>
        </p:spPr>
        <p:txBody>
          <a:bodyPr/>
          <a:lstStyle/>
          <a:p>
            <a:r>
              <a:rPr lang="en-US" dirty="0" smtClean="0"/>
              <a:t>2d. New C keyword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25286"/>
            <a:ext cx="7886700" cy="5562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“uint1” </a:t>
            </a:r>
            <a:r>
              <a:rPr lang="en-US" dirty="0" err="1" smtClean="0"/>
              <a:t>datatype</a:t>
            </a:r>
            <a:r>
              <a:rPr lang="en-US" dirty="0" smtClean="0"/>
              <a:t>, same as “char”</a:t>
            </a:r>
          </a:p>
          <a:p>
            <a:r>
              <a:rPr lang="en-US" dirty="0" smtClean="0"/>
              <a:t>Compile with existing compiler</a:t>
            </a:r>
          </a:p>
          <a:p>
            <a:pPr lvl="1"/>
            <a:r>
              <a:rPr lang="en-US" sz="2000" dirty="0" smtClean="0"/>
              <a:t>../</a:t>
            </a:r>
            <a:r>
              <a:rPr lang="en-US" sz="2000" dirty="0"/>
              <a:t>clean-</a:t>
            </a:r>
            <a:r>
              <a:rPr lang="en-US" sz="2000" dirty="0" err="1"/>
              <a:t>compiler.out</a:t>
            </a:r>
            <a:r>
              <a:rPr lang="en-US" sz="2000" dirty="0"/>
              <a:t>  </a:t>
            </a:r>
            <a:r>
              <a:rPr lang="en-US" sz="2000" dirty="0" err="1"/>
              <a:t>hw-new.c</a:t>
            </a:r>
            <a:r>
              <a:rPr lang="en-US" sz="2000" dirty="0"/>
              <a:t> -o </a:t>
            </a:r>
            <a:r>
              <a:rPr lang="en-US" sz="2000" dirty="0" err="1" smtClean="0"/>
              <a:t>hw-new.out</a:t>
            </a:r>
            <a:endParaRPr lang="en-US" sz="2000" dirty="0" smtClean="0"/>
          </a:p>
          <a:p>
            <a:pPr lvl="1"/>
            <a:r>
              <a:rPr lang="en-US" sz="2000" dirty="0" smtClean="0"/>
              <a:t>Existing compiler does not </a:t>
            </a:r>
            <a:r>
              <a:rPr lang="en-US" sz="2000" dirty="0" err="1" smtClean="0"/>
              <a:t>recognise</a:t>
            </a:r>
            <a:r>
              <a:rPr lang="en-US" sz="2000" dirty="0" smtClean="0"/>
              <a:t> ”uint1” keyword</a:t>
            </a:r>
            <a:endParaRPr lang="en-US" dirty="0" smtClean="0"/>
          </a:p>
          <a:p>
            <a:r>
              <a:rPr lang="en-US" dirty="0" smtClean="0"/>
              <a:t>We train our compiler to </a:t>
            </a:r>
            <a:r>
              <a:rPr lang="en-US" dirty="0" err="1" smtClean="0"/>
              <a:t>recognise</a:t>
            </a:r>
            <a:r>
              <a:rPr lang="en-US" dirty="0" smtClean="0"/>
              <a:t> “uint1”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lvl="1"/>
            <a:r>
              <a:rPr lang="en-US" sz="2000" dirty="0" smtClean="0"/>
              <a:t>Use existing compiler to compile “training-</a:t>
            </a:r>
            <a:r>
              <a:rPr lang="en-US" sz="2000" dirty="0" err="1" smtClean="0"/>
              <a:t>compiler.c</a:t>
            </a:r>
            <a:r>
              <a:rPr lang="en-US" sz="2000" dirty="0" smtClean="0"/>
              <a:t>”</a:t>
            </a:r>
          </a:p>
          <a:p>
            <a:pPr lvl="1"/>
            <a:r>
              <a:rPr lang="en-US" sz="2000" dirty="0" smtClean="0"/>
              <a:t>../</a:t>
            </a:r>
            <a:r>
              <a:rPr lang="en-US" sz="2000" dirty="0"/>
              <a:t>clean-</a:t>
            </a:r>
            <a:r>
              <a:rPr lang="en-US" sz="2000" dirty="0" err="1"/>
              <a:t>compiler.out</a:t>
            </a:r>
            <a:r>
              <a:rPr lang="en-US" sz="2000" dirty="0"/>
              <a:t>  </a:t>
            </a:r>
            <a:r>
              <a:rPr lang="en-US" sz="2000" dirty="0" smtClean="0"/>
              <a:t>training-</a:t>
            </a:r>
            <a:r>
              <a:rPr lang="en-US" sz="2000" dirty="0" err="1" smtClean="0"/>
              <a:t>compiler.c</a:t>
            </a:r>
            <a:r>
              <a:rPr lang="en-US" sz="2000" dirty="0" smtClean="0"/>
              <a:t> –o training-</a:t>
            </a:r>
            <a:r>
              <a:rPr lang="en-US" sz="2000" dirty="0" err="1" smtClean="0"/>
              <a:t>compiler.out</a:t>
            </a:r>
            <a:endParaRPr lang="en-US" sz="2000" dirty="0" smtClean="0"/>
          </a:p>
          <a:p>
            <a:r>
              <a:rPr lang="en-US" dirty="0" smtClean="0"/>
              <a:t>Our compiler now </a:t>
            </a:r>
            <a:r>
              <a:rPr lang="en-US" dirty="0" err="1" smtClean="0"/>
              <a:t>recognises</a:t>
            </a:r>
            <a:r>
              <a:rPr lang="en-US" dirty="0" smtClean="0"/>
              <a:t> “uint1”</a:t>
            </a:r>
          </a:p>
          <a:p>
            <a:pPr lvl="1"/>
            <a:r>
              <a:rPr lang="en-US" sz="2000" dirty="0"/>
              <a:t>./training-</a:t>
            </a:r>
            <a:r>
              <a:rPr lang="en-US" sz="2000" dirty="0" err="1"/>
              <a:t>compiler.out</a:t>
            </a:r>
            <a:r>
              <a:rPr lang="en-US" sz="2000" dirty="0"/>
              <a:t> </a:t>
            </a:r>
            <a:r>
              <a:rPr lang="en-US" sz="2000" dirty="0" err="1"/>
              <a:t>hw-new.c</a:t>
            </a:r>
            <a:r>
              <a:rPr lang="en-US" sz="2000" dirty="0"/>
              <a:t> -o </a:t>
            </a:r>
            <a:r>
              <a:rPr lang="en-US" sz="2000" dirty="0" err="1" smtClean="0"/>
              <a:t>hw-new.out</a:t>
            </a:r>
            <a:endParaRPr lang="en-US" sz="2000" dirty="0" smtClean="0"/>
          </a:p>
          <a:p>
            <a:pPr lvl="1"/>
            <a:r>
              <a:rPr lang="en-US" sz="2000" dirty="0" smtClean="0"/>
              <a:t>./</a:t>
            </a:r>
            <a:r>
              <a:rPr lang="en-US" sz="2000" dirty="0" err="1" smtClean="0"/>
              <a:t>hw-new.out</a:t>
            </a:r>
            <a:endParaRPr lang="en-US" sz="2000" dirty="0"/>
          </a:p>
          <a:p>
            <a:pPr lvl="1"/>
            <a:endParaRPr 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12</a:t>
            </a:fld>
            <a:endParaRPr lang="en-SG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550" y="2960914"/>
            <a:ext cx="5232400" cy="166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7959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25563"/>
          </a:xfrm>
        </p:spPr>
        <p:txBody>
          <a:bodyPr/>
          <a:lstStyle/>
          <a:p>
            <a:r>
              <a:rPr lang="en-US" dirty="0" smtClean="0"/>
              <a:t>2e. Compiler source uses new keyword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training compiler to compile trained compiler</a:t>
            </a:r>
          </a:p>
          <a:p>
            <a:pPr lvl="1"/>
            <a:r>
              <a:rPr lang="en-US" sz="2000" dirty="0"/>
              <a:t>./training-</a:t>
            </a:r>
            <a:r>
              <a:rPr lang="en-US" sz="2000" dirty="0" err="1"/>
              <a:t>compiler.out</a:t>
            </a:r>
            <a:r>
              <a:rPr lang="en-US" sz="2000" dirty="0"/>
              <a:t> trained-</a:t>
            </a:r>
            <a:r>
              <a:rPr lang="en-US" sz="2000" dirty="0" err="1"/>
              <a:t>compiler.c</a:t>
            </a:r>
            <a:r>
              <a:rPr lang="en-US" sz="2000" dirty="0"/>
              <a:t> -o </a:t>
            </a:r>
            <a:r>
              <a:rPr lang="en-US" sz="2000" dirty="0" smtClean="0"/>
              <a:t>trained-</a:t>
            </a:r>
            <a:r>
              <a:rPr lang="en-US" sz="2000" dirty="0" err="1" smtClean="0"/>
              <a:t>compiler.out</a:t>
            </a:r>
            <a:endParaRPr lang="en-US" sz="2000" dirty="0" smtClean="0"/>
          </a:p>
          <a:p>
            <a:r>
              <a:rPr lang="en-US" dirty="0" smtClean="0"/>
              <a:t>Final compiler is now trained</a:t>
            </a:r>
          </a:p>
          <a:p>
            <a:pPr lvl="1"/>
            <a:r>
              <a:rPr lang="en-US" dirty="0"/>
              <a:t>./</a:t>
            </a:r>
            <a:r>
              <a:rPr lang="en-US" dirty="0" smtClean="0"/>
              <a:t>trained-</a:t>
            </a:r>
            <a:r>
              <a:rPr lang="en-US" dirty="0" err="1" smtClean="0"/>
              <a:t>compiler.out</a:t>
            </a:r>
            <a:r>
              <a:rPr lang="en-US" dirty="0" smtClean="0"/>
              <a:t> </a:t>
            </a:r>
            <a:r>
              <a:rPr lang="en-US" dirty="0" err="1"/>
              <a:t>hw-new.c</a:t>
            </a:r>
            <a:r>
              <a:rPr lang="en-US" dirty="0"/>
              <a:t> -o </a:t>
            </a:r>
            <a:r>
              <a:rPr lang="en-US" dirty="0" err="1"/>
              <a:t>hw-new.out</a:t>
            </a:r>
            <a:endParaRPr lang="en-US" dirty="0"/>
          </a:p>
          <a:p>
            <a:pPr lvl="1"/>
            <a:r>
              <a:rPr lang="en-US" dirty="0"/>
              <a:t>./</a:t>
            </a:r>
            <a:r>
              <a:rPr lang="en-US" dirty="0" err="1"/>
              <a:t>hw-new.out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13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667352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have learned so far?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8343" y="1825625"/>
            <a:ext cx="8167007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 program can output another program even itself.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 program can output extra text not relevant to printing itself.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 compiler can propagate knowledge to the next generation of itself.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14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913506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3a. The attack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193" y="2603615"/>
            <a:ext cx="9024257" cy="8740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/>
              <a:t>Goal: Add an undetectable backdoor to </a:t>
            </a:r>
            <a:r>
              <a:rPr lang="en-US" sz="3200" dirty="0" err="1" smtClean="0"/>
              <a:t>login.c</a:t>
            </a:r>
            <a:endParaRPr lang="en-US" sz="3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15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104252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715344"/>
          </a:xfrm>
        </p:spPr>
        <p:txBody>
          <a:bodyPr/>
          <a:lstStyle/>
          <a:p>
            <a:r>
              <a:rPr lang="en-US" dirty="0" smtClean="0"/>
              <a:t>3b. </a:t>
            </a:r>
            <a:r>
              <a:rPr lang="en-US" dirty="0" err="1"/>
              <a:t>l</a:t>
            </a:r>
            <a:r>
              <a:rPr lang="en-US" dirty="0" err="1" smtClean="0"/>
              <a:t>ogin.c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16</a:t>
            </a:fld>
            <a:endParaRPr lang="en-SG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8928" y="693737"/>
            <a:ext cx="5644244" cy="4489739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91886" y="5156707"/>
            <a:ext cx="9024257" cy="1538000"/>
          </a:xfrm>
        </p:spPr>
        <p:txBody>
          <a:bodyPr>
            <a:normAutofit lnSpcReduction="10000"/>
          </a:bodyPr>
          <a:lstStyle/>
          <a:p>
            <a:r>
              <a:rPr lang="en-US" sz="2000" dirty="0" smtClean="0"/>
              <a:t>Checks username/password combination via command-line arguments</a:t>
            </a:r>
          </a:p>
          <a:p>
            <a:r>
              <a:rPr lang="en-US" sz="2000" dirty="0" smtClean="0"/>
              <a:t>Commands:</a:t>
            </a:r>
          </a:p>
          <a:p>
            <a:pPr lvl="1"/>
            <a:r>
              <a:rPr lang="en-US" sz="1600" dirty="0" smtClean="0"/>
              <a:t>cd stage3</a:t>
            </a:r>
          </a:p>
          <a:p>
            <a:pPr lvl="1"/>
            <a:r>
              <a:rPr lang="en-US" sz="1600" dirty="0"/>
              <a:t>../clean-</a:t>
            </a:r>
            <a:r>
              <a:rPr lang="en-US" sz="1600" dirty="0" err="1"/>
              <a:t>compiler.out</a:t>
            </a:r>
            <a:r>
              <a:rPr lang="en-US" sz="1600" dirty="0"/>
              <a:t> </a:t>
            </a:r>
            <a:r>
              <a:rPr lang="en-US" sz="1600" dirty="0" err="1"/>
              <a:t>login.c</a:t>
            </a:r>
            <a:r>
              <a:rPr lang="en-US" sz="1600" dirty="0"/>
              <a:t> -o </a:t>
            </a:r>
            <a:r>
              <a:rPr lang="en-US" sz="1600" dirty="0" err="1" smtClean="0"/>
              <a:t>login.out</a:t>
            </a:r>
            <a:endParaRPr lang="en-US" sz="1600" dirty="0" smtClean="0"/>
          </a:p>
          <a:p>
            <a:pPr lvl="1"/>
            <a:r>
              <a:rPr lang="en-US" sz="1600" dirty="0"/>
              <a:t>./</a:t>
            </a:r>
            <a:r>
              <a:rPr lang="en-US" sz="1600" dirty="0" err="1"/>
              <a:t>login.out</a:t>
            </a:r>
            <a:r>
              <a:rPr lang="en-US" sz="1600" dirty="0"/>
              <a:t> username </a:t>
            </a:r>
            <a:r>
              <a:rPr lang="en-US" sz="1600" dirty="0" err="1"/>
              <a:t>passsword</a:t>
            </a:r>
            <a:endParaRPr lang="en-US" sz="1600" dirty="0" smtClean="0"/>
          </a:p>
          <a:p>
            <a:pPr lvl="1"/>
            <a:endParaRPr lang="en-US" sz="1600" dirty="0"/>
          </a:p>
          <a:p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2134433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715344"/>
          </a:xfrm>
        </p:spPr>
        <p:txBody>
          <a:bodyPr/>
          <a:lstStyle/>
          <a:p>
            <a:r>
              <a:rPr lang="en-US" dirty="0" smtClean="0"/>
              <a:t>3c. login-</a:t>
            </a:r>
            <a:r>
              <a:rPr lang="en-US" dirty="0" err="1" smtClean="0"/>
              <a:t>hacked.c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17</a:t>
            </a:fld>
            <a:endParaRPr lang="en-SG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9743" y="2766847"/>
            <a:ext cx="9024257" cy="15380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Adds backdoor account</a:t>
            </a:r>
          </a:p>
          <a:p>
            <a:r>
              <a:rPr lang="en-US" sz="2000" dirty="0" smtClean="0"/>
              <a:t>Commands:</a:t>
            </a:r>
          </a:p>
          <a:p>
            <a:pPr lvl="1"/>
            <a:r>
              <a:rPr lang="en-US" sz="1600" dirty="0" smtClean="0"/>
              <a:t>../</a:t>
            </a:r>
            <a:r>
              <a:rPr lang="en-US" sz="1600" dirty="0"/>
              <a:t>clean-</a:t>
            </a:r>
            <a:r>
              <a:rPr lang="en-US" sz="1600" dirty="0" err="1"/>
              <a:t>compiler.out</a:t>
            </a:r>
            <a:r>
              <a:rPr lang="en-US" sz="1600" dirty="0"/>
              <a:t> </a:t>
            </a:r>
            <a:r>
              <a:rPr lang="en-US" sz="1600" dirty="0" smtClean="0"/>
              <a:t>login-</a:t>
            </a:r>
            <a:r>
              <a:rPr lang="en-US" sz="1600" dirty="0" err="1" smtClean="0"/>
              <a:t>hacked.c</a:t>
            </a:r>
            <a:r>
              <a:rPr lang="en-US" sz="1600" dirty="0" smtClean="0"/>
              <a:t> </a:t>
            </a:r>
            <a:r>
              <a:rPr lang="en-US" sz="1600" dirty="0"/>
              <a:t>-o </a:t>
            </a:r>
            <a:r>
              <a:rPr lang="en-US" sz="1600" dirty="0" smtClean="0"/>
              <a:t>login-</a:t>
            </a:r>
            <a:r>
              <a:rPr lang="en-US" sz="1600" dirty="0" err="1" smtClean="0"/>
              <a:t>hacked.out</a:t>
            </a:r>
            <a:endParaRPr lang="en-US" sz="1600" dirty="0" smtClean="0"/>
          </a:p>
          <a:p>
            <a:pPr lvl="1"/>
            <a:r>
              <a:rPr lang="en-US" sz="1600" dirty="0"/>
              <a:t>./</a:t>
            </a:r>
            <a:r>
              <a:rPr lang="en-US" sz="1600" dirty="0" err="1"/>
              <a:t>login.out</a:t>
            </a:r>
            <a:r>
              <a:rPr lang="en-US" sz="1600" dirty="0"/>
              <a:t> </a:t>
            </a:r>
            <a:r>
              <a:rPr lang="en-US" sz="1600" dirty="0" smtClean="0"/>
              <a:t>hacker </a:t>
            </a:r>
            <a:r>
              <a:rPr lang="en-US" sz="1600" dirty="0" err="1" smtClean="0"/>
              <a:t>i</a:t>
            </a:r>
            <a:r>
              <a:rPr lang="en-US" sz="1600" dirty="0" smtClean="0"/>
              <a:t>-hate-numbers</a:t>
            </a:r>
          </a:p>
          <a:p>
            <a:pPr lvl="1"/>
            <a:endParaRPr lang="en-US" sz="1600" dirty="0"/>
          </a:p>
          <a:p>
            <a:endParaRPr lang="en-US" sz="20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250" y="1464138"/>
            <a:ext cx="7175500" cy="90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4674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715344"/>
          </a:xfrm>
        </p:spPr>
        <p:txBody>
          <a:bodyPr/>
          <a:lstStyle/>
          <a:p>
            <a:r>
              <a:rPr lang="en-US" dirty="0" smtClean="0"/>
              <a:t>3d. compiler-hack-</a:t>
            </a:r>
            <a:r>
              <a:rPr lang="en-US" dirty="0" err="1" smtClean="0"/>
              <a:t>login.c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18</a:t>
            </a:fld>
            <a:endParaRPr lang="en-SG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9743" y="4808372"/>
            <a:ext cx="9024257" cy="1913104"/>
          </a:xfrm>
        </p:spPr>
        <p:txBody>
          <a:bodyPr>
            <a:normAutofit/>
          </a:bodyPr>
          <a:lstStyle/>
          <a:p>
            <a:r>
              <a:rPr lang="en-US" sz="2000" dirty="0" smtClean="0"/>
              <a:t>Compiler adds backdoor code when it sees </a:t>
            </a:r>
            <a:r>
              <a:rPr lang="en-US" sz="2000" dirty="0" err="1" smtClean="0"/>
              <a:t>login.c</a:t>
            </a:r>
            <a:endParaRPr lang="en-US" sz="2000" dirty="0" smtClean="0"/>
          </a:p>
          <a:p>
            <a:r>
              <a:rPr lang="en-US" sz="2000" dirty="0" smtClean="0"/>
              <a:t>Commands:</a:t>
            </a:r>
          </a:p>
          <a:p>
            <a:pPr lvl="1"/>
            <a:r>
              <a:rPr lang="en-US" sz="1600" dirty="0"/>
              <a:t>../clean-</a:t>
            </a:r>
            <a:r>
              <a:rPr lang="en-US" sz="1600" dirty="0" err="1"/>
              <a:t>compiler.out</a:t>
            </a:r>
            <a:r>
              <a:rPr lang="en-US" sz="1600" dirty="0"/>
              <a:t> compiler-hack-</a:t>
            </a:r>
            <a:r>
              <a:rPr lang="en-US" sz="1600" dirty="0" err="1"/>
              <a:t>login.c</a:t>
            </a:r>
            <a:r>
              <a:rPr lang="en-US" sz="1600" dirty="0"/>
              <a:t> -o </a:t>
            </a:r>
            <a:r>
              <a:rPr lang="en-US" sz="1600" dirty="0" smtClean="0"/>
              <a:t>compiler-hack-</a:t>
            </a:r>
            <a:r>
              <a:rPr lang="en-US" sz="1600" dirty="0" err="1" smtClean="0"/>
              <a:t>login.out</a:t>
            </a:r>
            <a:endParaRPr lang="en-US" sz="1600" dirty="0" smtClean="0"/>
          </a:p>
          <a:p>
            <a:pPr lvl="1"/>
            <a:r>
              <a:rPr lang="en-US" sz="1600" dirty="0" smtClean="0"/>
              <a:t>./</a:t>
            </a:r>
            <a:r>
              <a:rPr lang="en-US" sz="1600" dirty="0" err="1"/>
              <a:t>login.out</a:t>
            </a:r>
            <a:r>
              <a:rPr lang="en-US" sz="1600" dirty="0"/>
              <a:t> </a:t>
            </a:r>
            <a:r>
              <a:rPr lang="en-US" sz="1600" dirty="0" smtClean="0"/>
              <a:t>hacker </a:t>
            </a:r>
            <a:r>
              <a:rPr lang="en-US" sz="1600" dirty="0" err="1" smtClean="0"/>
              <a:t>i</a:t>
            </a:r>
            <a:r>
              <a:rPr lang="en-US" sz="1600" dirty="0" smtClean="0"/>
              <a:t>-hate-numbers</a:t>
            </a:r>
          </a:p>
          <a:p>
            <a:pPr lvl="1"/>
            <a:r>
              <a:rPr lang="en-US" sz="1600" dirty="0"/>
              <a:t>./compiler-hack-</a:t>
            </a:r>
            <a:r>
              <a:rPr lang="en-US" sz="1600" dirty="0" err="1"/>
              <a:t>login.out</a:t>
            </a:r>
            <a:r>
              <a:rPr lang="en-US" sz="1600" dirty="0"/>
              <a:t> </a:t>
            </a:r>
            <a:r>
              <a:rPr lang="en-US" sz="1600" dirty="0" err="1"/>
              <a:t>login.c</a:t>
            </a:r>
            <a:r>
              <a:rPr lang="en-US" sz="1600" dirty="0"/>
              <a:t> -o </a:t>
            </a:r>
            <a:r>
              <a:rPr lang="en-US" sz="1600" dirty="0" smtClean="0"/>
              <a:t>bad-</a:t>
            </a:r>
            <a:r>
              <a:rPr lang="en-US" sz="1600" dirty="0" err="1" smtClean="0"/>
              <a:t>login.out</a:t>
            </a:r>
            <a:endParaRPr lang="en-US" sz="1600" dirty="0" smtClean="0"/>
          </a:p>
          <a:p>
            <a:pPr lvl="1"/>
            <a:r>
              <a:rPr lang="en-US" sz="1600" dirty="0" smtClean="0"/>
              <a:t>./bad-</a:t>
            </a:r>
            <a:r>
              <a:rPr lang="en-US" sz="1600" dirty="0" err="1" smtClean="0"/>
              <a:t>login.out</a:t>
            </a:r>
            <a:r>
              <a:rPr lang="en-US" sz="1600" dirty="0" smtClean="0"/>
              <a:t> </a:t>
            </a:r>
            <a:r>
              <a:rPr lang="en-US" sz="1600" dirty="0"/>
              <a:t>hacker </a:t>
            </a:r>
            <a:r>
              <a:rPr lang="en-US" sz="1600" dirty="0" err="1"/>
              <a:t>i</a:t>
            </a:r>
            <a:r>
              <a:rPr lang="en-US" sz="1600" dirty="0"/>
              <a:t>-hate-numbers</a:t>
            </a:r>
            <a:endParaRPr lang="en-US" sz="1600" dirty="0" smtClean="0"/>
          </a:p>
          <a:p>
            <a:pPr lvl="1"/>
            <a:endParaRPr lang="en-US" sz="1600" dirty="0"/>
          </a:p>
          <a:p>
            <a:endParaRPr lang="en-US" sz="2000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1315" y="715344"/>
            <a:ext cx="4901369" cy="4093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6236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715344"/>
          </a:xfrm>
        </p:spPr>
        <p:txBody>
          <a:bodyPr/>
          <a:lstStyle/>
          <a:p>
            <a:r>
              <a:rPr lang="en-US" dirty="0" smtClean="0"/>
              <a:t>3e. compiler-hack-</a:t>
            </a:r>
            <a:r>
              <a:rPr lang="en-US" dirty="0" err="1" smtClean="0"/>
              <a:t>itself.c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19</a:t>
            </a:fld>
            <a:endParaRPr lang="en-SG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9743" y="867742"/>
            <a:ext cx="9024257" cy="5260915"/>
          </a:xfrm>
        </p:spPr>
        <p:txBody>
          <a:bodyPr>
            <a:normAutofit/>
          </a:bodyPr>
          <a:lstStyle/>
          <a:p>
            <a:r>
              <a:rPr lang="en-US" sz="2000" dirty="0" smtClean="0"/>
              <a:t>Evil </a:t>
            </a:r>
            <a:r>
              <a:rPr lang="en-US" sz="2000" dirty="0"/>
              <a:t>c</a:t>
            </a:r>
            <a:r>
              <a:rPr lang="en-US" sz="2000" dirty="0" smtClean="0"/>
              <a:t>ompiler adds malicious code to itself when it sees </a:t>
            </a:r>
            <a:r>
              <a:rPr lang="en-US" sz="2000" dirty="0" err="1" smtClean="0"/>
              <a:t>compiler.c</a:t>
            </a:r>
            <a:r>
              <a:rPr lang="en-US" sz="2000" dirty="0" smtClean="0"/>
              <a:t>. </a:t>
            </a:r>
          </a:p>
          <a:p>
            <a:r>
              <a:rPr lang="en-US" sz="2000" dirty="0" smtClean="0"/>
              <a:t>Initial compile command:</a:t>
            </a:r>
          </a:p>
          <a:p>
            <a:pPr lvl="1"/>
            <a:r>
              <a:rPr lang="en-US" sz="1600" dirty="0"/>
              <a:t>../clean-</a:t>
            </a:r>
            <a:r>
              <a:rPr lang="en-US" sz="1600" dirty="0" err="1"/>
              <a:t>compiler.out</a:t>
            </a:r>
            <a:r>
              <a:rPr lang="en-US" sz="1600" dirty="0"/>
              <a:t> compiler-hack-</a:t>
            </a:r>
            <a:r>
              <a:rPr lang="en-US" sz="1600" dirty="0" err="1"/>
              <a:t>itself.c</a:t>
            </a:r>
            <a:r>
              <a:rPr lang="en-US" sz="1600" dirty="0"/>
              <a:t> -o </a:t>
            </a:r>
            <a:r>
              <a:rPr lang="en-US" sz="1600" dirty="0" smtClean="0"/>
              <a:t>compiler-hack-</a:t>
            </a:r>
            <a:r>
              <a:rPr lang="en-US" sz="1600" dirty="0" err="1" smtClean="0"/>
              <a:t>itself.out</a:t>
            </a:r>
            <a:endParaRPr lang="en-US" sz="1600" dirty="0" smtClean="0"/>
          </a:p>
          <a:p>
            <a:pPr lvl="1"/>
            <a:r>
              <a:rPr lang="en-US" sz="1600" dirty="0"/>
              <a:t>We can now discard </a:t>
            </a:r>
            <a:r>
              <a:rPr lang="en-US" sz="1600" dirty="0" smtClean="0"/>
              <a:t>compiler-hack-</a:t>
            </a:r>
            <a:r>
              <a:rPr lang="en-US" sz="1600" dirty="0" err="1" smtClean="0"/>
              <a:t>itself.c</a:t>
            </a:r>
            <a:endParaRPr lang="en-US" sz="1600" dirty="0" smtClean="0"/>
          </a:p>
          <a:p>
            <a:r>
              <a:rPr lang="en-US" sz="2000" dirty="0" smtClean="0"/>
              <a:t>Evil compiler hacking login</a:t>
            </a:r>
          </a:p>
          <a:p>
            <a:pPr lvl="1"/>
            <a:r>
              <a:rPr lang="en-US" sz="1600" dirty="0" smtClean="0"/>
              <a:t>./compiler-hack-</a:t>
            </a:r>
            <a:r>
              <a:rPr lang="en-US" sz="1600" dirty="0" err="1" smtClean="0"/>
              <a:t>itself.out</a:t>
            </a:r>
            <a:r>
              <a:rPr lang="en-US" sz="1600" dirty="0" smtClean="0"/>
              <a:t> </a:t>
            </a:r>
            <a:r>
              <a:rPr lang="en-US" sz="1600" dirty="0" err="1" smtClean="0"/>
              <a:t>login.c</a:t>
            </a:r>
            <a:r>
              <a:rPr lang="en-US" sz="1600" dirty="0" smtClean="0"/>
              <a:t> -o evil-</a:t>
            </a:r>
            <a:r>
              <a:rPr lang="en-US" sz="1600" dirty="0" err="1" smtClean="0"/>
              <a:t>login.out</a:t>
            </a:r>
            <a:endParaRPr lang="en-US" sz="1600" dirty="0" smtClean="0"/>
          </a:p>
          <a:p>
            <a:pPr lvl="1"/>
            <a:r>
              <a:rPr lang="en-US" sz="1600" dirty="0" smtClean="0"/>
              <a:t>./evil-</a:t>
            </a:r>
            <a:r>
              <a:rPr lang="en-US" sz="1600" dirty="0" err="1" smtClean="0"/>
              <a:t>login.out</a:t>
            </a:r>
            <a:r>
              <a:rPr lang="en-US" sz="1600" dirty="0" smtClean="0"/>
              <a:t> hacker </a:t>
            </a:r>
            <a:r>
              <a:rPr lang="en-US" sz="1600" dirty="0" err="1" smtClean="0"/>
              <a:t>i</a:t>
            </a:r>
            <a:r>
              <a:rPr lang="en-US" sz="1600" dirty="0" smtClean="0"/>
              <a:t>-hate-numbers</a:t>
            </a:r>
          </a:p>
          <a:p>
            <a:r>
              <a:rPr lang="en-US" sz="2000" dirty="0" smtClean="0"/>
              <a:t>Evil compiler hacking its clean compiler source</a:t>
            </a:r>
          </a:p>
          <a:p>
            <a:pPr lvl="1"/>
            <a:r>
              <a:rPr lang="en-US" sz="1600" dirty="0" smtClean="0"/>
              <a:t>./compiler-hack-</a:t>
            </a:r>
            <a:r>
              <a:rPr lang="en-US" sz="1600" dirty="0" err="1" smtClean="0"/>
              <a:t>itself.out</a:t>
            </a:r>
            <a:r>
              <a:rPr lang="en-US" sz="1600" dirty="0" smtClean="0"/>
              <a:t> ../</a:t>
            </a:r>
            <a:r>
              <a:rPr lang="en-US" sz="1600" dirty="0" err="1" smtClean="0"/>
              <a:t>compiler.c</a:t>
            </a:r>
            <a:r>
              <a:rPr lang="en-US" sz="1600" dirty="0" smtClean="0"/>
              <a:t> -o evil-child-</a:t>
            </a:r>
            <a:r>
              <a:rPr lang="en-US" sz="1600" dirty="0" err="1" smtClean="0"/>
              <a:t>compiler.out</a:t>
            </a:r>
            <a:endParaRPr lang="en-US" sz="1600" dirty="0" smtClean="0"/>
          </a:p>
          <a:p>
            <a:pPr lvl="1"/>
            <a:endParaRPr lang="en-US" sz="1600" dirty="0"/>
          </a:p>
          <a:p>
            <a:r>
              <a:rPr lang="en-US" sz="2000" dirty="0" smtClean="0"/>
              <a:t>Evil child compiler hacking login</a:t>
            </a:r>
          </a:p>
          <a:p>
            <a:pPr lvl="1"/>
            <a:r>
              <a:rPr lang="en-US" sz="1600" dirty="0" smtClean="0"/>
              <a:t>/evil-child-</a:t>
            </a:r>
            <a:r>
              <a:rPr lang="en-US" sz="1600" dirty="0" err="1" smtClean="0"/>
              <a:t>compiler.out</a:t>
            </a:r>
            <a:r>
              <a:rPr lang="en-US" sz="1600" dirty="0" smtClean="0"/>
              <a:t> </a:t>
            </a:r>
            <a:r>
              <a:rPr lang="en-US" sz="1600" dirty="0" err="1"/>
              <a:t>login.c</a:t>
            </a:r>
            <a:r>
              <a:rPr lang="en-US" sz="1600" dirty="0"/>
              <a:t> -o </a:t>
            </a:r>
            <a:r>
              <a:rPr lang="en-US" sz="1600" dirty="0" smtClean="0"/>
              <a:t>still-evil-</a:t>
            </a:r>
            <a:r>
              <a:rPr lang="en-US" sz="1600" dirty="0" err="1" smtClean="0"/>
              <a:t>login.out</a:t>
            </a:r>
            <a:endParaRPr lang="en-US" sz="1600" dirty="0" smtClean="0"/>
          </a:p>
          <a:p>
            <a:pPr lvl="1"/>
            <a:r>
              <a:rPr lang="en-US" sz="1600" dirty="0"/>
              <a:t>./still-evil-</a:t>
            </a:r>
            <a:r>
              <a:rPr lang="en-US" sz="1600" dirty="0" err="1"/>
              <a:t>login.out</a:t>
            </a:r>
            <a:r>
              <a:rPr lang="en-US" sz="1600" dirty="0"/>
              <a:t> hacker </a:t>
            </a:r>
            <a:r>
              <a:rPr lang="en-US" sz="1600" dirty="0" err="1" smtClean="0"/>
              <a:t>i</a:t>
            </a:r>
            <a:r>
              <a:rPr lang="en-US" sz="1600" dirty="0" smtClean="0"/>
              <a:t>-hate-numbers</a:t>
            </a:r>
          </a:p>
          <a:p>
            <a:r>
              <a:rPr lang="en-US" sz="2000" dirty="0" smtClean="0"/>
              <a:t>Evil child compiler still hacks compiler source code</a:t>
            </a:r>
          </a:p>
          <a:p>
            <a:pPr lvl="1"/>
            <a:r>
              <a:rPr lang="en-US" sz="1600" dirty="0"/>
              <a:t>/evil-child-</a:t>
            </a:r>
            <a:r>
              <a:rPr lang="en-US" sz="1600" dirty="0" err="1"/>
              <a:t>compiler.out</a:t>
            </a:r>
            <a:r>
              <a:rPr lang="en-US" sz="1600" dirty="0"/>
              <a:t> ../</a:t>
            </a:r>
            <a:r>
              <a:rPr lang="en-US" sz="1600" dirty="0" err="1"/>
              <a:t>compiler.c</a:t>
            </a:r>
            <a:r>
              <a:rPr lang="en-US" sz="1600" dirty="0"/>
              <a:t> -o evil-child-compiler2.out</a:t>
            </a:r>
          </a:p>
          <a:p>
            <a:pPr lvl="1"/>
            <a:endParaRPr lang="en-US" sz="1600" dirty="0" smtClean="0"/>
          </a:p>
          <a:p>
            <a:endParaRPr lang="en-US" sz="2000" dirty="0"/>
          </a:p>
          <a:p>
            <a:endParaRPr lang="en-US" sz="2000" dirty="0" smtClean="0"/>
          </a:p>
          <a:p>
            <a:pPr lvl="1"/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11682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3918857"/>
            <a:ext cx="7886700" cy="2258105"/>
          </a:xfrm>
        </p:spPr>
        <p:txBody>
          <a:bodyPr/>
          <a:lstStyle/>
          <a:p>
            <a:r>
              <a:rPr lang="en-US" dirty="0"/>
              <a:t>Ken Thompson (left) and Dennis </a:t>
            </a:r>
            <a:r>
              <a:rPr lang="en-US" dirty="0" smtClean="0"/>
              <a:t>Ritchie</a:t>
            </a:r>
          </a:p>
          <a:p>
            <a:r>
              <a:rPr lang="en-US" dirty="0" smtClean="0"/>
              <a:t>1983 Turing award for work on Unix</a:t>
            </a:r>
          </a:p>
          <a:p>
            <a:r>
              <a:rPr lang="en-US" dirty="0" smtClean="0"/>
              <a:t>Thompson chose to present “Reflections on Trusting Trust” in his acceptance speech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2</a:t>
            </a:fld>
            <a:endParaRPr lang="en-SG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3500" y="1055370"/>
            <a:ext cx="3937000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0437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2840"/>
            <a:ext cx="7886700" cy="1325563"/>
          </a:xfrm>
        </p:spPr>
        <p:txBody>
          <a:bodyPr/>
          <a:lstStyle/>
          <a:p>
            <a:r>
              <a:rPr lang="en-SG" dirty="0" smtClean="0"/>
              <a:t>Summary of stage 3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20</a:t>
            </a:fld>
            <a:endParaRPr lang="en-SG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9179" y="1498147"/>
            <a:ext cx="3225641" cy="367256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91192" y="6169581"/>
            <a:ext cx="818877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1400" dirty="0">
                <a:hlinkClick r:id="rId3"/>
              </a:rPr>
              <a:t>http://scienceblogs.com/goodmath/2007/04/15/strange-loops-dennis-ritchie-a</a:t>
            </a:r>
            <a:r>
              <a:rPr lang="en-SG" sz="1400" dirty="0" smtClean="0">
                <a:hlinkClick r:id="rId3"/>
              </a:rPr>
              <a:t>/</a:t>
            </a:r>
            <a:endParaRPr lang="en-SG" sz="1400" dirty="0" smtClean="0"/>
          </a:p>
        </p:txBody>
      </p:sp>
    </p:spTree>
    <p:extLst>
      <p:ext uri="{BB962C8B-B14F-4D97-AF65-F5344CB8AC3E}">
        <p14:creationId xmlns:p14="http://schemas.microsoft.com/office/powerpoint/2010/main" val="27078953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07809"/>
            <a:ext cx="7886700" cy="1325563"/>
          </a:xfrm>
        </p:spPr>
        <p:txBody>
          <a:bodyPr/>
          <a:lstStyle/>
          <a:p>
            <a:r>
              <a:rPr lang="en-US" dirty="0" smtClean="0"/>
              <a:t>Verifying the compiler binary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825625"/>
            <a:ext cx="8232321" cy="4351338"/>
          </a:xfrm>
        </p:spPr>
        <p:txBody>
          <a:bodyPr/>
          <a:lstStyle/>
          <a:p>
            <a:r>
              <a:rPr lang="en-US" dirty="0" smtClean="0"/>
              <a:t>Compare SHA256 hash with expected value</a:t>
            </a:r>
          </a:p>
          <a:p>
            <a:endParaRPr lang="en-US" dirty="0" smtClean="0"/>
          </a:p>
          <a:p>
            <a:r>
              <a:rPr lang="en-US" dirty="0" smtClean="0"/>
              <a:t>Expected SHA-256 hash</a:t>
            </a:r>
          </a:p>
          <a:p>
            <a:pPr lvl="1"/>
            <a:r>
              <a:rPr lang="en-US" sz="2000" dirty="0" err="1" smtClean="0"/>
              <a:t>shasum</a:t>
            </a:r>
            <a:r>
              <a:rPr lang="en-US" sz="2000" dirty="0" smtClean="0"/>
              <a:t> </a:t>
            </a:r>
            <a:r>
              <a:rPr lang="en-US" sz="2000" dirty="0"/>
              <a:t>-a 256 ../</a:t>
            </a:r>
            <a:r>
              <a:rPr lang="en-US" sz="2000" dirty="0" smtClean="0"/>
              <a:t>clean-</a:t>
            </a:r>
            <a:r>
              <a:rPr lang="en-US" sz="2000" dirty="0" err="1" smtClean="0"/>
              <a:t>compiler.out</a:t>
            </a:r>
            <a:endParaRPr lang="en-US" sz="2000" dirty="0" smtClean="0"/>
          </a:p>
          <a:p>
            <a:pPr lvl="1"/>
            <a:r>
              <a:rPr lang="nl-NL" sz="1800" dirty="0" smtClean="0"/>
              <a:t>7c76e4144fd9f550e2a846dbdfc7b03ee65c3eeb760b74dbbc9f5f1ae336e4dc</a:t>
            </a:r>
          </a:p>
          <a:p>
            <a:r>
              <a:rPr lang="nl-NL" dirty="0" err="1" smtClean="0"/>
              <a:t>Obtained</a:t>
            </a:r>
            <a:r>
              <a:rPr lang="nl-NL" dirty="0" smtClean="0"/>
              <a:t> SHA-256 </a:t>
            </a:r>
            <a:r>
              <a:rPr lang="nl-NL" dirty="0" err="1" smtClean="0"/>
              <a:t>hash</a:t>
            </a:r>
            <a:endParaRPr lang="nl-NL" dirty="0" smtClean="0"/>
          </a:p>
          <a:p>
            <a:pPr lvl="1"/>
            <a:r>
              <a:rPr lang="nl-NL" sz="1800" dirty="0" err="1"/>
              <a:t>shasum</a:t>
            </a:r>
            <a:r>
              <a:rPr lang="nl-NL" sz="1800" dirty="0"/>
              <a:t> -a 256 </a:t>
            </a:r>
            <a:r>
              <a:rPr lang="nl-NL" sz="1800" dirty="0" smtClean="0"/>
              <a:t>compiler-hack-</a:t>
            </a:r>
            <a:r>
              <a:rPr lang="nl-NL" sz="1800" dirty="0" err="1" smtClean="0"/>
              <a:t>itself.out</a:t>
            </a:r>
            <a:endParaRPr lang="nl-NL" sz="1800" dirty="0" smtClean="0"/>
          </a:p>
          <a:p>
            <a:pPr lvl="1"/>
            <a:r>
              <a:rPr lang="is-IS" sz="1800" dirty="0"/>
              <a:t>be8a5f9c22c28b9f2a822fa7eefb126766307ae50db1b3919322462261cf470e</a:t>
            </a:r>
            <a:endParaRPr lang="nl-NL" sz="1800" dirty="0" smtClean="0"/>
          </a:p>
          <a:p>
            <a:pPr lvl="1"/>
            <a:endParaRPr lang="nl-NL" sz="1800" dirty="0"/>
          </a:p>
          <a:p>
            <a:pPr lvl="1"/>
            <a:endParaRPr lang="en-US" sz="1800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21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470714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4a. Subverting verification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we prevent the user from detecting the bugged compiler?</a:t>
            </a:r>
          </a:p>
          <a:p>
            <a:endParaRPr lang="en-US" dirty="0"/>
          </a:p>
          <a:p>
            <a:r>
              <a:rPr lang="en-US" dirty="0" smtClean="0"/>
              <a:t>We can subvert the SHA256 program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22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69691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4c. mysha256.c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23</a:t>
            </a:fld>
            <a:endParaRPr lang="en-SG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91886" y="4380022"/>
            <a:ext cx="8479971" cy="2073636"/>
          </a:xfrm>
        </p:spPr>
        <p:txBody>
          <a:bodyPr>
            <a:noAutofit/>
          </a:bodyPr>
          <a:lstStyle/>
          <a:p>
            <a:r>
              <a:rPr lang="en-US" sz="2400" dirty="0" smtClean="0"/>
              <a:t>Calculates SHA-256 hash of target file</a:t>
            </a:r>
          </a:p>
          <a:p>
            <a:r>
              <a:rPr lang="en-US" sz="2400" dirty="0" smtClean="0"/>
              <a:t>Commands:</a:t>
            </a:r>
          </a:p>
          <a:p>
            <a:pPr lvl="1"/>
            <a:r>
              <a:rPr lang="en-US" sz="1800" dirty="0" smtClean="0"/>
              <a:t>cd stage4</a:t>
            </a:r>
          </a:p>
          <a:p>
            <a:pPr lvl="1"/>
            <a:r>
              <a:rPr lang="en-US" sz="1800" dirty="0"/>
              <a:t>../clean-</a:t>
            </a:r>
            <a:r>
              <a:rPr lang="en-US" sz="1800" dirty="0" err="1"/>
              <a:t>compiler.out</a:t>
            </a:r>
            <a:r>
              <a:rPr lang="en-US" sz="1800" dirty="0"/>
              <a:t> mysha256.c -o </a:t>
            </a:r>
            <a:r>
              <a:rPr lang="en-US" sz="1800" dirty="0" smtClean="0"/>
              <a:t>mysha256.out</a:t>
            </a:r>
          </a:p>
          <a:p>
            <a:pPr lvl="1"/>
            <a:r>
              <a:rPr lang="en-US" sz="1800" dirty="0" smtClean="0"/>
              <a:t>./mysha256.out ../clean-</a:t>
            </a:r>
            <a:r>
              <a:rPr lang="en-US" sz="1800" dirty="0" err="1" smtClean="0"/>
              <a:t>compiler.out</a:t>
            </a:r>
            <a:endParaRPr lang="en-US" sz="1800" dirty="0" smtClean="0"/>
          </a:p>
          <a:p>
            <a:pPr lvl="1"/>
            <a:r>
              <a:rPr lang="en-US" sz="1800" dirty="0" err="1"/>
              <a:t>shasum</a:t>
            </a:r>
            <a:r>
              <a:rPr lang="en-US" sz="1800" dirty="0"/>
              <a:t> -a 256 ../clean-</a:t>
            </a:r>
            <a:r>
              <a:rPr lang="en-US" sz="1800" dirty="0" err="1"/>
              <a:t>compiler.out</a:t>
            </a:r>
            <a:endParaRPr lang="en-US" sz="1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7450" y="1476828"/>
            <a:ext cx="4229100" cy="26289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425849" y="4169552"/>
            <a:ext cx="34460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https://</a:t>
            </a:r>
            <a:r>
              <a:rPr lang="en-US" sz="1400" dirty="0" err="1"/>
              <a:t>github.com</a:t>
            </a:r>
            <a:r>
              <a:rPr lang="en-US" sz="1400" dirty="0"/>
              <a:t>/B-Con/crypto-algorithms</a:t>
            </a:r>
          </a:p>
        </p:txBody>
      </p:sp>
    </p:spTree>
    <p:extLst>
      <p:ext uri="{BB962C8B-B14F-4D97-AF65-F5344CB8AC3E}">
        <p14:creationId xmlns:p14="http://schemas.microsoft.com/office/powerpoint/2010/main" val="381429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4d. mysha256-hacked.c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24</a:t>
            </a:fld>
            <a:endParaRPr lang="en-SG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24544" y="3204364"/>
            <a:ext cx="8479971" cy="2728349"/>
          </a:xfrm>
        </p:spPr>
        <p:txBody>
          <a:bodyPr>
            <a:noAutofit/>
          </a:bodyPr>
          <a:lstStyle/>
          <a:p>
            <a:r>
              <a:rPr lang="en-US" sz="2400" dirty="0" smtClean="0"/>
              <a:t>Returns expected hash if compiler is detected</a:t>
            </a:r>
          </a:p>
          <a:p>
            <a:r>
              <a:rPr lang="en-US" sz="2400" dirty="0" smtClean="0"/>
              <a:t>Commands:</a:t>
            </a:r>
          </a:p>
          <a:p>
            <a:pPr lvl="1"/>
            <a:r>
              <a:rPr lang="en-US" sz="1800" dirty="0" smtClean="0"/>
              <a:t>../</a:t>
            </a:r>
            <a:r>
              <a:rPr lang="en-US" sz="1800" dirty="0"/>
              <a:t>clean-</a:t>
            </a:r>
            <a:r>
              <a:rPr lang="en-US" sz="1800" dirty="0" err="1"/>
              <a:t>compiler.out</a:t>
            </a:r>
            <a:r>
              <a:rPr lang="en-US" sz="1800" dirty="0"/>
              <a:t> </a:t>
            </a:r>
            <a:r>
              <a:rPr lang="en-US" sz="1800" dirty="0" smtClean="0"/>
              <a:t>mysha256-hacked.c </a:t>
            </a:r>
            <a:r>
              <a:rPr lang="en-US" sz="1800" dirty="0"/>
              <a:t>-o </a:t>
            </a:r>
            <a:r>
              <a:rPr lang="en-US" sz="1800" dirty="0" smtClean="0"/>
              <a:t>mysha256-hacked.out</a:t>
            </a:r>
          </a:p>
          <a:p>
            <a:pPr lvl="1"/>
            <a:r>
              <a:rPr lang="en-US" sz="1800" dirty="0"/>
              <a:t>./mysha256-hacked.out </a:t>
            </a:r>
            <a:r>
              <a:rPr lang="en-US" sz="1800" dirty="0" smtClean="0"/>
              <a:t>../clean-</a:t>
            </a:r>
            <a:r>
              <a:rPr lang="en-US" sz="1800" dirty="0" err="1" smtClean="0"/>
              <a:t>compiler.out</a:t>
            </a:r>
            <a:endParaRPr lang="en-US" sz="1800" dirty="0" smtClean="0"/>
          </a:p>
          <a:p>
            <a:pPr lvl="1"/>
            <a:r>
              <a:rPr lang="en-US" sz="1800" dirty="0" smtClean="0"/>
              <a:t>./</a:t>
            </a:r>
            <a:r>
              <a:rPr lang="en-US" sz="1800" dirty="0"/>
              <a:t>mysha256-hacked.out ../</a:t>
            </a:r>
            <a:r>
              <a:rPr lang="en-US" sz="1800" dirty="0" smtClean="0"/>
              <a:t>stage3/compiler-hack-</a:t>
            </a:r>
            <a:r>
              <a:rPr lang="en-US" sz="1800" dirty="0" err="1" smtClean="0"/>
              <a:t>itself.out</a:t>
            </a:r>
            <a:endParaRPr lang="en-US" sz="1800" dirty="0" smtClean="0"/>
          </a:p>
          <a:p>
            <a:pPr lvl="1"/>
            <a:r>
              <a:rPr lang="nl-NL" sz="1800" dirty="0" err="1"/>
              <a:t>shasum</a:t>
            </a:r>
            <a:r>
              <a:rPr lang="nl-NL" sz="1800" dirty="0"/>
              <a:t> -a 256 </a:t>
            </a:r>
            <a:r>
              <a:rPr lang="nl-NL" sz="1800" dirty="0" smtClean="0"/>
              <a:t>../stage3/compiler-hack-</a:t>
            </a:r>
            <a:r>
              <a:rPr lang="nl-NL" sz="1800" dirty="0" err="1" smtClean="0"/>
              <a:t>itself.out</a:t>
            </a:r>
            <a:endParaRPr lang="nl-NL" sz="1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1473255"/>
            <a:ext cx="7239000" cy="104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2904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r>
              <a:rPr lang="en-US" dirty="0" smtClean="0"/>
              <a:t>4e. compiler-hack-</a:t>
            </a:r>
            <a:r>
              <a:rPr lang="en-US" dirty="0" err="1" smtClean="0"/>
              <a:t>ultimate.c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25</a:t>
            </a:fld>
            <a:endParaRPr lang="en-SG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32014" y="1070764"/>
            <a:ext cx="8479971" cy="5193512"/>
          </a:xfrm>
        </p:spPr>
        <p:txBody>
          <a:bodyPr>
            <a:noAutofit/>
          </a:bodyPr>
          <a:lstStyle/>
          <a:p>
            <a:r>
              <a:rPr lang="en-US" sz="2000" dirty="0" smtClean="0"/>
              <a:t>Ultimate compiler </a:t>
            </a:r>
            <a:r>
              <a:rPr lang="en-US" sz="2000" dirty="0"/>
              <a:t>adds malicious code to itself when it sees </a:t>
            </a:r>
            <a:r>
              <a:rPr lang="en-US" sz="2000" dirty="0" err="1"/>
              <a:t>compiler.c</a:t>
            </a:r>
            <a:r>
              <a:rPr lang="en-US" sz="2000" dirty="0"/>
              <a:t>. </a:t>
            </a:r>
          </a:p>
          <a:p>
            <a:r>
              <a:rPr lang="en-US" sz="2000" dirty="0"/>
              <a:t>Initial compile command:</a:t>
            </a:r>
          </a:p>
          <a:p>
            <a:pPr lvl="1"/>
            <a:r>
              <a:rPr lang="en-US" sz="1600" dirty="0" smtClean="0"/>
              <a:t>../</a:t>
            </a:r>
            <a:r>
              <a:rPr lang="en-US" sz="1600" dirty="0"/>
              <a:t>clean-</a:t>
            </a:r>
            <a:r>
              <a:rPr lang="en-US" sz="1600" dirty="0" err="1"/>
              <a:t>compiler.out</a:t>
            </a:r>
            <a:r>
              <a:rPr lang="en-US" sz="1600" dirty="0"/>
              <a:t> compiler-hack-</a:t>
            </a:r>
            <a:r>
              <a:rPr lang="en-US" sz="1600" dirty="0" err="1"/>
              <a:t>ultimate.c</a:t>
            </a:r>
            <a:r>
              <a:rPr lang="en-US" sz="1600" dirty="0"/>
              <a:t> -o compiler-hack-</a:t>
            </a:r>
            <a:r>
              <a:rPr lang="en-US" sz="1600" dirty="0" err="1"/>
              <a:t>ultimate.out</a:t>
            </a:r>
            <a:endParaRPr lang="en-US" sz="1600" dirty="0"/>
          </a:p>
          <a:p>
            <a:pPr lvl="1"/>
            <a:r>
              <a:rPr lang="en-US" sz="1600" dirty="0"/>
              <a:t>We can now discard </a:t>
            </a:r>
            <a:r>
              <a:rPr lang="en-US" sz="1600" dirty="0" smtClean="0"/>
              <a:t>compiler-hack-</a:t>
            </a:r>
            <a:r>
              <a:rPr lang="en-US" sz="1600" dirty="0" err="1" smtClean="0"/>
              <a:t>ultimate.c</a:t>
            </a:r>
            <a:endParaRPr lang="en-US" sz="1600" dirty="0"/>
          </a:p>
          <a:p>
            <a:r>
              <a:rPr lang="en-US" sz="2000" dirty="0" smtClean="0"/>
              <a:t>Ultimate </a:t>
            </a:r>
            <a:r>
              <a:rPr lang="en-US" sz="2000" dirty="0"/>
              <a:t>compiler </a:t>
            </a:r>
            <a:r>
              <a:rPr lang="en-US" sz="2000" dirty="0" smtClean="0"/>
              <a:t>hacking mysha256</a:t>
            </a:r>
            <a:endParaRPr lang="en-US" sz="2000" dirty="0"/>
          </a:p>
          <a:p>
            <a:pPr lvl="1"/>
            <a:r>
              <a:rPr lang="en-US" sz="1600" dirty="0"/>
              <a:t>./compiler-hack-</a:t>
            </a:r>
            <a:r>
              <a:rPr lang="en-US" sz="1600" dirty="0" err="1"/>
              <a:t>ultimate.out</a:t>
            </a:r>
            <a:r>
              <a:rPr lang="en-US" sz="1600" dirty="0"/>
              <a:t> mysha256.c -o </a:t>
            </a:r>
            <a:r>
              <a:rPr lang="en-US" sz="1600" dirty="0" smtClean="0"/>
              <a:t>evil-mysha256.out</a:t>
            </a:r>
          </a:p>
          <a:p>
            <a:pPr lvl="1"/>
            <a:r>
              <a:rPr lang="en-US" sz="1600" dirty="0"/>
              <a:t>./evil-mysha256.out </a:t>
            </a:r>
            <a:r>
              <a:rPr lang="en-US" sz="1600" dirty="0" smtClean="0"/>
              <a:t>compiler-hack-</a:t>
            </a:r>
            <a:r>
              <a:rPr lang="en-US" sz="1600" dirty="0" err="1" smtClean="0"/>
              <a:t>ultimate.out</a:t>
            </a:r>
            <a:endParaRPr lang="en-US" sz="1600" dirty="0" smtClean="0"/>
          </a:p>
          <a:p>
            <a:pPr lvl="1"/>
            <a:r>
              <a:rPr lang="en-US" sz="1600" dirty="0" err="1"/>
              <a:t>shasum</a:t>
            </a:r>
            <a:r>
              <a:rPr lang="en-US" sz="1600" dirty="0"/>
              <a:t> -a 256 evil-mysha256.out</a:t>
            </a:r>
            <a:endParaRPr lang="en-US" sz="1600" dirty="0" smtClean="0"/>
          </a:p>
          <a:p>
            <a:r>
              <a:rPr lang="en-US" sz="2000" dirty="0" smtClean="0"/>
              <a:t>Ultimate compiler </a:t>
            </a:r>
            <a:r>
              <a:rPr lang="en-US" sz="2000" dirty="0"/>
              <a:t>hacking its clean compiler source</a:t>
            </a:r>
          </a:p>
          <a:p>
            <a:pPr lvl="1"/>
            <a:r>
              <a:rPr lang="en-US" sz="1600" dirty="0" smtClean="0"/>
              <a:t>./compiler-hack-</a:t>
            </a:r>
            <a:r>
              <a:rPr lang="en-US" sz="1600" dirty="0" err="1" smtClean="0"/>
              <a:t>ultimate.out</a:t>
            </a:r>
            <a:r>
              <a:rPr lang="en-US" sz="1600" dirty="0" smtClean="0"/>
              <a:t> </a:t>
            </a:r>
            <a:r>
              <a:rPr lang="en-US" sz="1600" dirty="0"/>
              <a:t>../</a:t>
            </a:r>
            <a:r>
              <a:rPr lang="en-US" sz="1600" dirty="0" err="1"/>
              <a:t>compiler.c</a:t>
            </a:r>
            <a:r>
              <a:rPr lang="en-US" sz="1600" dirty="0"/>
              <a:t> -o </a:t>
            </a:r>
            <a:r>
              <a:rPr lang="en-US" sz="1600" dirty="0" smtClean="0"/>
              <a:t>ultimate-child-</a:t>
            </a:r>
            <a:r>
              <a:rPr lang="en-US" sz="1600" dirty="0" err="1" smtClean="0"/>
              <a:t>compiler.out</a:t>
            </a:r>
            <a:endParaRPr lang="en-US" sz="1600" dirty="0"/>
          </a:p>
          <a:p>
            <a:pPr lvl="1"/>
            <a:endParaRPr lang="en-US" sz="1600" dirty="0"/>
          </a:p>
          <a:p>
            <a:r>
              <a:rPr lang="en-US" sz="2000" dirty="0" smtClean="0"/>
              <a:t>Ultimate </a:t>
            </a:r>
            <a:r>
              <a:rPr lang="en-US" sz="2000" dirty="0"/>
              <a:t>c</a:t>
            </a:r>
            <a:r>
              <a:rPr lang="en-US" sz="2000" dirty="0" smtClean="0"/>
              <a:t>hild </a:t>
            </a:r>
            <a:r>
              <a:rPr lang="en-US" sz="2000" dirty="0"/>
              <a:t>compiler hacking </a:t>
            </a:r>
            <a:r>
              <a:rPr lang="en-US" sz="2000" dirty="0" smtClean="0"/>
              <a:t>mysha256</a:t>
            </a:r>
            <a:endParaRPr lang="en-US" sz="2000" dirty="0"/>
          </a:p>
          <a:p>
            <a:pPr lvl="1"/>
            <a:r>
              <a:rPr lang="en-US" sz="1600" dirty="0"/>
              <a:t>./ultimate-child-</a:t>
            </a:r>
            <a:r>
              <a:rPr lang="en-US" sz="1600" dirty="0" err="1"/>
              <a:t>compiler.out</a:t>
            </a:r>
            <a:r>
              <a:rPr lang="en-US" sz="1600" dirty="0"/>
              <a:t> mysha256.c -o </a:t>
            </a:r>
            <a:r>
              <a:rPr lang="en-US" sz="1600" dirty="0" smtClean="0"/>
              <a:t>evil-mysha256.out</a:t>
            </a:r>
          </a:p>
          <a:p>
            <a:pPr lvl="1"/>
            <a:r>
              <a:rPr lang="en-US" sz="1600" dirty="0"/>
              <a:t>./evil-mysha256.out </a:t>
            </a:r>
            <a:r>
              <a:rPr lang="en-US" sz="1600" dirty="0" smtClean="0"/>
              <a:t>ultimate-child-</a:t>
            </a:r>
            <a:r>
              <a:rPr lang="en-US" sz="1600" dirty="0" err="1" smtClean="0"/>
              <a:t>compiler.out</a:t>
            </a:r>
            <a:endParaRPr lang="en-US" sz="1600" dirty="0" smtClean="0"/>
          </a:p>
          <a:p>
            <a:r>
              <a:rPr lang="en-US" sz="1800" dirty="0" smtClean="0"/>
              <a:t>Ultimate child </a:t>
            </a:r>
            <a:r>
              <a:rPr lang="en-US" sz="1800" dirty="0"/>
              <a:t>compiler still hacks compiler source code</a:t>
            </a:r>
          </a:p>
          <a:p>
            <a:pPr lvl="1"/>
            <a:r>
              <a:rPr lang="en-US" sz="1600" dirty="0"/>
              <a:t>./ultimate-child-</a:t>
            </a:r>
            <a:r>
              <a:rPr lang="en-US" sz="1600" dirty="0" err="1"/>
              <a:t>compiler.out</a:t>
            </a:r>
            <a:r>
              <a:rPr lang="en-US" sz="1600" dirty="0"/>
              <a:t> ../</a:t>
            </a:r>
            <a:r>
              <a:rPr lang="en-US" sz="1600" dirty="0" err="1"/>
              <a:t>compiler.c</a:t>
            </a:r>
            <a:r>
              <a:rPr lang="en-US" sz="1600" dirty="0"/>
              <a:t> -o ultimate-child-compiler2.out</a:t>
            </a:r>
          </a:p>
          <a:p>
            <a:endParaRPr lang="en-US" sz="2000" dirty="0"/>
          </a:p>
          <a:p>
            <a:endParaRPr lang="en-US" sz="2000" dirty="0"/>
          </a:p>
          <a:p>
            <a:pPr lvl="1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2609619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Thompson’s 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“You can’t trust code that you did not totally create yourself”</a:t>
            </a:r>
          </a:p>
          <a:p>
            <a:endParaRPr lang="en-US" dirty="0"/>
          </a:p>
          <a:p>
            <a:r>
              <a:rPr lang="en-US" dirty="0" smtClean="0"/>
              <a:t>“</a:t>
            </a:r>
            <a:r>
              <a:rPr lang="en-SG" dirty="0"/>
              <a:t>No amount </a:t>
            </a:r>
            <a:r>
              <a:rPr lang="en-SG" dirty="0" smtClean="0"/>
              <a:t>of source-level </a:t>
            </a:r>
            <a:r>
              <a:rPr lang="en-SG" dirty="0"/>
              <a:t>verification or scrutiny will </a:t>
            </a:r>
            <a:r>
              <a:rPr lang="en-SG" dirty="0" smtClean="0"/>
              <a:t>protect you from </a:t>
            </a:r>
            <a:r>
              <a:rPr lang="en-SG" dirty="0"/>
              <a:t>using untrusted code</a:t>
            </a:r>
            <a:r>
              <a:rPr lang="en-SG" dirty="0" smtClean="0"/>
              <a:t>.”</a:t>
            </a:r>
          </a:p>
          <a:p>
            <a:endParaRPr lang="en-SG" dirty="0"/>
          </a:p>
          <a:p>
            <a:r>
              <a:rPr lang="en-SG" dirty="0" smtClean="0"/>
              <a:t>“We can go lower to avoid detection like assembler, loader or microcode”</a:t>
            </a:r>
          </a:p>
          <a:p>
            <a:endParaRPr lang="en-SG" dirty="0"/>
          </a:p>
          <a:p>
            <a:r>
              <a:rPr lang="en-SG" b="1" dirty="0" smtClean="0"/>
              <a:t>-&gt; You always have to trust somebody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26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615233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Possible </a:t>
            </a:r>
            <a:r>
              <a:rPr lang="en-SG" dirty="0" err="1" smtClean="0"/>
              <a:t>defense</a:t>
            </a:r>
            <a:r>
              <a:rPr lang="en-SG" dirty="0" smtClean="0"/>
              <a:t>?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i="1" dirty="0" smtClean="0"/>
              <a:t>“Fully </a:t>
            </a:r>
            <a:r>
              <a:rPr lang="en-SG" i="1" dirty="0"/>
              <a:t>Countering Trusting Trust through Diverse Double-Compiling (DDC) - Countering Trojan Horse attacks on </a:t>
            </a:r>
            <a:r>
              <a:rPr lang="en-SG" i="1" dirty="0" smtClean="0"/>
              <a:t>Compilers”</a:t>
            </a:r>
          </a:p>
          <a:p>
            <a:endParaRPr lang="en-SG" dirty="0" smtClean="0"/>
          </a:p>
          <a:p>
            <a:r>
              <a:rPr lang="en-SG" dirty="0" smtClean="0"/>
              <a:t>2009 </a:t>
            </a:r>
            <a:r>
              <a:rPr lang="en-SG" dirty="0"/>
              <a:t>PhD </a:t>
            </a:r>
            <a:r>
              <a:rPr lang="en-SG" dirty="0" smtClean="0"/>
              <a:t>dissertation of </a:t>
            </a:r>
            <a:r>
              <a:rPr lang="en-SG" dirty="0"/>
              <a:t>David A. Wheeler </a:t>
            </a:r>
            <a:endParaRPr lang="en-SG" dirty="0" smtClean="0"/>
          </a:p>
          <a:p>
            <a:r>
              <a:rPr lang="en-SG" dirty="0" smtClean="0"/>
              <a:t>George Mason University</a:t>
            </a:r>
          </a:p>
          <a:p>
            <a:r>
              <a:rPr lang="en-SG" dirty="0">
                <a:hlinkClick r:id="rId2"/>
              </a:rPr>
              <a:t>http://</a:t>
            </a:r>
            <a:r>
              <a:rPr lang="en-SG" dirty="0" smtClean="0">
                <a:hlinkClick r:id="rId2"/>
              </a:rPr>
              <a:t>www.dwheeler.com/trusting-trust/dissertation/wheeler-trusting-trust-ddc.pdf</a:t>
            </a:r>
            <a:endParaRPr lang="en-SG" dirty="0" smtClean="0"/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27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799786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320674"/>
            <a:ext cx="8373836" cy="1325563"/>
          </a:xfrm>
        </p:spPr>
        <p:txBody>
          <a:bodyPr/>
          <a:lstStyle/>
          <a:p>
            <a:r>
              <a:rPr lang="en-SG" dirty="0" smtClean="0"/>
              <a:t>5a. Diverse Double Compiling (DDC)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514" y="1825625"/>
            <a:ext cx="8373836" cy="4351338"/>
          </a:xfrm>
        </p:spPr>
        <p:txBody>
          <a:bodyPr/>
          <a:lstStyle/>
          <a:p>
            <a:r>
              <a:rPr lang="en-SG" sz="2400" dirty="0" smtClean="0"/>
              <a:t>Purpose</a:t>
            </a:r>
          </a:p>
          <a:p>
            <a:pPr lvl="1"/>
            <a:r>
              <a:rPr lang="en-SG" sz="2000" dirty="0" smtClean="0"/>
              <a:t>To detect the trusting attack</a:t>
            </a:r>
          </a:p>
          <a:p>
            <a:pPr lvl="1"/>
            <a:r>
              <a:rPr lang="en-SG" sz="2000" dirty="0" smtClean="0"/>
              <a:t>Use another compiler in the verification process</a:t>
            </a:r>
          </a:p>
          <a:p>
            <a:pPr marL="0" indent="0">
              <a:buNone/>
            </a:pPr>
            <a:endParaRPr lang="en-SG" sz="2400" dirty="0"/>
          </a:p>
          <a:p>
            <a:r>
              <a:rPr lang="en-SG" sz="2400" dirty="0" smtClean="0"/>
              <a:t>Requirements</a:t>
            </a:r>
          </a:p>
          <a:p>
            <a:pPr lvl="1"/>
            <a:r>
              <a:rPr lang="en-SG" sz="2000" dirty="0" smtClean="0"/>
              <a:t>≥2 compilers, one of which is under test</a:t>
            </a:r>
          </a:p>
          <a:p>
            <a:pPr lvl="1"/>
            <a:r>
              <a:rPr lang="en-SG" sz="2000" dirty="0" smtClean="0"/>
              <a:t>Source code of compiler under test needs to be available</a:t>
            </a:r>
          </a:p>
          <a:p>
            <a:pPr marL="0" indent="0">
              <a:buNone/>
            </a:pPr>
            <a:endParaRPr lang="en-S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28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478364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5b. DDC Process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371" y="1825625"/>
            <a:ext cx="8264979" cy="4351338"/>
          </a:xfrm>
        </p:spPr>
        <p:txBody>
          <a:bodyPr>
            <a:normAutofit/>
          </a:bodyPr>
          <a:lstStyle/>
          <a:p>
            <a:r>
              <a:rPr lang="en-SG" dirty="0" smtClean="0"/>
              <a:t>Assume we are using GCC and Tiny C (</a:t>
            </a:r>
            <a:r>
              <a:rPr lang="en-SG" dirty="0" err="1" smtClean="0"/>
              <a:t>tcc</a:t>
            </a:r>
            <a:r>
              <a:rPr lang="en-SG" dirty="0" smtClean="0"/>
              <a:t>) compilers</a:t>
            </a:r>
          </a:p>
          <a:p>
            <a:r>
              <a:rPr lang="en-SG" dirty="0" smtClean="0"/>
              <a:t>We suspect GCC is malicious and want to test it</a:t>
            </a:r>
          </a:p>
          <a:p>
            <a:endParaRPr lang="en-SG" dirty="0"/>
          </a:p>
          <a:p>
            <a:r>
              <a:rPr lang="en-SG" dirty="0" smtClean="0"/>
              <a:t>Compiler-under-test : GCC</a:t>
            </a:r>
          </a:p>
          <a:p>
            <a:r>
              <a:rPr lang="en-SG" dirty="0" smtClean="0"/>
              <a:t>Independent-compiler: TCC</a:t>
            </a:r>
          </a:p>
          <a:p>
            <a:endParaRPr lang="en-SG" dirty="0"/>
          </a:p>
          <a:p>
            <a:r>
              <a:rPr lang="en-SG" dirty="0"/>
              <a:t>Independent-compiler </a:t>
            </a:r>
            <a:r>
              <a:rPr lang="en-SG" dirty="0" smtClean="0"/>
              <a:t>can be:</a:t>
            </a:r>
          </a:p>
          <a:p>
            <a:pPr lvl="1"/>
            <a:r>
              <a:rPr lang="en-SG" dirty="0" smtClean="0"/>
              <a:t>Small: just </a:t>
            </a:r>
            <a:r>
              <a:rPr lang="en-SG" dirty="0"/>
              <a:t>enough code to compile compiler-under-test</a:t>
            </a:r>
            <a:endParaRPr lang="en-SG" dirty="0" smtClean="0"/>
          </a:p>
          <a:p>
            <a:pPr lvl="1"/>
            <a:r>
              <a:rPr lang="en-SG" dirty="0" smtClean="0"/>
              <a:t>Inefficient</a:t>
            </a:r>
          </a:p>
          <a:p>
            <a:pPr lvl="1"/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29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56526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50414"/>
            <a:ext cx="7886700" cy="39350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 smtClean="0"/>
              <a:t>Opening Statement</a:t>
            </a:r>
          </a:p>
          <a:p>
            <a:pPr marL="0" indent="0">
              <a:buNone/>
            </a:pPr>
            <a:endParaRPr lang="en-US" sz="2000" i="1" dirty="0" smtClean="0"/>
          </a:p>
          <a:p>
            <a:pPr marL="0" indent="0">
              <a:buNone/>
            </a:pPr>
            <a:r>
              <a:rPr lang="en-US" sz="2000" i="1" dirty="0" smtClean="0"/>
              <a:t>“</a:t>
            </a:r>
            <a:r>
              <a:rPr lang="en-US" sz="2000" i="1" dirty="0" smtClean="0"/>
              <a:t>To </a:t>
            </a:r>
            <a:r>
              <a:rPr lang="en-US" sz="2000" i="1" dirty="0"/>
              <a:t>what extent should one trust a statement that a program is free of </a:t>
            </a:r>
            <a:r>
              <a:rPr lang="en-US" sz="2000" i="1" dirty="0" smtClean="0"/>
              <a:t>Trojan horses</a:t>
            </a:r>
            <a:r>
              <a:rPr lang="en-US" sz="2000" i="1" dirty="0"/>
              <a:t>? </a:t>
            </a:r>
          </a:p>
          <a:p>
            <a:pPr marL="0" indent="0">
              <a:buNone/>
            </a:pPr>
            <a:endParaRPr lang="en-US" sz="2000" i="1" dirty="0"/>
          </a:p>
          <a:p>
            <a:pPr marL="0" indent="0">
              <a:buNone/>
            </a:pPr>
            <a:r>
              <a:rPr lang="en-US" sz="2000" i="1" dirty="0" smtClean="0"/>
              <a:t>Perhaps </a:t>
            </a:r>
            <a:r>
              <a:rPr lang="en-US" sz="2000" i="1" dirty="0"/>
              <a:t>it is more important to trust the people who wrote </a:t>
            </a:r>
            <a:r>
              <a:rPr lang="en-US" sz="2000" i="1" dirty="0" smtClean="0"/>
              <a:t>the software.”</a:t>
            </a:r>
          </a:p>
          <a:p>
            <a:pPr marL="0" indent="0">
              <a:buNone/>
            </a:pPr>
            <a:endParaRPr lang="en-US" i="1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969536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7690" y="124595"/>
            <a:ext cx="7886700" cy="667886"/>
          </a:xfrm>
        </p:spPr>
        <p:txBody>
          <a:bodyPr>
            <a:normAutofit fontScale="90000"/>
          </a:bodyPr>
          <a:lstStyle/>
          <a:p>
            <a:r>
              <a:rPr lang="en-SG" dirty="0" smtClean="0"/>
              <a:t>5c. DDC Process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30</a:t>
            </a:fld>
            <a:endParaRPr lang="en-SG"/>
          </a:p>
        </p:txBody>
      </p:sp>
      <p:sp>
        <p:nvSpPr>
          <p:cNvPr id="5" name="Rounded Rectangle 4"/>
          <p:cNvSpPr/>
          <p:nvPr/>
        </p:nvSpPr>
        <p:spPr>
          <a:xfrm>
            <a:off x="1845701" y="1650158"/>
            <a:ext cx="1520678" cy="48768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GCC</a:t>
            </a:r>
            <a:endParaRPr lang="en-SG" dirty="0"/>
          </a:p>
        </p:txBody>
      </p:sp>
      <p:sp>
        <p:nvSpPr>
          <p:cNvPr id="6" name="Rounded Rectangle 5"/>
          <p:cNvSpPr/>
          <p:nvPr/>
        </p:nvSpPr>
        <p:spPr>
          <a:xfrm>
            <a:off x="6709410" y="1650158"/>
            <a:ext cx="1470660" cy="48768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T</a:t>
            </a:r>
            <a:r>
              <a:rPr lang="en-SG" dirty="0" smtClean="0"/>
              <a:t>CC</a:t>
            </a:r>
            <a:endParaRPr lang="en-SG" dirty="0"/>
          </a:p>
        </p:txBody>
      </p:sp>
      <p:sp>
        <p:nvSpPr>
          <p:cNvPr id="9" name="Down Arrow 8"/>
          <p:cNvSpPr/>
          <p:nvPr/>
        </p:nvSpPr>
        <p:spPr>
          <a:xfrm rot="16200000">
            <a:off x="1354211" y="1714748"/>
            <a:ext cx="243840" cy="3505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TextBox 9"/>
          <p:cNvSpPr txBox="1"/>
          <p:nvPr/>
        </p:nvSpPr>
        <p:spPr>
          <a:xfrm>
            <a:off x="251460" y="1753624"/>
            <a:ext cx="1085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err="1" smtClean="0"/>
              <a:t>Source</a:t>
            </a:r>
            <a:r>
              <a:rPr lang="en-SG" baseline="-25000" dirty="0" err="1" smtClean="0"/>
              <a:t>GCC</a:t>
            </a:r>
            <a:endParaRPr lang="en-SG" baseline="-25000" dirty="0"/>
          </a:p>
        </p:txBody>
      </p:sp>
      <p:sp>
        <p:nvSpPr>
          <p:cNvPr id="11" name="Down Arrow 10"/>
          <p:cNvSpPr/>
          <p:nvPr/>
        </p:nvSpPr>
        <p:spPr>
          <a:xfrm rot="16200000">
            <a:off x="6257925" y="1652538"/>
            <a:ext cx="243840" cy="3505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TextBox 11"/>
          <p:cNvSpPr txBox="1"/>
          <p:nvPr/>
        </p:nvSpPr>
        <p:spPr>
          <a:xfrm>
            <a:off x="5119223" y="1702306"/>
            <a:ext cx="1085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err="1" smtClean="0"/>
              <a:t>Source</a:t>
            </a:r>
            <a:r>
              <a:rPr lang="en-SG" baseline="-25000" dirty="0" err="1" smtClean="0"/>
              <a:t>GCC</a:t>
            </a:r>
            <a:endParaRPr lang="en-SG" baseline="-25000" dirty="0"/>
          </a:p>
        </p:txBody>
      </p:sp>
      <p:sp>
        <p:nvSpPr>
          <p:cNvPr id="13" name="Down Arrow 12"/>
          <p:cNvSpPr/>
          <p:nvPr/>
        </p:nvSpPr>
        <p:spPr>
          <a:xfrm>
            <a:off x="2484120" y="2295318"/>
            <a:ext cx="243840" cy="3505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Down Arrow 13"/>
          <p:cNvSpPr/>
          <p:nvPr/>
        </p:nvSpPr>
        <p:spPr>
          <a:xfrm>
            <a:off x="7353300" y="2327786"/>
            <a:ext cx="243840" cy="3505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Rounded Rectangle 14"/>
          <p:cNvSpPr/>
          <p:nvPr/>
        </p:nvSpPr>
        <p:spPr>
          <a:xfrm>
            <a:off x="1845701" y="2856976"/>
            <a:ext cx="1520678" cy="48768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GCC (c. GCC)</a:t>
            </a:r>
            <a:endParaRPr lang="en-SG" dirty="0"/>
          </a:p>
        </p:txBody>
      </p:sp>
      <p:sp>
        <p:nvSpPr>
          <p:cNvPr id="16" name="Rounded Rectangle 15"/>
          <p:cNvSpPr/>
          <p:nvPr/>
        </p:nvSpPr>
        <p:spPr>
          <a:xfrm>
            <a:off x="6709410" y="2855590"/>
            <a:ext cx="1531620" cy="48768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GCC (c. TCC)</a:t>
            </a:r>
            <a:endParaRPr lang="en-SG" dirty="0"/>
          </a:p>
        </p:txBody>
      </p:sp>
      <p:sp>
        <p:nvSpPr>
          <p:cNvPr id="17" name="Rounded Rectangle 16"/>
          <p:cNvSpPr/>
          <p:nvPr/>
        </p:nvSpPr>
        <p:spPr>
          <a:xfrm>
            <a:off x="1845701" y="3976046"/>
            <a:ext cx="1520678" cy="48768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GCC (c. GCC,  c. GCC)</a:t>
            </a:r>
            <a:endParaRPr lang="en-SG" sz="1200" dirty="0"/>
          </a:p>
        </p:txBody>
      </p:sp>
      <p:sp>
        <p:nvSpPr>
          <p:cNvPr id="18" name="Down Arrow 17"/>
          <p:cNvSpPr/>
          <p:nvPr/>
        </p:nvSpPr>
        <p:spPr>
          <a:xfrm rot="16200000">
            <a:off x="1354211" y="2929344"/>
            <a:ext cx="243840" cy="3505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TextBox 18"/>
          <p:cNvSpPr txBox="1"/>
          <p:nvPr/>
        </p:nvSpPr>
        <p:spPr>
          <a:xfrm>
            <a:off x="251460" y="2968220"/>
            <a:ext cx="1085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err="1" smtClean="0"/>
              <a:t>Source</a:t>
            </a:r>
            <a:r>
              <a:rPr lang="en-SG" baseline="-25000" dirty="0" err="1" smtClean="0"/>
              <a:t>GCC</a:t>
            </a:r>
            <a:endParaRPr lang="en-SG" baseline="-25000" dirty="0"/>
          </a:p>
        </p:txBody>
      </p:sp>
      <p:sp>
        <p:nvSpPr>
          <p:cNvPr id="20" name="Down Arrow 19"/>
          <p:cNvSpPr/>
          <p:nvPr/>
        </p:nvSpPr>
        <p:spPr>
          <a:xfrm>
            <a:off x="2484120" y="3481763"/>
            <a:ext cx="243840" cy="3505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1" name="Rounded Rectangle 20"/>
          <p:cNvSpPr/>
          <p:nvPr/>
        </p:nvSpPr>
        <p:spPr>
          <a:xfrm>
            <a:off x="325511" y="3485091"/>
            <a:ext cx="1440180" cy="4909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Self-regeneration test (Control)</a:t>
            </a:r>
            <a:endParaRPr lang="en-SG" sz="1200" dirty="0"/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1845701" y="3432900"/>
            <a:ext cx="267775" cy="119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845701" y="3807345"/>
            <a:ext cx="257712" cy="96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6742039" y="3976046"/>
            <a:ext cx="1498991" cy="48768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GCC (c. GCC, c. TCC)</a:t>
            </a:r>
            <a:endParaRPr lang="en-SG" sz="1200" dirty="0"/>
          </a:p>
        </p:txBody>
      </p:sp>
      <p:sp>
        <p:nvSpPr>
          <p:cNvPr id="32" name="Down Arrow 31"/>
          <p:cNvSpPr/>
          <p:nvPr/>
        </p:nvSpPr>
        <p:spPr>
          <a:xfrm>
            <a:off x="7353300" y="3492660"/>
            <a:ext cx="243840" cy="3505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3" name="Down Arrow 32"/>
          <p:cNvSpPr/>
          <p:nvPr/>
        </p:nvSpPr>
        <p:spPr>
          <a:xfrm rot="16200000">
            <a:off x="6257925" y="2918452"/>
            <a:ext cx="243840" cy="3505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4" name="TextBox 33"/>
          <p:cNvSpPr txBox="1"/>
          <p:nvPr/>
        </p:nvSpPr>
        <p:spPr>
          <a:xfrm>
            <a:off x="5119223" y="2968220"/>
            <a:ext cx="1085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err="1" smtClean="0"/>
              <a:t>Source</a:t>
            </a:r>
            <a:r>
              <a:rPr lang="en-SG" baseline="-25000" dirty="0" err="1" smtClean="0"/>
              <a:t>GCC</a:t>
            </a:r>
            <a:endParaRPr lang="en-SG" baseline="-25000" dirty="0"/>
          </a:p>
        </p:txBody>
      </p:sp>
      <p:sp>
        <p:nvSpPr>
          <p:cNvPr id="35" name="Rounded Rectangle 34"/>
          <p:cNvSpPr/>
          <p:nvPr/>
        </p:nvSpPr>
        <p:spPr>
          <a:xfrm>
            <a:off x="3859702" y="5213351"/>
            <a:ext cx="2091690" cy="4876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>
                <a:solidFill>
                  <a:schemeClr val="tx1"/>
                </a:solidFill>
              </a:rPr>
              <a:t>Should be identical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36" name="Down Arrow 35"/>
          <p:cNvSpPr/>
          <p:nvPr/>
        </p:nvSpPr>
        <p:spPr>
          <a:xfrm rot="7983205">
            <a:off x="3354940" y="4518470"/>
            <a:ext cx="297180" cy="697209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7" name="Down Arrow 36"/>
          <p:cNvSpPr/>
          <p:nvPr/>
        </p:nvSpPr>
        <p:spPr>
          <a:xfrm rot="13535049">
            <a:off x="6183762" y="4492843"/>
            <a:ext cx="297180" cy="775514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8" name="Rectangle 37"/>
          <p:cNvSpPr/>
          <p:nvPr/>
        </p:nvSpPr>
        <p:spPr>
          <a:xfrm>
            <a:off x="160020" y="78132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SG" dirty="0" smtClean="0"/>
              <a:t>Compiler-under-test:     GCC</a:t>
            </a:r>
            <a:endParaRPr lang="en-SG" dirty="0"/>
          </a:p>
          <a:p>
            <a:r>
              <a:rPr lang="en-SG" dirty="0" smtClean="0"/>
              <a:t>Independent-compiler: TCC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8481248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5c. Why this works?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380" y="1825625"/>
            <a:ext cx="8141970" cy="4351338"/>
          </a:xfrm>
        </p:spPr>
        <p:txBody>
          <a:bodyPr>
            <a:normAutofit/>
          </a:bodyPr>
          <a:lstStyle/>
          <a:p>
            <a:r>
              <a:rPr lang="en-SG" sz="2000" dirty="0"/>
              <a:t>TCC can be malicious but not malicious in a way that affects GCC</a:t>
            </a:r>
          </a:p>
          <a:p>
            <a:r>
              <a:rPr lang="en-SG" sz="2000" dirty="0" smtClean="0"/>
              <a:t>Hacker must compromise both GCC and TCC in the same way.</a:t>
            </a:r>
          </a:p>
          <a:p>
            <a:r>
              <a:rPr lang="en-SG" sz="2000" dirty="0" smtClean="0"/>
              <a:t>Easier to review smaller verifying-compiler source code</a:t>
            </a:r>
            <a:endParaRPr lang="en-SG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31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530560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7690" y="124595"/>
            <a:ext cx="7886700" cy="667886"/>
          </a:xfrm>
        </p:spPr>
        <p:txBody>
          <a:bodyPr>
            <a:normAutofit fontScale="90000"/>
          </a:bodyPr>
          <a:lstStyle/>
          <a:p>
            <a:r>
              <a:rPr lang="en-SG" dirty="0" smtClean="0"/>
              <a:t>5d. DDC Scaling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32</a:t>
            </a:fld>
            <a:endParaRPr lang="en-SG"/>
          </a:p>
        </p:txBody>
      </p:sp>
      <p:sp>
        <p:nvSpPr>
          <p:cNvPr id="5" name="Rounded Rectangle 4"/>
          <p:cNvSpPr/>
          <p:nvPr/>
        </p:nvSpPr>
        <p:spPr>
          <a:xfrm>
            <a:off x="1845701" y="1650158"/>
            <a:ext cx="1520678" cy="48768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GCC</a:t>
            </a:r>
            <a:endParaRPr lang="en-SG" dirty="0"/>
          </a:p>
        </p:txBody>
      </p:sp>
      <p:sp>
        <p:nvSpPr>
          <p:cNvPr id="6" name="Rounded Rectangle 5"/>
          <p:cNvSpPr/>
          <p:nvPr/>
        </p:nvSpPr>
        <p:spPr>
          <a:xfrm>
            <a:off x="6709410" y="1650158"/>
            <a:ext cx="1470660" cy="48768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Intel</a:t>
            </a:r>
            <a:endParaRPr lang="en-SG" dirty="0"/>
          </a:p>
        </p:txBody>
      </p:sp>
      <p:sp>
        <p:nvSpPr>
          <p:cNvPr id="9" name="Down Arrow 8"/>
          <p:cNvSpPr/>
          <p:nvPr/>
        </p:nvSpPr>
        <p:spPr>
          <a:xfrm rot="16200000">
            <a:off x="1354211" y="1714748"/>
            <a:ext cx="243840" cy="3505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TextBox 9"/>
          <p:cNvSpPr txBox="1"/>
          <p:nvPr/>
        </p:nvSpPr>
        <p:spPr>
          <a:xfrm>
            <a:off x="251460" y="1753624"/>
            <a:ext cx="1085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err="1" smtClean="0"/>
              <a:t>Source</a:t>
            </a:r>
            <a:r>
              <a:rPr lang="en-SG" baseline="-25000" dirty="0" err="1" smtClean="0"/>
              <a:t>GCC</a:t>
            </a:r>
            <a:endParaRPr lang="en-SG" baseline="-25000" dirty="0"/>
          </a:p>
        </p:txBody>
      </p:sp>
      <p:sp>
        <p:nvSpPr>
          <p:cNvPr id="13" name="Down Arrow 12"/>
          <p:cNvSpPr/>
          <p:nvPr/>
        </p:nvSpPr>
        <p:spPr>
          <a:xfrm>
            <a:off x="2484120" y="2295318"/>
            <a:ext cx="243840" cy="3505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Down Arrow 13"/>
          <p:cNvSpPr/>
          <p:nvPr/>
        </p:nvSpPr>
        <p:spPr>
          <a:xfrm>
            <a:off x="7353300" y="2327786"/>
            <a:ext cx="243840" cy="3505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Rounded Rectangle 14"/>
          <p:cNvSpPr/>
          <p:nvPr/>
        </p:nvSpPr>
        <p:spPr>
          <a:xfrm>
            <a:off x="1845701" y="2856976"/>
            <a:ext cx="1520678" cy="48768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GCC (c. GCC)</a:t>
            </a:r>
            <a:endParaRPr lang="en-SG" dirty="0"/>
          </a:p>
        </p:txBody>
      </p:sp>
      <p:sp>
        <p:nvSpPr>
          <p:cNvPr id="16" name="Rounded Rectangle 15"/>
          <p:cNvSpPr/>
          <p:nvPr/>
        </p:nvSpPr>
        <p:spPr>
          <a:xfrm>
            <a:off x="6709410" y="2855590"/>
            <a:ext cx="1531620" cy="48768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GCC (c. Intel)</a:t>
            </a:r>
            <a:endParaRPr lang="en-SG" dirty="0"/>
          </a:p>
        </p:txBody>
      </p:sp>
      <p:sp>
        <p:nvSpPr>
          <p:cNvPr id="17" name="Rounded Rectangle 16"/>
          <p:cNvSpPr/>
          <p:nvPr/>
        </p:nvSpPr>
        <p:spPr>
          <a:xfrm>
            <a:off x="1845701" y="3976046"/>
            <a:ext cx="1520678" cy="48768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GCC (c. GCC,  c. GCC)</a:t>
            </a:r>
            <a:endParaRPr lang="en-SG" sz="1200" dirty="0"/>
          </a:p>
        </p:txBody>
      </p:sp>
      <p:sp>
        <p:nvSpPr>
          <p:cNvPr id="18" name="Down Arrow 17"/>
          <p:cNvSpPr/>
          <p:nvPr/>
        </p:nvSpPr>
        <p:spPr>
          <a:xfrm rot="16200000">
            <a:off x="1354211" y="2929344"/>
            <a:ext cx="243840" cy="3505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TextBox 18"/>
          <p:cNvSpPr txBox="1"/>
          <p:nvPr/>
        </p:nvSpPr>
        <p:spPr>
          <a:xfrm>
            <a:off x="251460" y="2968220"/>
            <a:ext cx="1085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err="1" smtClean="0"/>
              <a:t>Source</a:t>
            </a:r>
            <a:r>
              <a:rPr lang="en-SG" baseline="-25000" dirty="0" err="1" smtClean="0"/>
              <a:t>GCC</a:t>
            </a:r>
            <a:endParaRPr lang="en-SG" baseline="-25000" dirty="0"/>
          </a:p>
        </p:txBody>
      </p:sp>
      <p:sp>
        <p:nvSpPr>
          <p:cNvPr id="20" name="Down Arrow 19"/>
          <p:cNvSpPr/>
          <p:nvPr/>
        </p:nvSpPr>
        <p:spPr>
          <a:xfrm>
            <a:off x="2484120" y="3481763"/>
            <a:ext cx="243840" cy="3505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1" name="Rounded Rectangle 20"/>
          <p:cNvSpPr/>
          <p:nvPr/>
        </p:nvSpPr>
        <p:spPr>
          <a:xfrm>
            <a:off x="325511" y="3485091"/>
            <a:ext cx="1440180" cy="4909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Self-regeneration test (Control)</a:t>
            </a:r>
            <a:endParaRPr lang="en-SG" sz="1200" dirty="0"/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1845701" y="3432900"/>
            <a:ext cx="267775" cy="119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845701" y="3807345"/>
            <a:ext cx="257712" cy="96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6749659" y="4019368"/>
            <a:ext cx="1498991" cy="48768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GCC (c. GCC, </a:t>
            </a:r>
            <a:r>
              <a:rPr lang="en-SG" sz="1200" dirty="0" err="1" smtClean="0"/>
              <a:t>c.Intel</a:t>
            </a:r>
            <a:r>
              <a:rPr lang="en-SG" sz="1200" dirty="0" smtClean="0"/>
              <a:t>)</a:t>
            </a:r>
            <a:endParaRPr lang="en-SG" sz="1200" dirty="0"/>
          </a:p>
        </p:txBody>
      </p:sp>
      <p:sp>
        <p:nvSpPr>
          <p:cNvPr id="32" name="Down Arrow 31"/>
          <p:cNvSpPr/>
          <p:nvPr/>
        </p:nvSpPr>
        <p:spPr>
          <a:xfrm>
            <a:off x="7353300" y="3492660"/>
            <a:ext cx="243840" cy="3505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5" name="Rounded Rectangle 34"/>
          <p:cNvSpPr/>
          <p:nvPr/>
        </p:nvSpPr>
        <p:spPr>
          <a:xfrm>
            <a:off x="3766615" y="5213638"/>
            <a:ext cx="2327738" cy="4876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>
                <a:solidFill>
                  <a:schemeClr val="tx1"/>
                </a:solidFill>
              </a:rPr>
              <a:t>Should all be identical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36" name="Down Arrow 35"/>
          <p:cNvSpPr/>
          <p:nvPr/>
        </p:nvSpPr>
        <p:spPr>
          <a:xfrm rot="7983205">
            <a:off x="3354940" y="4518470"/>
            <a:ext cx="297180" cy="697209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7" name="Down Arrow 36"/>
          <p:cNvSpPr/>
          <p:nvPr/>
        </p:nvSpPr>
        <p:spPr>
          <a:xfrm rot="13535049">
            <a:off x="6229695" y="4417878"/>
            <a:ext cx="297180" cy="775514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8" name="Rectangle 37"/>
          <p:cNvSpPr/>
          <p:nvPr/>
        </p:nvSpPr>
        <p:spPr>
          <a:xfrm>
            <a:off x="160020" y="78132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SG" dirty="0"/>
              <a:t>Compiler-under-test:     GCC</a:t>
            </a:r>
          </a:p>
          <a:p>
            <a:r>
              <a:rPr lang="en-SG" dirty="0" smtClean="0"/>
              <a:t>Independent-compilers: TCC, Intel</a:t>
            </a:r>
            <a:endParaRPr lang="en-SG" dirty="0"/>
          </a:p>
        </p:txBody>
      </p:sp>
      <p:sp>
        <p:nvSpPr>
          <p:cNvPr id="29" name="Content Placeholder 2"/>
          <p:cNvSpPr>
            <a:spLocks noGrp="1"/>
          </p:cNvSpPr>
          <p:nvPr>
            <p:ph idx="1"/>
          </p:nvPr>
        </p:nvSpPr>
        <p:spPr>
          <a:xfrm>
            <a:off x="251460" y="5954053"/>
            <a:ext cx="8141970" cy="879635"/>
          </a:xfrm>
        </p:spPr>
        <p:txBody>
          <a:bodyPr>
            <a:normAutofit/>
          </a:bodyPr>
          <a:lstStyle/>
          <a:p>
            <a:r>
              <a:rPr lang="en-SG" sz="2000" dirty="0" smtClean="0"/>
              <a:t>Hacker must compromise GCC, TCC and Intel to be successful</a:t>
            </a:r>
          </a:p>
          <a:p>
            <a:r>
              <a:rPr lang="en-SG" sz="2000" dirty="0" smtClean="0"/>
              <a:t>O(n</a:t>
            </a:r>
            <a:r>
              <a:rPr lang="en-SG" sz="2000" baseline="30000" dirty="0" smtClean="0"/>
              <a:t>2</a:t>
            </a:r>
            <a:r>
              <a:rPr lang="en-SG" sz="2000" dirty="0" smtClean="0"/>
              <a:t>) problem for hackers, O(n) for defenders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4170217" y="1650005"/>
            <a:ext cx="1470660" cy="48768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T</a:t>
            </a:r>
            <a:r>
              <a:rPr lang="en-SG" dirty="0" smtClean="0"/>
              <a:t>CC</a:t>
            </a:r>
            <a:endParaRPr lang="en-SG" dirty="0"/>
          </a:p>
        </p:txBody>
      </p:sp>
      <p:sp>
        <p:nvSpPr>
          <p:cNvPr id="40" name="Down Arrow 39"/>
          <p:cNvSpPr/>
          <p:nvPr/>
        </p:nvSpPr>
        <p:spPr>
          <a:xfrm>
            <a:off x="4783627" y="2317443"/>
            <a:ext cx="243840" cy="3505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1" name="Rounded Rectangle 40"/>
          <p:cNvSpPr/>
          <p:nvPr/>
        </p:nvSpPr>
        <p:spPr>
          <a:xfrm>
            <a:off x="4170217" y="2855590"/>
            <a:ext cx="1531620" cy="48768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GCC (c. TCC)</a:t>
            </a:r>
            <a:endParaRPr lang="en-SG" dirty="0"/>
          </a:p>
        </p:txBody>
      </p:sp>
      <p:sp>
        <p:nvSpPr>
          <p:cNvPr id="42" name="Rounded Rectangle 41"/>
          <p:cNvSpPr/>
          <p:nvPr/>
        </p:nvSpPr>
        <p:spPr>
          <a:xfrm>
            <a:off x="4169874" y="3989820"/>
            <a:ext cx="1531963" cy="48768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GCC (c. GCC, c. TCC)</a:t>
            </a:r>
            <a:endParaRPr lang="en-SG" sz="1200" dirty="0"/>
          </a:p>
        </p:txBody>
      </p:sp>
      <p:sp>
        <p:nvSpPr>
          <p:cNvPr id="43" name="Down Arrow 42"/>
          <p:cNvSpPr/>
          <p:nvPr/>
        </p:nvSpPr>
        <p:spPr>
          <a:xfrm>
            <a:off x="4797450" y="3491285"/>
            <a:ext cx="243840" cy="3505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6" name="Down Arrow 45"/>
          <p:cNvSpPr/>
          <p:nvPr/>
        </p:nvSpPr>
        <p:spPr>
          <a:xfrm rot="10800000">
            <a:off x="4878877" y="4652642"/>
            <a:ext cx="297180" cy="459875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94291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Critique of DDC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i="1" dirty="0" smtClean="0"/>
              <a:t>Critique of Diverse Double-Compiling</a:t>
            </a:r>
          </a:p>
          <a:p>
            <a:r>
              <a:rPr lang="en-SG" dirty="0"/>
              <a:t>20 September 2010</a:t>
            </a:r>
          </a:p>
          <a:p>
            <a:endParaRPr lang="en-SG" dirty="0" smtClean="0"/>
          </a:p>
          <a:p>
            <a:r>
              <a:rPr lang="en-SG" dirty="0" smtClean="0"/>
              <a:t>By: Paul </a:t>
            </a:r>
            <a:r>
              <a:rPr lang="en-SG" dirty="0" err="1" smtClean="0"/>
              <a:t>Jakma</a:t>
            </a:r>
            <a:endParaRPr lang="en-SG" dirty="0" smtClean="0"/>
          </a:p>
          <a:p>
            <a:pPr lvl="1"/>
            <a:r>
              <a:rPr lang="en-SG" dirty="0" smtClean="0"/>
              <a:t>PhD student, University of Glasgow</a:t>
            </a:r>
            <a:endParaRPr lang="en-SG" dirty="0" smtClean="0"/>
          </a:p>
          <a:p>
            <a:endParaRPr lang="en-SG" dirty="0">
              <a:hlinkClick r:id="rId2"/>
            </a:endParaRPr>
          </a:p>
          <a:p>
            <a:r>
              <a:rPr lang="en-SG" dirty="0">
                <a:hlinkClick r:id="rId2"/>
              </a:rPr>
              <a:t>https://pjakma.files.wordpress.com/2010/09/critique-ddc.pdf</a:t>
            </a:r>
            <a:endParaRPr lang="en-SG" dirty="0" smtClean="0">
              <a:hlinkClick r:id="rId3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33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042490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087" y="223612"/>
            <a:ext cx="8479970" cy="1325563"/>
          </a:xfrm>
        </p:spPr>
        <p:txBody>
          <a:bodyPr/>
          <a:lstStyle/>
          <a:p>
            <a:r>
              <a:rPr lang="en-US" dirty="0" smtClean="0"/>
              <a:t>6a. Must trust independent compiler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Just bootstrap compiler-under-test with independent compiler</a:t>
            </a:r>
          </a:p>
          <a:p>
            <a:endParaRPr lang="en-US" dirty="0"/>
          </a:p>
          <a:p>
            <a:r>
              <a:rPr lang="en-US" dirty="0" smtClean="0"/>
              <a:t>We just ignore the untrusted compiler binary</a:t>
            </a:r>
          </a:p>
          <a:p>
            <a:endParaRPr lang="en-US" dirty="0"/>
          </a:p>
          <a:p>
            <a:r>
              <a:rPr lang="en-US" dirty="0" smtClean="0"/>
              <a:t>-&gt; Still have to trust independent compiler</a:t>
            </a:r>
          </a:p>
          <a:p>
            <a:r>
              <a:rPr lang="en-US" dirty="0" smtClean="0"/>
              <a:t>-&gt; Thompson is still correct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34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578090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410" y="0"/>
            <a:ext cx="7886700" cy="1325563"/>
          </a:xfrm>
        </p:spPr>
        <p:txBody>
          <a:bodyPr/>
          <a:lstStyle/>
          <a:p>
            <a:r>
              <a:rPr lang="en-SG" dirty="0" smtClean="0"/>
              <a:t>6b. Multiple DDC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3657" y="4622597"/>
            <a:ext cx="8101693" cy="1890106"/>
          </a:xfrm>
        </p:spPr>
        <p:txBody>
          <a:bodyPr>
            <a:noAutofit/>
          </a:bodyPr>
          <a:lstStyle/>
          <a:p>
            <a:r>
              <a:rPr lang="en-SG" sz="1800" dirty="0" smtClean="0"/>
              <a:t>DDC scaling infeasible in practice</a:t>
            </a:r>
          </a:p>
          <a:p>
            <a:r>
              <a:rPr lang="en-SG" sz="1800" dirty="0" smtClean="0"/>
              <a:t>Time consuming</a:t>
            </a:r>
          </a:p>
          <a:p>
            <a:r>
              <a:rPr lang="en-SG" sz="1800" dirty="0" smtClean="0"/>
              <a:t>Compiler bugs/source code has to be adjusted to allow </a:t>
            </a:r>
            <a:r>
              <a:rPr lang="en-SG" sz="1800" dirty="0" err="1" smtClean="0"/>
              <a:t>compilibility</a:t>
            </a:r>
            <a:r>
              <a:rPr lang="en-SG" sz="1800" dirty="0" smtClean="0"/>
              <a:t> by others</a:t>
            </a:r>
          </a:p>
          <a:p>
            <a:r>
              <a:rPr lang="en-SG" sz="1800" dirty="0" smtClean="0"/>
              <a:t>O(n) vs O(n</a:t>
            </a:r>
            <a:r>
              <a:rPr lang="en-SG" sz="1800" baseline="30000" dirty="0" smtClean="0"/>
              <a:t>2</a:t>
            </a:r>
            <a:r>
              <a:rPr lang="en-SG" sz="1800" dirty="0" smtClean="0"/>
              <a:t>), ”n” is still small. </a:t>
            </a:r>
          </a:p>
          <a:p>
            <a:pPr lvl="1"/>
            <a:r>
              <a:rPr lang="en-SG" sz="1600" dirty="0" smtClean="0"/>
              <a:t>Not many C compilers in existence, organisation/nation with large resources can subvert common compilers.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35</a:t>
            </a:fld>
            <a:endParaRPr lang="en-SG" dirty="0"/>
          </a:p>
        </p:txBody>
      </p:sp>
      <p:sp>
        <p:nvSpPr>
          <p:cNvPr id="31" name="Rounded Rectangle 30"/>
          <p:cNvSpPr/>
          <p:nvPr/>
        </p:nvSpPr>
        <p:spPr>
          <a:xfrm>
            <a:off x="1845701" y="1650158"/>
            <a:ext cx="1520678" cy="48768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GCC</a:t>
            </a:r>
            <a:endParaRPr lang="en-SG" dirty="0"/>
          </a:p>
        </p:txBody>
      </p:sp>
      <p:sp>
        <p:nvSpPr>
          <p:cNvPr id="32" name="Rounded Rectangle 31"/>
          <p:cNvSpPr/>
          <p:nvPr/>
        </p:nvSpPr>
        <p:spPr>
          <a:xfrm>
            <a:off x="6709410" y="1650158"/>
            <a:ext cx="1470660" cy="48768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Intel</a:t>
            </a:r>
            <a:endParaRPr lang="en-SG" dirty="0"/>
          </a:p>
        </p:txBody>
      </p:sp>
      <p:sp>
        <p:nvSpPr>
          <p:cNvPr id="33" name="Down Arrow 32"/>
          <p:cNvSpPr/>
          <p:nvPr/>
        </p:nvSpPr>
        <p:spPr>
          <a:xfrm rot="16200000">
            <a:off x="1354211" y="1714748"/>
            <a:ext cx="243840" cy="3505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4" name="TextBox 33"/>
          <p:cNvSpPr txBox="1"/>
          <p:nvPr/>
        </p:nvSpPr>
        <p:spPr>
          <a:xfrm>
            <a:off x="251460" y="1753624"/>
            <a:ext cx="1085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err="1" smtClean="0"/>
              <a:t>Source</a:t>
            </a:r>
            <a:r>
              <a:rPr lang="en-SG" baseline="-25000" dirty="0" err="1" smtClean="0"/>
              <a:t>GCC</a:t>
            </a:r>
            <a:endParaRPr lang="en-SG" baseline="-25000" dirty="0"/>
          </a:p>
        </p:txBody>
      </p:sp>
      <p:sp>
        <p:nvSpPr>
          <p:cNvPr id="35" name="Down Arrow 34"/>
          <p:cNvSpPr/>
          <p:nvPr/>
        </p:nvSpPr>
        <p:spPr>
          <a:xfrm>
            <a:off x="2484120" y="2295318"/>
            <a:ext cx="243840" cy="3505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6" name="Down Arrow 35"/>
          <p:cNvSpPr/>
          <p:nvPr/>
        </p:nvSpPr>
        <p:spPr>
          <a:xfrm>
            <a:off x="7353300" y="2327786"/>
            <a:ext cx="243840" cy="3505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7" name="Rounded Rectangle 36"/>
          <p:cNvSpPr/>
          <p:nvPr/>
        </p:nvSpPr>
        <p:spPr>
          <a:xfrm>
            <a:off x="1845701" y="2856976"/>
            <a:ext cx="1520678" cy="48768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GCC (c. GCC)</a:t>
            </a:r>
            <a:endParaRPr lang="en-SG" dirty="0"/>
          </a:p>
        </p:txBody>
      </p:sp>
      <p:sp>
        <p:nvSpPr>
          <p:cNvPr id="38" name="Rounded Rectangle 37"/>
          <p:cNvSpPr/>
          <p:nvPr/>
        </p:nvSpPr>
        <p:spPr>
          <a:xfrm>
            <a:off x="6709410" y="2855590"/>
            <a:ext cx="1531620" cy="48768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GCC (c. Intel)</a:t>
            </a:r>
            <a:endParaRPr lang="en-SG" dirty="0"/>
          </a:p>
        </p:txBody>
      </p:sp>
      <p:sp>
        <p:nvSpPr>
          <p:cNvPr id="39" name="Rounded Rectangle 38"/>
          <p:cNvSpPr/>
          <p:nvPr/>
        </p:nvSpPr>
        <p:spPr>
          <a:xfrm>
            <a:off x="1845701" y="3976046"/>
            <a:ext cx="1520678" cy="48768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GCC (c. GCC,  c. GCC)</a:t>
            </a:r>
            <a:endParaRPr lang="en-SG" sz="1200" dirty="0"/>
          </a:p>
        </p:txBody>
      </p:sp>
      <p:sp>
        <p:nvSpPr>
          <p:cNvPr id="40" name="Down Arrow 39"/>
          <p:cNvSpPr/>
          <p:nvPr/>
        </p:nvSpPr>
        <p:spPr>
          <a:xfrm rot="16200000">
            <a:off x="1354211" y="2929344"/>
            <a:ext cx="243840" cy="3505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1" name="TextBox 40"/>
          <p:cNvSpPr txBox="1"/>
          <p:nvPr/>
        </p:nvSpPr>
        <p:spPr>
          <a:xfrm>
            <a:off x="251460" y="2968220"/>
            <a:ext cx="1085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err="1" smtClean="0"/>
              <a:t>Source</a:t>
            </a:r>
            <a:r>
              <a:rPr lang="en-SG" baseline="-25000" dirty="0" err="1" smtClean="0"/>
              <a:t>GCC</a:t>
            </a:r>
            <a:endParaRPr lang="en-SG" baseline="-25000" dirty="0"/>
          </a:p>
        </p:txBody>
      </p:sp>
      <p:sp>
        <p:nvSpPr>
          <p:cNvPr id="42" name="Down Arrow 41"/>
          <p:cNvSpPr/>
          <p:nvPr/>
        </p:nvSpPr>
        <p:spPr>
          <a:xfrm>
            <a:off x="2484120" y="3481763"/>
            <a:ext cx="243840" cy="3505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3" name="Rounded Rectangle 42"/>
          <p:cNvSpPr/>
          <p:nvPr/>
        </p:nvSpPr>
        <p:spPr>
          <a:xfrm>
            <a:off x="325511" y="3485091"/>
            <a:ext cx="1440180" cy="4909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Self-regeneration test (Control)</a:t>
            </a:r>
            <a:endParaRPr lang="en-SG" sz="1200" dirty="0"/>
          </a:p>
        </p:txBody>
      </p:sp>
      <p:cxnSp>
        <p:nvCxnSpPr>
          <p:cNvPr id="44" name="Straight Arrow Connector 43"/>
          <p:cNvCxnSpPr/>
          <p:nvPr/>
        </p:nvCxnSpPr>
        <p:spPr>
          <a:xfrm flipV="1">
            <a:off x="1845701" y="3432900"/>
            <a:ext cx="267775" cy="119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1845701" y="3807345"/>
            <a:ext cx="257712" cy="96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ounded Rectangle 45"/>
          <p:cNvSpPr/>
          <p:nvPr/>
        </p:nvSpPr>
        <p:spPr>
          <a:xfrm>
            <a:off x="6749659" y="4019368"/>
            <a:ext cx="1498991" cy="48768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GCC (c. GCC, </a:t>
            </a:r>
            <a:r>
              <a:rPr lang="en-SG" sz="1200" dirty="0" err="1" smtClean="0"/>
              <a:t>c.Intel</a:t>
            </a:r>
            <a:r>
              <a:rPr lang="en-SG" sz="1200" dirty="0" smtClean="0"/>
              <a:t>)</a:t>
            </a:r>
            <a:endParaRPr lang="en-SG" sz="1200" dirty="0"/>
          </a:p>
        </p:txBody>
      </p:sp>
      <p:sp>
        <p:nvSpPr>
          <p:cNvPr id="47" name="Down Arrow 46"/>
          <p:cNvSpPr/>
          <p:nvPr/>
        </p:nvSpPr>
        <p:spPr>
          <a:xfrm>
            <a:off x="7353300" y="3492660"/>
            <a:ext cx="243840" cy="3505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1" name="Rounded Rectangle 50"/>
          <p:cNvSpPr/>
          <p:nvPr/>
        </p:nvSpPr>
        <p:spPr>
          <a:xfrm>
            <a:off x="4170217" y="1650005"/>
            <a:ext cx="1470660" cy="48768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T</a:t>
            </a:r>
            <a:r>
              <a:rPr lang="en-SG" dirty="0" smtClean="0"/>
              <a:t>CC</a:t>
            </a:r>
            <a:endParaRPr lang="en-SG" dirty="0"/>
          </a:p>
        </p:txBody>
      </p:sp>
      <p:sp>
        <p:nvSpPr>
          <p:cNvPr id="52" name="Down Arrow 51"/>
          <p:cNvSpPr/>
          <p:nvPr/>
        </p:nvSpPr>
        <p:spPr>
          <a:xfrm>
            <a:off x="4783627" y="2317443"/>
            <a:ext cx="243840" cy="3505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3" name="Rounded Rectangle 52"/>
          <p:cNvSpPr/>
          <p:nvPr/>
        </p:nvSpPr>
        <p:spPr>
          <a:xfrm>
            <a:off x="4170217" y="2855590"/>
            <a:ext cx="1531620" cy="48768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GCC (c. TCC)</a:t>
            </a:r>
            <a:endParaRPr lang="en-SG" dirty="0"/>
          </a:p>
        </p:txBody>
      </p:sp>
      <p:sp>
        <p:nvSpPr>
          <p:cNvPr id="54" name="Rounded Rectangle 53"/>
          <p:cNvSpPr/>
          <p:nvPr/>
        </p:nvSpPr>
        <p:spPr>
          <a:xfrm>
            <a:off x="4169874" y="3989820"/>
            <a:ext cx="1531963" cy="48768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GCC (c. GCC, c. TCC)</a:t>
            </a:r>
            <a:endParaRPr lang="en-SG" sz="1200" dirty="0"/>
          </a:p>
        </p:txBody>
      </p:sp>
      <p:sp>
        <p:nvSpPr>
          <p:cNvPr id="55" name="Down Arrow 54"/>
          <p:cNvSpPr/>
          <p:nvPr/>
        </p:nvSpPr>
        <p:spPr>
          <a:xfrm>
            <a:off x="4797450" y="3491285"/>
            <a:ext cx="243840" cy="3505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120979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6c. Attacks not restricted to compiler level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Wheeler assumes attacks occur on compile-time</a:t>
            </a:r>
          </a:p>
          <a:p>
            <a:endParaRPr lang="en-US" dirty="0"/>
          </a:p>
          <a:p>
            <a:r>
              <a:rPr lang="en-US" dirty="0" smtClean="0"/>
              <a:t>An external virus can get the job done </a:t>
            </a:r>
            <a:r>
              <a:rPr lang="en-US" dirty="0" smtClean="0"/>
              <a:t>equally</a:t>
            </a:r>
          </a:p>
          <a:p>
            <a:r>
              <a:rPr lang="en-US" dirty="0" smtClean="0"/>
              <a:t>Can affect both compiler-under-test and independent compiler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36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243109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err="1" smtClean="0"/>
              <a:t>Jakma’s</a:t>
            </a:r>
            <a:r>
              <a:rPr lang="en-SG" dirty="0" smtClean="0"/>
              <a:t> conclusion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DDC is not </a:t>
            </a:r>
            <a:r>
              <a:rPr lang="en-SG" dirty="0" err="1" smtClean="0"/>
              <a:t>foolproof</a:t>
            </a:r>
            <a:endParaRPr lang="en-SG" dirty="0" smtClean="0"/>
          </a:p>
          <a:p>
            <a:r>
              <a:rPr lang="en-SG" dirty="0" smtClean="0"/>
              <a:t>Can still flag discrepancies for further examination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37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78853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487840"/>
            <a:ext cx="7886700" cy="1325563"/>
          </a:xfrm>
        </p:spPr>
        <p:txBody>
          <a:bodyPr/>
          <a:lstStyle/>
          <a:p>
            <a:pPr algn="ctr"/>
            <a:r>
              <a:rPr lang="en-US" dirty="0" smtClean="0"/>
              <a:t>The End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38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9365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 we know a program is safe?</a:t>
            </a:r>
          </a:p>
          <a:p>
            <a:r>
              <a:rPr lang="en-US" dirty="0" smtClean="0"/>
              <a:t>-&gt; Inspect the program’s source code.</a:t>
            </a:r>
          </a:p>
          <a:p>
            <a:r>
              <a:rPr lang="en-US" dirty="0" smtClean="0"/>
              <a:t>-&gt; Inspect the compiler’s source code, </a:t>
            </a:r>
            <a:r>
              <a:rPr lang="en-US" dirty="0" err="1" smtClean="0"/>
              <a:t>eg</a:t>
            </a:r>
            <a:r>
              <a:rPr lang="en-US" dirty="0" smtClean="0"/>
              <a:t>. GCC</a:t>
            </a:r>
          </a:p>
          <a:p>
            <a:r>
              <a:rPr lang="en-US" dirty="0" smtClean="0"/>
              <a:t>-&gt; But GCC is compiled by GCC???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So how? How deep do we go down the rabbit hole?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83967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Real-life compiler attacks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en-US" sz="2800" dirty="0"/>
              <a:t>Injects malicious code into compiled apps</a:t>
            </a:r>
          </a:p>
          <a:p>
            <a:endParaRPr lang="en-US" dirty="0"/>
          </a:p>
          <a:p>
            <a:r>
              <a:rPr lang="en-US" dirty="0" err="1" smtClean="0"/>
              <a:t>Xcodeghost</a:t>
            </a:r>
            <a:endParaRPr lang="en-US" dirty="0" smtClean="0"/>
          </a:p>
          <a:p>
            <a:pPr lvl="1"/>
            <a:r>
              <a:rPr lang="en-US" dirty="0"/>
              <a:t>Modified </a:t>
            </a:r>
            <a:r>
              <a:rPr lang="en-US" dirty="0" err="1"/>
              <a:t>Xcode</a:t>
            </a:r>
            <a:r>
              <a:rPr lang="en-US" dirty="0"/>
              <a:t> compiler </a:t>
            </a:r>
            <a:r>
              <a:rPr lang="en-US" dirty="0" smtClean="0"/>
              <a:t>hosted on Chinese websites</a:t>
            </a:r>
          </a:p>
          <a:p>
            <a:pPr lvl="1"/>
            <a:r>
              <a:rPr lang="en-US" dirty="0" smtClean="0"/>
              <a:t>Discovered in Sept 2015</a:t>
            </a:r>
          </a:p>
          <a:p>
            <a:r>
              <a:rPr lang="en-US" dirty="0" smtClean="0"/>
              <a:t>Win32/</a:t>
            </a:r>
            <a:r>
              <a:rPr lang="en-US" dirty="0" err="1" smtClean="0"/>
              <a:t>Induc.A</a:t>
            </a:r>
            <a:r>
              <a:rPr lang="en-US" dirty="0" smtClean="0"/>
              <a:t> virus</a:t>
            </a:r>
          </a:p>
          <a:p>
            <a:pPr lvl="1"/>
            <a:r>
              <a:rPr lang="en-US" dirty="0" smtClean="0"/>
              <a:t>Modifies Delphi Compiler</a:t>
            </a:r>
          </a:p>
          <a:p>
            <a:pPr lvl="1"/>
            <a:r>
              <a:rPr lang="en-US" dirty="0" smtClean="0"/>
              <a:t>Discovered in Aug 2009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40330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</a:t>
            </a:r>
            <a:r>
              <a:rPr lang="en-US" dirty="0" smtClean="0"/>
              <a:t> stages of ”proof”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Self-reproducing program (</a:t>
            </a:r>
            <a:r>
              <a:rPr lang="en-US" dirty="0" err="1" smtClean="0"/>
              <a:t>Quine</a:t>
            </a:r>
            <a:r>
              <a:rPr lang="en-US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Knowledge perpetuation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attack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Subverting verification*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Finally: The conclusion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6</a:t>
            </a:fld>
            <a:endParaRPr lang="en-SG"/>
          </a:p>
        </p:txBody>
      </p:sp>
      <p:sp>
        <p:nvSpPr>
          <p:cNvPr id="5" name="TextBox 4"/>
          <p:cNvSpPr txBox="1"/>
          <p:nvPr/>
        </p:nvSpPr>
        <p:spPr>
          <a:xfrm>
            <a:off x="628650" y="5987019"/>
            <a:ext cx="2175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*My custom addition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2779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4" y="365126"/>
            <a:ext cx="8647612" cy="1325563"/>
          </a:xfrm>
        </p:spPr>
        <p:txBody>
          <a:bodyPr/>
          <a:lstStyle/>
          <a:p>
            <a:r>
              <a:rPr lang="en-US" dirty="0" smtClean="0"/>
              <a:t>1a. Self-reproducing program (</a:t>
            </a:r>
            <a:r>
              <a:rPr lang="en-US" dirty="0" err="1" smtClean="0"/>
              <a:t>Quine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source </a:t>
            </a:r>
            <a:r>
              <a:rPr lang="en-US" dirty="0"/>
              <a:t>program that, when compiled and executed, </a:t>
            </a:r>
            <a:r>
              <a:rPr lang="en-US" dirty="0" smtClean="0"/>
              <a:t>will produce as </a:t>
            </a:r>
            <a:r>
              <a:rPr lang="en-US" dirty="0"/>
              <a:t>output an exact copy of its source</a:t>
            </a:r>
            <a:r>
              <a:rPr lang="en-US" dirty="0" smtClean="0"/>
              <a:t>. (Thompson)</a:t>
            </a:r>
          </a:p>
          <a:p>
            <a:r>
              <a:rPr lang="en-US" dirty="0" smtClean="0"/>
              <a:t>To show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A program can be written by another program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A </a:t>
            </a:r>
            <a:r>
              <a:rPr lang="en-US" dirty="0"/>
              <a:t>program can output extra text not relevant to printing itself.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50116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872"/>
            <a:ext cx="7886700" cy="1325563"/>
          </a:xfrm>
        </p:spPr>
        <p:txBody>
          <a:bodyPr/>
          <a:lstStyle/>
          <a:p>
            <a:r>
              <a:rPr lang="en-US" dirty="0" smtClean="0"/>
              <a:t>1b. Demo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8</a:t>
            </a:fld>
            <a:endParaRPr lang="en-SG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1046677"/>
              </p:ext>
            </p:extLst>
          </p:nvPr>
        </p:nvGraphicFramePr>
        <p:xfrm>
          <a:off x="1524000" y="4131311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Step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Command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Compile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gcc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quine.c</a:t>
                      </a:r>
                      <a:r>
                        <a:rPr lang="en-US" dirty="0" smtClean="0"/>
                        <a:t> -o </a:t>
                      </a:r>
                      <a:r>
                        <a:rPr lang="en-US" dirty="0" err="1" smtClean="0"/>
                        <a:t>quine.out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Run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./</a:t>
                      </a:r>
                      <a:r>
                        <a:rPr lang="en-US" dirty="0" err="1" smtClean="0"/>
                        <a:t>quine.out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Redirect output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to file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./</a:t>
                      </a:r>
                      <a:r>
                        <a:rPr lang="en-US" dirty="0" err="1" smtClean="0"/>
                        <a:t>quine.out</a:t>
                      </a:r>
                      <a:r>
                        <a:rPr lang="en-US" dirty="0" smtClean="0"/>
                        <a:t> &gt; </a:t>
                      </a:r>
                      <a:r>
                        <a:rPr lang="en-US" dirty="0" err="1" smtClean="0"/>
                        <a:t>newquine.c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Open with text editor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Use</a:t>
                      </a:r>
                      <a:r>
                        <a:rPr lang="en-US" baseline="0" dirty="0" smtClean="0"/>
                        <a:t> sublime/notepad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Show equivalence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diff </a:t>
                      </a:r>
                      <a:r>
                        <a:rPr lang="en-US" dirty="0" err="1" smtClean="0"/>
                        <a:t>quine.c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newquine.c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" y="1027029"/>
            <a:ext cx="8747760" cy="254044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24000" y="3664727"/>
            <a:ext cx="2328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Go to stage1 directory: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753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4" y="365126"/>
            <a:ext cx="8647612" cy="1325563"/>
          </a:xfrm>
        </p:spPr>
        <p:txBody>
          <a:bodyPr/>
          <a:lstStyle/>
          <a:p>
            <a:r>
              <a:rPr lang="en-US" dirty="0" smtClean="0"/>
              <a:t>2a. Knowledge propagation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Knowledge gained in first iteration of compiler passed down to subsequent “generations”</a:t>
            </a:r>
          </a:p>
          <a:p>
            <a:r>
              <a:rPr lang="en-US" dirty="0" smtClean="0"/>
              <a:t>Compiler training</a:t>
            </a:r>
          </a:p>
          <a:p>
            <a:pPr lvl="1"/>
            <a:r>
              <a:rPr lang="en-US" dirty="0" err="1" smtClean="0"/>
              <a:t>Recognising</a:t>
            </a:r>
            <a:r>
              <a:rPr lang="en-US" dirty="0" smtClean="0"/>
              <a:t> a new data type</a:t>
            </a:r>
          </a:p>
          <a:p>
            <a:endParaRPr lang="en-US" dirty="0"/>
          </a:p>
          <a:p>
            <a:r>
              <a:rPr lang="en-US" dirty="0" smtClean="0"/>
              <a:t>Similar to bootstrapping the compiler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826120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6099</TotalTime>
  <Words>1590</Words>
  <Application>Microsoft Macintosh PowerPoint</Application>
  <PresentationFormat>On-screen Show (4:3)</PresentationFormat>
  <Paragraphs>355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2" baseType="lpstr">
      <vt:lpstr>Calibri</vt:lpstr>
      <vt:lpstr>Calibri Light</vt:lpstr>
      <vt:lpstr>Arial</vt:lpstr>
      <vt:lpstr>Office Theme</vt:lpstr>
      <vt:lpstr>Reflections on Trusting Trust</vt:lpstr>
      <vt:lpstr>PowerPoint Presentation</vt:lpstr>
      <vt:lpstr>PowerPoint Presentation</vt:lpstr>
      <vt:lpstr>The problem</vt:lpstr>
      <vt:lpstr>Real-life compiler attacks</vt:lpstr>
      <vt:lpstr>4 stages of ”proof”</vt:lpstr>
      <vt:lpstr>1a. Self-reproducing program (Quine)</vt:lpstr>
      <vt:lpstr>1b. Demo</vt:lpstr>
      <vt:lpstr>2a. Knowledge propagation</vt:lpstr>
      <vt:lpstr>2b. My ”clean” compiler</vt:lpstr>
      <vt:lpstr>2c. Clean compiler demo</vt:lpstr>
      <vt:lpstr>2d. New C keyword</vt:lpstr>
      <vt:lpstr>2e. Compiler source uses new keyword</vt:lpstr>
      <vt:lpstr>What we have learned so far?</vt:lpstr>
      <vt:lpstr>3a. The attack</vt:lpstr>
      <vt:lpstr>3b. login.c</vt:lpstr>
      <vt:lpstr>3c. login-hacked.c</vt:lpstr>
      <vt:lpstr>3d. compiler-hack-login.c</vt:lpstr>
      <vt:lpstr>3e. compiler-hack-itself.c</vt:lpstr>
      <vt:lpstr>Summary of stage 3</vt:lpstr>
      <vt:lpstr>Verifying the compiler binary</vt:lpstr>
      <vt:lpstr>4a. Subverting verification</vt:lpstr>
      <vt:lpstr>4c. mysha256.c</vt:lpstr>
      <vt:lpstr>4d. mysha256-hacked.c</vt:lpstr>
      <vt:lpstr>4e. compiler-hack-ultimate.c</vt:lpstr>
      <vt:lpstr>Thompson’s conclusion</vt:lpstr>
      <vt:lpstr>Possible defense?</vt:lpstr>
      <vt:lpstr>5a. Diverse Double Compiling (DDC)</vt:lpstr>
      <vt:lpstr>5b. DDC Process</vt:lpstr>
      <vt:lpstr>5c. DDC Process</vt:lpstr>
      <vt:lpstr>5c. Why this works?</vt:lpstr>
      <vt:lpstr>5d. DDC Scaling</vt:lpstr>
      <vt:lpstr>Critique of DDC</vt:lpstr>
      <vt:lpstr>6a. Must trust independent compiler</vt:lpstr>
      <vt:lpstr>6b. Multiple DDC</vt:lpstr>
      <vt:lpstr>6c. Attacks not restricted to compiler level</vt:lpstr>
      <vt:lpstr>Jakma’s conclusion</vt:lpstr>
      <vt:lpstr>The End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 is Turing-complete</dc:title>
  <dc:creator>Yeo Kheng Meng</dc:creator>
  <cp:lastModifiedBy>Yeo Kheng Meng</cp:lastModifiedBy>
  <cp:revision>493</cp:revision>
  <cp:lastPrinted>2015-10-26T02:52:13Z</cp:lastPrinted>
  <dcterms:created xsi:type="dcterms:W3CDTF">2015-09-20T14:18:39Z</dcterms:created>
  <dcterms:modified xsi:type="dcterms:W3CDTF">2016-01-12T11:14:07Z</dcterms:modified>
</cp:coreProperties>
</file>