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8" r:id="rId3"/>
    <p:sldId id="257" r:id="rId4"/>
    <p:sldId id="262" r:id="rId5"/>
    <p:sldId id="259" r:id="rId6"/>
    <p:sldId id="260" r:id="rId7"/>
    <p:sldId id="261" r:id="rId8"/>
    <p:sldId id="263" r:id="rId9"/>
    <p:sldId id="265" r:id="rId10"/>
    <p:sldId id="264" r:id="rId11"/>
    <p:sldId id="267" r:id="rId12"/>
    <p:sldId id="268" r:id="rId13"/>
    <p:sldId id="269" r:id="rId14"/>
    <p:sldId id="277" r:id="rId15"/>
    <p:sldId id="270" r:id="rId16"/>
    <p:sldId id="271" r:id="rId17"/>
    <p:sldId id="273" r:id="rId18"/>
    <p:sldId id="274" r:id="rId19"/>
    <p:sldId id="276" r:id="rId20"/>
    <p:sldId id="285" r:id="rId21"/>
    <p:sldId id="275" r:id="rId22"/>
    <p:sldId id="272" r:id="rId23"/>
    <p:sldId id="278" r:id="rId24"/>
    <p:sldId id="280" r:id="rId25"/>
    <p:sldId id="281" r:id="rId26"/>
    <p:sldId id="279" r:id="rId27"/>
    <p:sldId id="282" r:id="rId28"/>
    <p:sldId id="283" r:id="rId29"/>
    <p:sldId id="284" r:id="rId30"/>
    <p:sldId id="287" r:id="rId31"/>
    <p:sldId id="286" r:id="rId32"/>
    <p:sldId id="288" r:id="rId33"/>
    <p:sldId id="289" r:id="rId34"/>
    <p:sldId id="291" r:id="rId35"/>
    <p:sldId id="290" r:id="rId36"/>
    <p:sldId id="292" r:id="rId37"/>
    <p:sldId id="266" r:id="rId38"/>
    <p:sldId id="293" r:id="rId3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4477"/>
  </p:normalViewPr>
  <p:slideViewPr>
    <p:cSldViewPr snapToGrid="0">
      <p:cViewPr varScale="1">
        <p:scale>
          <a:sx n="125" d="100"/>
          <a:sy n="125" d="100"/>
        </p:scale>
        <p:origin x="114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36151-A010-D04C-8956-928746249808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5FF09-5F23-1F4A-9990-EEDA0A23D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51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7C88C-CDFE-4350-B2C5-3C6CAEFDB07C}" type="datetimeFigureOut">
              <a:rPr lang="en-SG" smtClean="0"/>
              <a:t>24/1/2016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9F681-B4F0-403D-8E4F-41A314F04FC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0841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67E2-38E7-4A1D-97B7-1A3D76F52D34}" type="datetime1">
              <a:rPr lang="en-SG" smtClean="0"/>
              <a:t>24/1/2016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778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26BE-CF29-49E8-90A9-693FA176DA2E}" type="datetime1">
              <a:rPr lang="en-SG" smtClean="0"/>
              <a:t>24/1/2016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321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F57D-487B-4FA9-9804-4E6B1445D87E}" type="datetime1">
              <a:rPr lang="en-SG" smtClean="0"/>
              <a:t>24/1/2016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786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0F33-09D9-4424-9CFF-3583AE8E001C}" type="datetime1">
              <a:rPr lang="en-SG" smtClean="0"/>
              <a:t>24/1/2016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935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4C57-AE9B-4009-AE25-E54332066983}" type="datetime1">
              <a:rPr lang="en-SG" smtClean="0"/>
              <a:t>24/1/2016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557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DBDF-77D8-4526-82F0-2FD9258F6F4E}" type="datetime1">
              <a:rPr lang="en-SG" smtClean="0"/>
              <a:t>24/1/2016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978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ACF3-1137-43EC-8B9B-FFC39405A05F}" type="datetime1">
              <a:rPr lang="en-SG" smtClean="0"/>
              <a:t>24/1/2016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439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5B8A-1AE7-4E07-AA62-B18CC233816A}" type="datetime1">
              <a:rPr lang="en-SG" smtClean="0"/>
              <a:t>24/1/2016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56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B0B1-4D46-4B8D-87D9-ED3A0D6268D9}" type="datetime1">
              <a:rPr lang="en-SG" smtClean="0"/>
              <a:t>24/1/2016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670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F827-52F0-4265-95B3-9B7BE33238A1}" type="datetime1">
              <a:rPr lang="en-SG" smtClean="0"/>
              <a:t>24/1/2016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438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0920-7330-4500-8EED-E7F9B59504DB}" type="datetime1">
              <a:rPr lang="en-SG" smtClean="0"/>
              <a:t>24/1/2016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296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282E9-B576-43F6-B614-0FB8874DC925}" type="datetime1">
              <a:rPr lang="en-SG" smtClean="0"/>
              <a:t>24/1/2016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5DC4D-6496-4D9B-AA35-AB22DFE8A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849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wheeler.com/trusting-trust/dissertation/wheeler-trusting-trust-ddc.pdf" TargetMode="External"/><Relationship Id="rId2" Type="http://schemas.openxmlformats.org/officeDocument/2006/relationships/hyperlink" Target="https://www.ece.cmu.edu/~ganger/712.fall02/papers/p761-thompson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eokm1/reflections-of-trusting-trust" TargetMode="External"/><Relationship Id="rId5" Type="http://schemas.openxmlformats.org/officeDocument/2006/relationships/hyperlink" Target="mailto:yeokm1@gmail.com)" TargetMode="External"/><Relationship Id="rId4" Type="http://schemas.openxmlformats.org/officeDocument/2006/relationships/hyperlink" Target="https://pjakma.files.wordpress.com/2010/09/critique-ddc.pdf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scienceblogs.com/goodmath/2007/04/15/strange-loops-dennis-ritchie-a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wheeler.com/trusting-trust/dissertation/wheeler-trusting-trust-ddc.pd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wheeler.com/trusting-trust/dissertation/wheeler-trusting-trust-ddc.pdf" TargetMode="External"/><Relationship Id="rId2" Type="http://schemas.openxmlformats.org/officeDocument/2006/relationships/hyperlink" Target="https://pjakma.files.wordpress.com/2010/09/critique-ddc.pdf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eokm1/reflections-of-trusting-trust" TargetMode="External"/><Relationship Id="rId2" Type="http://schemas.openxmlformats.org/officeDocument/2006/relationships/hyperlink" Target="mailto:yeokm1@gmail.com)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akedsecurity.sophos.com/2015/11/09/apples-xcodeghost-malware-still-in-the-machine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122" y="0"/>
            <a:ext cx="8144691" cy="1377950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Reflections </a:t>
            </a:r>
            <a:r>
              <a:rPr lang="en-SG" smtClean="0"/>
              <a:t>on Trusting Trust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110" y="1714628"/>
            <a:ext cx="8660713" cy="4369485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SG" sz="2000" b="1" dirty="0" smtClean="0"/>
              <a:t>Turing Award Lecture (1984)</a:t>
            </a:r>
          </a:p>
          <a:p>
            <a:pPr lvl="1" algn="l"/>
            <a:r>
              <a:rPr lang="en-SG" sz="1800" dirty="0" smtClean="0"/>
              <a:t>Given by: </a:t>
            </a:r>
            <a:r>
              <a:rPr lang="en-SG" sz="1800" dirty="0"/>
              <a:t>Ken </a:t>
            </a:r>
            <a:r>
              <a:rPr lang="en-SG" sz="1800" dirty="0" smtClean="0"/>
              <a:t>Thompson</a:t>
            </a:r>
          </a:p>
          <a:p>
            <a:pPr lvl="1" algn="l"/>
            <a:r>
              <a:rPr lang="en-SG" sz="1800" dirty="0">
                <a:hlinkClick r:id="rId2"/>
              </a:rPr>
              <a:t>https://www.ece.cmu.edu/~</a:t>
            </a:r>
            <a:r>
              <a:rPr lang="en-SG" sz="1800" dirty="0" smtClean="0">
                <a:hlinkClick r:id="rId2"/>
              </a:rPr>
              <a:t>ganger/712.fall02/papers/p761-thompson.pdf</a:t>
            </a:r>
            <a:endParaRPr lang="en-SG" sz="1800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SG" sz="2000" b="1" dirty="0" smtClean="0"/>
              <a:t>Fully Countering Trust through Diverse Double Compiling (2009)</a:t>
            </a:r>
          </a:p>
          <a:p>
            <a:pPr lvl="1" algn="l"/>
            <a:r>
              <a:rPr lang="en-SG" sz="1800" dirty="0" smtClean="0"/>
              <a:t>By: David A. Wheeler</a:t>
            </a:r>
          </a:p>
          <a:p>
            <a:pPr lvl="1" algn="l"/>
            <a:r>
              <a:rPr lang="en-SG" sz="1800" dirty="0">
                <a:hlinkClick r:id="rId3"/>
              </a:rPr>
              <a:t>http://</a:t>
            </a:r>
            <a:r>
              <a:rPr lang="en-SG" sz="1800" dirty="0" smtClean="0">
                <a:hlinkClick r:id="rId3"/>
              </a:rPr>
              <a:t>www.dwheeler.com/trusting-trust/dissertation/wheeler-trusting-trust-ddc.pdf</a:t>
            </a:r>
            <a:endParaRPr lang="en-SG" sz="1800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SG" sz="2000" b="1" dirty="0" smtClean="0"/>
              <a:t>Critique of DDC (2010)</a:t>
            </a:r>
          </a:p>
          <a:p>
            <a:pPr lvl="1" algn="l"/>
            <a:r>
              <a:rPr lang="en-SG" sz="1800" dirty="0" smtClean="0"/>
              <a:t>By: Paul </a:t>
            </a:r>
            <a:r>
              <a:rPr lang="en-SG" sz="1800" dirty="0" err="1" smtClean="0"/>
              <a:t>Jakma</a:t>
            </a:r>
            <a:endParaRPr lang="en-SG" sz="1800" dirty="0"/>
          </a:p>
          <a:p>
            <a:pPr lvl="1" algn="l"/>
            <a:r>
              <a:rPr lang="en-SG" sz="1800" dirty="0">
                <a:hlinkClick r:id="rId4"/>
              </a:rPr>
              <a:t>https://</a:t>
            </a:r>
            <a:r>
              <a:rPr lang="en-SG" sz="1800" dirty="0" smtClean="0">
                <a:hlinkClick r:id="rId4"/>
              </a:rPr>
              <a:t>pjakma.files.wordpress.com/2010/09/critique-ddc.pdf</a:t>
            </a:r>
            <a:endParaRPr lang="en-SG" sz="1800" dirty="0" smtClean="0"/>
          </a:p>
          <a:p>
            <a:pPr algn="l"/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174859"/>
            <a:ext cx="355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Papers We Love #16 (25 Jan 2016)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4271554" y="6174859"/>
            <a:ext cx="487244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By: Yeo Kheng Meng (</a:t>
            </a:r>
            <a:r>
              <a:rPr lang="en-SG" dirty="0" smtClean="0">
                <a:hlinkClick r:id="rId5"/>
              </a:rPr>
              <a:t>yeokm1@gmail.com)</a:t>
            </a:r>
            <a:endParaRPr lang="en-SG" dirty="0" smtClean="0"/>
          </a:p>
          <a:p>
            <a:r>
              <a:rPr lang="en-SG" sz="1600" dirty="0">
                <a:hlinkClick r:id="rId6"/>
              </a:rPr>
              <a:t>https://</a:t>
            </a:r>
            <a:r>
              <a:rPr lang="en-SG" sz="1600" dirty="0" smtClean="0">
                <a:hlinkClick r:id="rId6"/>
              </a:rPr>
              <a:t>github.com/yeokm1/reflections-of-trusting-trust</a:t>
            </a:r>
            <a:endParaRPr lang="en-SG" sz="16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317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348"/>
            <a:ext cx="7886700" cy="1325563"/>
          </a:xfrm>
        </p:spPr>
        <p:txBody>
          <a:bodyPr/>
          <a:lstStyle/>
          <a:p>
            <a:r>
              <a:rPr lang="en-SG" dirty="0" smtClean="0"/>
              <a:t>2b. My ”clean” compiler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4496"/>
            <a:ext cx="7886700" cy="4351338"/>
          </a:xfrm>
        </p:spPr>
        <p:txBody>
          <a:bodyPr/>
          <a:lstStyle/>
          <a:p>
            <a:r>
              <a:rPr lang="en-SG" dirty="0" smtClean="0"/>
              <a:t>”</a:t>
            </a:r>
            <a:r>
              <a:rPr lang="en-SG" dirty="0" err="1" smtClean="0"/>
              <a:t>compiler.c</a:t>
            </a:r>
            <a:r>
              <a:rPr lang="en-SG" dirty="0" smtClean="0"/>
              <a:t>”</a:t>
            </a:r>
          </a:p>
          <a:p>
            <a:r>
              <a:rPr lang="en-SG" dirty="0" smtClean="0"/>
              <a:t>Reads input source file</a:t>
            </a:r>
          </a:p>
          <a:p>
            <a:r>
              <a:rPr lang="en-SG" dirty="0" smtClean="0"/>
              <a:t>Passes source file contents to GCC via </a:t>
            </a:r>
            <a:r>
              <a:rPr lang="en-SG" dirty="0" err="1" smtClean="0"/>
              <a:t>stdin</a:t>
            </a:r>
            <a:endParaRPr lang="en-SG" dirty="0" smtClean="0"/>
          </a:p>
          <a:p>
            <a:r>
              <a:rPr lang="en-SG" dirty="0" smtClean="0"/>
              <a:t>Prints source file contents to </a:t>
            </a:r>
            <a:r>
              <a:rPr lang="en-SG" dirty="0" err="1" smtClean="0"/>
              <a:t>stdout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4438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2c. Clean compiler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82" y="1645646"/>
            <a:ext cx="8221436" cy="14171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Compile my compiler with existing compiler </a:t>
            </a:r>
            <a:r>
              <a:rPr lang="en-US" dirty="0" err="1" smtClean="0"/>
              <a:t>eg</a:t>
            </a:r>
            <a:r>
              <a:rPr lang="en-US" dirty="0" smtClean="0"/>
              <a:t>. GCC</a:t>
            </a:r>
          </a:p>
          <a:p>
            <a:pPr lvl="1"/>
            <a:r>
              <a:rPr lang="en-US" dirty="0" smtClean="0"/>
              <a:t>We can now discard GCC</a:t>
            </a:r>
          </a:p>
          <a:p>
            <a:r>
              <a:rPr lang="en-US" dirty="0" smtClean="0"/>
              <a:t>Use my compiler to compile hello world program (</a:t>
            </a:r>
            <a:r>
              <a:rPr lang="en-US" dirty="0" err="1" smtClean="0"/>
              <a:t>hw.c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11</a:t>
            </a:fld>
            <a:endParaRPr lang="en-SG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103004"/>
              </p:ext>
            </p:extLst>
          </p:nvPr>
        </p:nvGraphicFramePr>
        <p:xfrm>
          <a:off x="628650" y="3242763"/>
          <a:ext cx="748937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 to codes directory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cd</a:t>
                      </a:r>
                      <a:r>
                        <a:rPr lang="en-SG" baseline="0" dirty="0" smtClean="0"/>
                        <a:t> codes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Compile my compiler with </a:t>
                      </a:r>
                      <a:r>
                        <a:rPr lang="en-US" dirty="0" err="1" smtClean="0"/>
                        <a:t>gcc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 smtClean="0"/>
                        <a:t>gcc</a:t>
                      </a:r>
                      <a:r>
                        <a:rPr lang="en-SG" dirty="0" smtClean="0"/>
                        <a:t> </a:t>
                      </a:r>
                      <a:r>
                        <a:rPr lang="en-SG" dirty="0" err="1" smtClean="0"/>
                        <a:t>compiler.c</a:t>
                      </a:r>
                      <a:r>
                        <a:rPr lang="en-SG" dirty="0" smtClean="0"/>
                        <a:t> –o clean-</a:t>
                      </a:r>
                      <a:r>
                        <a:rPr lang="en-SG" dirty="0" err="1" smtClean="0"/>
                        <a:t>compiler.out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 to stage 2 directory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cd</a:t>
                      </a:r>
                      <a:r>
                        <a:rPr lang="en-US" baseline="0" dirty="0" smtClean="0"/>
                        <a:t> stage2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Compile hello</a:t>
                      </a:r>
                      <a:r>
                        <a:rPr lang="en-US" baseline="0" dirty="0" smtClean="0"/>
                        <a:t>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../clean-</a:t>
                      </a:r>
                      <a:r>
                        <a:rPr lang="en-US" dirty="0" err="1" smtClean="0"/>
                        <a:t>compiler.out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hw.c</a:t>
                      </a:r>
                      <a:r>
                        <a:rPr lang="en-US" baseline="0" dirty="0" smtClean="0"/>
                        <a:t> –o </a:t>
                      </a:r>
                      <a:r>
                        <a:rPr lang="en-US" baseline="0" dirty="0" err="1" smtClean="0"/>
                        <a:t>hw.out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hw.out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hw.out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271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925286"/>
          </a:xfrm>
        </p:spPr>
        <p:txBody>
          <a:bodyPr/>
          <a:lstStyle/>
          <a:p>
            <a:r>
              <a:rPr lang="en-US" dirty="0" smtClean="0"/>
              <a:t>2d. New C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5286"/>
            <a:ext cx="78867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“uint1” </a:t>
            </a:r>
            <a:r>
              <a:rPr lang="en-US" dirty="0" err="1" smtClean="0"/>
              <a:t>datatype</a:t>
            </a:r>
            <a:r>
              <a:rPr lang="en-US" dirty="0" smtClean="0"/>
              <a:t>, same as “char”</a:t>
            </a:r>
          </a:p>
          <a:p>
            <a:r>
              <a:rPr lang="en-US" dirty="0" smtClean="0"/>
              <a:t>Compile with existing compiler</a:t>
            </a:r>
          </a:p>
          <a:p>
            <a:pPr lvl="1"/>
            <a:r>
              <a:rPr lang="en-US" sz="2000" dirty="0" smtClean="0"/>
              <a:t>../</a:t>
            </a:r>
            <a:r>
              <a:rPr lang="en-US" sz="2000" dirty="0"/>
              <a:t>clean-</a:t>
            </a:r>
            <a:r>
              <a:rPr lang="en-US" sz="2000" dirty="0" err="1"/>
              <a:t>compiler.out</a:t>
            </a:r>
            <a:r>
              <a:rPr lang="en-US" sz="2000" dirty="0"/>
              <a:t>  </a:t>
            </a:r>
            <a:r>
              <a:rPr lang="en-US" sz="2000" dirty="0" err="1"/>
              <a:t>hw-new.c</a:t>
            </a:r>
            <a:r>
              <a:rPr lang="en-US" sz="2000" dirty="0"/>
              <a:t> -o </a:t>
            </a:r>
            <a:r>
              <a:rPr lang="en-US" sz="2000" dirty="0" err="1" smtClean="0"/>
              <a:t>hw-new.out</a:t>
            </a:r>
            <a:endParaRPr lang="en-US" sz="2000" dirty="0" smtClean="0"/>
          </a:p>
          <a:p>
            <a:pPr lvl="1"/>
            <a:r>
              <a:rPr lang="en-US" sz="2000" dirty="0" smtClean="0"/>
              <a:t>Existing compiler does not </a:t>
            </a:r>
            <a:r>
              <a:rPr lang="en-US" sz="2000" dirty="0" err="1" smtClean="0"/>
              <a:t>recognise</a:t>
            </a:r>
            <a:r>
              <a:rPr lang="en-US" sz="2000" dirty="0" smtClean="0"/>
              <a:t> ”uint1” keyword</a:t>
            </a:r>
            <a:endParaRPr lang="en-US" dirty="0" smtClean="0"/>
          </a:p>
          <a:p>
            <a:r>
              <a:rPr lang="en-US" dirty="0" smtClean="0"/>
              <a:t>We train our compiler to </a:t>
            </a:r>
            <a:r>
              <a:rPr lang="en-US" dirty="0" err="1" smtClean="0"/>
              <a:t>recognise</a:t>
            </a:r>
            <a:r>
              <a:rPr lang="en-US" dirty="0" smtClean="0"/>
              <a:t> “uint1”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sz="2000" dirty="0" smtClean="0"/>
              <a:t>Use existing compiler to compile “training-</a:t>
            </a:r>
            <a:r>
              <a:rPr lang="en-US" sz="2000" dirty="0" err="1" smtClean="0"/>
              <a:t>compiler.c</a:t>
            </a:r>
            <a:r>
              <a:rPr lang="en-US" sz="2000" dirty="0" smtClean="0"/>
              <a:t>”</a:t>
            </a:r>
          </a:p>
          <a:p>
            <a:pPr lvl="1"/>
            <a:r>
              <a:rPr lang="en-US" sz="2000" dirty="0" smtClean="0"/>
              <a:t>../</a:t>
            </a:r>
            <a:r>
              <a:rPr lang="en-US" sz="2000" dirty="0"/>
              <a:t>clean-</a:t>
            </a:r>
            <a:r>
              <a:rPr lang="en-US" sz="2000" dirty="0" err="1"/>
              <a:t>compiler.out</a:t>
            </a:r>
            <a:r>
              <a:rPr lang="en-US" sz="2000" dirty="0"/>
              <a:t>  </a:t>
            </a:r>
            <a:r>
              <a:rPr lang="en-US" sz="2000" dirty="0" smtClean="0"/>
              <a:t>training-</a:t>
            </a:r>
            <a:r>
              <a:rPr lang="en-US" sz="2000" dirty="0" err="1" smtClean="0"/>
              <a:t>compiler.c</a:t>
            </a:r>
            <a:r>
              <a:rPr lang="en-US" sz="2000" dirty="0" smtClean="0"/>
              <a:t> –o training-</a:t>
            </a:r>
            <a:r>
              <a:rPr lang="en-US" sz="2000" dirty="0" err="1" smtClean="0"/>
              <a:t>compiler.out</a:t>
            </a:r>
            <a:endParaRPr lang="en-US" sz="2000" dirty="0" smtClean="0"/>
          </a:p>
          <a:p>
            <a:r>
              <a:rPr lang="en-US" dirty="0" smtClean="0"/>
              <a:t>Our compiler now </a:t>
            </a:r>
            <a:r>
              <a:rPr lang="en-US" dirty="0" err="1" smtClean="0"/>
              <a:t>recognises</a:t>
            </a:r>
            <a:r>
              <a:rPr lang="en-US" dirty="0" smtClean="0"/>
              <a:t> “uint1”</a:t>
            </a:r>
          </a:p>
          <a:p>
            <a:pPr lvl="1"/>
            <a:r>
              <a:rPr lang="en-US" sz="2000" dirty="0"/>
              <a:t>./training-</a:t>
            </a:r>
            <a:r>
              <a:rPr lang="en-US" sz="2000" dirty="0" err="1"/>
              <a:t>compiler.out</a:t>
            </a:r>
            <a:r>
              <a:rPr lang="en-US" sz="2000" dirty="0"/>
              <a:t> </a:t>
            </a:r>
            <a:r>
              <a:rPr lang="en-US" sz="2000" dirty="0" err="1"/>
              <a:t>hw-new.c</a:t>
            </a:r>
            <a:r>
              <a:rPr lang="en-US" sz="2000" dirty="0"/>
              <a:t> -o </a:t>
            </a:r>
            <a:r>
              <a:rPr lang="en-US" sz="2000" dirty="0" err="1" smtClean="0"/>
              <a:t>hw-new.out</a:t>
            </a:r>
            <a:endParaRPr lang="en-US" sz="2000" dirty="0" smtClean="0"/>
          </a:p>
          <a:p>
            <a:pPr lvl="1"/>
            <a:r>
              <a:rPr lang="en-US" sz="2000" dirty="0" smtClean="0"/>
              <a:t>./</a:t>
            </a:r>
            <a:r>
              <a:rPr lang="en-US" sz="2000" dirty="0" err="1" smtClean="0"/>
              <a:t>hw-new.out</a:t>
            </a:r>
            <a:endParaRPr lang="en-US" sz="2000" dirty="0"/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12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" y="2960914"/>
            <a:ext cx="52324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95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r>
              <a:rPr lang="en-US" dirty="0" smtClean="0"/>
              <a:t>2e. Compiler source uses new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training compiler to compile trained compiler</a:t>
            </a:r>
          </a:p>
          <a:p>
            <a:pPr lvl="1"/>
            <a:r>
              <a:rPr lang="en-US" sz="2000" dirty="0"/>
              <a:t>./training-</a:t>
            </a:r>
            <a:r>
              <a:rPr lang="en-US" sz="2000" dirty="0" err="1"/>
              <a:t>compiler.out</a:t>
            </a:r>
            <a:r>
              <a:rPr lang="en-US" sz="2000" dirty="0"/>
              <a:t> trained-</a:t>
            </a:r>
            <a:r>
              <a:rPr lang="en-US" sz="2000" dirty="0" err="1"/>
              <a:t>compiler.c</a:t>
            </a:r>
            <a:r>
              <a:rPr lang="en-US" sz="2000" dirty="0"/>
              <a:t> -o </a:t>
            </a:r>
            <a:r>
              <a:rPr lang="en-US" sz="2000" dirty="0" smtClean="0"/>
              <a:t>trained-</a:t>
            </a:r>
            <a:r>
              <a:rPr lang="en-US" sz="2000" dirty="0" err="1" smtClean="0"/>
              <a:t>compiler.out</a:t>
            </a:r>
            <a:endParaRPr lang="en-US" sz="2000" dirty="0" smtClean="0"/>
          </a:p>
          <a:p>
            <a:r>
              <a:rPr lang="en-US" dirty="0" smtClean="0"/>
              <a:t>Final compiler is now trained</a:t>
            </a:r>
          </a:p>
          <a:p>
            <a:pPr lvl="1"/>
            <a:r>
              <a:rPr lang="en-US" dirty="0"/>
              <a:t>./</a:t>
            </a:r>
            <a:r>
              <a:rPr lang="en-US" dirty="0" smtClean="0"/>
              <a:t>trained-</a:t>
            </a:r>
            <a:r>
              <a:rPr lang="en-US" dirty="0" err="1" smtClean="0"/>
              <a:t>compiler.out</a:t>
            </a:r>
            <a:r>
              <a:rPr lang="en-US" dirty="0" smtClean="0"/>
              <a:t> </a:t>
            </a:r>
            <a:r>
              <a:rPr lang="en-US" dirty="0" err="1"/>
              <a:t>hw-new.c</a:t>
            </a:r>
            <a:r>
              <a:rPr lang="en-US" dirty="0"/>
              <a:t> -o </a:t>
            </a:r>
            <a:r>
              <a:rPr lang="en-US" dirty="0" err="1"/>
              <a:t>hw-new.out</a:t>
            </a:r>
            <a:endParaRPr lang="en-US" dirty="0"/>
          </a:p>
          <a:p>
            <a:pPr lvl="1"/>
            <a:r>
              <a:rPr lang="en-US" dirty="0"/>
              <a:t>./</a:t>
            </a:r>
            <a:r>
              <a:rPr lang="en-US" dirty="0" err="1"/>
              <a:t>hw-new.out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6735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learned so far?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3" y="1825625"/>
            <a:ext cx="8167007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program can output another program even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program can output extra text not relevant to printing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compiler can propagate knowledge to the next generation of itself.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135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3a. The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546" y="2634095"/>
            <a:ext cx="7366907" cy="8740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 smtClean="0"/>
              <a:t>If </a:t>
            </a:r>
            <a:r>
              <a:rPr lang="en-US" sz="3200" dirty="0" err="1" smtClean="0"/>
              <a:t>login.c</a:t>
            </a:r>
            <a:r>
              <a:rPr lang="en-US" sz="3200" dirty="0" smtClean="0"/>
              <a:t> is a program responsible for logins,</a:t>
            </a:r>
          </a:p>
          <a:p>
            <a:pPr marL="0" indent="0">
              <a:buNone/>
            </a:pPr>
            <a:r>
              <a:rPr lang="en-US" sz="3200" dirty="0"/>
              <a:t>a</a:t>
            </a:r>
            <a:r>
              <a:rPr lang="en-US" sz="3200" dirty="0" smtClean="0"/>
              <a:t>dd an undetectable backdoor to </a:t>
            </a:r>
            <a:r>
              <a:rPr lang="en-US" sz="3200" dirty="0" err="1" smtClean="0"/>
              <a:t>login.c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0425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15344"/>
          </a:xfrm>
        </p:spPr>
        <p:txBody>
          <a:bodyPr/>
          <a:lstStyle/>
          <a:p>
            <a:r>
              <a:rPr lang="en-US" dirty="0" smtClean="0"/>
              <a:t>3b. </a:t>
            </a:r>
            <a:r>
              <a:rPr lang="en-US" dirty="0" err="1"/>
              <a:t>l</a:t>
            </a:r>
            <a:r>
              <a:rPr lang="en-US" dirty="0" err="1" smtClean="0"/>
              <a:t>ogin.c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16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928" y="693737"/>
            <a:ext cx="5644244" cy="4489739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1886" y="5156707"/>
            <a:ext cx="9024257" cy="15380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Checks username/password combination via command-line arguments</a:t>
            </a:r>
          </a:p>
          <a:p>
            <a:r>
              <a:rPr lang="en-US" sz="2000" dirty="0" smtClean="0"/>
              <a:t>Commands:</a:t>
            </a:r>
          </a:p>
          <a:p>
            <a:pPr lvl="1"/>
            <a:r>
              <a:rPr lang="en-US" sz="1600" dirty="0" smtClean="0"/>
              <a:t>cd stage3</a:t>
            </a:r>
          </a:p>
          <a:p>
            <a:pPr lvl="1"/>
            <a:r>
              <a:rPr lang="en-US" sz="1600" dirty="0"/>
              <a:t>../clean-</a:t>
            </a:r>
            <a:r>
              <a:rPr lang="en-US" sz="1600" dirty="0" err="1"/>
              <a:t>compiler.out</a:t>
            </a:r>
            <a:r>
              <a:rPr lang="en-US" sz="1600" dirty="0"/>
              <a:t> </a:t>
            </a:r>
            <a:r>
              <a:rPr lang="en-US" sz="1600" dirty="0" err="1"/>
              <a:t>login.c</a:t>
            </a:r>
            <a:r>
              <a:rPr lang="en-US" sz="1600" dirty="0"/>
              <a:t> -o </a:t>
            </a:r>
            <a:r>
              <a:rPr lang="en-US" sz="1600" dirty="0" err="1" smtClean="0"/>
              <a:t>login.out</a:t>
            </a:r>
            <a:endParaRPr lang="en-US" sz="1600" dirty="0" smtClean="0"/>
          </a:p>
          <a:p>
            <a:pPr lvl="1"/>
            <a:r>
              <a:rPr lang="en-US" sz="1600" dirty="0"/>
              <a:t>./</a:t>
            </a:r>
            <a:r>
              <a:rPr lang="en-US" sz="1600" dirty="0" err="1"/>
              <a:t>login.out</a:t>
            </a:r>
            <a:r>
              <a:rPr lang="en-US" sz="1600" dirty="0"/>
              <a:t> username </a:t>
            </a:r>
            <a:r>
              <a:rPr lang="en-US" sz="1600" dirty="0" err="1"/>
              <a:t>passsword</a:t>
            </a:r>
            <a:endParaRPr lang="en-US" sz="1600" dirty="0" smtClean="0"/>
          </a:p>
          <a:p>
            <a:pPr lvl="1"/>
            <a:endParaRPr lang="en-US" sz="16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13443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15344"/>
          </a:xfrm>
        </p:spPr>
        <p:txBody>
          <a:bodyPr/>
          <a:lstStyle/>
          <a:p>
            <a:r>
              <a:rPr lang="en-US" dirty="0" smtClean="0"/>
              <a:t>3c. login-</a:t>
            </a:r>
            <a:r>
              <a:rPr lang="en-US" dirty="0" err="1" smtClean="0"/>
              <a:t>hacked.c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17</a:t>
            </a:fld>
            <a:endParaRPr lang="en-SG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9743" y="2766847"/>
            <a:ext cx="9024257" cy="1538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Adds backdoor account</a:t>
            </a:r>
          </a:p>
          <a:p>
            <a:r>
              <a:rPr lang="en-US" sz="2000" dirty="0" smtClean="0"/>
              <a:t>Commands:</a:t>
            </a:r>
          </a:p>
          <a:p>
            <a:pPr lvl="1"/>
            <a:r>
              <a:rPr lang="en-US" sz="1600" dirty="0" smtClean="0"/>
              <a:t>../</a:t>
            </a:r>
            <a:r>
              <a:rPr lang="en-US" sz="1600" dirty="0"/>
              <a:t>clean-</a:t>
            </a:r>
            <a:r>
              <a:rPr lang="en-US" sz="1600" dirty="0" err="1"/>
              <a:t>compiler.out</a:t>
            </a:r>
            <a:r>
              <a:rPr lang="en-US" sz="1600" dirty="0"/>
              <a:t> </a:t>
            </a:r>
            <a:r>
              <a:rPr lang="en-US" sz="1600" dirty="0" smtClean="0"/>
              <a:t>login-</a:t>
            </a:r>
            <a:r>
              <a:rPr lang="en-US" sz="1600" dirty="0" err="1" smtClean="0"/>
              <a:t>hacked.c</a:t>
            </a:r>
            <a:r>
              <a:rPr lang="en-US" sz="1600" dirty="0" smtClean="0"/>
              <a:t> </a:t>
            </a:r>
            <a:r>
              <a:rPr lang="en-US" sz="1600" dirty="0"/>
              <a:t>-o </a:t>
            </a:r>
            <a:r>
              <a:rPr lang="en-US" sz="1600" dirty="0" smtClean="0"/>
              <a:t>login-</a:t>
            </a:r>
            <a:r>
              <a:rPr lang="en-US" sz="1600" dirty="0" err="1" smtClean="0"/>
              <a:t>hacked.out</a:t>
            </a:r>
            <a:endParaRPr lang="en-US" sz="1600" dirty="0" smtClean="0"/>
          </a:p>
          <a:p>
            <a:pPr lvl="1"/>
            <a:r>
              <a:rPr lang="en-US" sz="1600" dirty="0"/>
              <a:t>./</a:t>
            </a:r>
            <a:r>
              <a:rPr lang="en-US" sz="1600" dirty="0" smtClean="0"/>
              <a:t>login-</a:t>
            </a:r>
            <a:r>
              <a:rPr lang="en-US" sz="1600" dirty="0" err="1" smtClean="0"/>
              <a:t>hacked.out</a:t>
            </a:r>
            <a:r>
              <a:rPr lang="en-US" sz="1600" dirty="0" smtClean="0"/>
              <a:t> hacker </a:t>
            </a:r>
            <a:r>
              <a:rPr lang="en-US" sz="1600" dirty="0" err="1" smtClean="0"/>
              <a:t>i</a:t>
            </a:r>
            <a:r>
              <a:rPr lang="en-US" sz="1600" dirty="0" smtClean="0"/>
              <a:t>-hate-numbers</a:t>
            </a:r>
          </a:p>
          <a:p>
            <a:pPr lvl="1"/>
            <a:endParaRPr lang="en-US" sz="1600" dirty="0"/>
          </a:p>
          <a:p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0" y="1464138"/>
            <a:ext cx="71755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67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15344"/>
          </a:xfrm>
        </p:spPr>
        <p:txBody>
          <a:bodyPr/>
          <a:lstStyle/>
          <a:p>
            <a:r>
              <a:rPr lang="en-US" dirty="0" smtClean="0"/>
              <a:t>3d. compiler-hack-</a:t>
            </a:r>
            <a:r>
              <a:rPr lang="en-US" dirty="0" err="1" smtClean="0"/>
              <a:t>login.c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18</a:t>
            </a:fld>
            <a:endParaRPr lang="en-SG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9743" y="4808372"/>
            <a:ext cx="9024257" cy="191310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Compiler adds backdoor code when it sees </a:t>
            </a:r>
            <a:r>
              <a:rPr lang="en-US" sz="2000" dirty="0" err="1" smtClean="0"/>
              <a:t>login.c</a:t>
            </a:r>
            <a:endParaRPr lang="en-US" sz="2000" dirty="0" smtClean="0"/>
          </a:p>
          <a:p>
            <a:r>
              <a:rPr lang="en-US" sz="2000" dirty="0" smtClean="0"/>
              <a:t>Commands:</a:t>
            </a:r>
          </a:p>
          <a:p>
            <a:pPr lvl="1"/>
            <a:r>
              <a:rPr lang="en-US" sz="1600" dirty="0"/>
              <a:t>../clean-</a:t>
            </a:r>
            <a:r>
              <a:rPr lang="en-US" sz="1600" dirty="0" err="1"/>
              <a:t>compiler.out</a:t>
            </a:r>
            <a:r>
              <a:rPr lang="en-US" sz="1600" dirty="0"/>
              <a:t> compiler-hack-</a:t>
            </a:r>
            <a:r>
              <a:rPr lang="en-US" sz="1600" dirty="0" err="1"/>
              <a:t>login.c</a:t>
            </a:r>
            <a:r>
              <a:rPr lang="en-US" sz="1600" dirty="0"/>
              <a:t> -o </a:t>
            </a:r>
            <a:r>
              <a:rPr lang="en-US" sz="1600" dirty="0" smtClean="0"/>
              <a:t>compiler-hack-</a:t>
            </a:r>
            <a:r>
              <a:rPr lang="en-US" sz="1600" dirty="0" err="1" smtClean="0"/>
              <a:t>login.out</a:t>
            </a:r>
            <a:endParaRPr lang="en-US" sz="1600" dirty="0" smtClean="0"/>
          </a:p>
          <a:p>
            <a:pPr lvl="1"/>
            <a:r>
              <a:rPr lang="en-US" sz="1600" dirty="0" smtClean="0"/>
              <a:t>./</a:t>
            </a:r>
            <a:r>
              <a:rPr lang="en-US" sz="1600" dirty="0"/>
              <a:t>compiler-hack-</a:t>
            </a:r>
            <a:r>
              <a:rPr lang="en-US" sz="1600" dirty="0" err="1"/>
              <a:t>login.out</a:t>
            </a:r>
            <a:r>
              <a:rPr lang="en-US" sz="1600" dirty="0"/>
              <a:t> </a:t>
            </a:r>
            <a:r>
              <a:rPr lang="en-US" sz="1600" dirty="0" err="1"/>
              <a:t>login.c</a:t>
            </a:r>
            <a:r>
              <a:rPr lang="en-US" sz="1600" dirty="0"/>
              <a:t> -o </a:t>
            </a:r>
            <a:r>
              <a:rPr lang="en-US" sz="1600" dirty="0" smtClean="0"/>
              <a:t>bad-</a:t>
            </a:r>
            <a:r>
              <a:rPr lang="en-US" sz="1600" dirty="0" err="1" smtClean="0"/>
              <a:t>login.out</a:t>
            </a:r>
            <a:endParaRPr lang="en-US" sz="1600" dirty="0" smtClean="0"/>
          </a:p>
          <a:p>
            <a:pPr lvl="1"/>
            <a:r>
              <a:rPr lang="en-US" sz="1600" dirty="0" smtClean="0"/>
              <a:t>./bad-</a:t>
            </a:r>
            <a:r>
              <a:rPr lang="en-US" sz="1600" dirty="0" err="1" smtClean="0"/>
              <a:t>login.out</a:t>
            </a:r>
            <a:r>
              <a:rPr lang="en-US" sz="1600" dirty="0" smtClean="0"/>
              <a:t> </a:t>
            </a:r>
            <a:r>
              <a:rPr lang="en-US" sz="1600" dirty="0"/>
              <a:t>hacker </a:t>
            </a:r>
            <a:r>
              <a:rPr lang="en-US" sz="1600" dirty="0" err="1"/>
              <a:t>i</a:t>
            </a:r>
            <a:r>
              <a:rPr lang="en-US" sz="1600" dirty="0"/>
              <a:t>-hate-numbers</a:t>
            </a:r>
            <a:endParaRPr lang="en-US" sz="1600" dirty="0" smtClean="0"/>
          </a:p>
          <a:p>
            <a:pPr lvl="1"/>
            <a:endParaRPr lang="en-US" sz="1600" dirty="0"/>
          </a:p>
          <a:p>
            <a:endParaRPr lang="en-US" sz="20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00" y="724646"/>
            <a:ext cx="4901369" cy="40930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76382" y="1570953"/>
            <a:ext cx="1257300" cy="39624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Code…</a:t>
            </a:r>
            <a:endParaRPr lang="en-SG" sz="1200" dirty="0"/>
          </a:p>
        </p:txBody>
      </p:sp>
      <p:sp>
        <p:nvSpPr>
          <p:cNvPr id="9" name="Rectangle 8"/>
          <p:cNvSpPr/>
          <p:nvPr/>
        </p:nvSpPr>
        <p:spPr>
          <a:xfrm>
            <a:off x="7133682" y="1570953"/>
            <a:ext cx="1217412" cy="3962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Code…</a:t>
            </a:r>
            <a:endParaRPr lang="en-SG" sz="12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133682" y="1059180"/>
            <a:ext cx="0" cy="426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45651" y="554588"/>
            <a:ext cx="24426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Position to inject code:</a:t>
            </a:r>
          </a:p>
          <a:p>
            <a:r>
              <a:rPr lang="en-SG" sz="1200" dirty="0" smtClean="0"/>
              <a:t>“</a:t>
            </a:r>
            <a:r>
              <a:rPr lang="en-SG" sz="1200" dirty="0" err="1" smtClean="0"/>
              <a:t>printf</a:t>
            </a:r>
            <a:r>
              <a:rPr lang="en-SG" sz="1200" dirty="0" smtClean="0"/>
              <a:t>(TEXT_UNAUTHORISED)”</a:t>
            </a:r>
            <a:endParaRPr lang="en-SG" sz="1200" dirty="0"/>
          </a:p>
        </p:txBody>
      </p:sp>
      <p:sp>
        <p:nvSpPr>
          <p:cNvPr id="14" name="Rectangle 13"/>
          <p:cNvSpPr/>
          <p:nvPr/>
        </p:nvSpPr>
        <p:spPr>
          <a:xfrm>
            <a:off x="5382540" y="3564592"/>
            <a:ext cx="1257300" cy="39624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Pre-injected code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53952" y="3563511"/>
            <a:ext cx="1217412" cy="3962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Post-injected code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34242" y="3565376"/>
            <a:ext cx="1237356" cy="3962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solidFill>
                  <a:schemeClr val="bg1"/>
                </a:solidFill>
              </a:rPr>
              <a:t>Injected code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 rot="823560">
            <a:off x="6107958" y="2095273"/>
            <a:ext cx="187686" cy="13906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Down Arrow 19"/>
          <p:cNvSpPr/>
          <p:nvPr/>
        </p:nvSpPr>
        <p:spPr>
          <a:xfrm rot="20267568">
            <a:off x="8071821" y="2113792"/>
            <a:ext cx="187686" cy="13906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/>
          <p:cNvSpPr/>
          <p:nvPr/>
        </p:nvSpPr>
        <p:spPr>
          <a:xfrm>
            <a:off x="5381246" y="3569418"/>
            <a:ext cx="3688824" cy="39624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062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2" grpId="0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15344"/>
          </a:xfrm>
        </p:spPr>
        <p:txBody>
          <a:bodyPr/>
          <a:lstStyle/>
          <a:p>
            <a:r>
              <a:rPr lang="en-US" dirty="0" smtClean="0"/>
              <a:t>3e. compiler-hack-</a:t>
            </a:r>
            <a:r>
              <a:rPr lang="en-US" dirty="0" err="1" smtClean="0"/>
              <a:t>itself.c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19</a:t>
            </a:fld>
            <a:endParaRPr lang="en-SG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9743" y="867742"/>
            <a:ext cx="9024257" cy="526091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Evil </a:t>
            </a:r>
            <a:r>
              <a:rPr lang="en-US" sz="2000" dirty="0"/>
              <a:t>c</a:t>
            </a:r>
            <a:r>
              <a:rPr lang="en-US" sz="2000" dirty="0" smtClean="0"/>
              <a:t>ompiler adds malicious code to itself when it sees </a:t>
            </a:r>
            <a:r>
              <a:rPr lang="en-US" sz="2000" dirty="0" err="1" smtClean="0"/>
              <a:t>compiler.c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Initial compile command:</a:t>
            </a:r>
          </a:p>
          <a:p>
            <a:pPr lvl="1"/>
            <a:r>
              <a:rPr lang="en-US" sz="1600" dirty="0"/>
              <a:t>../clean-</a:t>
            </a:r>
            <a:r>
              <a:rPr lang="en-US" sz="1600" dirty="0" err="1"/>
              <a:t>compiler.out</a:t>
            </a:r>
            <a:r>
              <a:rPr lang="en-US" sz="1600" dirty="0"/>
              <a:t> compiler-hack-</a:t>
            </a:r>
            <a:r>
              <a:rPr lang="en-US" sz="1600" dirty="0" err="1"/>
              <a:t>itself.c</a:t>
            </a:r>
            <a:r>
              <a:rPr lang="en-US" sz="1600" dirty="0"/>
              <a:t> -o </a:t>
            </a:r>
            <a:r>
              <a:rPr lang="en-US" sz="1600" dirty="0" smtClean="0"/>
              <a:t>compiler-hack-</a:t>
            </a:r>
            <a:r>
              <a:rPr lang="en-US" sz="1600" dirty="0" err="1" smtClean="0"/>
              <a:t>itself.out</a:t>
            </a:r>
            <a:endParaRPr lang="en-US" sz="1600" dirty="0" smtClean="0"/>
          </a:p>
          <a:p>
            <a:pPr lvl="1"/>
            <a:r>
              <a:rPr lang="en-US" sz="1600" dirty="0"/>
              <a:t>We can now discard </a:t>
            </a:r>
            <a:r>
              <a:rPr lang="en-US" sz="1600" dirty="0" smtClean="0"/>
              <a:t>compiler-hack-</a:t>
            </a:r>
            <a:r>
              <a:rPr lang="en-US" sz="1600" dirty="0" err="1" smtClean="0"/>
              <a:t>itself.c</a:t>
            </a:r>
            <a:endParaRPr lang="en-US" sz="1600" dirty="0" smtClean="0"/>
          </a:p>
          <a:p>
            <a:r>
              <a:rPr lang="en-US" sz="2000" dirty="0" smtClean="0"/>
              <a:t>Evil compiler hacking login</a:t>
            </a:r>
          </a:p>
          <a:p>
            <a:pPr lvl="1"/>
            <a:r>
              <a:rPr lang="en-US" sz="1600" dirty="0" smtClean="0"/>
              <a:t>./compiler-hack-</a:t>
            </a:r>
            <a:r>
              <a:rPr lang="en-US" sz="1600" dirty="0" err="1" smtClean="0"/>
              <a:t>itself.out</a:t>
            </a:r>
            <a:r>
              <a:rPr lang="en-US" sz="1600" dirty="0" smtClean="0"/>
              <a:t> </a:t>
            </a:r>
            <a:r>
              <a:rPr lang="en-US" sz="1600" dirty="0" err="1" smtClean="0"/>
              <a:t>login.c</a:t>
            </a:r>
            <a:r>
              <a:rPr lang="en-US" sz="1600" dirty="0" smtClean="0"/>
              <a:t> -o evil-</a:t>
            </a:r>
            <a:r>
              <a:rPr lang="en-US" sz="1600" dirty="0" err="1" smtClean="0"/>
              <a:t>login.out</a:t>
            </a:r>
            <a:endParaRPr lang="en-US" sz="1600" dirty="0" smtClean="0"/>
          </a:p>
          <a:p>
            <a:pPr lvl="1"/>
            <a:r>
              <a:rPr lang="en-US" sz="1600" dirty="0" smtClean="0"/>
              <a:t>./evil-</a:t>
            </a:r>
            <a:r>
              <a:rPr lang="en-US" sz="1600" dirty="0" err="1" smtClean="0"/>
              <a:t>login.out</a:t>
            </a:r>
            <a:r>
              <a:rPr lang="en-US" sz="1600" dirty="0" smtClean="0"/>
              <a:t> hacker </a:t>
            </a:r>
            <a:r>
              <a:rPr lang="en-US" sz="1600" dirty="0" err="1" smtClean="0"/>
              <a:t>i</a:t>
            </a:r>
            <a:r>
              <a:rPr lang="en-US" sz="1600" dirty="0" smtClean="0"/>
              <a:t>-hate-numbers</a:t>
            </a:r>
          </a:p>
          <a:p>
            <a:r>
              <a:rPr lang="en-US" sz="2000" dirty="0" smtClean="0"/>
              <a:t>Evil compiler hacking its clean compiler source</a:t>
            </a:r>
          </a:p>
          <a:p>
            <a:pPr lvl="1"/>
            <a:r>
              <a:rPr lang="en-US" sz="1600" dirty="0" smtClean="0"/>
              <a:t>./compiler-hack-</a:t>
            </a:r>
            <a:r>
              <a:rPr lang="en-US" sz="1600" dirty="0" err="1" smtClean="0"/>
              <a:t>itself.out</a:t>
            </a:r>
            <a:r>
              <a:rPr lang="en-US" sz="1600" dirty="0" smtClean="0"/>
              <a:t> ../</a:t>
            </a:r>
            <a:r>
              <a:rPr lang="en-US" sz="1600" dirty="0" err="1" smtClean="0"/>
              <a:t>compiler.c</a:t>
            </a:r>
            <a:r>
              <a:rPr lang="en-US" sz="1600" dirty="0" smtClean="0"/>
              <a:t> -o evil-child-</a:t>
            </a:r>
            <a:r>
              <a:rPr lang="en-US" sz="1600" dirty="0" err="1" smtClean="0"/>
              <a:t>compiler.out</a:t>
            </a:r>
            <a:endParaRPr lang="en-US" sz="1600" dirty="0" smtClean="0"/>
          </a:p>
          <a:p>
            <a:pPr lvl="1"/>
            <a:endParaRPr lang="en-US" sz="1600" dirty="0"/>
          </a:p>
          <a:p>
            <a:r>
              <a:rPr lang="en-US" sz="2000" dirty="0" smtClean="0"/>
              <a:t>Evil child compiler hacking login</a:t>
            </a:r>
          </a:p>
          <a:p>
            <a:pPr lvl="1"/>
            <a:r>
              <a:rPr lang="en-US" sz="1600" dirty="0" smtClean="0"/>
              <a:t>./evil-child-</a:t>
            </a:r>
            <a:r>
              <a:rPr lang="en-US" sz="1600" dirty="0" err="1" smtClean="0"/>
              <a:t>compiler.out</a:t>
            </a:r>
            <a:r>
              <a:rPr lang="en-US" sz="1600" dirty="0" smtClean="0"/>
              <a:t> </a:t>
            </a:r>
            <a:r>
              <a:rPr lang="en-US" sz="1600" dirty="0" err="1"/>
              <a:t>login.c</a:t>
            </a:r>
            <a:r>
              <a:rPr lang="en-US" sz="1600" dirty="0"/>
              <a:t> -o </a:t>
            </a:r>
            <a:r>
              <a:rPr lang="en-US" sz="1600" dirty="0" smtClean="0"/>
              <a:t>still-evil-</a:t>
            </a:r>
            <a:r>
              <a:rPr lang="en-US" sz="1600" dirty="0" err="1" smtClean="0"/>
              <a:t>login.out</a:t>
            </a:r>
            <a:endParaRPr lang="en-US" sz="1600" dirty="0" smtClean="0"/>
          </a:p>
          <a:p>
            <a:pPr lvl="1"/>
            <a:r>
              <a:rPr lang="en-US" sz="1600" dirty="0"/>
              <a:t>./still-evil-</a:t>
            </a:r>
            <a:r>
              <a:rPr lang="en-US" sz="1600" dirty="0" err="1"/>
              <a:t>login.out</a:t>
            </a:r>
            <a:r>
              <a:rPr lang="en-US" sz="1600" dirty="0"/>
              <a:t> hacker </a:t>
            </a:r>
            <a:r>
              <a:rPr lang="en-US" sz="1600" dirty="0" err="1" smtClean="0"/>
              <a:t>i</a:t>
            </a:r>
            <a:r>
              <a:rPr lang="en-US" sz="1600" dirty="0" smtClean="0"/>
              <a:t>-hate-numbers</a:t>
            </a:r>
          </a:p>
          <a:p>
            <a:r>
              <a:rPr lang="en-US" sz="2000" dirty="0" smtClean="0"/>
              <a:t>Evil child compiler still hacks compiler source code</a:t>
            </a:r>
          </a:p>
          <a:p>
            <a:pPr lvl="1"/>
            <a:r>
              <a:rPr lang="en-US" sz="1600" dirty="0" smtClean="0"/>
              <a:t>./</a:t>
            </a:r>
            <a:r>
              <a:rPr lang="en-US" sz="1600" dirty="0"/>
              <a:t>evil-child-</a:t>
            </a:r>
            <a:r>
              <a:rPr lang="en-US" sz="1600" dirty="0" err="1"/>
              <a:t>compiler.out</a:t>
            </a:r>
            <a:r>
              <a:rPr lang="en-US" sz="1600" dirty="0"/>
              <a:t> ../</a:t>
            </a:r>
            <a:r>
              <a:rPr lang="en-US" sz="1600" dirty="0" err="1"/>
              <a:t>compiler.c</a:t>
            </a:r>
            <a:r>
              <a:rPr lang="en-US" sz="1600" dirty="0"/>
              <a:t> -o evil-child-compiler2.out</a:t>
            </a:r>
          </a:p>
          <a:p>
            <a:pPr lvl="1"/>
            <a:endParaRPr lang="en-US" sz="16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168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918857"/>
            <a:ext cx="7886700" cy="2258105"/>
          </a:xfrm>
        </p:spPr>
        <p:txBody>
          <a:bodyPr/>
          <a:lstStyle/>
          <a:p>
            <a:r>
              <a:rPr lang="en-US" dirty="0"/>
              <a:t>Ken Thompson (left) and Dennis </a:t>
            </a:r>
            <a:r>
              <a:rPr lang="en-US" dirty="0" smtClean="0"/>
              <a:t>Ritchie</a:t>
            </a:r>
          </a:p>
          <a:p>
            <a:r>
              <a:rPr lang="en-US" dirty="0" smtClean="0"/>
              <a:t>1983 Turing award for their work on Unix</a:t>
            </a:r>
          </a:p>
          <a:p>
            <a:r>
              <a:rPr lang="en-US" dirty="0" smtClean="0"/>
              <a:t>Thompson chose to present “Reflections on Trusting Trust” in his acceptance speech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0" y="1055370"/>
            <a:ext cx="39370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43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2840"/>
            <a:ext cx="7886700" cy="1325563"/>
          </a:xfrm>
        </p:spPr>
        <p:txBody>
          <a:bodyPr/>
          <a:lstStyle/>
          <a:p>
            <a:r>
              <a:rPr lang="en-SG" dirty="0" smtClean="0"/>
              <a:t>Summary of stage 3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20</a:t>
            </a:fld>
            <a:endParaRPr lang="en-SG"/>
          </a:p>
        </p:txBody>
      </p:sp>
      <p:sp>
        <p:nvSpPr>
          <p:cNvPr id="3" name="Rounded Rectangle 2"/>
          <p:cNvSpPr/>
          <p:nvPr/>
        </p:nvSpPr>
        <p:spPr>
          <a:xfrm>
            <a:off x="4445710" y="3608443"/>
            <a:ext cx="1423264" cy="5715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C-Compiler</a:t>
            </a:r>
          </a:p>
          <a:p>
            <a:pPr algn="ctr"/>
            <a:r>
              <a:rPr lang="en-SG" sz="1400" dirty="0" smtClean="0"/>
              <a:t>binary</a:t>
            </a:r>
            <a:endParaRPr lang="en-SG" sz="1400" dirty="0"/>
          </a:p>
        </p:txBody>
      </p:sp>
      <p:sp>
        <p:nvSpPr>
          <p:cNvPr id="7" name="Rectangle 6"/>
          <p:cNvSpPr/>
          <p:nvPr/>
        </p:nvSpPr>
        <p:spPr>
          <a:xfrm>
            <a:off x="5000060" y="2451669"/>
            <a:ext cx="1309639" cy="47981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C-Compiler</a:t>
            </a:r>
            <a:endParaRPr lang="en-SG" sz="1400" dirty="0"/>
          </a:p>
        </p:txBody>
      </p:sp>
      <p:sp>
        <p:nvSpPr>
          <p:cNvPr id="8" name="Oval 7"/>
          <p:cNvSpPr/>
          <p:nvPr/>
        </p:nvSpPr>
        <p:spPr>
          <a:xfrm>
            <a:off x="2066549" y="1298783"/>
            <a:ext cx="1328500" cy="66944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C-compiler source</a:t>
            </a:r>
            <a:endParaRPr lang="en-SG" sz="1400" dirty="0"/>
          </a:p>
        </p:txBody>
      </p:sp>
      <p:sp>
        <p:nvSpPr>
          <p:cNvPr id="9" name="Rectangle 8"/>
          <p:cNvSpPr/>
          <p:nvPr/>
        </p:nvSpPr>
        <p:spPr>
          <a:xfrm>
            <a:off x="2518041" y="3649847"/>
            <a:ext cx="1371998" cy="48869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C-Compiler </a:t>
            </a:r>
            <a:r>
              <a:rPr lang="en-SG" sz="1400" dirty="0"/>
              <a:t>b</a:t>
            </a:r>
            <a:r>
              <a:rPr lang="en-SG" sz="1400" dirty="0" smtClean="0"/>
              <a:t>ackdoor binary</a:t>
            </a:r>
            <a:endParaRPr lang="en-SG" sz="1400" dirty="0"/>
          </a:p>
        </p:txBody>
      </p:sp>
      <p:sp>
        <p:nvSpPr>
          <p:cNvPr id="10" name="Oval 9"/>
          <p:cNvSpPr/>
          <p:nvPr/>
        </p:nvSpPr>
        <p:spPr>
          <a:xfrm>
            <a:off x="4047712" y="1298783"/>
            <a:ext cx="1319012" cy="69075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Login source</a:t>
            </a:r>
            <a:endParaRPr lang="en-SG" sz="1400" dirty="0"/>
          </a:p>
        </p:txBody>
      </p:sp>
      <p:sp>
        <p:nvSpPr>
          <p:cNvPr id="11" name="Oval 10"/>
          <p:cNvSpPr/>
          <p:nvPr/>
        </p:nvSpPr>
        <p:spPr>
          <a:xfrm>
            <a:off x="5903695" y="1289102"/>
            <a:ext cx="1434704" cy="71676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C-compiler</a:t>
            </a:r>
          </a:p>
          <a:p>
            <a:pPr algn="ctr"/>
            <a:r>
              <a:rPr lang="en-SG" sz="1400" dirty="0" smtClean="0"/>
              <a:t>backdoor source</a:t>
            </a:r>
            <a:endParaRPr lang="en-SG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39606" y="6304506"/>
            <a:ext cx="6894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Reference:  </a:t>
            </a:r>
            <a:r>
              <a:rPr lang="en-SG" sz="1400" dirty="0">
                <a:hlinkClick r:id="rId2"/>
              </a:rPr>
              <a:t>http://scienceblogs.com/goodmath/2007/04/15/strange-loops-dennis-ritchie-a</a:t>
            </a:r>
            <a:r>
              <a:rPr lang="en-SG" sz="1400" dirty="0" smtClean="0">
                <a:hlinkClick r:id="rId2"/>
              </a:rPr>
              <a:t>/</a:t>
            </a:r>
            <a:endParaRPr lang="en-SG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6309699" y="3617835"/>
            <a:ext cx="1423264" cy="5715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Login binary</a:t>
            </a:r>
            <a:endParaRPr lang="en-SG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2163420" y="5127554"/>
            <a:ext cx="1423264" cy="5715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C-Compiler</a:t>
            </a:r>
          </a:p>
          <a:p>
            <a:pPr algn="ctr"/>
            <a:r>
              <a:rPr lang="en-SG" sz="1400" dirty="0"/>
              <a:t>b</a:t>
            </a:r>
            <a:r>
              <a:rPr lang="en-SG" sz="1400" dirty="0" smtClean="0"/>
              <a:t>ackdoor binary</a:t>
            </a:r>
            <a:endParaRPr lang="en-SG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4445710" y="5126746"/>
            <a:ext cx="1423264" cy="5715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Login backdoor binary</a:t>
            </a:r>
            <a:endParaRPr lang="en-SG" sz="1400" dirty="0"/>
          </a:p>
        </p:txBody>
      </p:sp>
      <p:sp>
        <p:nvSpPr>
          <p:cNvPr id="6" name="Down Arrow 5"/>
          <p:cNvSpPr/>
          <p:nvPr/>
        </p:nvSpPr>
        <p:spPr>
          <a:xfrm rot="1452089">
            <a:off x="6030834" y="2044559"/>
            <a:ext cx="252931" cy="36031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7733919">
            <a:off x="3846636" y="1769610"/>
            <a:ext cx="252931" cy="1250786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2272731">
            <a:off x="3700827" y="1956225"/>
            <a:ext cx="252931" cy="1478005"/>
          </a:xfrm>
          <a:prstGeom prst="downArrow">
            <a:avLst/>
          </a:prstGeom>
          <a:noFill/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044980">
            <a:off x="5208180" y="2978588"/>
            <a:ext cx="252931" cy="62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9584704">
            <a:off x="6146527" y="3007771"/>
            <a:ext cx="252931" cy="626064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 rot="2960146">
            <a:off x="4218039" y="2599373"/>
            <a:ext cx="252931" cy="98098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 rot="18506024">
            <a:off x="5105835" y="1913265"/>
            <a:ext cx="252931" cy="555759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 rot="20857249">
            <a:off x="2665378" y="2119190"/>
            <a:ext cx="252931" cy="1401973"/>
          </a:xfrm>
          <a:prstGeom prst="downArrow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 rot="1115866">
            <a:off x="2679754" y="4236310"/>
            <a:ext cx="252931" cy="793472"/>
          </a:xfrm>
          <a:prstGeom prst="downArrow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 rot="18534357">
            <a:off x="3851538" y="4103785"/>
            <a:ext cx="252931" cy="1013134"/>
          </a:xfrm>
          <a:prstGeom prst="downArrow">
            <a:avLst/>
          </a:prstGeom>
          <a:noFill/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9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6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7809"/>
            <a:ext cx="7886700" cy="1325563"/>
          </a:xfrm>
        </p:spPr>
        <p:txBody>
          <a:bodyPr/>
          <a:lstStyle/>
          <a:p>
            <a:r>
              <a:rPr lang="en-US" dirty="0" smtClean="0"/>
              <a:t>Verifying the compiler 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232321" cy="4351338"/>
          </a:xfrm>
        </p:spPr>
        <p:txBody>
          <a:bodyPr/>
          <a:lstStyle/>
          <a:p>
            <a:r>
              <a:rPr lang="en-US" dirty="0" smtClean="0"/>
              <a:t>Compare SHA256 hash with expected value</a:t>
            </a:r>
          </a:p>
          <a:p>
            <a:endParaRPr lang="en-US" dirty="0" smtClean="0"/>
          </a:p>
          <a:p>
            <a:r>
              <a:rPr lang="en-US" dirty="0" smtClean="0"/>
              <a:t>Expected SHA-256 hash</a:t>
            </a:r>
          </a:p>
          <a:p>
            <a:pPr lvl="1"/>
            <a:r>
              <a:rPr lang="en-US" sz="2000" dirty="0" err="1" smtClean="0"/>
              <a:t>shasum</a:t>
            </a:r>
            <a:r>
              <a:rPr lang="en-US" sz="2000" dirty="0" smtClean="0"/>
              <a:t> </a:t>
            </a:r>
            <a:r>
              <a:rPr lang="en-US" sz="2000" dirty="0"/>
              <a:t>-a 256 ../</a:t>
            </a:r>
            <a:r>
              <a:rPr lang="en-US" sz="2000" dirty="0" smtClean="0"/>
              <a:t>clean-</a:t>
            </a:r>
            <a:r>
              <a:rPr lang="en-US" sz="2000" dirty="0" err="1" smtClean="0"/>
              <a:t>compiler.out</a:t>
            </a:r>
            <a:endParaRPr lang="en-US" sz="2000" dirty="0" smtClean="0"/>
          </a:p>
          <a:p>
            <a:pPr lvl="1"/>
            <a:r>
              <a:rPr lang="nl-NL" sz="1800" dirty="0" smtClean="0"/>
              <a:t>7c76e4144fd9f550e2a846dbdfc7b03ee65c3eeb760b74dbbc9f5f1ae336e4dc</a:t>
            </a:r>
          </a:p>
          <a:p>
            <a:r>
              <a:rPr lang="nl-NL" dirty="0" err="1" smtClean="0"/>
              <a:t>Obtained</a:t>
            </a:r>
            <a:r>
              <a:rPr lang="nl-NL" dirty="0" smtClean="0"/>
              <a:t> SHA-256 </a:t>
            </a:r>
            <a:r>
              <a:rPr lang="nl-NL" dirty="0" err="1" smtClean="0"/>
              <a:t>hash</a:t>
            </a:r>
            <a:endParaRPr lang="nl-NL" dirty="0" smtClean="0"/>
          </a:p>
          <a:p>
            <a:pPr lvl="1"/>
            <a:r>
              <a:rPr lang="nl-NL" sz="1800" dirty="0" err="1"/>
              <a:t>shasum</a:t>
            </a:r>
            <a:r>
              <a:rPr lang="nl-NL" sz="1800" dirty="0"/>
              <a:t> -a 256 </a:t>
            </a:r>
            <a:r>
              <a:rPr lang="nl-NL" sz="1800" dirty="0" smtClean="0"/>
              <a:t>compiler-hack-</a:t>
            </a:r>
            <a:r>
              <a:rPr lang="nl-NL" sz="1800" dirty="0" err="1" smtClean="0"/>
              <a:t>itself.out</a:t>
            </a:r>
            <a:endParaRPr lang="nl-NL" sz="1800" dirty="0" smtClean="0"/>
          </a:p>
          <a:p>
            <a:pPr lvl="1"/>
            <a:r>
              <a:rPr lang="is-IS" sz="1800" dirty="0"/>
              <a:t>be8a5f9c22c28b9f2a822fa7eefb126766307ae50db1b3919322462261cf470e</a:t>
            </a:r>
            <a:endParaRPr lang="nl-NL" sz="1800" dirty="0" smtClean="0"/>
          </a:p>
          <a:p>
            <a:pPr lvl="1"/>
            <a:endParaRPr lang="nl-NL" sz="1800" dirty="0"/>
          </a:p>
          <a:p>
            <a:pPr lvl="1"/>
            <a:endParaRPr lang="en-US" sz="1800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21</a:t>
            </a:fld>
            <a:endParaRPr lang="en-SG"/>
          </a:p>
        </p:txBody>
      </p:sp>
      <p:sp>
        <p:nvSpPr>
          <p:cNvPr id="8" name="Rounded Rectangle 7"/>
          <p:cNvSpPr/>
          <p:nvPr/>
        </p:nvSpPr>
        <p:spPr>
          <a:xfrm>
            <a:off x="0" y="6242051"/>
            <a:ext cx="8030791" cy="5937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nl-NL" dirty="0"/>
              <a:t>Sha256 of clean compiler:</a:t>
            </a:r>
          </a:p>
          <a:p>
            <a:pPr lvl="1"/>
            <a:r>
              <a:rPr lang="nl-NL" dirty="0"/>
              <a:t>7c76e4144fd9f550e2a846dbdfc7b03ee65c3eeb760b74dbbc9f5f1ae336e4dc</a:t>
            </a:r>
          </a:p>
        </p:txBody>
      </p:sp>
    </p:spTree>
    <p:extLst>
      <p:ext uri="{BB962C8B-B14F-4D97-AF65-F5344CB8AC3E}">
        <p14:creationId xmlns:p14="http://schemas.microsoft.com/office/powerpoint/2010/main" val="847071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4a. Subverting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prevent the user from detecting the bugged compiler?</a:t>
            </a:r>
          </a:p>
          <a:p>
            <a:endParaRPr lang="en-US" dirty="0"/>
          </a:p>
          <a:p>
            <a:r>
              <a:rPr lang="en-US" dirty="0" smtClean="0"/>
              <a:t>We can subvert the SHA256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969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4c. mysha256.c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23</a:t>
            </a:fld>
            <a:endParaRPr lang="en-SG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32014" y="3818851"/>
            <a:ext cx="8479971" cy="2073636"/>
          </a:xfrm>
        </p:spPr>
        <p:txBody>
          <a:bodyPr>
            <a:noAutofit/>
          </a:bodyPr>
          <a:lstStyle/>
          <a:p>
            <a:r>
              <a:rPr lang="en-US" sz="2400" dirty="0" smtClean="0"/>
              <a:t>Calculates SHA-256 hash of target file</a:t>
            </a:r>
          </a:p>
          <a:p>
            <a:r>
              <a:rPr lang="en-US" sz="2400" dirty="0" smtClean="0"/>
              <a:t>Commands:</a:t>
            </a:r>
          </a:p>
          <a:p>
            <a:pPr lvl="1"/>
            <a:r>
              <a:rPr lang="en-US" sz="1800" dirty="0" smtClean="0"/>
              <a:t>cd stage4</a:t>
            </a:r>
          </a:p>
          <a:p>
            <a:pPr lvl="1"/>
            <a:r>
              <a:rPr lang="en-US" sz="1800" dirty="0"/>
              <a:t>../clean-</a:t>
            </a:r>
            <a:r>
              <a:rPr lang="en-US" sz="1800" dirty="0" err="1"/>
              <a:t>compiler.out</a:t>
            </a:r>
            <a:r>
              <a:rPr lang="en-US" sz="1800" dirty="0"/>
              <a:t> mysha256.c -o </a:t>
            </a:r>
            <a:r>
              <a:rPr lang="en-US" sz="1800" dirty="0" smtClean="0"/>
              <a:t>mysha256.out</a:t>
            </a:r>
          </a:p>
          <a:p>
            <a:pPr lvl="1"/>
            <a:r>
              <a:rPr lang="en-US" sz="1800" dirty="0" smtClean="0"/>
              <a:t>./mysha256.out ../clean-</a:t>
            </a:r>
            <a:r>
              <a:rPr lang="en-US" sz="1800" dirty="0" err="1" smtClean="0"/>
              <a:t>compiler.out</a:t>
            </a:r>
            <a:endParaRPr lang="en-US" sz="1800" dirty="0" smtClean="0"/>
          </a:p>
          <a:p>
            <a:pPr lvl="1"/>
            <a:r>
              <a:rPr lang="en-US" sz="1800" dirty="0"/>
              <a:t>./mysha256.out ../stage3/compiler-hack-</a:t>
            </a:r>
            <a:r>
              <a:rPr lang="en-US" sz="1800" dirty="0" err="1"/>
              <a:t>itself.out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999278"/>
            <a:ext cx="4229100" cy="26289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63646" y="3651772"/>
            <a:ext cx="34460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/B-Con/crypto-algorithms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0" y="6242051"/>
            <a:ext cx="8030791" cy="5937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nl-NL" dirty="0"/>
              <a:t>Sha256 of clean compiler:</a:t>
            </a:r>
          </a:p>
          <a:p>
            <a:pPr lvl="1"/>
            <a:r>
              <a:rPr lang="nl-NL" dirty="0"/>
              <a:t>7c76e4144fd9f550e2a846dbdfc7b03ee65c3eeb760b74dbbc9f5f1ae336e4dc</a:t>
            </a:r>
          </a:p>
        </p:txBody>
      </p:sp>
    </p:spTree>
    <p:extLst>
      <p:ext uri="{BB962C8B-B14F-4D97-AF65-F5344CB8AC3E}">
        <p14:creationId xmlns:p14="http://schemas.microsoft.com/office/powerpoint/2010/main" val="38142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4d. mysha256-hacked.c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24</a:t>
            </a:fld>
            <a:endParaRPr lang="en-SG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4544" y="3204364"/>
            <a:ext cx="8479971" cy="2728349"/>
          </a:xfrm>
        </p:spPr>
        <p:txBody>
          <a:bodyPr>
            <a:noAutofit/>
          </a:bodyPr>
          <a:lstStyle/>
          <a:p>
            <a:r>
              <a:rPr lang="en-US" sz="2400" dirty="0" smtClean="0"/>
              <a:t>Returns expected hash if compiler is detected</a:t>
            </a:r>
          </a:p>
          <a:p>
            <a:r>
              <a:rPr lang="en-US" sz="2400" dirty="0" smtClean="0"/>
              <a:t>Commands:</a:t>
            </a:r>
          </a:p>
          <a:p>
            <a:pPr lvl="1"/>
            <a:r>
              <a:rPr lang="en-US" sz="1800" dirty="0" smtClean="0"/>
              <a:t>../</a:t>
            </a:r>
            <a:r>
              <a:rPr lang="en-US" sz="1800" dirty="0"/>
              <a:t>clean-</a:t>
            </a:r>
            <a:r>
              <a:rPr lang="en-US" sz="1800" dirty="0" err="1"/>
              <a:t>compiler.out</a:t>
            </a:r>
            <a:r>
              <a:rPr lang="en-US" sz="1800" dirty="0"/>
              <a:t> </a:t>
            </a:r>
            <a:r>
              <a:rPr lang="en-US" sz="1800" dirty="0" smtClean="0"/>
              <a:t>mysha256-hacked.c </a:t>
            </a:r>
            <a:r>
              <a:rPr lang="en-US" sz="1800" dirty="0"/>
              <a:t>-o </a:t>
            </a:r>
            <a:r>
              <a:rPr lang="en-US" sz="1800" dirty="0" smtClean="0"/>
              <a:t>mysha256-hacked.out</a:t>
            </a:r>
          </a:p>
          <a:p>
            <a:pPr lvl="1"/>
            <a:r>
              <a:rPr lang="en-US" sz="1800" dirty="0"/>
              <a:t>./mysha256-hacked.out </a:t>
            </a:r>
            <a:r>
              <a:rPr lang="en-US" sz="1800" dirty="0" smtClean="0"/>
              <a:t>../clean-</a:t>
            </a:r>
            <a:r>
              <a:rPr lang="en-US" sz="1800" dirty="0" err="1" smtClean="0"/>
              <a:t>compiler.out</a:t>
            </a:r>
            <a:endParaRPr lang="en-US" sz="1800" dirty="0" smtClean="0"/>
          </a:p>
          <a:p>
            <a:pPr lvl="1"/>
            <a:r>
              <a:rPr lang="en-US" sz="1800" dirty="0" smtClean="0"/>
              <a:t>./</a:t>
            </a:r>
            <a:r>
              <a:rPr lang="en-US" sz="1800" dirty="0"/>
              <a:t>mysha256-hacked.out ../</a:t>
            </a:r>
            <a:r>
              <a:rPr lang="en-US" sz="1800" dirty="0" smtClean="0"/>
              <a:t>stage3/compiler-hack-</a:t>
            </a:r>
            <a:r>
              <a:rPr lang="en-US" sz="1800" dirty="0" err="1" smtClean="0"/>
              <a:t>itself.out</a:t>
            </a:r>
            <a:endParaRPr lang="en-US" sz="1800" dirty="0" smtClean="0"/>
          </a:p>
          <a:p>
            <a:pPr lvl="1"/>
            <a:r>
              <a:rPr lang="nl-NL" sz="1800" dirty="0" err="1"/>
              <a:t>shasum</a:t>
            </a:r>
            <a:r>
              <a:rPr lang="nl-NL" sz="1800" dirty="0"/>
              <a:t> -a 256 </a:t>
            </a:r>
            <a:r>
              <a:rPr lang="nl-NL" sz="1800" dirty="0" smtClean="0"/>
              <a:t>../stage3/compiler-hack-</a:t>
            </a:r>
            <a:r>
              <a:rPr lang="nl-NL" sz="1800" dirty="0" err="1" smtClean="0"/>
              <a:t>itself.out</a:t>
            </a:r>
            <a:endParaRPr lang="nl-NL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473255"/>
            <a:ext cx="7239000" cy="10414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0" y="6242051"/>
            <a:ext cx="8030791" cy="5937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nl-NL" dirty="0"/>
              <a:t>Sha256 of clean compiler:</a:t>
            </a:r>
          </a:p>
          <a:p>
            <a:pPr lvl="1"/>
            <a:r>
              <a:rPr lang="nl-NL" dirty="0"/>
              <a:t>7c76e4144fd9f550e2a846dbdfc7b03ee65c3eeb760b74dbbc9f5f1ae336e4dc</a:t>
            </a:r>
          </a:p>
        </p:txBody>
      </p:sp>
    </p:spTree>
    <p:extLst>
      <p:ext uri="{BB962C8B-B14F-4D97-AF65-F5344CB8AC3E}">
        <p14:creationId xmlns:p14="http://schemas.microsoft.com/office/powerpoint/2010/main" val="1364290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4e. compiler-hack-</a:t>
            </a:r>
            <a:r>
              <a:rPr lang="en-US" dirty="0" err="1" smtClean="0"/>
              <a:t>ultimate.c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25</a:t>
            </a:fld>
            <a:endParaRPr lang="en-SG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32014" y="1070764"/>
            <a:ext cx="8479971" cy="5193512"/>
          </a:xfrm>
        </p:spPr>
        <p:txBody>
          <a:bodyPr>
            <a:noAutofit/>
          </a:bodyPr>
          <a:lstStyle/>
          <a:p>
            <a:r>
              <a:rPr lang="en-US" sz="2000" dirty="0" smtClean="0"/>
              <a:t>Ultimate compiler </a:t>
            </a:r>
            <a:r>
              <a:rPr lang="en-US" sz="2000" dirty="0"/>
              <a:t>adds malicious code to itself when it sees </a:t>
            </a:r>
            <a:r>
              <a:rPr lang="en-US" sz="2000" dirty="0" err="1"/>
              <a:t>compiler.c</a:t>
            </a:r>
            <a:r>
              <a:rPr lang="en-US" sz="2000" dirty="0"/>
              <a:t>. </a:t>
            </a:r>
          </a:p>
          <a:p>
            <a:r>
              <a:rPr lang="en-US" sz="2000" dirty="0"/>
              <a:t>Initial compile command:</a:t>
            </a:r>
          </a:p>
          <a:p>
            <a:pPr lvl="1"/>
            <a:r>
              <a:rPr lang="en-US" sz="1600" dirty="0" smtClean="0"/>
              <a:t>../</a:t>
            </a:r>
            <a:r>
              <a:rPr lang="en-US" sz="1600" dirty="0"/>
              <a:t>clean-</a:t>
            </a:r>
            <a:r>
              <a:rPr lang="en-US" sz="1600" dirty="0" err="1"/>
              <a:t>compiler.out</a:t>
            </a:r>
            <a:r>
              <a:rPr lang="en-US" sz="1600" dirty="0"/>
              <a:t> compiler-hack-</a:t>
            </a:r>
            <a:r>
              <a:rPr lang="en-US" sz="1600" dirty="0" err="1"/>
              <a:t>ultimate.c</a:t>
            </a:r>
            <a:r>
              <a:rPr lang="en-US" sz="1600" dirty="0"/>
              <a:t> -o compiler-hack-</a:t>
            </a:r>
            <a:r>
              <a:rPr lang="en-US" sz="1600" dirty="0" err="1"/>
              <a:t>ultimate.out</a:t>
            </a:r>
            <a:endParaRPr lang="en-US" sz="1600" dirty="0"/>
          </a:p>
          <a:p>
            <a:pPr lvl="1"/>
            <a:r>
              <a:rPr lang="en-US" sz="1600" dirty="0"/>
              <a:t>We can now discard </a:t>
            </a:r>
            <a:r>
              <a:rPr lang="en-US" sz="1600" dirty="0" smtClean="0"/>
              <a:t>compiler-hack-</a:t>
            </a:r>
            <a:r>
              <a:rPr lang="en-US" sz="1600" dirty="0" err="1" smtClean="0"/>
              <a:t>ultimate.c</a:t>
            </a:r>
            <a:endParaRPr lang="en-US" sz="1600" dirty="0"/>
          </a:p>
          <a:p>
            <a:r>
              <a:rPr lang="en-US" sz="2000" dirty="0" smtClean="0"/>
              <a:t>Ultimate </a:t>
            </a:r>
            <a:r>
              <a:rPr lang="en-US" sz="2000" dirty="0"/>
              <a:t>compiler </a:t>
            </a:r>
            <a:r>
              <a:rPr lang="en-US" sz="2000" dirty="0" smtClean="0"/>
              <a:t>hacking mysha256</a:t>
            </a:r>
            <a:endParaRPr lang="en-US" sz="2000" dirty="0"/>
          </a:p>
          <a:p>
            <a:pPr lvl="1"/>
            <a:r>
              <a:rPr lang="en-US" sz="1600" dirty="0"/>
              <a:t>./compiler-hack-</a:t>
            </a:r>
            <a:r>
              <a:rPr lang="en-US" sz="1600" dirty="0" err="1"/>
              <a:t>ultimate.out</a:t>
            </a:r>
            <a:r>
              <a:rPr lang="en-US" sz="1600" dirty="0"/>
              <a:t> mysha256.c -o </a:t>
            </a:r>
            <a:r>
              <a:rPr lang="en-US" sz="1600" dirty="0" smtClean="0"/>
              <a:t>evil-mysha256.out</a:t>
            </a:r>
          </a:p>
          <a:p>
            <a:pPr lvl="1"/>
            <a:r>
              <a:rPr lang="en-US" sz="1600" dirty="0"/>
              <a:t>./evil-mysha256.out </a:t>
            </a:r>
            <a:r>
              <a:rPr lang="en-US" sz="1600" dirty="0" smtClean="0"/>
              <a:t>compiler-hack-</a:t>
            </a:r>
            <a:r>
              <a:rPr lang="en-US" sz="1600" dirty="0" err="1" smtClean="0"/>
              <a:t>ultimate.out</a:t>
            </a:r>
            <a:endParaRPr lang="en-US" sz="1600" dirty="0" smtClean="0"/>
          </a:p>
          <a:p>
            <a:pPr lvl="1"/>
            <a:r>
              <a:rPr lang="en-US" sz="1600" dirty="0" err="1"/>
              <a:t>shasum</a:t>
            </a:r>
            <a:r>
              <a:rPr lang="en-US" sz="1600" dirty="0"/>
              <a:t> -a 256 </a:t>
            </a:r>
            <a:r>
              <a:rPr lang="en-US" sz="1600" dirty="0" smtClean="0"/>
              <a:t>compiler-hack-</a:t>
            </a:r>
            <a:r>
              <a:rPr lang="en-US" sz="1600" dirty="0" err="1" smtClean="0"/>
              <a:t>ultimate.out</a:t>
            </a:r>
            <a:endParaRPr lang="en-US" sz="1600" dirty="0" smtClean="0"/>
          </a:p>
          <a:p>
            <a:r>
              <a:rPr lang="en-US" sz="2000" dirty="0" smtClean="0"/>
              <a:t>Ultimate compiler </a:t>
            </a:r>
            <a:r>
              <a:rPr lang="en-US" sz="2000" dirty="0"/>
              <a:t>hacking its clean compiler source</a:t>
            </a:r>
          </a:p>
          <a:p>
            <a:pPr lvl="1"/>
            <a:r>
              <a:rPr lang="en-US" sz="1600" dirty="0" smtClean="0"/>
              <a:t>./compiler-hack-</a:t>
            </a:r>
            <a:r>
              <a:rPr lang="en-US" sz="1600" dirty="0" err="1" smtClean="0"/>
              <a:t>ultimate.out</a:t>
            </a:r>
            <a:r>
              <a:rPr lang="en-US" sz="1600" dirty="0" smtClean="0"/>
              <a:t> </a:t>
            </a:r>
            <a:r>
              <a:rPr lang="en-US" sz="1600" dirty="0"/>
              <a:t>../</a:t>
            </a:r>
            <a:r>
              <a:rPr lang="en-US" sz="1600" dirty="0" err="1"/>
              <a:t>compiler.c</a:t>
            </a:r>
            <a:r>
              <a:rPr lang="en-US" sz="1600" dirty="0"/>
              <a:t> -o </a:t>
            </a:r>
            <a:r>
              <a:rPr lang="en-US" sz="1600" dirty="0" smtClean="0"/>
              <a:t>ultimate-child-</a:t>
            </a:r>
            <a:r>
              <a:rPr lang="en-US" sz="1600" dirty="0" err="1" smtClean="0"/>
              <a:t>compiler.out</a:t>
            </a:r>
            <a:endParaRPr lang="en-US" sz="1600" dirty="0"/>
          </a:p>
          <a:p>
            <a:pPr lvl="1"/>
            <a:endParaRPr lang="en-US" sz="1600" dirty="0"/>
          </a:p>
          <a:p>
            <a:r>
              <a:rPr lang="en-US" sz="2000" dirty="0" smtClean="0"/>
              <a:t>Ultimate </a:t>
            </a:r>
            <a:r>
              <a:rPr lang="en-US" sz="2000" dirty="0"/>
              <a:t>c</a:t>
            </a:r>
            <a:r>
              <a:rPr lang="en-US" sz="2000" dirty="0" smtClean="0"/>
              <a:t>hild </a:t>
            </a:r>
            <a:r>
              <a:rPr lang="en-US" sz="2000" dirty="0"/>
              <a:t>compiler hacking </a:t>
            </a:r>
            <a:r>
              <a:rPr lang="en-US" sz="2000" dirty="0" smtClean="0"/>
              <a:t>mysha256</a:t>
            </a:r>
            <a:endParaRPr lang="en-US" sz="2000" dirty="0"/>
          </a:p>
          <a:p>
            <a:pPr lvl="1"/>
            <a:r>
              <a:rPr lang="en-US" sz="1600" dirty="0"/>
              <a:t>./ultimate-child-</a:t>
            </a:r>
            <a:r>
              <a:rPr lang="en-US" sz="1600" dirty="0" err="1"/>
              <a:t>compiler.out</a:t>
            </a:r>
            <a:r>
              <a:rPr lang="en-US" sz="1600" dirty="0"/>
              <a:t> mysha256.c -o </a:t>
            </a:r>
            <a:r>
              <a:rPr lang="en-US" sz="1600" dirty="0" smtClean="0"/>
              <a:t>evil-mysha256.out</a:t>
            </a:r>
          </a:p>
          <a:p>
            <a:pPr lvl="1"/>
            <a:r>
              <a:rPr lang="en-US" sz="1600" dirty="0"/>
              <a:t>./evil-mysha256.out </a:t>
            </a:r>
            <a:r>
              <a:rPr lang="en-US" sz="1600" dirty="0" smtClean="0"/>
              <a:t>ultimate-child-</a:t>
            </a:r>
            <a:r>
              <a:rPr lang="en-US" sz="1600" dirty="0" err="1" smtClean="0"/>
              <a:t>compiler.out</a:t>
            </a:r>
            <a:endParaRPr lang="en-US" sz="1600" dirty="0" smtClean="0"/>
          </a:p>
          <a:p>
            <a:r>
              <a:rPr lang="en-US" sz="1800" dirty="0" smtClean="0"/>
              <a:t>Ultimate child </a:t>
            </a:r>
            <a:r>
              <a:rPr lang="en-US" sz="1800" dirty="0"/>
              <a:t>compiler still hacks compiler source code</a:t>
            </a:r>
          </a:p>
          <a:p>
            <a:pPr lvl="1"/>
            <a:r>
              <a:rPr lang="en-US" sz="1600" dirty="0"/>
              <a:t>./ultimate-child-</a:t>
            </a:r>
            <a:r>
              <a:rPr lang="en-US" sz="1600" dirty="0" err="1"/>
              <a:t>compiler.out</a:t>
            </a:r>
            <a:r>
              <a:rPr lang="en-US" sz="1600" dirty="0"/>
              <a:t> ../</a:t>
            </a:r>
            <a:r>
              <a:rPr lang="en-US" sz="1600" dirty="0" err="1"/>
              <a:t>compiler.c</a:t>
            </a:r>
            <a:r>
              <a:rPr lang="en-US" sz="1600" dirty="0"/>
              <a:t> -o ultimate-child-compiler2.out</a:t>
            </a:r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0" y="6242051"/>
            <a:ext cx="8030791" cy="5937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nl-NL" dirty="0"/>
              <a:t>Sha256 of clean compiler:</a:t>
            </a:r>
          </a:p>
          <a:p>
            <a:pPr lvl="1"/>
            <a:r>
              <a:rPr lang="nl-NL" dirty="0"/>
              <a:t>7c76e4144fd9f550e2a846dbdfc7b03ee65c3eeb760b74dbbc9f5f1ae336e4dc</a:t>
            </a:r>
          </a:p>
        </p:txBody>
      </p:sp>
    </p:spTree>
    <p:extLst>
      <p:ext uri="{BB962C8B-B14F-4D97-AF65-F5344CB8AC3E}">
        <p14:creationId xmlns:p14="http://schemas.microsoft.com/office/powerpoint/2010/main" val="1260961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Thompson’s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“You can’t trust code that you did not totally create yourself”</a:t>
            </a:r>
          </a:p>
          <a:p>
            <a:endParaRPr lang="en-US" dirty="0"/>
          </a:p>
          <a:p>
            <a:r>
              <a:rPr lang="en-US" dirty="0" smtClean="0"/>
              <a:t>“</a:t>
            </a:r>
            <a:r>
              <a:rPr lang="en-SG" dirty="0"/>
              <a:t>No amount </a:t>
            </a:r>
            <a:r>
              <a:rPr lang="en-SG" dirty="0" smtClean="0"/>
              <a:t>of source-level </a:t>
            </a:r>
            <a:r>
              <a:rPr lang="en-SG" dirty="0"/>
              <a:t>verification or scrutiny will </a:t>
            </a:r>
            <a:r>
              <a:rPr lang="en-SG" dirty="0" smtClean="0"/>
              <a:t>protect you from </a:t>
            </a:r>
            <a:r>
              <a:rPr lang="en-SG" dirty="0"/>
              <a:t>using untrusted code</a:t>
            </a:r>
            <a:r>
              <a:rPr lang="en-SG" dirty="0" smtClean="0"/>
              <a:t>.”</a:t>
            </a:r>
          </a:p>
          <a:p>
            <a:endParaRPr lang="en-SG" dirty="0"/>
          </a:p>
          <a:p>
            <a:r>
              <a:rPr lang="en-SG" dirty="0" smtClean="0"/>
              <a:t>“We can go lower to avoid detection like assembler, loader or microcode”</a:t>
            </a:r>
          </a:p>
          <a:p>
            <a:endParaRPr lang="en-SG" dirty="0"/>
          </a:p>
          <a:p>
            <a:r>
              <a:rPr lang="en-SG" b="1" dirty="0" smtClean="0"/>
              <a:t>-&gt; You always have to trust somebody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152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Possible </a:t>
            </a:r>
            <a:r>
              <a:rPr lang="en-SG" dirty="0" err="1" smtClean="0"/>
              <a:t>defense</a:t>
            </a:r>
            <a:r>
              <a:rPr lang="en-SG" dirty="0" smtClean="0"/>
              <a:t>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i="1" dirty="0" smtClean="0"/>
              <a:t>“Fully </a:t>
            </a:r>
            <a:r>
              <a:rPr lang="en-SG" i="1" dirty="0"/>
              <a:t>Countering Trusting Trust through Diverse Double-Compiling (DDC) - Countering Trojan Horse attacks on </a:t>
            </a:r>
            <a:r>
              <a:rPr lang="en-SG" i="1" dirty="0" smtClean="0"/>
              <a:t>Compilers”</a:t>
            </a:r>
          </a:p>
          <a:p>
            <a:endParaRPr lang="en-SG" dirty="0" smtClean="0"/>
          </a:p>
          <a:p>
            <a:r>
              <a:rPr lang="en-SG" dirty="0" smtClean="0"/>
              <a:t>2009 </a:t>
            </a:r>
            <a:r>
              <a:rPr lang="en-SG" dirty="0"/>
              <a:t>PhD </a:t>
            </a:r>
            <a:r>
              <a:rPr lang="en-SG" dirty="0" smtClean="0"/>
              <a:t>dissertation of </a:t>
            </a:r>
            <a:r>
              <a:rPr lang="en-SG" dirty="0"/>
              <a:t>David A. Wheeler </a:t>
            </a:r>
            <a:endParaRPr lang="en-SG" dirty="0" smtClean="0"/>
          </a:p>
          <a:p>
            <a:r>
              <a:rPr lang="en-SG" dirty="0" smtClean="0"/>
              <a:t>George Mason University</a:t>
            </a:r>
          </a:p>
          <a:p>
            <a:r>
              <a:rPr lang="en-SG" sz="1600" dirty="0">
                <a:hlinkClick r:id="rId2"/>
              </a:rPr>
              <a:t>http://</a:t>
            </a:r>
            <a:r>
              <a:rPr lang="en-SG" sz="1600" dirty="0" smtClean="0">
                <a:hlinkClick r:id="rId2"/>
              </a:rPr>
              <a:t>www.dwheeler.com/trusting-trust/dissertation/wheeler-trusting-trust-ddc.pdf</a:t>
            </a:r>
            <a:endParaRPr lang="en-SG" sz="1600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9978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320674"/>
            <a:ext cx="8373836" cy="1325563"/>
          </a:xfrm>
        </p:spPr>
        <p:txBody>
          <a:bodyPr/>
          <a:lstStyle/>
          <a:p>
            <a:r>
              <a:rPr lang="en-SG" dirty="0" smtClean="0"/>
              <a:t>5a. Diverse Double Compiling (DDC)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14" y="1825625"/>
            <a:ext cx="8373836" cy="4351338"/>
          </a:xfrm>
        </p:spPr>
        <p:txBody>
          <a:bodyPr/>
          <a:lstStyle/>
          <a:p>
            <a:r>
              <a:rPr lang="en-SG" sz="2400" dirty="0" smtClean="0"/>
              <a:t>Objective</a:t>
            </a:r>
          </a:p>
          <a:p>
            <a:pPr lvl="1"/>
            <a:r>
              <a:rPr lang="en-SG" sz="2000" dirty="0" smtClean="0"/>
              <a:t>To detect the trusting-trust attack</a:t>
            </a:r>
          </a:p>
          <a:p>
            <a:pPr marL="0" indent="0">
              <a:buNone/>
            </a:pPr>
            <a:endParaRPr lang="en-SG" sz="2400" dirty="0"/>
          </a:p>
          <a:p>
            <a:r>
              <a:rPr lang="en-SG" sz="2400" dirty="0" smtClean="0"/>
              <a:t>Requirements</a:t>
            </a:r>
          </a:p>
          <a:p>
            <a:pPr lvl="1"/>
            <a:r>
              <a:rPr lang="en-SG" sz="2000" dirty="0"/>
              <a:t>Use another compiler in the verification </a:t>
            </a:r>
            <a:r>
              <a:rPr lang="en-SG" sz="2000" dirty="0" smtClean="0"/>
              <a:t>process</a:t>
            </a:r>
          </a:p>
          <a:p>
            <a:pPr lvl="1"/>
            <a:r>
              <a:rPr lang="en-SG" sz="2000" dirty="0" smtClean="0"/>
              <a:t>≥2 compilers, one of which is under test</a:t>
            </a:r>
          </a:p>
          <a:p>
            <a:pPr lvl="1"/>
            <a:r>
              <a:rPr lang="en-SG" sz="2000" dirty="0" smtClean="0"/>
              <a:t>Source code of compiler under test needs to be available</a:t>
            </a:r>
          </a:p>
          <a:p>
            <a:pPr marL="0" indent="0">
              <a:buNone/>
            </a:pPr>
            <a:endParaRPr lang="en-S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783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5b. DDC Process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371" y="1825625"/>
            <a:ext cx="8264979" cy="4351338"/>
          </a:xfrm>
        </p:spPr>
        <p:txBody>
          <a:bodyPr>
            <a:normAutofit/>
          </a:bodyPr>
          <a:lstStyle/>
          <a:p>
            <a:r>
              <a:rPr lang="en-SG" dirty="0" smtClean="0"/>
              <a:t>Assume we are using GCC and Tiny C (</a:t>
            </a:r>
            <a:r>
              <a:rPr lang="en-SG" dirty="0" err="1" smtClean="0"/>
              <a:t>tcc</a:t>
            </a:r>
            <a:r>
              <a:rPr lang="en-SG" dirty="0" smtClean="0"/>
              <a:t>) compilers</a:t>
            </a:r>
          </a:p>
          <a:p>
            <a:r>
              <a:rPr lang="en-SG" dirty="0" smtClean="0"/>
              <a:t>We suspect GCC is malicious and want to test it</a:t>
            </a:r>
          </a:p>
          <a:p>
            <a:endParaRPr lang="en-SG" dirty="0"/>
          </a:p>
          <a:p>
            <a:r>
              <a:rPr lang="en-SG" dirty="0" smtClean="0"/>
              <a:t>Compiler-under-test : GCC</a:t>
            </a:r>
          </a:p>
          <a:p>
            <a:r>
              <a:rPr lang="en-SG" dirty="0" smtClean="0"/>
              <a:t>Independent-compiler: TCC</a:t>
            </a:r>
          </a:p>
          <a:p>
            <a:endParaRPr lang="en-SG" dirty="0"/>
          </a:p>
          <a:p>
            <a:r>
              <a:rPr lang="en-SG" dirty="0"/>
              <a:t>Independent-compiler </a:t>
            </a:r>
            <a:r>
              <a:rPr lang="en-SG" dirty="0" smtClean="0"/>
              <a:t>can be:</a:t>
            </a:r>
          </a:p>
          <a:p>
            <a:pPr lvl="1"/>
            <a:r>
              <a:rPr lang="en-SG" dirty="0" smtClean="0"/>
              <a:t>Small: just </a:t>
            </a:r>
            <a:r>
              <a:rPr lang="en-SG" dirty="0"/>
              <a:t>enough code to compile compiler-under-test</a:t>
            </a:r>
            <a:endParaRPr lang="en-SG" dirty="0" smtClean="0"/>
          </a:p>
          <a:p>
            <a:pPr lvl="1"/>
            <a:r>
              <a:rPr lang="en-SG" dirty="0" smtClean="0"/>
              <a:t>Inefficient</a:t>
            </a:r>
          </a:p>
          <a:p>
            <a:pPr lvl="1"/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652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50414"/>
            <a:ext cx="7886700" cy="3935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Opening Statement</a:t>
            </a:r>
          </a:p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r>
              <a:rPr lang="en-US" sz="2000" i="1" dirty="0" smtClean="0"/>
              <a:t>“To </a:t>
            </a:r>
            <a:r>
              <a:rPr lang="en-US" sz="2000" i="1" dirty="0"/>
              <a:t>what extent should one trust a statement that a program is free of </a:t>
            </a:r>
            <a:r>
              <a:rPr lang="en-US" sz="2000" i="1" dirty="0" smtClean="0"/>
              <a:t>Trojan horses</a:t>
            </a:r>
            <a:r>
              <a:rPr lang="en-US" sz="2000" i="1" dirty="0"/>
              <a:t>? 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i="1" dirty="0" smtClean="0"/>
              <a:t>Perhaps </a:t>
            </a:r>
            <a:r>
              <a:rPr lang="en-US" sz="2000" i="1" dirty="0"/>
              <a:t>it is more important to trust the people who wrote </a:t>
            </a:r>
            <a:r>
              <a:rPr lang="en-US" sz="2000" i="1" dirty="0" smtClean="0"/>
              <a:t>the software.”</a:t>
            </a:r>
          </a:p>
          <a:p>
            <a:pPr marL="0" indent="0">
              <a:buNone/>
            </a:pPr>
            <a:endParaRPr lang="en-US" i="1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6953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690" y="124595"/>
            <a:ext cx="7886700" cy="667886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5c. DDC Process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30</a:t>
            </a:fld>
            <a:endParaRPr lang="en-SG"/>
          </a:p>
        </p:txBody>
      </p:sp>
      <p:sp>
        <p:nvSpPr>
          <p:cNvPr id="5" name="Rounded Rectangle 4"/>
          <p:cNvSpPr/>
          <p:nvPr/>
        </p:nvSpPr>
        <p:spPr>
          <a:xfrm>
            <a:off x="1845701" y="1650158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</a:t>
            </a:r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6709410" y="1650158"/>
            <a:ext cx="1470660" cy="4876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</a:t>
            </a:r>
            <a:r>
              <a:rPr lang="en-SG" dirty="0" smtClean="0"/>
              <a:t>CC</a:t>
            </a:r>
            <a:endParaRPr lang="en-SG" dirty="0"/>
          </a:p>
        </p:txBody>
      </p:sp>
      <p:sp>
        <p:nvSpPr>
          <p:cNvPr id="9" name="Down Arrow 8"/>
          <p:cNvSpPr/>
          <p:nvPr/>
        </p:nvSpPr>
        <p:spPr>
          <a:xfrm rot="16200000">
            <a:off x="1354211" y="171474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251460" y="1753624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/>
              <a:t>Source</a:t>
            </a:r>
            <a:r>
              <a:rPr lang="en-SG" baseline="-25000" dirty="0" err="1" smtClean="0"/>
              <a:t>GCC</a:t>
            </a:r>
            <a:endParaRPr lang="en-SG" baseline="-25000" dirty="0"/>
          </a:p>
        </p:txBody>
      </p:sp>
      <p:sp>
        <p:nvSpPr>
          <p:cNvPr id="11" name="Down Arrow 10"/>
          <p:cNvSpPr/>
          <p:nvPr/>
        </p:nvSpPr>
        <p:spPr>
          <a:xfrm rot="16200000">
            <a:off x="6257925" y="165253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5119223" y="1702306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/>
              <a:t>Source</a:t>
            </a:r>
            <a:r>
              <a:rPr lang="en-SG" baseline="-25000" dirty="0" err="1" smtClean="0"/>
              <a:t>GCC</a:t>
            </a:r>
            <a:endParaRPr lang="en-SG" baseline="-25000" dirty="0"/>
          </a:p>
        </p:txBody>
      </p:sp>
      <p:sp>
        <p:nvSpPr>
          <p:cNvPr id="13" name="Down Arrow 12"/>
          <p:cNvSpPr/>
          <p:nvPr/>
        </p:nvSpPr>
        <p:spPr>
          <a:xfrm>
            <a:off x="2484120" y="229531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Down Arrow 13"/>
          <p:cNvSpPr/>
          <p:nvPr/>
        </p:nvSpPr>
        <p:spPr>
          <a:xfrm>
            <a:off x="7353300" y="2327786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ounded Rectangle 14"/>
          <p:cNvSpPr/>
          <p:nvPr/>
        </p:nvSpPr>
        <p:spPr>
          <a:xfrm>
            <a:off x="1845701" y="2856976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 (c. GCC)</a:t>
            </a:r>
            <a:endParaRPr lang="en-SG" dirty="0"/>
          </a:p>
        </p:txBody>
      </p:sp>
      <p:sp>
        <p:nvSpPr>
          <p:cNvPr id="16" name="Rounded Rectangle 15"/>
          <p:cNvSpPr/>
          <p:nvPr/>
        </p:nvSpPr>
        <p:spPr>
          <a:xfrm>
            <a:off x="6709410" y="2855590"/>
            <a:ext cx="1531620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 (c. TCC)</a:t>
            </a:r>
            <a:endParaRPr lang="en-SG" dirty="0"/>
          </a:p>
        </p:txBody>
      </p:sp>
      <p:sp>
        <p:nvSpPr>
          <p:cNvPr id="17" name="Rounded Rectangle 16"/>
          <p:cNvSpPr/>
          <p:nvPr/>
        </p:nvSpPr>
        <p:spPr>
          <a:xfrm>
            <a:off x="1845701" y="3976046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GCC (c. GCC,  c. GCC)</a:t>
            </a:r>
            <a:endParaRPr lang="en-SG" sz="1200" dirty="0"/>
          </a:p>
        </p:txBody>
      </p:sp>
      <p:sp>
        <p:nvSpPr>
          <p:cNvPr id="18" name="Down Arrow 17"/>
          <p:cNvSpPr/>
          <p:nvPr/>
        </p:nvSpPr>
        <p:spPr>
          <a:xfrm rot="16200000">
            <a:off x="1354211" y="2929344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251460" y="2968220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/>
              <a:t>Source</a:t>
            </a:r>
            <a:r>
              <a:rPr lang="en-SG" baseline="-25000" dirty="0" err="1" smtClean="0"/>
              <a:t>GCC</a:t>
            </a:r>
            <a:endParaRPr lang="en-SG" baseline="-25000" dirty="0"/>
          </a:p>
        </p:txBody>
      </p:sp>
      <p:sp>
        <p:nvSpPr>
          <p:cNvPr id="20" name="Down Arrow 19"/>
          <p:cNvSpPr/>
          <p:nvPr/>
        </p:nvSpPr>
        <p:spPr>
          <a:xfrm>
            <a:off x="2484120" y="3481763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ounded Rectangle 20"/>
          <p:cNvSpPr/>
          <p:nvPr/>
        </p:nvSpPr>
        <p:spPr>
          <a:xfrm>
            <a:off x="325511" y="3485091"/>
            <a:ext cx="1440180" cy="490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Self-regeneration test (Control)</a:t>
            </a:r>
            <a:endParaRPr lang="en-SG" sz="12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845701" y="3432900"/>
            <a:ext cx="267775" cy="11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45701" y="3807345"/>
            <a:ext cx="257712" cy="9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742039" y="3976046"/>
            <a:ext cx="1498991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GCC (c. GCC, c. TCC)</a:t>
            </a:r>
            <a:endParaRPr lang="en-SG" sz="1200" dirty="0"/>
          </a:p>
        </p:txBody>
      </p:sp>
      <p:sp>
        <p:nvSpPr>
          <p:cNvPr id="32" name="Down Arrow 31"/>
          <p:cNvSpPr/>
          <p:nvPr/>
        </p:nvSpPr>
        <p:spPr>
          <a:xfrm>
            <a:off x="7353300" y="3492660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Down Arrow 32"/>
          <p:cNvSpPr/>
          <p:nvPr/>
        </p:nvSpPr>
        <p:spPr>
          <a:xfrm rot="16200000">
            <a:off x="6257925" y="2918452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/>
          <p:cNvSpPr txBox="1"/>
          <p:nvPr/>
        </p:nvSpPr>
        <p:spPr>
          <a:xfrm>
            <a:off x="5119223" y="2968220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/>
              <a:t>Source</a:t>
            </a:r>
            <a:r>
              <a:rPr lang="en-SG" baseline="-25000" dirty="0" err="1" smtClean="0"/>
              <a:t>GCC</a:t>
            </a:r>
            <a:endParaRPr lang="en-SG" baseline="-25000" dirty="0"/>
          </a:p>
        </p:txBody>
      </p:sp>
      <p:sp>
        <p:nvSpPr>
          <p:cNvPr id="35" name="Rounded Rectangle 34"/>
          <p:cNvSpPr/>
          <p:nvPr/>
        </p:nvSpPr>
        <p:spPr>
          <a:xfrm>
            <a:off x="3859702" y="5213351"/>
            <a:ext cx="2091690" cy="4876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Should be identical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6" name="Down Arrow 35"/>
          <p:cNvSpPr/>
          <p:nvPr/>
        </p:nvSpPr>
        <p:spPr>
          <a:xfrm rot="7983205">
            <a:off x="3354940" y="4518470"/>
            <a:ext cx="297180" cy="69720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Down Arrow 36"/>
          <p:cNvSpPr/>
          <p:nvPr/>
        </p:nvSpPr>
        <p:spPr>
          <a:xfrm rot="13535049">
            <a:off x="6183762" y="4492843"/>
            <a:ext cx="297180" cy="77551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/>
          <p:cNvSpPr/>
          <p:nvPr/>
        </p:nvSpPr>
        <p:spPr>
          <a:xfrm>
            <a:off x="160020" y="78132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 smtClean="0"/>
              <a:t>Compiler-under-test:     GCC</a:t>
            </a:r>
            <a:endParaRPr lang="en-SG" dirty="0"/>
          </a:p>
          <a:p>
            <a:r>
              <a:rPr lang="en-SG" dirty="0" smtClean="0"/>
              <a:t>Independent-compiler: TCC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4812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7" grpId="0" animBg="1"/>
      <p:bldP spid="32" grpId="0" animBg="1"/>
      <p:bldP spid="33" grpId="0" animBg="1"/>
      <p:bldP spid="34" grpId="0"/>
      <p:bldP spid="35" grpId="0" animBg="1"/>
      <p:bldP spid="36" grpId="0" animBg="1"/>
      <p:bldP spid="3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5c. Why this works?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8141970" cy="4351338"/>
          </a:xfrm>
        </p:spPr>
        <p:txBody>
          <a:bodyPr>
            <a:normAutofit/>
          </a:bodyPr>
          <a:lstStyle/>
          <a:p>
            <a:r>
              <a:rPr lang="en-SG" sz="2000" dirty="0"/>
              <a:t>TCC can be malicious but </a:t>
            </a:r>
            <a:r>
              <a:rPr lang="en-SG" sz="2000" dirty="0" smtClean="0"/>
              <a:t>unlikely to be malicious </a:t>
            </a:r>
            <a:r>
              <a:rPr lang="en-SG" sz="2000" dirty="0"/>
              <a:t>in a way that affects GCC</a:t>
            </a:r>
          </a:p>
          <a:p>
            <a:r>
              <a:rPr lang="en-SG" sz="2000" dirty="0" smtClean="0"/>
              <a:t>Hacker must compromise both GCC and TCC in the same way.</a:t>
            </a:r>
          </a:p>
          <a:p>
            <a:r>
              <a:rPr lang="en-SG" sz="2000" dirty="0" smtClean="0"/>
              <a:t>Easier to review smaller verifying-compiler source code</a:t>
            </a:r>
            <a:endParaRPr lang="en-SG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30560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690" y="124595"/>
            <a:ext cx="7886700" cy="667886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5d. DDC Scaling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32</a:t>
            </a:fld>
            <a:endParaRPr lang="en-SG"/>
          </a:p>
        </p:txBody>
      </p:sp>
      <p:sp>
        <p:nvSpPr>
          <p:cNvPr id="5" name="Rounded Rectangle 4"/>
          <p:cNvSpPr/>
          <p:nvPr/>
        </p:nvSpPr>
        <p:spPr>
          <a:xfrm>
            <a:off x="1845701" y="1650158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</a:t>
            </a:r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6709410" y="1650158"/>
            <a:ext cx="1470660" cy="4876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Intel</a:t>
            </a:r>
            <a:endParaRPr lang="en-SG" dirty="0"/>
          </a:p>
        </p:txBody>
      </p:sp>
      <p:sp>
        <p:nvSpPr>
          <p:cNvPr id="9" name="Down Arrow 8"/>
          <p:cNvSpPr/>
          <p:nvPr/>
        </p:nvSpPr>
        <p:spPr>
          <a:xfrm rot="16200000">
            <a:off x="1354211" y="171474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251460" y="1753624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/>
              <a:t>Source</a:t>
            </a:r>
            <a:r>
              <a:rPr lang="en-SG" baseline="-25000" dirty="0" err="1" smtClean="0"/>
              <a:t>GCC</a:t>
            </a:r>
            <a:endParaRPr lang="en-SG" baseline="-25000" dirty="0"/>
          </a:p>
        </p:txBody>
      </p:sp>
      <p:sp>
        <p:nvSpPr>
          <p:cNvPr id="13" name="Down Arrow 12"/>
          <p:cNvSpPr/>
          <p:nvPr/>
        </p:nvSpPr>
        <p:spPr>
          <a:xfrm>
            <a:off x="2484120" y="229531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Down Arrow 13"/>
          <p:cNvSpPr/>
          <p:nvPr/>
        </p:nvSpPr>
        <p:spPr>
          <a:xfrm>
            <a:off x="7353300" y="2327786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ounded Rectangle 14"/>
          <p:cNvSpPr/>
          <p:nvPr/>
        </p:nvSpPr>
        <p:spPr>
          <a:xfrm>
            <a:off x="1845701" y="2856976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 (c. GCC)</a:t>
            </a:r>
            <a:endParaRPr lang="en-SG" dirty="0"/>
          </a:p>
        </p:txBody>
      </p:sp>
      <p:sp>
        <p:nvSpPr>
          <p:cNvPr id="16" name="Rounded Rectangle 15"/>
          <p:cNvSpPr/>
          <p:nvPr/>
        </p:nvSpPr>
        <p:spPr>
          <a:xfrm>
            <a:off x="6709410" y="2855590"/>
            <a:ext cx="1531620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 (c. Intel)</a:t>
            </a:r>
            <a:endParaRPr lang="en-SG" dirty="0"/>
          </a:p>
        </p:txBody>
      </p:sp>
      <p:sp>
        <p:nvSpPr>
          <p:cNvPr id="17" name="Rounded Rectangle 16"/>
          <p:cNvSpPr/>
          <p:nvPr/>
        </p:nvSpPr>
        <p:spPr>
          <a:xfrm>
            <a:off x="1845701" y="3976046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GCC (c. GCC,  c. GCC)</a:t>
            </a:r>
            <a:endParaRPr lang="en-SG" sz="1200" dirty="0"/>
          </a:p>
        </p:txBody>
      </p:sp>
      <p:sp>
        <p:nvSpPr>
          <p:cNvPr id="18" name="Down Arrow 17"/>
          <p:cNvSpPr/>
          <p:nvPr/>
        </p:nvSpPr>
        <p:spPr>
          <a:xfrm rot="16200000">
            <a:off x="1354211" y="2929344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251460" y="2968220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/>
              <a:t>Source</a:t>
            </a:r>
            <a:r>
              <a:rPr lang="en-SG" baseline="-25000" dirty="0" err="1" smtClean="0"/>
              <a:t>GCC</a:t>
            </a:r>
            <a:endParaRPr lang="en-SG" baseline="-25000" dirty="0"/>
          </a:p>
        </p:txBody>
      </p:sp>
      <p:sp>
        <p:nvSpPr>
          <p:cNvPr id="20" name="Down Arrow 19"/>
          <p:cNvSpPr/>
          <p:nvPr/>
        </p:nvSpPr>
        <p:spPr>
          <a:xfrm>
            <a:off x="2484120" y="3481763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ounded Rectangle 20"/>
          <p:cNvSpPr/>
          <p:nvPr/>
        </p:nvSpPr>
        <p:spPr>
          <a:xfrm>
            <a:off x="325511" y="3485091"/>
            <a:ext cx="1440180" cy="490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Self-regeneration test (Control)</a:t>
            </a:r>
            <a:endParaRPr lang="en-SG" sz="12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845701" y="3432900"/>
            <a:ext cx="267775" cy="11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45701" y="3807345"/>
            <a:ext cx="257712" cy="9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749659" y="4019368"/>
            <a:ext cx="1498991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GCC (c. GCC, </a:t>
            </a:r>
            <a:r>
              <a:rPr lang="en-SG" sz="1200" dirty="0" err="1" smtClean="0"/>
              <a:t>c.Intel</a:t>
            </a:r>
            <a:r>
              <a:rPr lang="en-SG" sz="1200" dirty="0" smtClean="0"/>
              <a:t>)</a:t>
            </a:r>
            <a:endParaRPr lang="en-SG" sz="1200" dirty="0"/>
          </a:p>
        </p:txBody>
      </p:sp>
      <p:sp>
        <p:nvSpPr>
          <p:cNvPr id="32" name="Down Arrow 31"/>
          <p:cNvSpPr/>
          <p:nvPr/>
        </p:nvSpPr>
        <p:spPr>
          <a:xfrm>
            <a:off x="7353300" y="3492660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Rounded Rectangle 34"/>
          <p:cNvSpPr/>
          <p:nvPr/>
        </p:nvSpPr>
        <p:spPr>
          <a:xfrm>
            <a:off x="3766615" y="5213638"/>
            <a:ext cx="2327738" cy="4876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tx1"/>
                </a:solidFill>
              </a:rPr>
              <a:t>Should all be identical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6" name="Down Arrow 35"/>
          <p:cNvSpPr/>
          <p:nvPr/>
        </p:nvSpPr>
        <p:spPr>
          <a:xfrm rot="7983205">
            <a:off x="3354940" y="4518470"/>
            <a:ext cx="297180" cy="69720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Down Arrow 36"/>
          <p:cNvSpPr/>
          <p:nvPr/>
        </p:nvSpPr>
        <p:spPr>
          <a:xfrm rot="13535049">
            <a:off x="6229695" y="4417878"/>
            <a:ext cx="297180" cy="77551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/>
          <p:cNvSpPr/>
          <p:nvPr/>
        </p:nvSpPr>
        <p:spPr>
          <a:xfrm>
            <a:off x="160020" y="78132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Compiler-under-test:     GCC</a:t>
            </a:r>
          </a:p>
          <a:p>
            <a:r>
              <a:rPr lang="en-SG" dirty="0" smtClean="0"/>
              <a:t>Independent-compilers: TCC, Intel</a:t>
            </a:r>
            <a:endParaRPr lang="en-SG" dirty="0"/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251460" y="5954053"/>
            <a:ext cx="8141970" cy="879635"/>
          </a:xfrm>
        </p:spPr>
        <p:txBody>
          <a:bodyPr>
            <a:normAutofit/>
          </a:bodyPr>
          <a:lstStyle/>
          <a:p>
            <a:r>
              <a:rPr lang="en-SG" sz="2000" dirty="0" smtClean="0"/>
              <a:t>Hacker must compromise GCC, TCC and Intel to be successful</a:t>
            </a:r>
          </a:p>
          <a:p>
            <a:r>
              <a:rPr lang="en-SG" sz="2000" dirty="0" smtClean="0"/>
              <a:t>O(n</a:t>
            </a:r>
            <a:r>
              <a:rPr lang="en-SG" sz="2000" baseline="30000" dirty="0" smtClean="0"/>
              <a:t>2</a:t>
            </a:r>
            <a:r>
              <a:rPr lang="en-SG" sz="2000" dirty="0" smtClean="0"/>
              <a:t>) problem for hackers, O(n) for defenders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170217" y="1650005"/>
            <a:ext cx="1470660" cy="4876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</a:t>
            </a:r>
            <a:r>
              <a:rPr lang="en-SG" dirty="0" smtClean="0"/>
              <a:t>CC</a:t>
            </a:r>
            <a:endParaRPr lang="en-SG" dirty="0"/>
          </a:p>
        </p:txBody>
      </p:sp>
      <p:sp>
        <p:nvSpPr>
          <p:cNvPr id="40" name="Down Arrow 39"/>
          <p:cNvSpPr/>
          <p:nvPr/>
        </p:nvSpPr>
        <p:spPr>
          <a:xfrm>
            <a:off x="4783627" y="2317443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Rounded Rectangle 40"/>
          <p:cNvSpPr/>
          <p:nvPr/>
        </p:nvSpPr>
        <p:spPr>
          <a:xfrm>
            <a:off x="4170217" y="2855590"/>
            <a:ext cx="1531620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 (c. TCC)</a:t>
            </a:r>
            <a:endParaRPr lang="en-SG" dirty="0"/>
          </a:p>
        </p:txBody>
      </p:sp>
      <p:sp>
        <p:nvSpPr>
          <p:cNvPr id="42" name="Rounded Rectangle 41"/>
          <p:cNvSpPr/>
          <p:nvPr/>
        </p:nvSpPr>
        <p:spPr>
          <a:xfrm>
            <a:off x="4169874" y="3989820"/>
            <a:ext cx="1531963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GCC (c. GCC, c. TCC)</a:t>
            </a:r>
            <a:endParaRPr lang="en-SG" sz="1200" dirty="0"/>
          </a:p>
        </p:txBody>
      </p:sp>
      <p:sp>
        <p:nvSpPr>
          <p:cNvPr id="43" name="Down Arrow 42"/>
          <p:cNvSpPr/>
          <p:nvPr/>
        </p:nvSpPr>
        <p:spPr>
          <a:xfrm>
            <a:off x="4797450" y="3491285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Down Arrow 45"/>
          <p:cNvSpPr/>
          <p:nvPr/>
        </p:nvSpPr>
        <p:spPr>
          <a:xfrm rot="10800000">
            <a:off x="4878877" y="4652642"/>
            <a:ext cx="297180" cy="45987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4291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Critique of DDC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i="1" dirty="0" smtClean="0"/>
              <a:t>Critique of Diverse Double-Compiling</a:t>
            </a:r>
          </a:p>
          <a:p>
            <a:r>
              <a:rPr lang="en-SG" dirty="0"/>
              <a:t>20 September 2010</a:t>
            </a:r>
          </a:p>
          <a:p>
            <a:endParaRPr lang="en-SG" dirty="0" smtClean="0"/>
          </a:p>
          <a:p>
            <a:r>
              <a:rPr lang="en-SG" dirty="0" smtClean="0"/>
              <a:t>By: Paul </a:t>
            </a:r>
            <a:r>
              <a:rPr lang="en-SG" dirty="0" err="1" smtClean="0"/>
              <a:t>Jakma</a:t>
            </a:r>
            <a:endParaRPr lang="en-SG" dirty="0" smtClean="0"/>
          </a:p>
          <a:p>
            <a:pPr lvl="1"/>
            <a:r>
              <a:rPr lang="en-SG" dirty="0" smtClean="0"/>
              <a:t>PhD student, University of Glasgow</a:t>
            </a:r>
          </a:p>
          <a:p>
            <a:endParaRPr lang="en-SG" dirty="0">
              <a:hlinkClick r:id="rId2"/>
            </a:endParaRPr>
          </a:p>
          <a:p>
            <a:r>
              <a:rPr lang="en-SG" sz="2000" dirty="0">
                <a:hlinkClick r:id="rId2"/>
              </a:rPr>
              <a:t>https://pjakma.files.wordpress.com/2010/09/critique-ddc.pdf</a:t>
            </a:r>
            <a:endParaRPr lang="en-SG" sz="2000" dirty="0" smtClean="0"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42490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87" y="223612"/>
            <a:ext cx="8479970" cy="1325563"/>
          </a:xfrm>
        </p:spPr>
        <p:txBody>
          <a:bodyPr/>
          <a:lstStyle/>
          <a:p>
            <a:r>
              <a:rPr lang="en-US" dirty="0" smtClean="0"/>
              <a:t>6a. Must trust independent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just ignore the untrusted compiler </a:t>
            </a:r>
            <a:r>
              <a:rPr lang="en-US" dirty="0" smtClean="0"/>
              <a:t>binary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Just bootstrap compiler-under-test with independent compiler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-&gt; Still have to trust independent compiler</a:t>
            </a:r>
          </a:p>
          <a:p>
            <a:r>
              <a:rPr lang="en-US" dirty="0" smtClean="0"/>
              <a:t>-&gt; Thompson is still correct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34</a:t>
            </a:fld>
            <a:endParaRPr lang="en-SG"/>
          </a:p>
        </p:txBody>
      </p:sp>
      <p:sp>
        <p:nvSpPr>
          <p:cNvPr id="5" name="Rounded Rectangle 4"/>
          <p:cNvSpPr/>
          <p:nvPr/>
        </p:nvSpPr>
        <p:spPr>
          <a:xfrm>
            <a:off x="3426736" y="2456543"/>
            <a:ext cx="1423264" cy="5715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C-Compiler</a:t>
            </a:r>
          </a:p>
          <a:p>
            <a:pPr algn="ctr"/>
            <a:r>
              <a:rPr lang="en-SG" sz="1400" dirty="0"/>
              <a:t>b</a:t>
            </a:r>
            <a:r>
              <a:rPr lang="en-SG" sz="1400" dirty="0" smtClean="0"/>
              <a:t>ackdoor binary</a:t>
            </a:r>
            <a:endParaRPr lang="en-SG" sz="1400" dirty="0"/>
          </a:p>
        </p:txBody>
      </p:sp>
      <p:sp>
        <p:nvSpPr>
          <p:cNvPr id="7" name="Multiply 6"/>
          <p:cNvSpPr/>
          <p:nvPr/>
        </p:nvSpPr>
        <p:spPr>
          <a:xfrm>
            <a:off x="2688562" y="2177859"/>
            <a:ext cx="2899611" cy="112886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0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410" y="0"/>
            <a:ext cx="7886700" cy="1325563"/>
          </a:xfrm>
        </p:spPr>
        <p:txBody>
          <a:bodyPr/>
          <a:lstStyle/>
          <a:p>
            <a:r>
              <a:rPr lang="en-SG" dirty="0" smtClean="0"/>
              <a:t>6b. Multiple DDC infeasible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57" y="4622597"/>
            <a:ext cx="8101693" cy="1890106"/>
          </a:xfrm>
        </p:spPr>
        <p:txBody>
          <a:bodyPr>
            <a:noAutofit/>
          </a:bodyPr>
          <a:lstStyle/>
          <a:p>
            <a:r>
              <a:rPr lang="en-SG" sz="1800" u="sng" dirty="0" smtClean="0"/>
              <a:t>DDC scaling infeasible in practice</a:t>
            </a:r>
          </a:p>
          <a:p>
            <a:r>
              <a:rPr lang="en-SG" sz="1800" dirty="0"/>
              <a:t>Compiler bugs/source code has to be adjusted to allow </a:t>
            </a:r>
            <a:r>
              <a:rPr lang="en-SG" sz="1800" dirty="0" err="1"/>
              <a:t>compilibility</a:t>
            </a:r>
            <a:r>
              <a:rPr lang="en-SG" sz="1800" dirty="0"/>
              <a:t> by </a:t>
            </a:r>
            <a:r>
              <a:rPr lang="en-SG" sz="1800" dirty="0" smtClean="0"/>
              <a:t>others</a:t>
            </a:r>
          </a:p>
          <a:p>
            <a:r>
              <a:rPr lang="en-SG" sz="1800" dirty="0" smtClean="0"/>
              <a:t>Time consuming (</a:t>
            </a:r>
            <a:r>
              <a:rPr lang="en-SG" sz="1800" dirty="0" err="1" smtClean="0"/>
              <a:t>eg</a:t>
            </a:r>
            <a:r>
              <a:rPr lang="en-SG" sz="1800" dirty="0" smtClean="0"/>
              <a:t>. GCC takes ~2 hours to compile GCC)</a:t>
            </a:r>
          </a:p>
          <a:p>
            <a:r>
              <a:rPr lang="en-SG" sz="1800" dirty="0" smtClean="0"/>
              <a:t>O(n) vs O(n</a:t>
            </a:r>
            <a:r>
              <a:rPr lang="en-SG" sz="1800" baseline="30000" dirty="0" smtClean="0"/>
              <a:t>2</a:t>
            </a:r>
            <a:r>
              <a:rPr lang="en-SG" sz="1800" dirty="0" smtClean="0"/>
              <a:t>), ”n” is still small. </a:t>
            </a:r>
          </a:p>
          <a:p>
            <a:pPr lvl="1"/>
            <a:r>
              <a:rPr lang="en-SG" sz="1600" dirty="0" smtClean="0"/>
              <a:t>Not many C compilers in existence, organisation/nation with large resources can subvert common compilers.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35</a:t>
            </a:fld>
            <a:endParaRPr lang="en-SG" dirty="0"/>
          </a:p>
        </p:txBody>
      </p:sp>
      <p:sp>
        <p:nvSpPr>
          <p:cNvPr id="31" name="Rounded Rectangle 30"/>
          <p:cNvSpPr/>
          <p:nvPr/>
        </p:nvSpPr>
        <p:spPr>
          <a:xfrm>
            <a:off x="1845701" y="1650158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</a:t>
            </a:r>
            <a:endParaRPr lang="en-SG" dirty="0"/>
          </a:p>
        </p:txBody>
      </p:sp>
      <p:sp>
        <p:nvSpPr>
          <p:cNvPr id="32" name="Rounded Rectangle 31"/>
          <p:cNvSpPr/>
          <p:nvPr/>
        </p:nvSpPr>
        <p:spPr>
          <a:xfrm>
            <a:off x="6709410" y="1650158"/>
            <a:ext cx="1470660" cy="4876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Intel</a:t>
            </a:r>
            <a:endParaRPr lang="en-SG" dirty="0"/>
          </a:p>
        </p:txBody>
      </p:sp>
      <p:sp>
        <p:nvSpPr>
          <p:cNvPr id="33" name="Down Arrow 32"/>
          <p:cNvSpPr/>
          <p:nvPr/>
        </p:nvSpPr>
        <p:spPr>
          <a:xfrm rot="16200000">
            <a:off x="1354211" y="171474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/>
          <p:cNvSpPr txBox="1"/>
          <p:nvPr/>
        </p:nvSpPr>
        <p:spPr>
          <a:xfrm>
            <a:off x="251460" y="1753624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/>
              <a:t>Source</a:t>
            </a:r>
            <a:r>
              <a:rPr lang="en-SG" baseline="-25000" dirty="0" err="1" smtClean="0"/>
              <a:t>GCC</a:t>
            </a:r>
            <a:endParaRPr lang="en-SG" baseline="-25000" dirty="0"/>
          </a:p>
        </p:txBody>
      </p:sp>
      <p:sp>
        <p:nvSpPr>
          <p:cNvPr id="35" name="Down Arrow 34"/>
          <p:cNvSpPr/>
          <p:nvPr/>
        </p:nvSpPr>
        <p:spPr>
          <a:xfrm>
            <a:off x="2484120" y="2295318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Down Arrow 35"/>
          <p:cNvSpPr/>
          <p:nvPr/>
        </p:nvSpPr>
        <p:spPr>
          <a:xfrm>
            <a:off x="7353300" y="2327786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ounded Rectangle 36"/>
          <p:cNvSpPr/>
          <p:nvPr/>
        </p:nvSpPr>
        <p:spPr>
          <a:xfrm>
            <a:off x="1845701" y="2856976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 (c. GCC)</a:t>
            </a:r>
            <a:endParaRPr lang="en-SG" dirty="0"/>
          </a:p>
        </p:txBody>
      </p:sp>
      <p:sp>
        <p:nvSpPr>
          <p:cNvPr id="38" name="Rounded Rectangle 37"/>
          <p:cNvSpPr/>
          <p:nvPr/>
        </p:nvSpPr>
        <p:spPr>
          <a:xfrm>
            <a:off x="6709410" y="2855590"/>
            <a:ext cx="1531620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 (c. Intel)</a:t>
            </a:r>
            <a:endParaRPr lang="en-SG" dirty="0"/>
          </a:p>
        </p:txBody>
      </p:sp>
      <p:sp>
        <p:nvSpPr>
          <p:cNvPr id="39" name="Rounded Rectangle 38"/>
          <p:cNvSpPr/>
          <p:nvPr/>
        </p:nvSpPr>
        <p:spPr>
          <a:xfrm>
            <a:off x="1845701" y="3976046"/>
            <a:ext cx="1520678" cy="4876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GCC (c. GCC,  c. GCC)</a:t>
            </a:r>
            <a:endParaRPr lang="en-SG" sz="1200" dirty="0"/>
          </a:p>
        </p:txBody>
      </p:sp>
      <p:sp>
        <p:nvSpPr>
          <p:cNvPr id="40" name="Down Arrow 39"/>
          <p:cNvSpPr/>
          <p:nvPr/>
        </p:nvSpPr>
        <p:spPr>
          <a:xfrm rot="16200000">
            <a:off x="1354211" y="2929344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TextBox 40"/>
          <p:cNvSpPr txBox="1"/>
          <p:nvPr/>
        </p:nvSpPr>
        <p:spPr>
          <a:xfrm>
            <a:off x="251460" y="2968220"/>
            <a:ext cx="108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/>
              <a:t>Source</a:t>
            </a:r>
            <a:r>
              <a:rPr lang="en-SG" baseline="-25000" dirty="0" err="1" smtClean="0"/>
              <a:t>GCC</a:t>
            </a:r>
            <a:endParaRPr lang="en-SG" baseline="-25000" dirty="0"/>
          </a:p>
        </p:txBody>
      </p:sp>
      <p:sp>
        <p:nvSpPr>
          <p:cNvPr id="42" name="Down Arrow 41"/>
          <p:cNvSpPr/>
          <p:nvPr/>
        </p:nvSpPr>
        <p:spPr>
          <a:xfrm>
            <a:off x="2484120" y="3481763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ounded Rectangle 42"/>
          <p:cNvSpPr/>
          <p:nvPr/>
        </p:nvSpPr>
        <p:spPr>
          <a:xfrm>
            <a:off x="325511" y="3485091"/>
            <a:ext cx="1440180" cy="490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Self-regeneration test (Control)</a:t>
            </a:r>
            <a:endParaRPr lang="en-SG" sz="1200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1845701" y="3432900"/>
            <a:ext cx="267775" cy="11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845701" y="3807345"/>
            <a:ext cx="257712" cy="9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6749659" y="4019368"/>
            <a:ext cx="1498991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GCC (c. GCC, </a:t>
            </a:r>
            <a:r>
              <a:rPr lang="en-SG" sz="1200" dirty="0" err="1" smtClean="0"/>
              <a:t>c.Intel</a:t>
            </a:r>
            <a:r>
              <a:rPr lang="en-SG" sz="1200" dirty="0" smtClean="0"/>
              <a:t>)</a:t>
            </a:r>
            <a:endParaRPr lang="en-SG" sz="1200" dirty="0"/>
          </a:p>
        </p:txBody>
      </p:sp>
      <p:sp>
        <p:nvSpPr>
          <p:cNvPr id="47" name="Down Arrow 46"/>
          <p:cNvSpPr/>
          <p:nvPr/>
        </p:nvSpPr>
        <p:spPr>
          <a:xfrm>
            <a:off x="7353300" y="3492660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ounded Rectangle 50"/>
          <p:cNvSpPr/>
          <p:nvPr/>
        </p:nvSpPr>
        <p:spPr>
          <a:xfrm>
            <a:off x="4170217" y="1650005"/>
            <a:ext cx="1470660" cy="48768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</a:t>
            </a:r>
            <a:r>
              <a:rPr lang="en-SG" dirty="0" smtClean="0"/>
              <a:t>CC</a:t>
            </a:r>
            <a:endParaRPr lang="en-SG" dirty="0"/>
          </a:p>
        </p:txBody>
      </p:sp>
      <p:sp>
        <p:nvSpPr>
          <p:cNvPr id="52" name="Down Arrow 51"/>
          <p:cNvSpPr/>
          <p:nvPr/>
        </p:nvSpPr>
        <p:spPr>
          <a:xfrm>
            <a:off x="4783627" y="2317443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Rounded Rectangle 52"/>
          <p:cNvSpPr/>
          <p:nvPr/>
        </p:nvSpPr>
        <p:spPr>
          <a:xfrm>
            <a:off x="4170217" y="2855590"/>
            <a:ext cx="1531620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GCC (c. TCC)</a:t>
            </a:r>
            <a:endParaRPr lang="en-SG" dirty="0"/>
          </a:p>
        </p:txBody>
      </p:sp>
      <p:sp>
        <p:nvSpPr>
          <p:cNvPr id="54" name="Rounded Rectangle 53"/>
          <p:cNvSpPr/>
          <p:nvPr/>
        </p:nvSpPr>
        <p:spPr>
          <a:xfrm>
            <a:off x="4169874" y="3989820"/>
            <a:ext cx="1531963" cy="4876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GCC (c. GCC, c. TCC)</a:t>
            </a:r>
            <a:endParaRPr lang="en-SG" sz="1200" dirty="0"/>
          </a:p>
        </p:txBody>
      </p:sp>
      <p:sp>
        <p:nvSpPr>
          <p:cNvPr id="55" name="Down Arrow 54"/>
          <p:cNvSpPr/>
          <p:nvPr/>
        </p:nvSpPr>
        <p:spPr>
          <a:xfrm>
            <a:off x="4797450" y="3491285"/>
            <a:ext cx="243840" cy="350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209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6c. Attacks not restricted to compiler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Wheeler assumes attacks occur on compile-time</a:t>
            </a:r>
          </a:p>
          <a:p>
            <a:endParaRPr lang="en-US" dirty="0"/>
          </a:p>
          <a:p>
            <a:r>
              <a:rPr lang="en-US" dirty="0" smtClean="0"/>
              <a:t>An external virus can get the job done equally</a:t>
            </a:r>
          </a:p>
          <a:p>
            <a:r>
              <a:rPr lang="en-US" dirty="0" smtClean="0"/>
              <a:t>Can affect both compiler-under-test and independent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43109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Jakma’s</a:t>
            </a:r>
            <a:r>
              <a:rPr lang="en-SG" dirty="0" smtClean="0"/>
              <a:t> conclusion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847851"/>
            <a:ext cx="8458200" cy="4351338"/>
          </a:xfrm>
        </p:spPr>
        <p:txBody>
          <a:bodyPr/>
          <a:lstStyle/>
          <a:p>
            <a:r>
              <a:rPr lang="en-SG" dirty="0" smtClean="0"/>
              <a:t>DDC is not </a:t>
            </a:r>
            <a:r>
              <a:rPr lang="en-SG" dirty="0" err="1" smtClean="0"/>
              <a:t>foolproof</a:t>
            </a:r>
            <a:endParaRPr lang="en-SG" dirty="0" smtClean="0"/>
          </a:p>
          <a:p>
            <a:r>
              <a:rPr lang="en-SG" dirty="0" smtClean="0"/>
              <a:t>Still useful to flag discrepancies for further examination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885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87840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38</a:t>
            </a:fld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4271554" y="6174859"/>
            <a:ext cx="487244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By: Yeo Kheng Meng (</a:t>
            </a:r>
            <a:r>
              <a:rPr lang="en-SG" dirty="0" smtClean="0">
                <a:hlinkClick r:id="rId2"/>
              </a:rPr>
              <a:t>yeokm1@gmail.com)</a:t>
            </a:r>
            <a:endParaRPr lang="en-SG" dirty="0" smtClean="0"/>
          </a:p>
          <a:p>
            <a:r>
              <a:rPr lang="en-SG" sz="1600" dirty="0">
                <a:hlinkClick r:id="rId3"/>
              </a:rPr>
              <a:t>https://</a:t>
            </a:r>
            <a:r>
              <a:rPr lang="en-SG" sz="1600" dirty="0" smtClean="0">
                <a:hlinkClick r:id="rId3"/>
              </a:rPr>
              <a:t>github.com/yeokm1/reflections-of-trusting-trust</a:t>
            </a:r>
            <a:endParaRPr lang="en-SG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6174859"/>
            <a:ext cx="355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Papers We Love #16 (25 Jan 2016)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936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How do we know a program is safe?</a:t>
            </a:r>
          </a:p>
          <a:p>
            <a:pPr lvl="1"/>
            <a:r>
              <a:rPr lang="en-US" dirty="0" smtClean="0"/>
              <a:t>Inspect the program’s source code.</a:t>
            </a:r>
          </a:p>
          <a:p>
            <a:endParaRPr lang="en-US" dirty="0" smtClean="0"/>
          </a:p>
          <a:p>
            <a:r>
              <a:rPr lang="en-US" dirty="0" smtClean="0"/>
              <a:t>But isn’t the program source code compiled by a compiler?</a:t>
            </a:r>
          </a:p>
          <a:p>
            <a:pPr lvl="1"/>
            <a:r>
              <a:rPr lang="en-US" dirty="0" smtClean="0"/>
              <a:t>Inspect the compiler’s source code, </a:t>
            </a:r>
            <a:r>
              <a:rPr lang="en-US" dirty="0" err="1" smtClean="0"/>
              <a:t>eg</a:t>
            </a:r>
            <a:r>
              <a:rPr lang="en-US" dirty="0" smtClean="0"/>
              <a:t>. GCC</a:t>
            </a:r>
          </a:p>
          <a:p>
            <a:endParaRPr lang="en-US" dirty="0" smtClean="0"/>
          </a:p>
          <a:p>
            <a:r>
              <a:rPr lang="en-US" dirty="0" smtClean="0"/>
              <a:t>But isn’t the compiler compiled by another compiler?</a:t>
            </a:r>
          </a:p>
          <a:p>
            <a:pPr lvl="1"/>
            <a:r>
              <a:rPr lang="en-US" dirty="0" smtClean="0"/>
              <a:t>Self-hosting compilers compile themselves</a:t>
            </a:r>
            <a:endParaRPr lang="en-US" dirty="0"/>
          </a:p>
          <a:p>
            <a:pPr lvl="1"/>
            <a:r>
              <a:rPr lang="en-US" dirty="0" smtClean="0"/>
              <a:t>-&gt; </a:t>
            </a:r>
            <a:r>
              <a:rPr lang="en-US" dirty="0" err="1" smtClean="0"/>
              <a:t>Eg</a:t>
            </a:r>
            <a:r>
              <a:rPr lang="en-US" dirty="0" smtClean="0"/>
              <a:t>. GCC compiles GCC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 this even a problem</a:t>
            </a:r>
            <a:r>
              <a:rPr lang="en-US" dirty="0"/>
              <a:t>? So how? How </a:t>
            </a:r>
            <a:r>
              <a:rPr lang="en-US" dirty="0" smtClean="0"/>
              <a:t>deep do we go down the rabbit hole?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96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3" y="0"/>
            <a:ext cx="7886700" cy="1325563"/>
          </a:xfrm>
        </p:spPr>
        <p:txBody>
          <a:bodyPr/>
          <a:lstStyle/>
          <a:p>
            <a:r>
              <a:rPr lang="en-US" dirty="0" smtClean="0"/>
              <a:t>Real-life compiler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3" y="1140153"/>
            <a:ext cx="8317387" cy="521619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Injects malicious code into compiled </a:t>
            </a:r>
            <a:r>
              <a:rPr lang="en-US" sz="2800" dirty="0" smtClean="0"/>
              <a:t>apps</a:t>
            </a:r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r>
              <a:rPr lang="en-US" dirty="0" err="1" smtClean="0"/>
              <a:t>Xcodeghost</a:t>
            </a:r>
            <a:r>
              <a:rPr lang="en-US" dirty="0" smtClean="0"/>
              <a:t> (found Sept 2015)</a:t>
            </a:r>
          </a:p>
          <a:p>
            <a:pPr lvl="1"/>
            <a:r>
              <a:rPr lang="en-US" dirty="0" smtClean="0"/>
              <a:t>Malicious </a:t>
            </a:r>
            <a:r>
              <a:rPr lang="en-US" dirty="0" err="1" smtClean="0"/>
              <a:t>Xcode</a:t>
            </a:r>
            <a:r>
              <a:rPr lang="en-US" dirty="0" smtClean="0"/>
              <a:t> </a:t>
            </a:r>
            <a:r>
              <a:rPr lang="en-US" dirty="0"/>
              <a:t>compiler </a:t>
            </a:r>
            <a:r>
              <a:rPr lang="en-US" dirty="0" smtClean="0"/>
              <a:t>hosted on Chinese websites</a:t>
            </a:r>
          </a:p>
          <a:p>
            <a:pPr lvl="1"/>
            <a:r>
              <a:rPr lang="en-US" dirty="0" smtClean="0"/>
              <a:t>Injects spyware into output binary</a:t>
            </a:r>
          </a:p>
          <a:p>
            <a:endParaRPr lang="en-US" dirty="0" smtClean="0"/>
          </a:p>
          <a:p>
            <a:r>
              <a:rPr lang="en-US" dirty="0" smtClean="0"/>
              <a:t>Win32/</a:t>
            </a:r>
            <a:r>
              <a:rPr lang="en-US" dirty="0" err="1" smtClean="0"/>
              <a:t>Induc.A</a:t>
            </a:r>
            <a:r>
              <a:rPr lang="en-US" dirty="0" smtClean="0"/>
              <a:t> virus and its successors (found 2009)</a:t>
            </a:r>
          </a:p>
          <a:p>
            <a:pPr lvl="1"/>
            <a:r>
              <a:rPr lang="en-US" dirty="0" smtClean="0"/>
              <a:t>Modifies Delphi Compiler</a:t>
            </a:r>
          </a:p>
          <a:p>
            <a:pPr lvl="1"/>
            <a:r>
              <a:rPr lang="en-US" dirty="0" smtClean="0"/>
              <a:t>Injects malicious code into output binary </a:t>
            </a:r>
          </a:p>
          <a:p>
            <a:pPr lvl="2"/>
            <a:r>
              <a:rPr lang="en-US" dirty="0"/>
              <a:t>Create a </a:t>
            </a:r>
            <a:r>
              <a:rPr lang="en-US" dirty="0" smtClean="0"/>
              <a:t>botnet</a:t>
            </a:r>
          </a:p>
          <a:p>
            <a:pPr lvl="2"/>
            <a:r>
              <a:rPr lang="en-US" dirty="0" smtClean="0"/>
              <a:t>Further infects other Delphi compilers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5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763" y="281847"/>
            <a:ext cx="2403835" cy="22239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7963" y="6334780"/>
            <a:ext cx="8698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 smtClean="0"/>
              <a:t>Xcodeghost</a:t>
            </a:r>
            <a:r>
              <a:rPr lang="en-SG" sz="1400" dirty="0" smtClean="0"/>
              <a:t> image: </a:t>
            </a:r>
            <a:r>
              <a:rPr lang="en-SG" sz="1400" dirty="0" smtClean="0">
                <a:hlinkClick r:id="rId3"/>
              </a:rPr>
              <a:t>https</a:t>
            </a:r>
            <a:r>
              <a:rPr lang="en-SG" sz="1400" dirty="0">
                <a:hlinkClick r:id="rId3"/>
              </a:rPr>
              <a:t>://nakedsecurity.sophos.com/2015/11/09/apples-xcodeghost-malware-still-in-the-machine</a:t>
            </a:r>
            <a:r>
              <a:rPr lang="en-SG" sz="1400" dirty="0" smtClean="0">
                <a:hlinkClick r:id="rId3"/>
              </a:rPr>
              <a:t>/</a:t>
            </a:r>
            <a:endParaRPr lang="en-SG" sz="1400" dirty="0"/>
          </a:p>
          <a:p>
            <a:endParaRPr lang="en-SG" sz="1400" dirty="0" smtClean="0"/>
          </a:p>
        </p:txBody>
      </p:sp>
    </p:spTree>
    <p:extLst>
      <p:ext uri="{BB962C8B-B14F-4D97-AF65-F5344CB8AC3E}">
        <p14:creationId xmlns:p14="http://schemas.microsoft.com/office/powerpoint/2010/main" val="184033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 stages of ”proof”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Self-reproducing program (</a:t>
            </a:r>
            <a:r>
              <a:rPr lang="en-US" dirty="0" err="1" smtClean="0"/>
              <a:t>Quine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Knowledge perpetuation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attack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Subverting verification*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Finally: The 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6</a:t>
            </a:fld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628650" y="5987019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*My custom addition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779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4" y="365126"/>
            <a:ext cx="8647612" cy="1325563"/>
          </a:xfrm>
        </p:spPr>
        <p:txBody>
          <a:bodyPr/>
          <a:lstStyle/>
          <a:p>
            <a:r>
              <a:rPr lang="en-US" dirty="0" smtClean="0"/>
              <a:t>1a. Self-reproducing program (</a:t>
            </a:r>
            <a:r>
              <a:rPr lang="en-US" dirty="0" err="1" smtClean="0"/>
              <a:t>Quine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source </a:t>
            </a:r>
            <a:r>
              <a:rPr lang="en-US" dirty="0"/>
              <a:t>program that, when compiled and executed, </a:t>
            </a:r>
            <a:r>
              <a:rPr lang="en-US" dirty="0" smtClean="0"/>
              <a:t>will produce as </a:t>
            </a:r>
            <a:r>
              <a:rPr lang="en-US" dirty="0"/>
              <a:t>output an exact copy of its source</a:t>
            </a:r>
            <a:r>
              <a:rPr lang="en-US" dirty="0" smtClean="0"/>
              <a:t>. (Thompson)</a:t>
            </a:r>
          </a:p>
          <a:p>
            <a:r>
              <a:rPr lang="en-US" dirty="0" smtClean="0"/>
              <a:t>To show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 program can be written by another program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program can output extra text not relevant to printing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011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72"/>
            <a:ext cx="7886700" cy="1325563"/>
          </a:xfrm>
        </p:spPr>
        <p:txBody>
          <a:bodyPr/>
          <a:lstStyle/>
          <a:p>
            <a:r>
              <a:rPr lang="en-US" dirty="0" smtClean="0"/>
              <a:t>1b.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8</a:t>
            </a:fld>
            <a:endParaRPr lang="en-SG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046677"/>
              </p:ext>
            </p:extLst>
          </p:nvPr>
        </p:nvGraphicFramePr>
        <p:xfrm>
          <a:off x="1524000" y="4131311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gcc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quine.c</a:t>
                      </a:r>
                      <a:r>
                        <a:rPr lang="en-US" dirty="0" smtClean="0"/>
                        <a:t> -o </a:t>
                      </a:r>
                      <a:r>
                        <a:rPr lang="en-US" dirty="0" err="1" smtClean="0"/>
                        <a:t>quine.out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quine.out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Redirect output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to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quine.out</a:t>
                      </a:r>
                      <a:r>
                        <a:rPr lang="en-US" dirty="0" smtClean="0"/>
                        <a:t> &gt; </a:t>
                      </a:r>
                      <a:r>
                        <a:rPr lang="en-US" dirty="0" err="1" smtClean="0"/>
                        <a:t>newquine.c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Open with text editor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sublime/notepad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Show equivalence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diff </a:t>
                      </a:r>
                      <a:r>
                        <a:rPr lang="en-US" dirty="0" err="1" smtClean="0"/>
                        <a:t>quine.c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newquine.c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" y="1027029"/>
            <a:ext cx="8747760" cy="25404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0" y="3664727"/>
            <a:ext cx="232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 to stage1 directory: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75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4" y="365126"/>
            <a:ext cx="8647612" cy="1325563"/>
          </a:xfrm>
        </p:spPr>
        <p:txBody>
          <a:bodyPr/>
          <a:lstStyle/>
          <a:p>
            <a:r>
              <a:rPr lang="en-US" dirty="0" smtClean="0"/>
              <a:t>2a. Knowledge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Knowledge gained in first iteration of compiler passed down to subsequent “generations”</a:t>
            </a:r>
          </a:p>
          <a:p>
            <a:r>
              <a:rPr lang="en-US" dirty="0" smtClean="0"/>
              <a:t>Compiler training</a:t>
            </a:r>
          </a:p>
          <a:p>
            <a:pPr lvl="1"/>
            <a:r>
              <a:rPr lang="en-US" dirty="0" err="1" smtClean="0"/>
              <a:t>Recognising</a:t>
            </a:r>
            <a:r>
              <a:rPr lang="en-US" dirty="0" smtClean="0"/>
              <a:t> a new data type</a:t>
            </a:r>
          </a:p>
          <a:p>
            <a:endParaRPr lang="en-US" dirty="0"/>
          </a:p>
          <a:p>
            <a:r>
              <a:rPr lang="en-US" dirty="0" smtClean="0"/>
              <a:t>Similar to bootstrapping the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DC4D-6496-4D9B-AA35-AB22DFE8A2F2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2612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6939</TotalTime>
  <Words>1755</Words>
  <Application>Microsoft Office PowerPoint</Application>
  <PresentationFormat>On-screen Show (4:3)</PresentationFormat>
  <Paragraphs>399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Reflections on Trusting Trust</vt:lpstr>
      <vt:lpstr>PowerPoint Presentation</vt:lpstr>
      <vt:lpstr>PowerPoint Presentation</vt:lpstr>
      <vt:lpstr>The problem</vt:lpstr>
      <vt:lpstr>Real-life compiler attacks</vt:lpstr>
      <vt:lpstr>4 stages of ”proof”</vt:lpstr>
      <vt:lpstr>1a. Self-reproducing program (Quine)</vt:lpstr>
      <vt:lpstr>1b. Demo</vt:lpstr>
      <vt:lpstr>2a. Knowledge propagation</vt:lpstr>
      <vt:lpstr>2b. My ”clean” compiler</vt:lpstr>
      <vt:lpstr>2c. Clean compiler demo</vt:lpstr>
      <vt:lpstr>2d. New C keyword</vt:lpstr>
      <vt:lpstr>2e. Compiler source uses new keyword</vt:lpstr>
      <vt:lpstr>What we have learned so far?</vt:lpstr>
      <vt:lpstr>3a. The attack</vt:lpstr>
      <vt:lpstr>3b. login.c</vt:lpstr>
      <vt:lpstr>3c. login-hacked.c</vt:lpstr>
      <vt:lpstr>3d. compiler-hack-login.c</vt:lpstr>
      <vt:lpstr>3e. compiler-hack-itself.c</vt:lpstr>
      <vt:lpstr>Summary of stage 3</vt:lpstr>
      <vt:lpstr>Verifying the compiler binary</vt:lpstr>
      <vt:lpstr>4a. Subverting verification</vt:lpstr>
      <vt:lpstr>4c. mysha256.c</vt:lpstr>
      <vt:lpstr>4d. mysha256-hacked.c</vt:lpstr>
      <vt:lpstr>4e. compiler-hack-ultimate.c</vt:lpstr>
      <vt:lpstr>Thompson’s conclusion</vt:lpstr>
      <vt:lpstr>Possible defense?</vt:lpstr>
      <vt:lpstr>5a. Diverse Double Compiling (DDC)</vt:lpstr>
      <vt:lpstr>5b. DDC Process</vt:lpstr>
      <vt:lpstr>5c. DDC Process</vt:lpstr>
      <vt:lpstr>5c. Why this works?</vt:lpstr>
      <vt:lpstr>5d. DDC Scaling</vt:lpstr>
      <vt:lpstr>Critique of DDC</vt:lpstr>
      <vt:lpstr>6a. Must trust independent compiler</vt:lpstr>
      <vt:lpstr>6b. Multiple DDC infeasible</vt:lpstr>
      <vt:lpstr>6c. Attacks not restricted to compiler level</vt:lpstr>
      <vt:lpstr>Jakma’s conclusion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 is Turing-complete</dc:title>
  <dc:creator>Yeo Kheng Meng</dc:creator>
  <cp:lastModifiedBy>Yeo Kheng Meng</cp:lastModifiedBy>
  <cp:revision>548</cp:revision>
  <cp:lastPrinted>2016-01-24T09:42:11Z</cp:lastPrinted>
  <dcterms:created xsi:type="dcterms:W3CDTF">2015-09-20T14:18:39Z</dcterms:created>
  <dcterms:modified xsi:type="dcterms:W3CDTF">2016-01-24T13:14:03Z</dcterms:modified>
</cp:coreProperties>
</file>