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8" r:id="rId3"/>
    <p:sldId id="257" r:id="rId4"/>
    <p:sldId id="260" r:id="rId5"/>
    <p:sldId id="264" r:id="rId6"/>
    <p:sldId id="270" r:id="rId7"/>
    <p:sldId id="262" r:id="rId8"/>
    <p:sldId id="263" r:id="rId9"/>
    <p:sldId id="26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5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6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7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8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3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9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6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9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1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12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2" r:id="rId6"/>
    <p:sldLayoutId id="2147483758" r:id="rId7"/>
    <p:sldLayoutId id="2147483759" r:id="rId8"/>
    <p:sldLayoutId id="2147483760" r:id="rId9"/>
    <p:sldLayoutId id="2147483761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istecnologia.com/estudo-revela-quebra-inedita-na-venda-smartphon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istecnologia.com/estudo-revela-quebra-inedita-na-venda-smartphon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biletime.com.br/noticias/12/03/2020/mercado-brasileiro-de-celulares-fatura-r-567-bilhoes-em-2019/" TargetMode="External"/><Relationship Id="rId2" Type="http://schemas.openxmlformats.org/officeDocument/2006/relationships/hyperlink" Target="https://epocanegocios.globo.com/Tecnologia/noticia/2019/04/brasil-tem-230-milhoes-de-smartphones-em-us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web-scraping-with-python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.giancaterino/relevance-of-feature-engineering-to-build-a-predictive-model-4c9e3e115c9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8EA3C-BA60-477D-842E-B20966F38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Qual </a:t>
            </a:r>
            <a:r>
              <a:rPr lang="en-US" sz="4600" dirty="0" err="1">
                <a:solidFill>
                  <a:srgbClr val="FFFFFF"/>
                </a:solidFill>
              </a:rPr>
              <a:t>será</a:t>
            </a:r>
            <a:r>
              <a:rPr lang="en-US" sz="4600" dirty="0">
                <a:solidFill>
                  <a:srgbClr val="FFFFFF"/>
                </a:solidFill>
              </a:rPr>
              <a:t> </a:t>
            </a:r>
            <a:r>
              <a:rPr lang="en-US" sz="4600" dirty="0" err="1">
                <a:solidFill>
                  <a:srgbClr val="FFFFFF"/>
                </a:solidFill>
              </a:rPr>
              <a:t>seu</a:t>
            </a:r>
            <a:r>
              <a:rPr lang="en-US" sz="4600" dirty="0">
                <a:solidFill>
                  <a:srgbClr val="FFFFFF"/>
                </a:solidFill>
              </a:rPr>
              <a:t> </a:t>
            </a:r>
            <a:r>
              <a:rPr lang="en-US" sz="4600" dirty="0" err="1">
                <a:solidFill>
                  <a:srgbClr val="FFFFFF"/>
                </a:solidFill>
              </a:rPr>
              <a:t>próximo</a:t>
            </a:r>
            <a:r>
              <a:rPr lang="en-US" sz="4600" dirty="0">
                <a:solidFill>
                  <a:srgbClr val="FFFFFF"/>
                </a:solidFill>
              </a:rPr>
              <a:t> smartphone?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E6322-6467-4FAC-B899-44EF49EDF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Victor </a:t>
            </a:r>
            <a:r>
              <a:rPr lang="en-US" sz="1800" dirty="0" err="1">
                <a:solidFill>
                  <a:srgbClr val="FFFFFF"/>
                </a:solidFill>
              </a:rPr>
              <a:t>farneze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camargo</a:t>
            </a:r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Ironhack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Data Analytics - FT</a:t>
            </a:r>
          </a:p>
        </p:txBody>
      </p:sp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View Of Hand Drawn Question Mark Icon Going Out A Smartphone ...">
            <a:extLst>
              <a:ext uri="{FF2B5EF4-FFF2-40B4-BE49-F238E27FC236}">
                <a16:creationId xmlns:a16="http://schemas.microsoft.com/office/drawing/2014/main" id="{6EB7717C-F366-41D0-B3D8-1CBEC9E05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94" y="1382672"/>
            <a:ext cx="6456976" cy="43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26BC-F5BC-48C4-8E4E-99406EE0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Geração</a:t>
            </a:r>
            <a:r>
              <a:rPr lang="en-US" dirty="0"/>
              <a:t> de valor </a:t>
            </a:r>
            <a:r>
              <a:rPr lang="en-US" dirty="0" err="1"/>
              <a:t>pelo</a:t>
            </a:r>
            <a:r>
              <a:rPr lang="en-US" dirty="0"/>
              <a:t> App:</a:t>
            </a:r>
            <a:br>
              <a:rPr lang="en-US" dirty="0"/>
            </a:br>
            <a:r>
              <a:rPr lang="en-US" dirty="0"/>
              <a:t>dados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usuários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BC3C-CC2F-4577-BD45-2C61A8C6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dirty="0" err="1"/>
              <a:t>Informações</a:t>
            </a:r>
            <a:r>
              <a:rPr lang="en-US" sz="2800" b="1" dirty="0"/>
              <a:t> </a:t>
            </a:r>
            <a:r>
              <a:rPr lang="en-US" sz="2800" b="1" dirty="0" err="1"/>
              <a:t>sobre</a:t>
            </a:r>
            <a:r>
              <a:rPr lang="en-US" sz="2800" b="1" dirty="0"/>
              <a:t> </a:t>
            </a:r>
            <a:r>
              <a:rPr lang="en-US" sz="2800" b="1" dirty="0" err="1"/>
              <a:t>usuários</a:t>
            </a:r>
            <a:endParaRPr lang="en-US" sz="2800" b="1" dirty="0"/>
          </a:p>
          <a:p>
            <a:pPr lvl="1"/>
            <a:r>
              <a:rPr lang="en-US" sz="2800" b="1" dirty="0" err="1"/>
              <a:t>Quais</a:t>
            </a:r>
            <a:r>
              <a:rPr lang="en-US" sz="2800" b="1" dirty="0"/>
              <a:t> features/</a:t>
            </a:r>
            <a:r>
              <a:rPr lang="en-US" sz="2800" b="1" dirty="0" err="1"/>
              <a:t>propriedades</a:t>
            </a:r>
            <a:r>
              <a:rPr lang="en-US" sz="2800" b="1" dirty="0"/>
              <a:t> </a:t>
            </a:r>
            <a:r>
              <a:rPr lang="en-US" sz="2800" b="1" dirty="0" err="1"/>
              <a:t>são</a:t>
            </a:r>
            <a:r>
              <a:rPr lang="en-US" sz="2800" b="1" dirty="0"/>
              <a:t> </a:t>
            </a:r>
            <a:r>
              <a:rPr lang="en-US" sz="2800" b="1" dirty="0" err="1"/>
              <a:t>mais</a:t>
            </a:r>
            <a:r>
              <a:rPr lang="en-US" sz="2800" b="1" dirty="0"/>
              <a:t> </a:t>
            </a:r>
            <a:r>
              <a:rPr lang="en-US" sz="2800" b="1" dirty="0" err="1"/>
              <a:t>importantes</a:t>
            </a:r>
            <a:r>
              <a:rPr lang="en-US" sz="2800" b="1" dirty="0"/>
              <a:t> para </a:t>
            </a:r>
            <a:r>
              <a:rPr lang="en-US" sz="2800" b="1" dirty="0" err="1"/>
              <a:t>eles</a:t>
            </a:r>
            <a:endParaRPr lang="en-US" sz="2800" b="1" dirty="0"/>
          </a:p>
          <a:p>
            <a:pPr lvl="1"/>
            <a:r>
              <a:rPr lang="en-US" sz="2800" b="1" dirty="0"/>
              <a:t>O </a:t>
            </a:r>
            <a:r>
              <a:rPr lang="en-US" sz="2800" b="1" dirty="0" err="1"/>
              <a:t>quanto</a:t>
            </a:r>
            <a:r>
              <a:rPr lang="en-US" sz="2800" b="1" dirty="0"/>
              <a:t> </a:t>
            </a:r>
            <a:r>
              <a:rPr lang="en-US" sz="2800" b="1" dirty="0" err="1"/>
              <a:t>eles</a:t>
            </a:r>
            <a:r>
              <a:rPr lang="en-US" sz="2800" b="1" dirty="0"/>
              <a:t> </a:t>
            </a:r>
            <a:r>
              <a:rPr lang="en-US" sz="2800" b="1" dirty="0" err="1"/>
              <a:t>ligam</a:t>
            </a:r>
            <a:r>
              <a:rPr lang="en-US" sz="2800" b="1" dirty="0"/>
              <a:t> para </a:t>
            </a:r>
            <a:r>
              <a:rPr lang="en-US" sz="2800" b="1" dirty="0" err="1"/>
              <a:t>marcas</a:t>
            </a:r>
            <a:endParaRPr lang="en-US" sz="2800" b="1" dirty="0"/>
          </a:p>
          <a:p>
            <a:pPr lvl="1"/>
            <a:r>
              <a:rPr lang="en-US" sz="2800" b="1" dirty="0"/>
              <a:t>Se as </a:t>
            </a:r>
            <a:r>
              <a:rPr lang="en-US" sz="2800" b="1" dirty="0" err="1"/>
              <a:t>recomendações</a:t>
            </a:r>
            <a:r>
              <a:rPr lang="en-US" sz="2800" b="1" dirty="0"/>
              <a:t> </a:t>
            </a:r>
            <a:r>
              <a:rPr lang="en-US" sz="2800" b="1" dirty="0" err="1"/>
              <a:t>servem</a:t>
            </a:r>
            <a:r>
              <a:rPr lang="en-US" sz="2800" b="1" dirty="0"/>
              <a:t> </a:t>
            </a:r>
          </a:p>
          <a:p>
            <a:pPr lvl="1"/>
            <a:r>
              <a:rPr lang="en-US" sz="2800" b="1" dirty="0" err="1"/>
              <a:t>Obtenção</a:t>
            </a:r>
            <a:r>
              <a:rPr lang="en-US" sz="2800" b="1" dirty="0"/>
              <a:t> </a:t>
            </a:r>
            <a:r>
              <a:rPr lang="en-US" sz="2800" b="1" dirty="0" err="1"/>
              <a:t>anonima</a:t>
            </a:r>
            <a:r>
              <a:rPr lang="en-US" sz="2800" b="1" dirty="0"/>
              <a:t> </a:t>
            </a:r>
            <a:r>
              <a:rPr lang="en-US" sz="2800" b="1" dirty="0" err="1"/>
              <a:t>sem</a:t>
            </a:r>
            <a:r>
              <a:rPr lang="en-US" sz="2800" b="1" dirty="0"/>
              <a:t> a </a:t>
            </a:r>
            <a:r>
              <a:rPr lang="en-US" sz="2800" b="1" dirty="0" err="1"/>
              <a:t>necessidade</a:t>
            </a:r>
            <a:r>
              <a:rPr lang="en-US" sz="2800" b="1" dirty="0"/>
              <a:t> de login/</a:t>
            </a:r>
            <a:r>
              <a:rPr lang="en-US" sz="2800" b="1" dirty="0" err="1"/>
              <a:t>criação</a:t>
            </a:r>
            <a:r>
              <a:rPr lang="en-US" sz="2800" b="1" dirty="0"/>
              <a:t> de </a:t>
            </a:r>
            <a:r>
              <a:rPr lang="en-US" sz="2800" b="1" dirty="0" err="1"/>
              <a:t>conta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9030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26BC-F5BC-48C4-8E4E-99406EE0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Geração</a:t>
            </a:r>
            <a:r>
              <a:rPr lang="en-US" dirty="0"/>
              <a:t> de valor </a:t>
            </a:r>
            <a:r>
              <a:rPr lang="en-US" dirty="0" err="1"/>
              <a:t>pelo</a:t>
            </a:r>
            <a:r>
              <a:rPr lang="en-US" dirty="0"/>
              <a:t> App:</a:t>
            </a:r>
            <a:br>
              <a:rPr lang="en-US" dirty="0"/>
            </a:br>
            <a:r>
              <a:rPr lang="en-US" dirty="0" err="1"/>
              <a:t>Monetização</a:t>
            </a:r>
            <a:r>
              <a:rPr lang="en-US" dirty="0"/>
              <a:t> do </a:t>
            </a:r>
            <a:r>
              <a:rPr lang="en-US" dirty="0" err="1"/>
              <a:t>dominio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BC3C-CC2F-4577-BD45-2C61A8C6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b="1" dirty="0" err="1"/>
              <a:t>Possibilidade</a:t>
            </a:r>
            <a:r>
              <a:rPr lang="en-US" sz="2400" b="1" dirty="0"/>
              <a:t> de </a:t>
            </a:r>
            <a:r>
              <a:rPr lang="en-US" sz="2400" b="1" dirty="0" err="1"/>
              <a:t>inserir</a:t>
            </a:r>
            <a:r>
              <a:rPr lang="en-US" sz="2400" b="1" dirty="0"/>
              <a:t> 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err="1"/>
              <a:t>Possibilidade</a:t>
            </a:r>
            <a:r>
              <a:rPr lang="en-US" sz="2400" b="1" dirty="0"/>
              <a:t> de </a:t>
            </a:r>
            <a:r>
              <a:rPr lang="en-US" sz="2400" b="1" dirty="0" err="1"/>
              <a:t>comissões</a:t>
            </a:r>
            <a:r>
              <a:rPr lang="en-US" sz="2400" b="1" dirty="0"/>
              <a:t> com </a:t>
            </a:r>
            <a:r>
              <a:rPr lang="en-US" sz="2400" b="1" dirty="0" err="1"/>
              <a:t>redirecionamento</a:t>
            </a:r>
            <a:r>
              <a:rPr lang="en-US" sz="2400" b="1" dirty="0"/>
              <a:t> para websites.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err="1"/>
              <a:t>Parcerias</a:t>
            </a:r>
            <a:r>
              <a:rPr lang="en-US" sz="2400" b="1" dirty="0"/>
              <a:t>: </a:t>
            </a:r>
            <a:r>
              <a:rPr lang="en-US" sz="2400" b="1" dirty="0" err="1"/>
              <a:t>auxiliar</a:t>
            </a:r>
            <a:r>
              <a:rPr lang="en-US" sz="2400" b="1" dirty="0"/>
              <a:t> sites </a:t>
            </a:r>
            <a:r>
              <a:rPr lang="en-US" sz="2400" b="1" dirty="0" err="1"/>
              <a:t>parceiros</a:t>
            </a:r>
            <a:r>
              <a:rPr lang="en-US" sz="2400" b="1" dirty="0"/>
              <a:t> </a:t>
            </a:r>
            <a:r>
              <a:rPr lang="en-US" sz="2400" b="1" dirty="0" err="1"/>
              <a:t>na</a:t>
            </a:r>
            <a:r>
              <a:rPr lang="en-US" sz="2400" b="1" dirty="0"/>
              <a:t> </a:t>
            </a:r>
            <a:r>
              <a:rPr lang="en-US" sz="2400" b="1" dirty="0" err="1"/>
              <a:t>criação</a:t>
            </a:r>
            <a:r>
              <a:rPr lang="en-US" sz="2400" b="1" dirty="0"/>
              <a:t> de links </a:t>
            </a:r>
            <a:r>
              <a:rPr lang="en-US" sz="2400" b="1" dirty="0" err="1"/>
              <a:t>especiais</a:t>
            </a:r>
            <a:r>
              <a:rPr lang="en-US" sz="2400" b="1" dirty="0"/>
              <a:t> de </a:t>
            </a:r>
            <a:r>
              <a:rPr lang="en-US" sz="2400" b="1" dirty="0" err="1"/>
              <a:t>ofertas</a:t>
            </a:r>
            <a:r>
              <a:rPr lang="en-US" sz="2400" b="1" dirty="0"/>
              <a:t>, a </a:t>
            </a:r>
            <a:r>
              <a:rPr lang="en-US" sz="2400" b="1" dirty="0" err="1"/>
              <a:t>fim</a:t>
            </a:r>
            <a:r>
              <a:rPr lang="en-US" sz="2400" b="1" dirty="0"/>
              <a:t> de </a:t>
            </a:r>
            <a:r>
              <a:rPr lang="en-US" sz="2400" b="1" dirty="0" err="1"/>
              <a:t>ofertar</a:t>
            </a:r>
            <a:r>
              <a:rPr lang="en-US" sz="2400" b="1" dirty="0"/>
              <a:t> o </a:t>
            </a:r>
            <a:r>
              <a:rPr lang="en-US" sz="2400" b="1" dirty="0" err="1"/>
              <a:t>menor</a:t>
            </a:r>
            <a:r>
              <a:rPr lang="en-US" sz="2400" b="1" dirty="0"/>
              <a:t> </a:t>
            </a:r>
            <a:r>
              <a:rPr lang="en-US" sz="2400" b="1" dirty="0" err="1"/>
              <a:t>preço</a:t>
            </a:r>
            <a:r>
              <a:rPr lang="en-US" sz="2400" b="1" dirty="0"/>
              <a:t> do que </a:t>
            </a:r>
            <a:r>
              <a:rPr lang="en-US" sz="2400" b="1" dirty="0" err="1"/>
              <a:t>concorrentes</a:t>
            </a:r>
            <a:r>
              <a:rPr lang="en-US" sz="2400" b="1" dirty="0"/>
              <a:t> e </a:t>
            </a:r>
            <a:r>
              <a:rPr lang="en-US" sz="2400" b="1" dirty="0" err="1"/>
              <a:t>garantir</a:t>
            </a:r>
            <a:r>
              <a:rPr lang="en-US" sz="2400" b="1" dirty="0"/>
              <a:t> a </a:t>
            </a:r>
            <a:r>
              <a:rPr lang="en-US" sz="2400" b="1" dirty="0" err="1"/>
              <a:t>venda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45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26BC-F5BC-48C4-8E4E-99406EE0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: </a:t>
            </a:r>
            <a:r>
              <a:rPr lang="en-US" dirty="0" err="1"/>
              <a:t>streamlit</a:t>
            </a:r>
            <a:endParaRPr lang="en-US" dirty="0"/>
          </a:p>
        </p:txBody>
      </p:sp>
      <p:pic>
        <p:nvPicPr>
          <p:cNvPr id="7170" name="Picture 2" descr="streamlit (@streamlit) | Twitter">
            <a:extLst>
              <a:ext uri="{FF2B5EF4-FFF2-40B4-BE49-F238E27FC236}">
                <a16:creationId xmlns:a16="http://schemas.microsoft.com/office/drawing/2014/main" id="{EA9B34CB-8AF6-4642-B8EC-CB1D328EA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359111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85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26BC-F5BC-48C4-8E4E-99406EE0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  <p:pic>
        <p:nvPicPr>
          <p:cNvPr id="6146" name="Picture 2" descr="song, ariana, aesthetic and nokia - image #6526552 on Favim.com">
            <a:extLst>
              <a:ext uri="{FF2B5EF4-FFF2-40B4-BE49-F238E27FC236}">
                <a16:creationId xmlns:a16="http://schemas.microsoft.com/office/drawing/2014/main" id="{642E00E4-9A15-4CD9-87B1-47C7147E2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518" y="2033331"/>
            <a:ext cx="4284963" cy="42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25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AC2C-3D58-4474-915F-2C5B11AC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e </a:t>
            </a:r>
            <a:r>
              <a:rPr lang="en-US" dirty="0" err="1"/>
              <a:t>motivações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38C3-1D17-4C4A-B887-E75EAFF7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5336139" cy="376089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 Ajudar pessoas sem tempo ou paciência.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 Ajudar pessoas sem recursos a conseguirem o melhor smartphone pelo menor preço.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 Facilitar o acesso à informações de celulares e disponibilizar seus preços.</a:t>
            </a:r>
            <a:endParaRPr lang="en-US" sz="24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E4AC5C-1C0A-40C6-9DBB-A6199672125E}"/>
              </a:ext>
            </a:extLst>
          </p:cNvPr>
          <p:cNvSpPr txBox="1"/>
          <p:nvPr/>
        </p:nvSpPr>
        <p:spPr>
          <a:xfrm>
            <a:off x="6779330" y="5869092"/>
            <a:ext cx="470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Fonte: https://www.maistecnologia.com/estudo-revela-quebra-inedita-na-venda-smartphones/</a:t>
            </a:r>
            <a:endParaRPr lang="pt-BR" sz="1000" dirty="0"/>
          </a:p>
        </p:txBody>
      </p:sp>
      <p:pic>
        <p:nvPicPr>
          <p:cNvPr id="6" name="Picture 2" descr="Estudo revela quebra inédita na venda de Smartphones | MaisTecnologia">
            <a:extLst>
              <a:ext uri="{FF2B5EF4-FFF2-40B4-BE49-F238E27FC236}">
                <a16:creationId xmlns:a16="http://schemas.microsoft.com/office/drawing/2014/main" id="{5993FA95-C40B-4D96-8E1C-F41CCA07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833" y="2318969"/>
            <a:ext cx="4299847" cy="322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91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4F25-365D-4D43-819E-25C58C9C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do </a:t>
            </a:r>
            <a:r>
              <a:rPr lang="pt-BR" dirty="0"/>
              <a:t>aplicativo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1CF4-435E-4FDE-BC92-F877FA37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</a:rPr>
              <a:t> App de recomendação de smartphone.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</a:rPr>
              <a:t> Usuário informa preço propriedades relevantes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</a:rPr>
              <a:t> Aplicativo encontra o que possui melhor custo/benefício.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D8E945-672B-4DFD-87EC-BD4DD4D45185}"/>
              </a:ext>
            </a:extLst>
          </p:cNvPr>
          <p:cNvSpPr txBox="1"/>
          <p:nvPr/>
        </p:nvSpPr>
        <p:spPr>
          <a:xfrm>
            <a:off x="6779330" y="5869092"/>
            <a:ext cx="470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Fonte: https://www.maistecnologia.com/estudo-revela-quebra-inedita-na-venda-smartphones/</a:t>
            </a:r>
            <a:endParaRPr lang="pt-BR" sz="1000" dirty="0"/>
          </a:p>
        </p:txBody>
      </p:sp>
      <p:pic>
        <p:nvPicPr>
          <p:cNvPr id="7" name="Picture 2" descr="Estudo revela quebra inédita na venda de Smartphones | MaisTecnologia">
            <a:extLst>
              <a:ext uri="{FF2B5EF4-FFF2-40B4-BE49-F238E27FC236}">
                <a16:creationId xmlns:a16="http://schemas.microsoft.com/office/drawing/2014/main" id="{1DCE5218-23D6-4D77-A0AE-2162984A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833" y="2318969"/>
            <a:ext cx="4299847" cy="322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18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AC2C-3D58-4474-915F-2C5B11AC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brasileiro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38C3-1D17-4C4A-B887-E75EAFF7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5266450" cy="336584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 Brasil tem 230 milhões de smartphones em uso (1)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 Mercado brasileiro de celulares faturou R$ 56,7 bilhões em 2019 (2)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 Migração das vendas locais para plataformas online devido a pandemia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71434E-9395-4829-B7BA-83B0C42C05AD}"/>
              </a:ext>
            </a:extLst>
          </p:cNvPr>
          <p:cNvSpPr txBox="1"/>
          <p:nvPr/>
        </p:nvSpPr>
        <p:spPr>
          <a:xfrm>
            <a:off x="1036320" y="5829655"/>
            <a:ext cx="7635424" cy="741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100" b="1" dirty="0"/>
              <a:t>(1) - </a:t>
            </a:r>
            <a:r>
              <a:rPr lang="en-US" sz="1100" dirty="0">
                <a:hlinkClick r:id="rId2"/>
              </a:rPr>
              <a:t>https://epocanegocios.globo.com/Tecnologia/noticia/2019/04/brasil-tem-230-milhoes-de-smartphones-em-uso.html</a:t>
            </a:r>
            <a:endParaRPr lang="pt-BR" sz="1100" b="1" dirty="0"/>
          </a:p>
          <a:p>
            <a:pPr>
              <a:lnSpc>
                <a:spcPct val="110000"/>
              </a:lnSpc>
            </a:pPr>
            <a:r>
              <a:rPr lang="pt-BR" sz="1100" b="1" dirty="0"/>
              <a:t>(2)- </a:t>
            </a:r>
            <a:r>
              <a:rPr lang="en-US" sz="1100" dirty="0">
                <a:hlinkClick r:id="rId3"/>
              </a:rPr>
              <a:t>https://www.mobiletime.com.br/noticias/12/03/2020/mercado-brasileiro-de-celulares-fatura-r-567-bilhoes-em-2019/</a:t>
            </a:r>
            <a:endParaRPr lang="pt-BR" sz="1100" b="1" dirty="0"/>
          </a:p>
          <a:p>
            <a:endParaRPr lang="pt-BR" dirty="0"/>
          </a:p>
        </p:txBody>
      </p:sp>
      <p:pic>
        <p:nvPicPr>
          <p:cNvPr id="2050" name="Picture 2" descr="Brazil Map Images, Stock Photos &amp; Vectors | Shutterstock">
            <a:extLst>
              <a:ext uri="{FF2B5EF4-FFF2-40B4-BE49-F238E27FC236}">
                <a16:creationId xmlns:a16="http://schemas.microsoft.com/office/drawing/2014/main" id="{B91BF6D1-D351-4AE4-BBDA-9C5D71DE6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494" y="2450007"/>
            <a:ext cx="2476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18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273B-FDA9-46F9-A3B6-81800CB9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favoráveis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F35A-B4DE-4E12-8D45-528E35E5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9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Grande </a:t>
            </a:r>
            <a:r>
              <a:rPr lang="en-US" sz="2000" b="1" dirty="0" err="1"/>
              <a:t>número</a:t>
            </a:r>
            <a:r>
              <a:rPr lang="en-US" sz="2000" b="1" dirty="0"/>
              <a:t> de sites de e-commerce.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 err="1"/>
              <a:t>Informações</a:t>
            </a:r>
            <a:r>
              <a:rPr lang="en-US" sz="2000" b="1" dirty="0"/>
              <a:t> </a:t>
            </a:r>
            <a:r>
              <a:rPr lang="en-US" sz="2000" b="1" dirty="0" err="1"/>
              <a:t>técnicas</a:t>
            </a:r>
            <a:r>
              <a:rPr lang="en-US" sz="2000" b="1" dirty="0"/>
              <a:t> de smartphones </a:t>
            </a:r>
            <a:r>
              <a:rPr lang="en-US" sz="2000" b="1" dirty="0" err="1"/>
              <a:t>são</a:t>
            </a:r>
            <a:r>
              <a:rPr lang="en-US" sz="2000" b="1" dirty="0"/>
              <a:t> de livre </a:t>
            </a:r>
            <a:r>
              <a:rPr lang="en-US" sz="2000" b="1" dirty="0" err="1"/>
              <a:t>acesso</a:t>
            </a:r>
            <a:r>
              <a:rPr lang="en-US" sz="2000" b="1" dirty="0"/>
              <a:t> e </a:t>
            </a:r>
            <a:r>
              <a:rPr lang="en-US" sz="2000" b="1" dirty="0" err="1"/>
              <a:t>já</a:t>
            </a:r>
            <a:r>
              <a:rPr lang="en-US" sz="2000" b="1" dirty="0"/>
              <a:t> </a:t>
            </a:r>
            <a:r>
              <a:rPr lang="en-US" sz="2000" b="1" dirty="0" err="1"/>
              <a:t>disponíveis</a:t>
            </a:r>
            <a:r>
              <a:rPr lang="en-US" sz="2000" b="1" dirty="0"/>
              <a:t>.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92DCA1-949B-4663-B3FC-D82B2B0B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15" y="2555815"/>
            <a:ext cx="3914075" cy="28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5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273B-FDA9-46F9-A3B6-81800CB9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favoráveis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F35A-B4DE-4E12-8D45-528E35E5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9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Bons websites com </a:t>
            </a:r>
            <a:r>
              <a:rPr lang="en-US" sz="2000" b="1" dirty="0" err="1"/>
              <a:t>muitas</a:t>
            </a:r>
            <a:r>
              <a:rPr lang="en-US" sz="2000" b="1" dirty="0"/>
              <a:t> </a:t>
            </a:r>
            <a:r>
              <a:rPr lang="en-US" sz="2000" b="1" dirty="0" err="1"/>
              <a:t>informações</a:t>
            </a:r>
            <a:r>
              <a:rPr lang="en-US" sz="2000" b="1" dirty="0"/>
              <a:t> </a:t>
            </a:r>
            <a:r>
              <a:rPr lang="en-US" sz="2000" b="1" dirty="0" err="1"/>
              <a:t>tecnicas</a:t>
            </a:r>
            <a:r>
              <a:rPr lang="en-US" sz="2000" b="1" dirty="0"/>
              <a:t> e </a:t>
            </a:r>
            <a:r>
              <a:rPr lang="en-US" sz="2000" b="1" dirty="0" err="1"/>
              <a:t>já</a:t>
            </a:r>
            <a:r>
              <a:rPr lang="en-US" sz="2000" b="1" dirty="0"/>
              <a:t> com </a:t>
            </a:r>
            <a:r>
              <a:rPr lang="en-US" sz="2000" b="1" dirty="0" err="1"/>
              <a:t>alguns</a:t>
            </a:r>
            <a:r>
              <a:rPr lang="en-US" sz="2000" b="1" dirty="0"/>
              <a:t> </a:t>
            </a:r>
            <a:r>
              <a:rPr lang="en-US" sz="2000" b="1" dirty="0" err="1"/>
              <a:t>preços</a:t>
            </a:r>
            <a:r>
              <a:rPr lang="en-US" sz="2000" b="1" dirty="0"/>
              <a:t> de </a:t>
            </a:r>
            <a:r>
              <a:rPr lang="en-US" sz="2000" b="1" dirty="0" err="1"/>
              <a:t>celulares</a:t>
            </a:r>
            <a:r>
              <a:rPr lang="en-US" sz="2000" b="1" dirty="0"/>
              <a:t> </a:t>
            </a:r>
            <a:r>
              <a:rPr lang="en-US" sz="2000" b="1" dirty="0" err="1"/>
              <a:t>disponíveis</a:t>
            </a:r>
            <a:r>
              <a:rPr lang="en-US" sz="2000" b="1" dirty="0"/>
              <a:t>.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24EC2B-4037-4DDA-978B-1E0BFFFB0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415" y="2164318"/>
            <a:ext cx="3719981" cy="24078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1753BA-4322-4055-904E-285434ABE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34" y="4572213"/>
            <a:ext cx="4001553" cy="102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AC2C-3D58-4474-915F-2C5B11AC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Desafios</a:t>
            </a:r>
            <a:r>
              <a:rPr lang="en-US" u="sng" dirty="0"/>
              <a:t> do </a:t>
            </a:r>
            <a:r>
              <a:rPr lang="en-US" u="sng" dirty="0" err="1"/>
              <a:t>projeto</a:t>
            </a:r>
            <a:r>
              <a:rPr lang="en-US" u="sng" dirty="0"/>
              <a:t>: </a:t>
            </a:r>
            <a:r>
              <a:rPr lang="en-US" dirty="0"/>
              <a:t>Eng.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38C3-1D17-4C4A-B887-E75EAFF7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196796" cy="23402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/>
              <a:t>Extração</a:t>
            </a:r>
            <a:r>
              <a:rPr lang="en-US" b="1" dirty="0"/>
              <a:t> de dados </a:t>
            </a:r>
            <a:r>
              <a:rPr lang="en-US" b="1" dirty="0" err="1"/>
              <a:t>diária</a:t>
            </a:r>
            <a:r>
              <a:rPr lang="en-US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Grande volume de dados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distintas</a:t>
            </a:r>
            <a:r>
              <a:rPr lang="en-US" b="1" dirty="0"/>
              <a:t> </a:t>
            </a:r>
            <a:r>
              <a:rPr lang="en-US" b="1" dirty="0" err="1"/>
              <a:t>formatos</a:t>
            </a:r>
            <a:r>
              <a:rPr lang="en-US" b="1" dirty="0"/>
              <a:t> e </a:t>
            </a:r>
            <a:r>
              <a:rPr lang="en-US" b="1" dirty="0" err="1"/>
              <a:t>padrões</a:t>
            </a:r>
            <a:r>
              <a:rPr lang="en-US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/>
              <a:t>Necessária</a:t>
            </a:r>
            <a:r>
              <a:rPr lang="en-US" b="1" dirty="0"/>
              <a:t> </a:t>
            </a:r>
            <a:r>
              <a:rPr lang="en-US" b="1" dirty="0" err="1"/>
              <a:t>minusioso</a:t>
            </a:r>
            <a:r>
              <a:rPr lang="en-US" b="1" dirty="0"/>
              <a:t> </a:t>
            </a:r>
            <a:r>
              <a:rPr lang="en-US" b="1" dirty="0" err="1"/>
              <a:t>tratamento</a:t>
            </a:r>
            <a:r>
              <a:rPr lang="en-US" b="1" dirty="0"/>
              <a:t> a </a:t>
            </a:r>
            <a:r>
              <a:rPr lang="en-US" b="1" dirty="0" err="1"/>
              <a:t>fim</a:t>
            </a:r>
            <a:r>
              <a:rPr lang="en-US" b="1" dirty="0"/>
              <a:t> de </a:t>
            </a:r>
            <a:r>
              <a:rPr lang="en-US" b="1" dirty="0" err="1"/>
              <a:t>unir</a:t>
            </a:r>
            <a:r>
              <a:rPr lang="en-US" b="1" dirty="0"/>
              <a:t> bases de dados de </a:t>
            </a:r>
            <a:r>
              <a:rPr lang="en-US" b="1" dirty="0" err="1"/>
              <a:t>acordo</a:t>
            </a:r>
            <a:r>
              <a:rPr lang="en-US" b="1" dirty="0"/>
              <a:t> com smartphone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/>
              <a:t>Prospeção</a:t>
            </a:r>
            <a:r>
              <a:rPr lang="en-US" b="1" dirty="0"/>
              <a:t> de reviews/</a:t>
            </a:r>
            <a:r>
              <a:rPr lang="en-US" b="1" dirty="0" err="1"/>
              <a:t>opinições</a:t>
            </a:r>
            <a:r>
              <a:rPr lang="en-US" b="1" dirty="0"/>
              <a:t> de smartphones e </a:t>
            </a:r>
            <a:r>
              <a:rPr lang="en-US" b="1" dirty="0" err="1"/>
              <a:t>extração</a:t>
            </a:r>
            <a:r>
              <a:rPr lang="en-US" b="1" dirty="0"/>
              <a:t>/</a:t>
            </a:r>
            <a:r>
              <a:rPr lang="en-US" b="1" dirty="0" err="1"/>
              <a:t>armazenagem</a:t>
            </a:r>
            <a:r>
              <a:rPr lang="en-US" b="1" dirty="0"/>
              <a:t> de </a:t>
            </a:r>
            <a:r>
              <a:rPr lang="en-US" b="1" dirty="0" err="1"/>
              <a:t>informações</a:t>
            </a:r>
            <a:endParaRPr lang="en-US" b="1" dirty="0"/>
          </a:p>
        </p:txBody>
      </p:sp>
      <p:pic>
        <p:nvPicPr>
          <p:cNvPr id="4098" name="Picture 2" descr="Web Scraping With Python - A Beginner's Guide | Edureka">
            <a:extLst>
              <a:ext uri="{FF2B5EF4-FFF2-40B4-BE49-F238E27FC236}">
                <a16:creationId xmlns:a16="http://schemas.microsoft.com/office/drawing/2014/main" id="{C245D076-EA07-462F-937C-77BE827D4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867" y="4127156"/>
            <a:ext cx="8610266" cy="205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512506C-C957-431D-AD4F-970D0EB57B4E}"/>
              </a:ext>
            </a:extLst>
          </p:cNvPr>
          <p:cNvSpPr txBox="1"/>
          <p:nvPr/>
        </p:nvSpPr>
        <p:spPr>
          <a:xfrm>
            <a:off x="4016744" y="6181063"/>
            <a:ext cx="4158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source</a:t>
            </a:r>
            <a:r>
              <a:rPr lang="pt-BR" sz="1100" dirty="0"/>
              <a:t>: </a:t>
            </a:r>
            <a:r>
              <a:rPr lang="en-US" sz="1100" dirty="0">
                <a:hlinkClick r:id="rId3"/>
              </a:rPr>
              <a:t>https://www.edureka.co/blog/web-scraping-with-python/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61507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AC2C-3D58-4474-915F-2C5B11AC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Desafios</a:t>
            </a:r>
            <a:r>
              <a:rPr lang="en-US" u="sng" dirty="0"/>
              <a:t> do </a:t>
            </a:r>
            <a:r>
              <a:rPr lang="en-US" u="sng" dirty="0" err="1"/>
              <a:t>projeto</a:t>
            </a:r>
            <a:r>
              <a:rPr lang="en-US" u="sng" dirty="0"/>
              <a:t>:</a:t>
            </a:r>
            <a:r>
              <a:rPr lang="en-US" dirty="0"/>
              <a:t> </a:t>
            </a:r>
            <a:r>
              <a:rPr lang="en-US" dirty="0" err="1"/>
              <a:t>Ciência</a:t>
            </a:r>
            <a:r>
              <a:rPr lang="en-US" dirty="0"/>
              <a:t>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38C3-1D17-4C4A-B887-E75EAFF7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050211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 err="1"/>
              <a:t>Determinar</a:t>
            </a:r>
            <a:r>
              <a:rPr lang="en-US" sz="2000" b="1" dirty="0"/>
              <a:t> </a:t>
            </a:r>
            <a:r>
              <a:rPr lang="en-US" sz="2000" b="1" dirty="0" err="1"/>
              <a:t>quais</a:t>
            </a:r>
            <a:r>
              <a:rPr lang="en-US" sz="2000" b="1" dirty="0"/>
              <a:t> </a:t>
            </a:r>
            <a:r>
              <a:rPr lang="en-US" sz="2000" b="1" dirty="0" err="1"/>
              <a:t>propriedades</a:t>
            </a:r>
            <a:r>
              <a:rPr lang="en-US" sz="2000" b="1" dirty="0"/>
              <a:t> </a:t>
            </a:r>
            <a:r>
              <a:rPr lang="en-US" sz="2000" b="1" dirty="0" err="1"/>
              <a:t>técnicas</a:t>
            </a:r>
            <a:r>
              <a:rPr lang="en-US" sz="2000" b="1" dirty="0"/>
              <a:t> </a:t>
            </a:r>
            <a:r>
              <a:rPr lang="en-US" sz="2000" b="1" dirty="0" err="1"/>
              <a:t>são</a:t>
            </a:r>
            <a:r>
              <a:rPr lang="en-US" sz="2000" b="1" dirty="0"/>
              <a:t> </a:t>
            </a:r>
            <a:r>
              <a:rPr lang="en-US" sz="2000" b="1" dirty="0" err="1"/>
              <a:t>importantes</a:t>
            </a:r>
            <a:r>
              <a:rPr lang="en-US" sz="2000" b="1" dirty="0"/>
              <a:t> para o </a:t>
            </a:r>
            <a:r>
              <a:rPr lang="en-US" sz="2000" b="1" dirty="0" err="1"/>
              <a:t>modelo</a:t>
            </a:r>
            <a:r>
              <a:rPr lang="en-US" sz="2000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 err="1"/>
              <a:t>Determinar</a:t>
            </a:r>
            <a:r>
              <a:rPr lang="en-US" sz="2000" b="1" dirty="0"/>
              <a:t> o “peso” de </a:t>
            </a:r>
            <a:r>
              <a:rPr lang="en-US" sz="2000" b="1" dirty="0" err="1"/>
              <a:t>cada</a:t>
            </a:r>
            <a:r>
              <a:rPr lang="en-US" sz="2000" b="1" dirty="0"/>
              <a:t> </a:t>
            </a:r>
            <a:r>
              <a:rPr lang="en-US" sz="2000" b="1" dirty="0" err="1"/>
              <a:t>propriedade</a:t>
            </a:r>
            <a:r>
              <a:rPr lang="en-US" sz="2000" b="1" dirty="0"/>
              <a:t> de </a:t>
            </a:r>
            <a:r>
              <a:rPr lang="en-US" sz="2000" b="1" dirty="0" err="1"/>
              <a:t>acordo</a:t>
            </a:r>
            <a:r>
              <a:rPr lang="en-US" sz="2000" b="1" dirty="0"/>
              <a:t> com o input do </a:t>
            </a:r>
            <a:r>
              <a:rPr lang="en-US" sz="2000" b="1" dirty="0" err="1"/>
              <a:t>usuário</a:t>
            </a:r>
            <a:r>
              <a:rPr lang="en-US" sz="2000" b="1" dirty="0"/>
              <a:t> (</a:t>
            </a:r>
            <a:r>
              <a:rPr lang="en-US" sz="2000" b="1" dirty="0" err="1"/>
              <a:t>implementação</a:t>
            </a:r>
            <a:r>
              <a:rPr lang="en-US" sz="2000" b="1" dirty="0"/>
              <a:t> </a:t>
            </a:r>
            <a:r>
              <a:rPr lang="en-US" sz="2000" b="1" dirty="0" err="1"/>
              <a:t>futura</a:t>
            </a:r>
            <a:r>
              <a:rPr lang="en-US" sz="20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NLP: </a:t>
            </a:r>
            <a:r>
              <a:rPr lang="en-US" sz="2000" b="1" dirty="0" err="1"/>
              <a:t>transformação</a:t>
            </a:r>
            <a:r>
              <a:rPr lang="en-US" sz="2000" b="1" dirty="0"/>
              <a:t> de </a:t>
            </a:r>
            <a:r>
              <a:rPr lang="en-US" sz="2000" b="1" dirty="0" err="1"/>
              <a:t>texto</a:t>
            </a:r>
            <a:r>
              <a:rPr lang="en-US" sz="2000" b="1" dirty="0"/>
              <a:t> </a:t>
            </a:r>
            <a:r>
              <a:rPr lang="en-US" sz="2000" b="1" dirty="0" err="1"/>
              <a:t>em</a:t>
            </a:r>
            <a:r>
              <a:rPr lang="en-US" sz="2000" b="1" dirty="0"/>
              <a:t> </a:t>
            </a:r>
            <a:r>
              <a:rPr lang="en-US" sz="2000" b="1" dirty="0" err="1"/>
              <a:t>numeros</a:t>
            </a:r>
            <a:endParaRPr lang="en-US" sz="2000" b="1" dirty="0"/>
          </a:p>
        </p:txBody>
      </p:sp>
      <p:pic>
        <p:nvPicPr>
          <p:cNvPr id="5122" name="Picture 2" descr="Relevance of feature engineering to build a predictive model">
            <a:extLst>
              <a:ext uri="{FF2B5EF4-FFF2-40B4-BE49-F238E27FC236}">
                <a16:creationId xmlns:a16="http://schemas.microsoft.com/office/drawing/2014/main" id="{61382E7F-E7A7-46DB-8D0A-A29D90DBF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281" y="2526043"/>
            <a:ext cx="5050211" cy="28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2F35B5B-9830-4E02-9D6C-35D38CF75522}"/>
              </a:ext>
            </a:extLst>
          </p:cNvPr>
          <p:cNvSpPr txBox="1"/>
          <p:nvPr/>
        </p:nvSpPr>
        <p:spPr>
          <a:xfrm>
            <a:off x="6126480" y="5761370"/>
            <a:ext cx="5708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/>
              <a:t>source</a:t>
            </a:r>
            <a:r>
              <a:rPr lang="pt-BR" sz="800" dirty="0"/>
              <a:t>: </a:t>
            </a:r>
            <a:r>
              <a:rPr lang="en-US" sz="800" dirty="0">
                <a:hlinkClick r:id="rId3"/>
              </a:rPr>
              <a:t>https://medium.com/@c.giancaterino/relevance-of-feature-engineering-to-build-a-predictive-model-4c9e3e115c90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5851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01A7-9A04-4C51-81A2-4D9F2424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Tecnica</a:t>
            </a:r>
            <a:r>
              <a:rPr lang="en-US" dirty="0"/>
              <a:t> de machine learning:</a:t>
            </a:r>
            <a:br>
              <a:rPr lang="en-US" dirty="0"/>
            </a:b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agrupamento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63AF9-94A1-4AAC-A6AE-E62B88FA9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Smartphones </a:t>
            </a:r>
            <a:r>
              <a:rPr lang="en-US" sz="2000" b="1" dirty="0" err="1"/>
              <a:t>são</a:t>
            </a:r>
            <a:r>
              <a:rPr lang="en-US" sz="2000" b="1" dirty="0"/>
              <a:t> </a:t>
            </a:r>
            <a:r>
              <a:rPr lang="pt-BR" sz="2000" b="1" dirty="0"/>
              <a:t>agrupados</a:t>
            </a:r>
            <a:r>
              <a:rPr lang="en-US" sz="2000" b="1" dirty="0"/>
              <a:t> de </a:t>
            </a:r>
            <a:r>
              <a:rPr lang="en-US" sz="2000" b="1" dirty="0" err="1"/>
              <a:t>acordo</a:t>
            </a:r>
            <a:r>
              <a:rPr lang="en-US" sz="2000" b="1" dirty="0"/>
              <a:t> com </a:t>
            </a:r>
            <a:r>
              <a:rPr lang="en-US" sz="2000" b="1" dirty="0" err="1"/>
              <a:t>suas</a:t>
            </a:r>
            <a:r>
              <a:rPr lang="en-US" sz="2000" b="1" dirty="0"/>
              <a:t> </a:t>
            </a:r>
            <a:r>
              <a:rPr lang="en-US" sz="2000" b="1" noProof="1"/>
              <a:t>propriedades</a:t>
            </a:r>
            <a:r>
              <a:rPr lang="en-US" sz="2000" b="1" dirty="0"/>
              <a:t> </a:t>
            </a:r>
            <a:r>
              <a:rPr lang="pt-BR" sz="2000" b="1" dirty="0"/>
              <a:t>técnicas</a:t>
            </a:r>
            <a:r>
              <a:rPr lang="en-US" sz="2000" b="1" dirty="0"/>
              <a:t> </a:t>
            </a:r>
            <a:r>
              <a:rPr lang="en-US" sz="2000" b="1" dirty="0" err="1"/>
              <a:t>semelhantes</a:t>
            </a:r>
            <a:r>
              <a:rPr lang="en-US" sz="2000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Cada</a:t>
            </a:r>
            <a:r>
              <a:rPr lang="en-US" sz="2000" b="1" dirty="0"/>
              <a:t> </a:t>
            </a:r>
            <a:r>
              <a:rPr lang="en-US" sz="2000" b="1" dirty="0" err="1"/>
              <a:t>grupo</a:t>
            </a:r>
            <a:r>
              <a:rPr lang="en-US" sz="2000" b="1" dirty="0"/>
              <a:t> </a:t>
            </a:r>
            <a:r>
              <a:rPr lang="en-US" sz="2000" b="1" dirty="0" err="1"/>
              <a:t>possui</a:t>
            </a:r>
            <a:r>
              <a:rPr lang="en-US" sz="2000" b="1" dirty="0"/>
              <a:t> um </a:t>
            </a:r>
            <a:r>
              <a:rPr lang="en-US" sz="2000" b="1" dirty="0" err="1"/>
              <a:t>preço</a:t>
            </a:r>
            <a:r>
              <a:rPr lang="en-US" sz="2000" b="1" dirty="0"/>
              <a:t> </a:t>
            </a:r>
            <a:r>
              <a:rPr lang="en-US" sz="2000" b="1" dirty="0" err="1"/>
              <a:t>médio</a:t>
            </a:r>
            <a:r>
              <a:rPr lang="en-US" sz="2000" b="1" dirty="0"/>
              <a:t>, </a:t>
            </a:r>
            <a:r>
              <a:rPr lang="en-US" sz="2000" b="1" dirty="0" err="1"/>
              <a:t>sendo</a:t>
            </a:r>
            <a:r>
              <a:rPr lang="en-US" sz="2000" b="1" dirty="0"/>
              <a:t> </a:t>
            </a:r>
            <a:r>
              <a:rPr lang="en-US" sz="2000" b="1" dirty="0" err="1"/>
              <a:t>escolhido</a:t>
            </a:r>
            <a:r>
              <a:rPr lang="en-US" sz="2000" b="1" dirty="0"/>
              <a:t> </a:t>
            </a:r>
            <a:r>
              <a:rPr lang="en-US" sz="2000" b="1" dirty="0" err="1"/>
              <a:t>aquele</a:t>
            </a:r>
            <a:r>
              <a:rPr lang="en-US" sz="2000" b="1" dirty="0"/>
              <a:t> que </a:t>
            </a:r>
            <a:r>
              <a:rPr lang="en-US" sz="2000" b="1" dirty="0" err="1"/>
              <a:t>mais</a:t>
            </a:r>
            <a:r>
              <a:rPr lang="en-US" sz="2000" b="1" dirty="0"/>
              <a:t> se </a:t>
            </a:r>
            <a:r>
              <a:rPr lang="en-US" sz="2000" b="1" dirty="0" err="1"/>
              <a:t>aproxima</a:t>
            </a:r>
            <a:r>
              <a:rPr lang="en-US" sz="2000" b="1" dirty="0"/>
              <a:t> do </a:t>
            </a:r>
            <a:r>
              <a:rPr lang="en-US" sz="2000" b="1" dirty="0" err="1"/>
              <a:t>preço</a:t>
            </a:r>
            <a:r>
              <a:rPr lang="en-US" sz="2000" b="1" dirty="0"/>
              <a:t> </a:t>
            </a:r>
            <a:r>
              <a:rPr lang="en-US" sz="2000" b="1" dirty="0" err="1"/>
              <a:t>disposto</a:t>
            </a:r>
            <a:r>
              <a:rPr lang="en-US" sz="2000" b="1" dirty="0"/>
              <a:t> </a:t>
            </a:r>
            <a:r>
              <a:rPr lang="en-US" sz="2000" b="1" dirty="0" err="1"/>
              <a:t>pelo</a:t>
            </a:r>
            <a:r>
              <a:rPr lang="en-US" sz="2000" b="1" dirty="0"/>
              <a:t> </a:t>
            </a:r>
            <a:r>
              <a:rPr lang="en-US" sz="2000" b="1" dirty="0" err="1"/>
              <a:t>usuário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Dentro do </a:t>
            </a:r>
            <a:r>
              <a:rPr lang="en-US" sz="2000" b="1" dirty="0" err="1"/>
              <a:t>grupo</a:t>
            </a:r>
            <a:r>
              <a:rPr lang="en-US" sz="2000" b="1" dirty="0"/>
              <a:t>, o smartphone que </a:t>
            </a:r>
            <a:r>
              <a:rPr lang="en-US" sz="2000" b="1" dirty="0" err="1"/>
              <a:t>possui</a:t>
            </a:r>
            <a:r>
              <a:rPr lang="en-US" sz="2000" b="1" dirty="0"/>
              <a:t> </a:t>
            </a:r>
            <a:r>
              <a:rPr lang="en-US" sz="2000" b="1" dirty="0" err="1"/>
              <a:t>melhor</a:t>
            </a:r>
            <a:r>
              <a:rPr lang="en-US" sz="2000" b="1" dirty="0"/>
              <a:t> </a:t>
            </a:r>
            <a:r>
              <a:rPr lang="en-US" sz="2000" b="1" dirty="0" err="1"/>
              <a:t>custo</a:t>
            </a:r>
            <a:r>
              <a:rPr lang="en-US" sz="2000" b="1" dirty="0"/>
              <a:t> </a:t>
            </a:r>
            <a:r>
              <a:rPr lang="en-US" sz="2000" b="1" dirty="0" err="1"/>
              <a:t>benefício</a:t>
            </a:r>
            <a:r>
              <a:rPr lang="en-US" sz="2000" b="1" dirty="0"/>
              <a:t> é o </a:t>
            </a:r>
            <a:r>
              <a:rPr lang="en-US" sz="2000" b="1" dirty="0" err="1"/>
              <a:t>sugerido</a:t>
            </a:r>
            <a:r>
              <a:rPr lang="en-US" sz="2000" b="1" dirty="0"/>
              <a:t>.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16CA8-804C-4CB0-A979-35EA009C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9" y="2539235"/>
            <a:ext cx="5069111" cy="309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133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33E31"/>
      </a:dk2>
      <a:lt2>
        <a:srgbClr val="E6E8E2"/>
      </a:lt2>
      <a:accent1>
        <a:srgbClr val="A295C7"/>
      </a:accent1>
      <a:accent2>
        <a:srgbClr val="7E88BB"/>
      </a:accent2>
      <a:accent3>
        <a:srgbClr val="87A8BF"/>
      </a:accent3>
      <a:accent4>
        <a:srgbClr val="76AFAF"/>
      </a:accent4>
      <a:accent5>
        <a:srgbClr val="82AD9B"/>
      </a:accent5>
      <a:accent6>
        <a:srgbClr val="77B080"/>
      </a:accent6>
      <a:hlink>
        <a:srgbClr val="7B8852"/>
      </a:hlink>
      <a:folHlink>
        <a:srgbClr val="848484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508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Arial Nova Light</vt:lpstr>
      <vt:lpstr>Calibri</vt:lpstr>
      <vt:lpstr>RetrospectVTI</vt:lpstr>
      <vt:lpstr>Qual será seu próximo smartphone?</vt:lpstr>
      <vt:lpstr>Objetivos e motivações</vt:lpstr>
      <vt:lpstr>Base do aplicativo</vt:lpstr>
      <vt:lpstr>Cenário brasileiro</vt:lpstr>
      <vt:lpstr>Pontos favoráveis</vt:lpstr>
      <vt:lpstr>Pontos favoráveis</vt:lpstr>
      <vt:lpstr>Desafios do projeto: Eng. de dados</vt:lpstr>
      <vt:lpstr>Desafios do projeto: Ciência de dados</vt:lpstr>
      <vt:lpstr>Tecnica de machine learning: análise de agrupamento</vt:lpstr>
      <vt:lpstr>Geração de valor pelo App: dados sobre usuários</vt:lpstr>
      <vt:lpstr>Geração de valor pelo App: Monetização do dominio</vt:lpstr>
      <vt:lpstr>Exemplo de uso: streamlit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 será meu próximo smartphone?</dc:title>
  <dc:creator>Victor Camargo</dc:creator>
  <cp:lastModifiedBy>Victor Camargo</cp:lastModifiedBy>
  <cp:revision>32</cp:revision>
  <dcterms:created xsi:type="dcterms:W3CDTF">2020-05-22T15:17:27Z</dcterms:created>
  <dcterms:modified xsi:type="dcterms:W3CDTF">2020-05-22T19:33:18Z</dcterms:modified>
</cp:coreProperties>
</file>