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290" r:id="rId4"/>
    <p:sldId id="293" r:id="rId5"/>
    <p:sldId id="297" r:id="rId6"/>
    <p:sldId id="299" r:id="rId7"/>
    <p:sldId id="300" r:id="rId8"/>
    <p:sldId id="295" r:id="rId9"/>
    <p:sldId id="306" r:id="rId10"/>
    <p:sldId id="296" r:id="rId11"/>
    <p:sldId id="307" r:id="rId12"/>
    <p:sldId id="280" r:id="rId13"/>
    <p:sldId id="303" r:id="rId14"/>
    <p:sldId id="304" r:id="rId15"/>
    <p:sldId id="29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8633" autoAdjust="0"/>
  </p:normalViewPr>
  <p:slideViewPr>
    <p:cSldViewPr>
      <p:cViewPr>
        <p:scale>
          <a:sx n="75" d="100"/>
          <a:sy n="75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D39A8-033A-42C3-8E9C-A240A7F4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E332F-3459-4705-B30A-DCA8D851F334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979CFD-11EB-41F9-A009-362E8D85DC23}" type="parTrans" cxnId="{3E441C9A-9985-44DB-94D6-A1BE2FDB1E9C}">
      <dgm:prSet/>
      <dgm:spPr/>
      <dgm:t>
        <a:bodyPr/>
        <a:lstStyle/>
        <a:p>
          <a:endParaRPr lang="en-US"/>
        </a:p>
      </dgm:t>
    </dgm:pt>
    <dgm:pt modelId="{64084D07-3E4B-4685-9828-4108A11DC468}" type="sibTrans" cxnId="{3E441C9A-9985-44DB-94D6-A1BE2FDB1E9C}">
      <dgm:prSet/>
      <dgm:spPr/>
      <dgm:t>
        <a:bodyPr/>
        <a:lstStyle/>
        <a:p>
          <a:endParaRPr lang="en-US"/>
        </a:p>
      </dgm:t>
    </dgm:pt>
    <dgm:pt modelId="{6AC8E305-EA1A-4C4B-AEAF-0289D28EC03C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&amp;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std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dev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of 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each class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17898-C3FE-42A9-9EBB-0EC7E6993A8D}" type="parTrans" cxnId="{58C3B35D-9E14-4554-9D2A-F514CA2CA0CE}">
      <dgm:prSet/>
      <dgm:spPr/>
      <dgm:t>
        <a:bodyPr/>
        <a:lstStyle/>
        <a:p>
          <a:endParaRPr lang="en-US"/>
        </a:p>
      </dgm:t>
    </dgm:pt>
    <dgm:pt modelId="{81825B54-1BE6-43C1-BC48-D80D33C66BD9}" type="sibTrans" cxnId="{58C3B35D-9E14-4554-9D2A-F514CA2CA0CE}">
      <dgm:prSet/>
      <dgm:spPr/>
      <dgm:t>
        <a:bodyPr/>
        <a:lstStyle/>
        <a:p>
          <a:endParaRPr lang="en-US"/>
        </a:p>
      </dgm:t>
    </dgm:pt>
    <dgm:pt modelId="{633974BF-3B2D-4789-B7AE-06337E9FB7D9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7F34C2-4E3A-495E-B60F-2B419B414F50}" type="parTrans" cxnId="{7F6092A7-4BA4-4D5C-88C3-07E7286C88C2}">
      <dgm:prSet/>
      <dgm:spPr/>
      <dgm:t>
        <a:bodyPr/>
        <a:lstStyle/>
        <a:p>
          <a:endParaRPr lang="en-US"/>
        </a:p>
      </dgm:t>
    </dgm:pt>
    <dgm:pt modelId="{CDE4D286-0332-455A-B204-23327CE0C98C}" type="sibTrans" cxnId="{7F6092A7-4BA4-4D5C-88C3-07E7286C88C2}">
      <dgm:prSet/>
      <dgm:spPr/>
      <dgm:t>
        <a:bodyPr/>
        <a:lstStyle/>
        <a:p>
          <a:endParaRPr lang="en-US"/>
        </a:p>
      </dgm:t>
    </dgm:pt>
    <dgm:pt modelId="{921C9304-D004-4B55-9339-A74C4C375A83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Nearest Mean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67345-FD00-4BA4-98AD-5370147A785A}" type="parTrans" cxnId="{7B0758A3-B93C-441D-A501-D94C3C5E7F2C}">
      <dgm:prSet/>
      <dgm:spPr/>
      <dgm:t>
        <a:bodyPr/>
        <a:lstStyle/>
        <a:p>
          <a:endParaRPr lang="en-US"/>
        </a:p>
      </dgm:t>
    </dgm:pt>
    <dgm:pt modelId="{12F73EB5-8087-4EEC-BA6E-9EC4C016D178}" type="sibTrans" cxnId="{7B0758A3-B93C-441D-A501-D94C3C5E7F2C}">
      <dgm:prSet/>
      <dgm:spPr/>
      <dgm:t>
        <a:bodyPr/>
        <a:lstStyle/>
        <a:p>
          <a:endParaRPr lang="en-US"/>
        </a:p>
      </dgm:t>
    </dgm:pt>
    <dgm:pt modelId="{D689AE45-E95D-479B-8D03-827CA800941B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47B7AF-19BC-43AF-B765-9696ED440556}" type="parTrans" cxnId="{7C3A9F6A-98DF-47F0-BC62-B50AA1F69EAF}">
      <dgm:prSet/>
      <dgm:spPr/>
      <dgm:t>
        <a:bodyPr/>
        <a:lstStyle/>
        <a:p>
          <a:endParaRPr lang="en-US"/>
        </a:p>
      </dgm:t>
    </dgm:pt>
    <dgm:pt modelId="{1981BD0F-B2E9-46A1-9EB1-2A710AD9CF85}" type="sibTrans" cxnId="{7C3A9F6A-98DF-47F0-BC62-B50AA1F69EAF}">
      <dgm:prSet/>
      <dgm:spPr/>
      <dgm:t>
        <a:bodyPr/>
        <a:lstStyle/>
        <a:p>
          <a:endParaRPr lang="en-US"/>
        </a:p>
      </dgm:t>
    </dgm:pt>
    <dgm:pt modelId="{E8092218-1880-4FA2-9E72-8182C1B907DB}">
      <dgm:prSet/>
      <dgm:spPr/>
      <dgm:t>
        <a:bodyPr/>
        <a:lstStyle/>
        <a:p>
          <a:pPr rtl="0"/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2AF06A-C9BD-4617-9AA7-E8D9E2163974}" type="parTrans" cxnId="{20380F70-69B6-4903-8BD3-283A093BDCBE}">
      <dgm:prSet/>
      <dgm:spPr/>
      <dgm:t>
        <a:bodyPr/>
        <a:lstStyle/>
        <a:p>
          <a:endParaRPr lang="en-US"/>
        </a:p>
      </dgm:t>
    </dgm:pt>
    <dgm:pt modelId="{B3BE207C-E843-435D-A18E-8AC29B1988FA}" type="sibTrans" cxnId="{20380F70-69B6-4903-8BD3-283A093BDCBE}">
      <dgm:prSet/>
      <dgm:spPr/>
      <dgm:t>
        <a:bodyPr/>
        <a:lstStyle/>
        <a:p>
          <a:endParaRPr lang="en-US"/>
        </a:p>
      </dgm:t>
    </dgm:pt>
    <dgm:pt modelId="{0DCC5701-4214-4D94-A82D-12071A2E3B2E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DEC48-FBEF-4DA3-96F1-0DDA6CBD8DDE}" type="parTrans" cxnId="{03688B73-7989-4645-AC3B-182519CE0065}">
      <dgm:prSet/>
      <dgm:spPr/>
      <dgm:t>
        <a:bodyPr/>
        <a:lstStyle/>
        <a:p>
          <a:endParaRPr lang="en-US"/>
        </a:p>
      </dgm:t>
    </dgm:pt>
    <dgm:pt modelId="{DA11D180-F121-4F02-9117-67357BF609EB}" type="sibTrans" cxnId="{03688B73-7989-4645-AC3B-182519CE0065}">
      <dgm:prSet/>
      <dgm:spPr/>
      <dgm:t>
        <a:bodyPr/>
        <a:lstStyle/>
        <a:p>
          <a:endParaRPr lang="en-US"/>
        </a:p>
      </dgm:t>
    </dgm:pt>
    <dgm:pt modelId="{FBB4F203-21B3-4A87-A5E7-AC62876F7206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C08C12-291C-4A0B-981B-1969F7DDF715}" type="parTrans" cxnId="{9054E373-FAEA-4A13-8742-B78C0A25B758}">
      <dgm:prSet/>
      <dgm:spPr/>
      <dgm:t>
        <a:bodyPr/>
        <a:lstStyle/>
        <a:p>
          <a:endParaRPr lang="en-US"/>
        </a:p>
      </dgm:t>
    </dgm:pt>
    <dgm:pt modelId="{0A702FD3-653D-47B8-94A7-A4C963ABC796}" type="sibTrans" cxnId="{9054E373-FAEA-4A13-8742-B78C0A25B758}">
      <dgm:prSet/>
      <dgm:spPr/>
      <dgm:t>
        <a:bodyPr/>
        <a:lstStyle/>
        <a:p>
          <a:endParaRPr lang="en-US"/>
        </a:p>
      </dgm:t>
    </dgm:pt>
    <dgm:pt modelId="{089AA8DD-57E6-4550-957F-84930441691D}" type="pres">
      <dgm:prSet presAssocID="{89AD39A8-033A-42C3-8E9C-A240A7F480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FFD0-D222-4B03-9EA9-C92471BCD9DC}" type="pres">
      <dgm:prSet presAssocID="{F48E332F-3459-4705-B30A-DCA8D851F3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B81D5-4EF3-4B5E-A23A-812D61905779}" type="pres">
      <dgm:prSet presAssocID="{F48E332F-3459-4705-B30A-DCA8D851F3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7AE22-5AB6-4652-9D04-B2F8740234A9}" type="pres">
      <dgm:prSet presAssocID="{633974BF-3B2D-4789-B7AE-06337E9FB7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55599-5F59-49D3-B74B-3CFA1652679D}" type="pres">
      <dgm:prSet presAssocID="{633974BF-3B2D-4789-B7AE-06337E9FB7D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37773-6053-4389-9303-8894BD2EAF1C}" type="presOf" srcId="{0DCC5701-4214-4D94-A82D-12071A2E3B2E}" destId="{23655599-5F59-49D3-B74B-3CFA1652679D}" srcOrd="0" destOrd="3" presId="urn:microsoft.com/office/officeart/2005/8/layout/vList2"/>
    <dgm:cxn modelId="{3E441C9A-9985-44DB-94D6-A1BE2FDB1E9C}" srcId="{89AD39A8-033A-42C3-8E9C-A240A7F480B6}" destId="{F48E332F-3459-4705-B30A-DCA8D851F334}" srcOrd="0" destOrd="0" parTransId="{3C979CFD-11EB-41F9-A009-362E8D85DC23}" sibTransId="{64084D07-3E4B-4685-9828-4108A11DC468}"/>
    <dgm:cxn modelId="{9054E373-FAEA-4A13-8742-B78C0A25B758}" srcId="{0DCC5701-4214-4D94-A82D-12071A2E3B2E}" destId="{FBB4F203-21B3-4A87-A5E7-AC62876F7206}" srcOrd="0" destOrd="0" parTransId="{0BC08C12-291C-4A0B-981B-1969F7DDF715}" sibTransId="{0A702FD3-653D-47B8-94A7-A4C963ABC796}"/>
    <dgm:cxn modelId="{20380F70-69B6-4903-8BD3-283A093BDCBE}" srcId="{921C9304-D004-4B55-9339-A74C4C375A83}" destId="{E8092218-1880-4FA2-9E72-8182C1B907DB}" srcOrd="1" destOrd="0" parTransId="{9B2AF06A-C9BD-4617-9AA7-E8D9E2163974}" sibTransId="{B3BE207C-E843-435D-A18E-8AC29B1988FA}"/>
    <dgm:cxn modelId="{F406F9F3-DF8A-4444-A361-89B08D7B0874}" type="presOf" srcId="{633974BF-3B2D-4789-B7AE-06337E9FB7D9}" destId="{ADF7AE22-5AB6-4652-9D04-B2F8740234A9}" srcOrd="0" destOrd="0" presId="urn:microsoft.com/office/officeart/2005/8/layout/vList2"/>
    <dgm:cxn modelId="{F6EDB919-2F41-4ED5-A332-E4791C3F3A8F}" type="presOf" srcId="{89AD39A8-033A-42C3-8E9C-A240A7F480B6}" destId="{089AA8DD-57E6-4550-957F-84930441691D}" srcOrd="0" destOrd="0" presId="urn:microsoft.com/office/officeart/2005/8/layout/vList2"/>
    <dgm:cxn modelId="{03688B73-7989-4645-AC3B-182519CE0065}" srcId="{633974BF-3B2D-4789-B7AE-06337E9FB7D9}" destId="{0DCC5701-4214-4D94-A82D-12071A2E3B2E}" srcOrd="1" destOrd="0" parTransId="{B18DEC48-FBEF-4DA3-96F1-0DDA6CBD8DDE}" sibTransId="{DA11D180-F121-4F02-9117-67357BF609EB}"/>
    <dgm:cxn modelId="{52FFC685-00EB-4B0E-B32B-3607423E28ED}" type="presOf" srcId="{FBB4F203-21B3-4A87-A5E7-AC62876F7206}" destId="{23655599-5F59-49D3-B74B-3CFA1652679D}" srcOrd="0" destOrd="4" presId="urn:microsoft.com/office/officeart/2005/8/layout/vList2"/>
    <dgm:cxn modelId="{6B0BA37A-6E52-4018-AB9B-AD6DD0E8BF7C}" type="presOf" srcId="{E8092218-1880-4FA2-9E72-8182C1B907DB}" destId="{23655599-5F59-49D3-B74B-3CFA1652679D}" srcOrd="0" destOrd="2" presId="urn:microsoft.com/office/officeart/2005/8/layout/vList2"/>
    <dgm:cxn modelId="{7C3A9F6A-98DF-47F0-BC62-B50AA1F69EAF}" srcId="{921C9304-D004-4B55-9339-A74C4C375A83}" destId="{D689AE45-E95D-479B-8D03-827CA800941B}" srcOrd="0" destOrd="0" parTransId="{A247B7AF-19BC-43AF-B765-9696ED440556}" sibTransId="{1981BD0F-B2E9-46A1-9EB1-2A710AD9CF85}"/>
    <dgm:cxn modelId="{7F6092A7-4BA4-4D5C-88C3-07E7286C88C2}" srcId="{89AD39A8-033A-42C3-8E9C-A240A7F480B6}" destId="{633974BF-3B2D-4789-B7AE-06337E9FB7D9}" srcOrd="1" destOrd="0" parTransId="{3E7F34C2-4E3A-495E-B60F-2B419B414F50}" sibTransId="{CDE4D286-0332-455A-B204-23327CE0C98C}"/>
    <dgm:cxn modelId="{7B0758A3-B93C-441D-A501-D94C3C5E7F2C}" srcId="{633974BF-3B2D-4789-B7AE-06337E9FB7D9}" destId="{921C9304-D004-4B55-9339-A74C4C375A83}" srcOrd="0" destOrd="0" parTransId="{DB367345-FD00-4BA4-98AD-5370147A785A}" sibTransId="{12F73EB5-8087-4EEC-BA6E-9EC4C016D178}"/>
    <dgm:cxn modelId="{58C3B35D-9E14-4554-9D2A-F514CA2CA0CE}" srcId="{F48E332F-3459-4705-B30A-DCA8D851F334}" destId="{6AC8E305-EA1A-4C4B-AEAF-0289D28EC03C}" srcOrd="0" destOrd="0" parTransId="{37C17898-C3FE-42A9-9EBB-0EC7E6993A8D}" sibTransId="{81825B54-1BE6-43C1-BC48-D80D33C66BD9}"/>
    <dgm:cxn modelId="{81538735-24C4-4D1E-8DDF-80969253CA3F}" type="presOf" srcId="{921C9304-D004-4B55-9339-A74C4C375A83}" destId="{23655599-5F59-49D3-B74B-3CFA1652679D}" srcOrd="0" destOrd="0" presId="urn:microsoft.com/office/officeart/2005/8/layout/vList2"/>
    <dgm:cxn modelId="{7795F79C-0511-4440-933E-DFE551DBAE00}" type="presOf" srcId="{6AC8E305-EA1A-4C4B-AEAF-0289D28EC03C}" destId="{09BB81D5-4EF3-4B5E-A23A-812D61905779}" srcOrd="0" destOrd="0" presId="urn:microsoft.com/office/officeart/2005/8/layout/vList2"/>
    <dgm:cxn modelId="{0A6E8141-AC9D-4FEF-A53E-B1A5283D5A5B}" type="presOf" srcId="{F48E332F-3459-4705-B30A-DCA8D851F334}" destId="{6009FFD0-D222-4B03-9EA9-C92471BCD9DC}" srcOrd="0" destOrd="0" presId="urn:microsoft.com/office/officeart/2005/8/layout/vList2"/>
    <dgm:cxn modelId="{45B1F115-1CD0-4AAC-B749-5873E0388D1E}" type="presOf" srcId="{D689AE45-E95D-479B-8D03-827CA800941B}" destId="{23655599-5F59-49D3-B74B-3CFA1652679D}" srcOrd="0" destOrd="1" presId="urn:microsoft.com/office/officeart/2005/8/layout/vList2"/>
    <dgm:cxn modelId="{B9ACB2BF-9612-4AE1-8F00-302335F43008}" type="presParOf" srcId="{089AA8DD-57E6-4550-957F-84930441691D}" destId="{6009FFD0-D222-4B03-9EA9-C92471BCD9DC}" srcOrd="0" destOrd="0" presId="urn:microsoft.com/office/officeart/2005/8/layout/vList2"/>
    <dgm:cxn modelId="{C83E07CF-7726-42BC-B5B3-2651C3170887}" type="presParOf" srcId="{089AA8DD-57E6-4550-957F-84930441691D}" destId="{09BB81D5-4EF3-4B5E-A23A-812D61905779}" srcOrd="1" destOrd="0" presId="urn:microsoft.com/office/officeart/2005/8/layout/vList2"/>
    <dgm:cxn modelId="{9EC744F7-327B-4592-B4E7-4BD205761B8E}" type="presParOf" srcId="{089AA8DD-57E6-4550-957F-84930441691D}" destId="{ADF7AE22-5AB6-4652-9D04-B2F8740234A9}" srcOrd="2" destOrd="0" presId="urn:microsoft.com/office/officeart/2005/8/layout/vList2"/>
    <dgm:cxn modelId="{DEBF539E-A993-45D6-A5FB-C14CBD45C95B}" type="presParOf" srcId="{089AA8DD-57E6-4550-957F-84930441691D}" destId="{23655599-5F59-49D3-B74B-3CFA165267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F0969-CDAB-40EE-B404-498D81FF95F0}">
      <dsp:nvSpPr>
        <dsp:cNvPr id="0" name=""/>
        <dsp:cNvSpPr/>
      </dsp:nvSpPr>
      <dsp:spPr>
        <a:xfrm>
          <a:off x="0" y="0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62" y="28262"/>
        <a:ext cx="3144422" cy="908411"/>
      </dsp:txXfrm>
    </dsp:sp>
    <dsp:sp modelId="{E9907399-643A-4492-BBA8-BC8B4F473561}">
      <dsp:nvSpPr>
        <dsp:cNvPr id="0" name=""/>
        <dsp:cNvSpPr/>
      </dsp:nvSpPr>
      <dsp:spPr>
        <a:xfrm>
          <a:off x="357377" y="1140378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5639" y="1168640"/>
        <a:ext cx="3226089" cy="908411"/>
      </dsp:txXfrm>
    </dsp:sp>
    <dsp:sp modelId="{3C0DA63A-76CB-46F1-ABD8-60529721F922}">
      <dsp:nvSpPr>
        <dsp:cNvPr id="0" name=""/>
        <dsp:cNvSpPr/>
      </dsp:nvSpPr>
      <dsp:spPr>
        <a:xfrm>
          <a:off x="709421" y="2280756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683" y="2309018"/>
        <a:ext cx="3231423" cy="908411"/>
      </dsp:txXfrm>
    </dsp:sp>
    <dsp:sp modelId="{431E7DF2-929C-4265-8080-7AF997DAB656}">
      <dsp:nvSpPr>
        <dsp:cNvPr id="0" name=""/>
        <dsp:cNvSpPr/>
      </dsp:nvSpPr>
      <dsp:spPr>
        <a:xfrm>
          <a:off x="1066799" y="3421135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5061" y="3449397"/>
        <a:ext cx="3226089" cy="908411"/>
      </dsp:txXfrm>
    </dsp:sp>
    <dsp:sp modelId="{473B2F42-9235-48D2-80E1-AD557D0740D0}">
      <dsp:nvSpPr>
        <dsp:cNvPr id="0" name=""/>
        <dsp:cNvSpPr/>
      </dsp:nvSpPr>
      <dsp:spPr>
        <a:xfrm>
          <a:off x="3639991" y="739052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81113" y="739052"/>
        <a:ext cx="344964" cy="471974"/>
      </dsp:txXfrm>
    </dsp:sp>
    <dsp:sp modelId="{5EFC5DF3-E8F2-4B15-81D8-6CD78CE0D6F7}">
      <dsp:nvSpPr>
        <dsp:cNvPr id="0" name=""/>
        <dsp:cNvSpPr/>
      </dsp:nvSpPr>
      <dsp:spPr>
        <a:xfrm>
          <a:off x="3997369" y="1879431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8491" y="1879431"/>
        <a:ext cx="344964" cy="471974"/>
      </dsp:txXfrm>
    </dsp:sp>
    <dsp:sp modelId="{2A5D6562-E979-4639-BFB8-6C5E617CDE45}">
      <dsp:nvSpPr>
        <dsp:cNvPr id="0" name=""/>
        <dsp:cNvSpPr/>
      </dsp:nvSpPr>
      <dsp:spPr>
        <a:xfrm>
          <a:off x="4349413" y="3019809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90535" y="3019809"/>
        <a:ext cx="344964" cy="47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FFD0-D222-4B03-9EA9-C92471BCD9DC}">
      <dsp:nvSpPr>
        <dsp:cNvPr id="0" name=""/>
        <dsp:cNvSpPr/>
      </dsp:nvSpPr>
      <dsp:spPr>
        <a:xfrm>
          <a:off x="0" y="158736"/>
          <a:ext cx="8229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 sz="3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696" y="196432"/>
        <a:ext cx="8154208" cy="696808"/>
      </dsp:txXfrm>
    </dsp:sp>
    <dsp:sp modelId="{09BB81D5-4EF3-4B5E-A23A-812D61905779}">
      <dsp:nvSpPr>
        <dsp:cNvPr id="0" name=""/>
        <dsp:cNvSpPr/>
      </dsp:nvSpPr>
      <dsp:spPr>
        <a:xfrm>
          <a:off x="0" y="930936"/>
          <a:ext cx="8229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&amp;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std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dev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of 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each class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930936"/>
        <a:ext cx="8229600" cy="546480"/>
      </dsp:txXfrm>
    </dsp:sp>
    <dsp:sp modelId="{ADF7AE22-5AB6-4652-9D04-B2F8740234A9}">
      <dsp:nvSpPr>
        <dsp:cNvPr id="0" name=""/>
        <dsp:cNvSpPr/>
      </dsp:nvSpPr>
      <dsp:spPr>
        <a:xfrm>
          <a:off x="0" y="1477416"/>
          <a:ext cx="8229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 sz="3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696" y="1515112"/>
        <a:ext cx="8154208" cy="696808"/>
      </dsp:txXfrm>
    </dsp:sp>
    <dsp:sp modelId="{23655599-5F59-49D3-B74B-3CFA1652679D}">
      <dsp:nvSpPr>
        <dsp:cNvPr id="0" name=""/>
        <dsp:cNvSpPr/>
      </dsp:nvSpPr>
      <dsp:spPr>
        <a:xfrm>
          <a:off x="0" y="2249616"/>
          <a:ext cx="8229600" cy="211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Nearest Mean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 sz="2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 sz="2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sz="2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49616"/>
        <a:ext cx="8229600" cy="2117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Bullet</a:t>
            </a:r>
            <a:r>
              <a:rPr lang="en-US" baseline="0" dirty="0" smtClean="0"/>
              <a:t> #1: this is specifically in reference to the limited performance of the shape classifier based on the detected foreground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2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</a:t>
            </a:r>
            <a:r>
              <a:rPr lang="en-US" dirty="0" smtClean="0"/>
              <a:t>ullet #1:</a:t>
            </a:r>
            <a:r>
              <a:rPr lang="en-US" baseline="0" dirty="0" smtClean="0"/>
              <a:t> this refers to the fact that we found that a feature may do a good job classifying the images, but when combined with the other features may actually be detrimental to the performance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Bullet #2: while implementing the feature calculations is important, the system also needs quality images in the database and needs a good structure for the classification system (spent more time than expected on how to combine the results of the features into a system that can actually recognize the food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Three highlighted tasks: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Manual collection and labeling for the image databases (training and validation)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Identification and implementation of differentiating feature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Design and implementation of a classification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Resulting system: (after training) outputs a class label (from the 14 on the slide) given an unlabeled input test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rangefilt</a:t>
            </a:r>
            <a:r>
              <a:rPr lang="en-US" baseline="0" dirty="0" smtClean="0"/>
              <a:t> function: each output cell contains the range value (maximum value – minimum value) of the 3x3 neighborhood around the corresponding pixel in the input image</a:t>
            </a:r>
          </a:p>
          <a:p>
            <a:r>
              <a:rPr lang="en-US" baseline="0" dirty="0" smtClean="0"/>
              <a:t>(filter applied to a grayscale version of the foregrounded image)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</a:t>
            </a:r>
            <a:r>
              <a:rPr lang="en-US" baseline="0" dirty="0" smtClean="0"/>
              <a:t> returned for the broccoli image =  1721079 / 25095 = 68.5825</a:t>
            </a:r>
          </a:p>
          <a:p>
            <a:r>
              <a:rPr lang="en-US" baseline="0" dirty="0" smtClean="0"/>
              <a:t>Value returned for the fries image = 2352384 / 1010810 = 23.2725</a:t>
            </a:r>
          </a:p>
          <a:p>
            <a:r>
              <a:rPr lang="en-US" baseline="0" dirty="0" smtClean="0"/>
              <a:t>Value returned for the strawberry image = 952773 / 12306 = 77.4235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this feature is affected by the illumination of the image (as seen in the strawberry picture)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Filters applied to the image are formed by convolving combinations of level, edge, spot, and ripple detector 1-dimensional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of the variation analysis: high interclass variation (high standard deviations of means) and low </a:t>
            </a:r>
            <a:r>
              <a:rPr lang="en-US" baseline="0" dirty="0" err="1" smtClean="0"/>
              <a:t>intraclass</a:t>
            </a:r>
            <a:r>
              <a:rPr lang="en-US" baseline="0" dirty="0" smtClean="0"/>
              <a:t> variation (low mean of standard deviations) for a feature among all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Previously explained method is more efficient and was thus chosen because Laws did not provide any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12" Type="http://schemas.openxmlformats.org/officeDocument/2006/relationships/image" Target="../media/image42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5" Type="http://schemas.openxmlformats.org/officeDocument/2006/relationships/image" Target="../media/image45.jpeg"/><Relationship Id="rId10" Type="http://schemas.openxmlformats.org/officeDocument/2006/relationships/image" Target="../media/image40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Relationship Id="rId14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CSE 803: Meal Recognition Project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80772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by: Vince Fasburg, Bonnie Reiff, and Josh Thomas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December 7, 2015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861571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from Google Image search and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Images – Simple backgrounds to ensure features of objects were captured well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297 total training images</a:t>
            </a:r>
          </a:p>
          <a:p>
            <a:pPr lvl="1"/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Images – More complicated backgrounds, shadows, multiple objects,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82 total testing images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GEAviationSystems\Edison\MSU\Classes\CSE_803\cse_803\Training_Images\train_tomato_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96463"/>
            <a:ext cx="745529" cy="8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EAviationSystems\Edison\MSU\Classes\CSE_803\cse_803\Training_Images\train_applegreen_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5189"/>
            <a:ext cx="650875" cy="6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GEAviationSystems\Edison\MSU\Classes\CSE_803\cse_803\Training_Images\train_banana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6" y="2979696"/>
            <a:ext cx="1372844" cy="6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GEAviationSystems\Edison\MSU\Classes\CSE_803\cse_803\Training_Images\train_cookie_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16" y="2939456"/>
            <a:ext cx="718742" cy="7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GEAviationSystems\Edison\MSU\Classes\CSE_803\cse_803\Training_Images\train_hotdog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3246"/>
            <a:ext cx="762000" cy="42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GEAviationSystems\Edison\MSU\Classes\CSE_803\cse_803\Training_Images\train_pizza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44051"/>
            <a:ext cx="1117198" cy="8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GEAviationSystems\Edison\MSU\Classes\CSE_803\cse_803\Training_Images\train_salad_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3502959"/>
            <a:ext cx="990600" cy="6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GEAviationSystems\Edison\MSU\Classes\CSE_803\cse_803\Training_Images\train_strawberry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3" y="3298827"/>
            <a:ext cx="789183" cy="76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25" y="3772640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rain_applegreen_4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3775617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train_pizza_7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4995" y="3704449"/>
            <a:ext cx="200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train_banana_19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C:\GEAviationSystems\Edison\MSU\Classes\CSE_803\cse_803\Testing_Images\test_apple_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53689"/>
            <a:ext cx="1163608" cy="102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GEAviationSystems\Edison\MSU\Classes\CSE_803\cse_803\Testing_Images\test_banana_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718" y="5105400"/>
            <a:ext cx="800882" cy="10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GEAviationSystems\Edison\MSU\Classes\CSE_803\cse_803\Testing_Images\test_broccoli_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36" y="5777127"/>
            <a:ext cx="1237964" cy="9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GEAviationSystems\Edison\MSU\Classes\CSE_803\cse_803\Testing_Images\test_cookie_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1176073" cy="8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GEAviationSystems\Edison\MSU\Classes\CSE_803\cse_803\Testing_Images\test_strawberry_4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67" y="5456371"/>
            <a:ext cx="1020333" cy="8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GEAviationSystems\Edison\MSU\Classes\CSE_803\cse_803\Testing_Images\test_apple_3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5" y="5644101"/>
            <a:ext cx="1277935" cy="10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56893"/>
              </p:ext>
            </p:extLst>
          </p:nvPr>
        </p:nvGraphicFramePr>
        <p:xfrm>
          <a:off x="2667000" y="609600"/>
          <a:ext cx="5715000" cy="563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428750"/>
                <a:gridCol w="1428750"/>
                <a:gridCol w="1428750"/>
              </a:tblGrid>
              <a:tr h="34220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apple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62.30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banana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59.21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burger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frenchfry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58.44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pizza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71.40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pasta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hotdog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58.69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strawberry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74.19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tomato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63.81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egg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63.00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salad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54.79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cookie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rice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65.41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broccoli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78.02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calculations limited by foreground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to improve the classification system: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tree structure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Reject class for unrecognized images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 and Improvements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complex analysis is not always better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Quality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database is very important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Teaching a computer what we understand from visual input is hard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Detection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 and Conclusions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/>
          <a:lstStyle/>
          <a:p>
            <a:pPr marL="109728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software system to automatically recognize typical meals from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05000" y="2590800"/>
            <a:ext cx="6381974" cy="359390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Hotdog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French Fry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Burger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Banana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Broccoli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Egg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Tomato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Strawberry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94886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Foreground Detection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bit histogram from 2 MSBs of R, G, and B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 of all 64 bins in feature vector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binned by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 from HSI image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pixel adds value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histogram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 weight to colors that are close to black or gray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Color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74" y="1447800"/>
            <a:ext cx="1791852" cy="13421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6" y="2906582"/>
            <a:ext cx="1543050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26" y="4648200"/>
            <a:ext cx="1524000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417637"/>
            <a:ext cx="1828800" cy="1375795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1481328"/>
            <a:ext cx="42672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Foregrounded image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mask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ntensity per pixel in the food region of the image after application of Matlab’s range filter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2887532"/>
            <a:ext cx="1567043" cy="156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428" y="4632311"/>
            <a:ext cx="1517572" cy="15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Law’s Texture Energy Measures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9 energy map features corresponding to the application of filters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Intensity per pixel in the food image region used as summarizing statistic for each map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Analyzed interclass and intraclass variation for all 9 features and selected the top 3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Result: insignificant difference from the original method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481328"/>
            <a:ext cx="4177665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from erosion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 for single objects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Sensitive to 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:\GEAviationSystems\Edison\MSU\Classes\CSE_803\cse_803\documents\train_applegreen_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35" y="2562726"/>
            <a:ext cx="8877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EAviationSystems\Edison\MSU\Classes\CSE_803\cse_803\documents\train_banana_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GEAviationSystems\Edison\MSU\Classes\CSE_803\cse_803\documents\banana_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9007" r="15423" b="17275"/>
          <a:stretch/>
        </p:blipFill>
        <p:spPr bwMode="auto">
          <a:xfrm>
            <a:off x="5538911" y="4620126"/>
            <a:ext cx="12428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GEAviationSystems\Edison\MSU\Classes\CSE_803\cse_803\documents\banana_7_border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t="9501" r="17141" b="17161"/>
          <a:stretch/>
        </p:blipFill>
        <p:spPr bwMode="auto">
          <a:xfrm>
            <a:off x="6858836" y="4620126"/>
            <a:ext cx="12183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GEAviationSystems\Edison\MSU\Classes\CSE_803\cse_803\documents\train_broccoli_1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65" y="3541294"/>
            <a:ext cx="10102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GEAviationSystems\Edison\MSU\Classes\CSE_803\cse_803\documents\broc_1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6632" r="15309" b="15107"/>
          <a:stretch/>
        </p:blipFill>
        <p:spPr bwMode="auto">
          <a:xfrm>
            <a:off x="5646882" y="3629526"/>
            <a:ext cx="10269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GEAviationSystems\Edison\MSU\Classes\CSE_803\cse_803\documents\broc_12_border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6131" r="15359" b="14527"/>
          <a:stretch/>
        </p:blipFill>
        <p:spPr bwMode="auto">
          <a:xfrm>
            <a:off x="6971852" y="3621505"/>
            <a:ext cx="99233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GEAviationSystems\Edison\MSU\Classes\CSE_803\cse_803\documents\train_cookie_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30" y="1588669"/>
            <a:ext cx="8822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GEAviationSystems\Edison\MSU\Classes\CSE_803\cse_803\documents\cookie_7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t="5095" r="16423" b="14843"/>
          <a:stretch/>
        </p:blipFill>
        <p:spPr bwMode="auto">
          <a:xfrm>
            <a:off x="5711446" y="1588669"/>
            <a:ext cx="8978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GEAviationSystems\Edison\MSU\Classes\CSE_803\cse_803\documents\cookie_7_border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4265" r="15712" b="15258"/>
          <a:stretch/>
        </p:blipFill>
        <p:spPr bwMode="auto">
          <a:xfrm>
            <a:off x="7024901" y="1572126"/>
            <a:ext cx="9026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H="1" flipV="1">
            <a:off x="7804731" y="1143000"/>
            <a:ext cx="13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H="1" flipV="1">
            <a:off x="8033333" y="17526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89.7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 flipH="1" flipV="1">
            <a:off x="8033333" y="2831068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17.7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H="1" flipV="1">
            <a:off x="8033332" y="4888467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H="1" flipV="1">
            <a:off x="8033333" y="38100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C:\GEAviationSystems\Edison\MSU\Classes\CSE_803\cse_803\Training_Images\train_cookie_8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10633"/>
          <a:stretch/>
        </p:blipFill>
        <p:spPr bwMode="auto">
          <a:xfrm>
            <a:off x="609599" y="3286293"/>
            <a:ext cx="1117537" cy="80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GEAviationSystems\Edison\MSU\Classes\CSE_803\cse_803\Training_Images\train_banana_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54" y="4162926"/>
            <a:ext cx="1245445" cy="9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 rot="10800000" flipH="1" flipV="1">
            <a:off x="88902" y="4328636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 on Angle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2070102" y="5574267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Objects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C:\GEAviationSystems\Edison\MSU\Classes\CSE_803\cse_803\Training_Images\train_cookie_12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5" y="4778182"/>
            <a:ext cx="1213544" cy="12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5765" b="8900"/>
          <a:stretch/>
        </p:blipFill>
        <p:spPr bwMode="auto">
          <a:xfrm>
            <a:off x="6934200" y="2478066"/>
            <a:ext cx="1150257" cy="110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4229" r="10927" b="8703"/>
          <a:stretch/>
        </p:blipFill>
        <p:spPr bwMode="auto">
          <a:xfrm>
            <a:off x="5646882" y="2536825"/>
            <a:ext cx="1074593" cy="108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457200" y="1481328"/>
            <a:ext cx="8229600" cy="4843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pPr marL="393192" lvl="1" indent="0">
              <a:buNone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Tangent Angle Histograms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Made some classifications worse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Could be due to foreground/background segmentation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6735"/>
          <a:stretch/>
        </p:blipFill>
        <p:spPr bwMode="auto">
          <a:xfrm>
            <a:off x="4833800" y="4658834"/>
            <a:ext cx="4234000" cy="15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r="6736"/>
          <a:stretch/>
        </p:blipFill>
        <p:spPr bwMode="auto">
          <a:xfrm>
            <a:off x="285404" y="4648200"/>
            <a:ext cx="428659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r="22543"/>
          <a:stretch/>
        </p:blipFill>
        <p:spPr bwMode="auto">
          <a:xfrm flipV="1">
            <a:off x="6553200" y="3429000"/>
            <a:ext cx="1051560" cy="107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1629272" cy="9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2091</TotalTime>
  <Words>820</Words>
  <Application>Microsoft Office PowerPoint</Application>
  <PresentationFormat>On-screen Show (4:3)</PresentationFormat>
  <Paragraphs>207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Texture</vt:lpstr>
      <vt:lpstr>Methods: Shape</vt:lpstr>
      <vt:lpstr>Methods: Shape</vt:lpstr>
      <vt:lpstr>Methods: Classification</vt:lpstr>
      <vt:lpstr>Image Database</vt:lpstr>
      <vt:lpstr>Results</vt:lpstr>
      <vt:lpstr>Limitations and Improvements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197</cp:revision>
  <cp:lastPrinted>2015-11-23T14:24:23Z</cp:lastPrinted>
  <dcterms:created xsi:type="dcterms:W3CDTF">2006-08-16T00:00:00Z</dcterms:created>
  <dcterms:modified xsi:type="dcterms:W3CDTF">2015-12-05T02:27:19Z</dcterms:modified>
</cp:coreProperties>
</file>