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16"/>
  </p:notesMasterIdLst>
  <p:handoutMasterIdLst>
    <p:handoutMasterId r:id="rId17"/>
  </p:handoutMasterIdLst>
  <p:sldIdLst>
    <p:sldId id="256" r:id="rId2"/>
    <p:sldId id="298" r:id="rId3"/>
    <p:sldId id="290" r:id="rId4"/>
    <p:sldId id="293" r:id="rId5"/>
    <p:sldId id="297" r:id="rId6"/>
    <p:sldId id="299" r:id="rId7"/>
    <p:sldId id="300" r:id="rId8"/>
    <p:sldId id="295" r:id="rId9"/>
    <p:sldId id="296" r:id="rId10"/>
    <p:sldId id="305" r:id="rId11"/>
    <p:sldId id="280" r:id="rId12"/>
    <p:sldId id="303" r:id="rId13"/>
    <p:sldId id="304" r:id="rId14"/>
    <p:sldId id="292" r:id="rId1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84385" autoAdjust="0"/>
  </p:normalViewPr>
  <p:slideViewPr>
    <p:cSldViewPr>
      <p:cViewPr varScale="1">
        <p:scale>
          <a:sx n="62" d="100"/>
          <a:sy n="62" d="100"/>
        </p:scale>
        <p:origin x="-136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B6D3E9-5220-4E29-B7BE-BC271A85DC50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1AE576-AC7C-4CA5-BC4F-C259C7E0FEF2}">
      <dgm:prSet/>
      <dgm:spPr/>
      <dgm:t>
        <a:bodyPr/>
        <a:lstStyle/>
        <a:p>
          <a:pPr rtl="0"/>
          <a:r>
            <a:rPr lang="en-US" dirty="0" smtClean="0"/>
            <a:t>Use R, B, or G as gray image based on largest </a:t>
          </a:r>
          <a:r>
            <a:rPr lang="el-GR" dirty="0" smtClean="0"/>
            <a:t>σ</a:t>
          </a:r>
          <a:endParaRPr lang="en-US" dirty="0"/>
        </a:p>
      </dgm:t>
    </dgm:pt>
    <dgm:pt modelId="{ABCF9578-9290-4E92-B96F-67402795CE14}" type="parTrans" cxnId="{5E8E3620-4882-4C2A-9C94-3F9A291A7FEB}">
      <dgm:prSet/>
      <dgm:spPr/>
      <dgm:t>
        <a:bodyPr/>
        <a:lstStyle/>
        <a:p>
          <a:endParaRPr lang="en-US"/>
        </a:p>
      </dgm:t>
    </dgm:pt>
    <dgm:pt modelId="{81ECC594-512B-42B0-96BC-AFD6A6C2F8EE}" type="sibTrans" cxnId="{5E8E3620-4882-4C2A-9C94-3F9A291A7FEB}">
      <dgm:prSet/>
      <dgm:spPr/>
      <dgm:t>
        <a:bodyPr/>
        <a:lstStyle/>
        <a:p>
          <a:endParaRPr lang="en-US"/>
        </a:p>
      </dgm:t>
    </dgm:pt>
    <dgm:pt modelId="{280D1A48-D7C2-46A1-BE3A-DE06FCC0F2A3}">
      <dgm:prSet/>
      <dgm:spPr/>
      <dgm:t>
        <a:bodyPr/>
        <a:lstStyle/>
        <a:p>
          <a:pPr rtl="0"/>
          <a:r>
            <a:rPr lang="en-US" dirty="0" smtClean="0"/>
            <a:t>Create intensity histogram H, and smooth</a:t>
          </a:r>
          <a:endParaRPr lang="en-US" dirty="0"/>
        </a:p>
      </dgm:t>
    </dgm:pt>
    <dgm:pt modelId="{68EEA336-99FE-47B8-964A-327109A8E42B}" type="parTrans" cxnId="{890AE068-2A7C-4F7F-906F-BE530EFC9678}">
      <dgm:prSet/>
      <dgm:spPr/>
      <dgm:t>
        <a:bodyPr/>
        <a:lstStyle/>
        <a:p>
          <a:endParaRPr lang="en-US"/>
        </a:p>
      </dgm:t>
    </dgm:pt>
    <dgm:pt modelId="{F600CC5E-14B9-40B3-962F-18DCB0941E5D}" type="sibTrans" cxnId="{890AE068-2A7C-4F7F-906F-BE530EFC9678}">
      <dgm:prSet/>
      <dgm:spPr/>
      <dgm:t>
        <a:bodyPr/>
        <a:lstStyle/>
        <a:p>
          <a:endParaRPr lang="en-US"/>
        </a:p>
      </dgm:t>
    </dgm:pt>
    <dgm:pt modelId="{32A59CC7-1109-44AB-9F72-97051A7E87AB}">
      <dgm:prSet/>
      <dgm:spPr/>
      <dgm:t>
        <a:bodyPr/>
        <a:lstStyle/>
        <a:p>
          <a:pPr rtl="0"/>
          <a:r>
            <a:rPr lang="en-US" smtClean="0"/>
            <a:t>Threshold based on lowest trough in H</a:t>
          </a:r>
          <a:endParaRPr lang="en-US"/>
        </a:p>
      </dgm:t>
    </dgm:pt>
    <dgm:pt modelId="{F2A0F9E8-ABF4-4593-A5FE-D9BCFC976A92}" type="parTrans" cxnId="{0876358D-ABDB-41EC-B776-ECE1E0770296}">
      <dgm:prSet/>
      <dgm:spPr/>
      <dgm:t>
        <a:bodyPr/>
        <a:lstStyle/>
        <a:p>
          <a:endParaRPr lang="en-US"/>
        </a:p>
      </dgm:t>
    </dgm:pt>
    <dgm:pt modelId="{12756FE0-BEF3-4855-A604-15794518019C}" type="sibTrans" cxnId="{0876358D-ABDB-41EC-B776-ECE1E0770296}">
      <dgm:prSet/>
      <dgm:spPr/>
      <dgm:t>
        <a:bodyPr/>
        <a:lstStyle/>
        <a:p>
          <a:endParaRPr lang="en-US"/>
        </a:p>
      </dgm:t>
    </dgm:pt>
    <dgm:pt modelId="{82CE3D0D-C969-4019-8B38-15A1B05D2E0E}">
      <dgm:prSet/>
      <dgm:spPr/>
      <dgm:t>
        <a:bodyPr/>
        <a:lstStyle/>
        <a:p>
          <a:pPr rtl="0"/>
          <a:r>
            <a:rPr lang="en-US" dirty="0" smtClean="0"/>
            <a:t>Region with larger </a:t>
          </a:r>
          <a:r>
            <a:rPr lang="el-GR" dirty="0" smtClean="0"/>
            <a:t>μ</a:t>
          </a:r>
          <a:r>
            <a:rPr lang="en-US" baseline="-25000" dirty="0" err="1" smtClean="0"/>
            <a:t>rr</a:t>
          </a:r>
          <a:r>
            <a:rPr lang="en-US" dirty="0" smtClean="0"/>
            <a:t> + </a:t>
          </a:r>
          <a:r>
            <a:rPr lang="el-GR" dirty="0" smtClean="0"/>
            <a:t>μ</a:t>
          </a:r>
          <a:r>
            <a:rPr lang="en-US" baseline="-25000" dirty="0" smtClean="0"/>
            <a:t>cc</a:t>
          </a:r>
          <a:r>
            <a:rPr lang="en-US" dirty="0" smtClean="0"/>
            <a:t> is background</a:t>
          </a:r>
          <a:endParaRPr lang="en-US" dirty="0"/>
        </a:p>
      </dgm:t>
    </dgm:pt>
    <dgm:pt modelId="{E5F96760-3867-45E8-9AAB-E0B1BA44C09B}" type="parTrans" cxnId="{FAFC1C13-7532-4FF0-9828-11AA04514D38}">
      <dgm:prSet/>
      <dgm:spPr/>
      <dgm:t>
        <a:bodyPr/>
        <a:lstStyle/>
        <a:p>
          <a:endParaRPr lang="en-US"/>
        </a:p>
      </dgm:t>
    </dgm:pt>
    <dgm:pt modelId="{C52933B5-6845-4416-AE93-18B3DF3AD4B0}" type="sibTrans" cxnId="{FAFC1C13-7532-4FF0-9828-11AA04514D38}">
      <dgm:prSet/>
      <dgm:spPr/>
      <dgm:t>
        <a:bodyPr/>
        <a:lstStyle/>
        <a:p>
          <a:endParaRPr lang="en-US"/>
        </a:p>
      </dgm:t>
    </dgm:pt>
    <dgm:pt modelId="{AA509C05-D64A-4B52-B1AA-21EB8655437E}" type="pres">
      <dgm:prSet presAssocID="{E1B6D3E9-5220-4E29-B7BE-BC271A85DC50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CCD2D6F-F0AC-4304-92F4-0724AD568CD7}" type="pres">
      <dgm:prSet presAssocID="{E1B6D3E9-5220-4E29-B7BE-BC271A85DC50}" presName="dummyMaxCanvas" presStyleCnt="0">
        <dgm:presLayoutVars/>
      </dgm:prSet>
      <dgm:spPr/>
    </dgm:pt>
    <dgm:pt modelId="{CA4F0969-CDAB-40EE-B404-498D81FF95F0}" type="pres">
      <dgm:prSet presAssocID="{E1B6D3E9-5220-4E29-B7BE-BC271A85DC50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907399-643A-4492-BBA8-BC8B4F473561}" type="pres">
      <dgm:prSet presAssocID="{E1B6D3E9-5220-4E29-B7BE-BC271A85DC50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0DA63A-76CB-46F1-ABD8-60529721F922}" type="pres">
      <dgm:prSet presAssocID="{E1B6D3E9-5220-4E29-B7BE-BC271A85DC50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1E7DF2-929C-4265-8080-7AF997DAB656}" type="pres">
      <dgm:prSet presAssocID="{E1B6D3E9-5220-4E29-B7BE-BC271A85DC50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3B2F42-9235-48D2-80E1-AD557D0740D0}" type="pres">
      <dgm:prSet presAssocID="{E1B6D3E9-5220-4E29-B7BE-BC271A85DC50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FC5DF3-E8F2-4B15-81D8-6CD78CE0D6F7}" type="pres">
      <dgm:prSet presAssocID="{E1B6D3E9-5220-4E29-B7BE-BC271A85DC50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5D6562-E979-4639-BFB8-6C5E617CDE45}" type="pres">
      <dgm:prSet presAssocID="{E1B6D3E9-5220-4E29-B7BE-BC271A85DC50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35D926-337E-43F2-A07E-DAA242168D88}" type="pres">
      <dgm:prSet presAssocID="{E1B6D3E9-5220-4E29-B7BE-BC271A85DC50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44A829-C74D-43AA-B635-351DD2A6DDB6}" type="pres">
      <dgm:prSet presAssocID="{E1B6D3E9-5220-4E29-B7BE-BC271A85DC50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082F8C-BDFA-4A42-8693-9BCF887CC820}" type="pres">
      <dgm:prSet presAssocID="{E1B6D3E9-5220-4E29-B7BE-BC271A85DC50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77326A-B505-4038-8C89-A7BF3AA7DE65}" type="pres">
      <dgm:prSet presAssocID="{E1B6D3E9-5220-4E29-B7BE-BC271A85DC50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B243EEC-7E44-4AB0-977E-F72D408BB2D6}" type="presOf" srcId="{280D1A48-D7C2-46A1-BE3A-DE06FCC0F2A3}" destId="{E9907399-643A-4492-BBA8-BC8B4F473561}" srcOrd="0" destOrd="0" presId="urn:microsoft.com/office/officeart/2005/8/layout/vProcess5"/>
    <dgm:cxn modelId="{FAFC1C13-7532-4FF0-9828-11AA04514D38}" srcId="{E1B6D3E9-5220-4E29-B7BE-BC271A85DC50}" destId="{82CE3D0D-C969-4019-8B38-15A1B05D2E0E}" srcOrd="3" destOrd="0" parTransId="{E5F96760-3867-45E8-9AAB-E0B1BA44C09B}" sibTransId="{C52933B5-6845-4416-AE93-18B3DF3AD4B0}"/>
    <dgm:cxn modelId="{DBFD3098-D103-4C8D-9BB1-063919873847}" type="presOf" srcId="{9C1AE576-AC7C-4CA5-BC4F-C259C7E0FEF2}" destId="{CA4F0969-CDAB-40EE-B404-498D81FF95F0}" srcOrd="0" destOrd="0" presId="urn:microsoft.com/office/officeart/2005/8/layout/vProcess5"/>
    <dgm:cxn modelId="{FB5A5F7F-0FE2-45C8-A97F-0130FAFD925E}" type="presOf" srcId="{9C1AE576-AC7C-4CA5-BC4F-C259C7E0FEF2}" destId="{1F35D926-337E-43F2-A07E-DAA242168D88}" srcOrd="1" destOrd="0" presId="urn:microsoft.com/office/officeart/2005/8/layout/vProcess5"/>
    <dgm:cxn modelId="{5A8301FB-7797-4DFE-BC91-BE5202B2CE9A}" type="presOf" srcId="{280D1A48-D7C2-46A1-BE3A-DE06FCC0F2A3}" destId="{2944A829-C74D-43AA-B635-351DD2A6DDB6}" srcOrd="1" destOrd="0" presId="urn:microsoft.com/office/officeart/2005/8/layout/vProcess5"/>
    <dgm:cxn modelId="{0876358D-ABDB-41EC-B776-ECE1E0770296}" srcId="{E1B6D3E9-5220-4E29-B7BE-BC271A85DC50}" destId="{32A59CC7-1109-44AB-9F72-97051A7E87AB}" srcOrd="2" destOrd="0" parTransId="{F2A0F9E8-ABF4-4593-A5FE-D9BCFC976A92}" sibTransId="{12756FE0-BEF3-4855-A604-15794518019C}"/>
    <dgm:cxn modelId="{8CCF25A6-0418-4336-8C76-EC644FEDD902}" type="presOf" srcId="{82CE3D0D-C969-4019-8B38-15A1B05D2E0E}" destId="{EB77326A-B505-4038-8C89-A7BF3AA7DE65}" srcOrd="1" destOrd="0" presId="urn:microsoft.com/office/officeart/2005/8/layout/vProcess5"/>
    <dgm:cxn modelId="{0196AC1B-136D-4144-8B51-186B36B43D1E}" type="presOf" srcId="{F600CC5E-14B9-40B3-962F-18DCB0941E5D}" destId="{5EFC5DF3-E8F2-4B15-81D8-6CD78CE0D6F7}" srcOrd="0" destOrd="0" presId="urn:microsoft.com/office/officeart/2005/8/layout/vProcess5"/>
    <dgm:cxn modelId="{890AE068-2A7C-4F7F-906F-BE530EFC9678}" srcId="{E1B6D3E9-5220-4E29-B7BE-BC271A85DC50}" destId="{280D1A48-D7C2-46A1-BE3A-DE06FCC0F2A3}" srcOrd="1" destOrd="0" parTransId="{68EEA336-99FE-47B8-964A-327109A8E42B}" sibTransId="{F600CC5E-14B9-40B3-962F-18DCB0941E5D}"/>
    <dgm:cxn modelId="{5E6B9450-8FD6-4DF2-AA4A-AB0686A0E7F8}" type="presOf" srcId="{32A59CC7-1109-44AB-9F72-97051A7E87AB}" destId="{79082F8C-BDFA-4A42-8693-9BCF887CC820}" srcOrd="1" destOrd="0" presId="urn:microsoft.com/office/officeart/2005/8/layout/vProcess5"/>
    <dgm:cxn modelId="{D50B4594-2B28-4C96-BF15-97B641BF9DC0}" type="presOf" srcId="{32A59CC7-1109-44AB-9F72-97051A7E87AB}" destId="{3C0DA63A-76CB-46F1-ABD8-60529721F922}" srcOrd="0" destOrd="0" presId="urn:microsoft.com/office/officeart/2005/8/layout/vProcess5"/>
    <dgm:cxn modelId="{66F11589-78BB-48A5-A1B9-1685797B49EA}" type="presOf" srcId="{81ECC594-512B-42B0-96BC-AFD6A6C2F8EE}" destId="{473B2F42-9235-48D2-80E1-AD557D0740D0}" srcOrd="0" destOrd="0" presId="urn:microsoft.com/office/officeart/2005/8/layout/vProcess5"/>
    <dgm:cxn modelId="{626549AB-0BF6-4A32-841F-6CBE9430FE4A}" type="presOf" srcId="{82CE3D0D-C969-4019-8B38-15A1B05D2E0E}" destId="{431E7DF2-929C-4265-8080-7AF997DAB656}" srcOrd="0" destOrd="0" presId="urn:microsoft.com/office/officeart/2005/8/layout/vProcess5"/>
    <dgm:cxn modelId="{7FCBD6C5-72C0-47A0-A349-0617D84D7759}" type="presOf" srcId="{12756FE0-BEF3-4855-A604-15794518019C}" destId="{2A5D6562-E979-4639-BFB8-6C5E617CDE45}" srcOrd="0" destOrd="0" presId="urn:microsoft.com/office/officeart/2005/8/layout/vProcess5"/>
    <dgm:cxn modelId="{CA08526F-67AA-4CA1-AF11-42BBF3727083}" type="presOf" srcId="{E1B6D3E9-5220-4E29-B7BE-BC271A85DC50}" destId="{AA509C05-D64A-4B52-B1AA-21EB8655437E}" srcOrd="0" destOrd="0" presId="urn:microsoft.com/office/officeart/2005/8/layout/vProcess5"/>
    <dgm:cxn modelId="{5E8E3620-4882-4C2A-9C94-3F9A291A7FEB}" srcId="{E1B6D3E9-5220-4E29-B7BE-BC271A85DC50}" destId="{9C1AE576-AC7C-4CA5-BC4F-C259C7E0FEF2}" srcOrd="0" destOrd="0" parTransId="{ABCF9578-9290-4E92-B96F-67402795CE14}" sibTransId="{81ECC594-512B-42B0-96BC-AFD6A6C2F8EE}"/>
    <dgm:cxn modelId="{F07E40A7-85F7-40D6-B94C-8CDEDD89B880}" type="presParOf" srcId="{AA509C05-D64A-4B52-B1AA-21EB8655437E}" destId="{5CCD2D6F-F0AC-4304-92F4-0724AD568CD7}" srcOrd="0" destOrd="0" presId="urn:microsoft.com/office/officeart/2005/8/layout/vProcess5"/>
    <dgm:cxn modelId="{43CEE8FB-3F27-4D85-B6D4-E30867316A2F}" type="presParOf" srcId="{AA509C05-D64A-4B52-B1AA-21EB8655437E}" destId="{CA4F0969-CDAB-40EE-B404-498D81FF95F0}" srcOrd="1" destOrd="0" presId="urn:microsoft.com/office/officeart/2005/8/layout/vProcess5"/>
    <dgm:cxn modelId="{24035A89-A80C-4ED0-B0E7-2FAFAB0C6960}" type="presParOf" srcId="{AA509C05-D64A-4B52-B1AA-21EB8655437E}" destId="{E9907399-643A-4492-BBA8-BC8B4F473561}" srcOrd="2" destOrd="0" presId="urn:microsoft.com/office/officeart/2005/8/layout/vProcess5"/>
    <dgm:cxn modelId="{F0E116DB-63BD-473A-BED4-E68C7CE81423}" type="presParOf" srcId="{AA509C05-D64A-4B52-B1AA-21EB8655437E}" destId="{3C0DA63A-76CB-46F1-ABD8-60529721F922}" srcOrd="3" destOrd="0" presId="urn:microsoft.com/office/officeart/2005/8/layout/vProcess5"/>
    <dgm:cxn modelId="{A84DB480-7510-4BC2-8F50-FFC30558B81D}" type="presParOf" srcId="{AA509C05-D64A-4B52-B1AA-21EB8655437E}" destId="{431E7DF2-929C-4265-8080-7AF997DAB656}" srcOrd="4" destOrd="0" presId="urn:microsoft.com/office/officeart/2005/8/layout/vProcess5"/>
    <dgm:cxn modelId="{18D4DAE6-7289-4100-AF5B-BDDA8C09B23A}" type="presParOf" srcId="{AA509C05-D64A-4B52-B1AA-21EB8655437E}" destId="{473B2F42-9235-48D2-80E1-AD557D0740D0}" srcOrd="5" destOrd="0" presId="urn:microsoft.com/office/officeart/2005/8/layout/vProcess5"/>
    <dgm:cxn modelId="{022A861C-C0D9-4D32-B264-0B6447DBFA05}" type="presParOf" srcId="{AA509C05-D64A-4B52-B1AA-21EB8655437E}" destId="{5EFC5DF3-E8F2-4B15-81D8-6CD78CE0D6F7}" srcOrd="6" destOrd="0" presId="urn:microsoft.com/office/officeart/2005/8/layout/vProcess5"/>
    <dgm:cxn modelId="{FB7314EA-3A3D-4067-8B28-00D1F7954C30}" type="presParOf" srcId="{AA509C05-D64A-4B52-B1AA-21EB8655437E}" destId="{2A5D6562-E979-4639-BFB8-6C5E617CDE45}" srcOrd="7" destOrd="0" presId="urn:microsoft.com/office/officeart/2005/8/layout/vProcess5"/>
    <dgm:cxn modelId="{80DB9EE2-BC39-4186-A431-7CB9A0C6A644}" type="presParOf" srcId="{AA509C05-D64A-4B52-B1AA-21EB8655437E}" destId="{1F35D926-337E-43F2-A07E-DAA242168D88}" srcOrd="8" destOrd="0" presId="urn:microsoft.com/office/officeart/2005/8/layout/vProcess5"/>
    <dgm:cxn modelId="{30EDFB46-93B6-44CF-81DE-BFDA23DF38E2}" type="presParOf" srcId="{AA509C05-D64A-4B52-B1AA-21EB8655437E}" destId="{2944A829-C74D-43AA-B635-351DD2A6DDB6}" srcOrd="9" destOrd="0" presId="urn:microsoft.com/office/officeart/2005/8/layout/vProcess5"/>
    <dgm:cxn modelId="{2AC3C3D0-BF4B-4496-86A8-01BC0AB84BE1}" type="presParOf" srcId="{AA509C05-D64A-4B52-B1AA-21EB8655437E}" destId="{79082F8C-BDFA-4A42-8693-9BCF887CC820}" srcOrd="10" destOrd="0" presId="urn:microsoft.com/office/officeart/2005/8/layout/vProcess5"/>
    <dgm:cxn modelId="{56F2C3BA-CA57-4904-A667-EECB4B8C89D4}" type="presParOf" srcId="{AA509C05-D64A-4B52-B1AA-21EB8655437E}" destId="{EB77326A-B505-4038-8C89-A7BF3AA7DE65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AD39A8-033A-42C3-8E9C-A240A7F480B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48E332F-3459-4705-B30A-DCA8D851F334}">
      <dgm:prSet/>
      <dgm:spPr/>
      <dgm:t>
        <a:bodyPr/>
        <a:lstStyle/>
        <a:p>
          <a:pPr rtl="0"/>
          <a:r>
            <a:rPr lang="en-US" smtClean="0"/>
            <a:t>Training</a:t>
          </a:r>
          <a:endParaRPr lang="en-US"/>
        </a:p>
      </dgm:t>
    </dgm:pt>
    <dgm:pt modelId="{3C979CFD-11EB-41F9-A009-362E8D85DC23}" type="parTrans" cxnId="{3E441C9A-9985-44DB-94D6-A1BE2FDB1E9C}">
      <dgm:prSet/>
      <dgm:spPr/>
      <dgm:t>
        <a:bodyPr/>
        <a:lstStyle/>
        <a:p>
          <a:endParaRPr lang="en-US"/>
        </a:p>
      </dgm:t>
    </dgm:pt>
    <dgm:pt modelId="{64084D07-3E4B-4685-9828-4108A11DC468}" type="sibTrans" cxnId="{3E441C9A-9985-44DB-94D6-A1BE2FDB1E9C}">
      <dgm:prSet/>
      <dgm:spPr/>
      <dgm:t>
        <a:bodyPr/>
        <a:lstStyle/>
        <a:p>
          <a:endParaRPr lang="en-US"/>
        </a:p>
      </dgm:t>
    </dgm:pt>
    <dgm:pt modelId="{6AC8E305-EA1A-4C4B-AEAF-0289D28EC03C}">
      <dgm:prSet/>
      <dgm:spPr/>
      <dgm:t>
        <a:bodyPr/>
        <a:lstStyle/>
        <a:p>
          <a:pPr rtl="0"/>
          <a:r>
            <a:rPr lang="en-US" smtClean="0"/>
            <a:t>Find N-dimensional mean of each class</a:t>
          </a:r>
          <a:endParaRPr lang="en-US"/>
        </a:p>
      </dgm:t>
    </dgm:pt>
    <dgm:pt modelId="{37C17898-C3FE-42A9-9EBB-0EC7E6993A8D}" type="parTrans" cxnId="{58C3B35D-9E14-4554-9D2A-F514CA2CA0CE}">
      <dgm:prSet/>
      <dgm:spPr/>
      <dgm:t>
        <a:bodyPr/>
        <a:lstStyle/>
        <a:p>
          <a:endParaRPr lang="en-US"/>
        </a:p>
      </dgm:t>
    </dgm:pt>
    <dgm:pt modelId="{81825B54-1BE6-43C1-BC48-D80D33C66BD9}" type="sibTrans" cxnId="{58C3B35D-9E14-4554-9D2A-F514CA2CA0CE}">
      <dgm:prSet/>
      <dgm:spPr/>
      <dgm:t>
        <a:bodyPr/>
        <a:lstStyle/>
        <a:p>
          <a:endParaRPr lang="en-US"/>
        </a:p>
      </dgm:t>
    </dgm:pt>
    <dgm:pt modelId="{633974BF-3B2D-4789-B7AE-06337E9FB7D9}">
      <dgm:prSet/>
      <dgm:spPr/>
      <dgm:t>
        <a:bodyPr/>
        <a:lstStyle/>
        <a:p>
          <a:pPr rtl="0"/>
          <a:r>
            <a:rPr lang="en-US" smtClean="0"/>
            <a:t>Testing</a:t>
          </a:r>
          <a:endParaRPr lang="en-US"/>
        </a:p>
      </dgm:t>
    </dgm:pt>
    <dgm:pt modelId="{3E7F34C2-4E3A-495E-B60F-2B419B414F50}" type="parTrans" cxnId="{7F6092A7-4BA4-4D5C-88C3-07E7286C88C2}">
      <dgm:prSet/>
      <dgm:spPr/>
      <dgm:t>
        <a:bodyPr/>
        <a:lstStyle/>
        <a:p>
          <a:endParaRPr lang="en-US"/>
        </a:p>
      </dgm:t>
    </dgm:pt>
    <dgm:pt modelId="{CDE4D286-0332-455A-B204-23327CE0C98C}" type="sibTrans" cxnId="{7F6092A7-4BA4-4D5C-88C3-07E7286C88C2}">
      <dgm:prSet/>
      <dgm:spPr/>
      <dgm:t>
        <a:bodyPr/>
        <a:lstStyle/>
        <a:p>
          <a:endParaRPr lang="en-US"/>
        </a:p>
      </dgm:t>
    </dgm:pt>
    <dgm:pt modelId="{921C9304-D004-4B55-9339-A74C4C375A83}">
      <dgm:prSet/>
      <dgm:spPr/>
      <dgm:t>
        <a:bodyPr/>
        <a:lstStyle/>
        <a:p>
          <a:pPr rtl="0"/>
          <a:r>
            <a:rPr lang="en-US" smtClean="0"/>
            <a:t>K-Means Clustering</a:t>
          </a:r>
          <a:endParaRPr lang="en-US"/>
        </a:p>
      </dgm:t>
    </dgm:pt>
    <dgm:pt modelId="{DB367345-FD00-4BA4-98AD-5370147A785A}" type="parTrans" cxnId="{7B0758A3-B93C-441D-A501-D94C3C5E7F2C}">
      <dgm:prSet/>
      <dgm:spPr/>
      <dgm:t>
        <a:bodyPr/>
        <a:lstStyle/>
        <a:p>
          <a:endParaRPr lang="en-US"/>
        </a:p>
      </dgm:t>
    </dgm:pt>
    <dgm:pt modelId="{12F73EB5-8087-4EEC-BA6E-9EC4C016D178}" type="sibTrans" cxnId="{7B0758A3-B93C-441D-A501-D94C3C5E7F2C}">
      <dgm:prSet/>
      <dgm:spPr/>
      <dgm:t>
        <a:bodyPr/>
        <a:lstStyle/>
        <a:p>
          <a:endParaRPr lang="en-US"/>
        </a:p>
      </dgm:t>
    </dgm:pt>
    <dgm:pt modelId="{D689AE45-E95D-479B-8D03-827CA800941B}">
      <dgm:prSet/>
      <dgm:spPr/>
      <dgm:t>
        <a:bodyPr/>
        <a:lstStyle/>
        <a:p>
          <a:pPr rtl="0"/>
          <a:r>
            <a:rPr lang="en-US" smtClean="0"/>
            <a:t>Dist scaled by std dev of each dimension</a:t>
          </a:r>
          <a:endParaRPr lang="en-US"/>
        </a:p>
      </dgm:t>
    </dgm:pt>
    <dgm:pt modelId="{A247B7AF-19BC-43AF-B765-9696ED440556}" type="parTrans" cxnId="{7C3A9F6A-98DF-47F0-BC62-B50AA1F69EAF}">
      <dgm:prSet/>
      <dgm:spPr/>
      <dgm:t>
        <a:bodyPr/>
        <a:lstStyle/>
        <a:p>
          <a:endParaRPr lang="en-US"/>
        </a:p>
      </dgm:t>
    </dgm:pt>
    <dgm:pt modelId="{1981BD0F-B2E9-46A1-9EB1-2A710AD9CF85}" type="sibTrans" cxnId="{7C3A9F6A-98DF-47F0-BC62-B50AA1F69EAF}">
      <dgm:prSet/>
      <dgm:spPr/>
      <dgm:t>
        <a:bodyPr/>
        <a:lstStyle/>
        <a:p>
          <a:endParaRPr lang="en-US"/>
        </a:p>
      </dgm:t>
    </dgm:pt>
    <dgm:pt modelId="{E8092218-1880-4FA2-9E72-8182C1B907DB}">
      <dgm:prSet/>
      <dgm:spPr/>
      <dgm:t>
        <a:bodyPr/>
        <a:lstStyle/>
        <a:p>
          <a:pPr rtl="0"/>
          <a:r>
            <a:rPr lang="en-US" smtClean="0"/>
            <a:t>Dist scaled to normalize dimension ranges</a:t>
          </a:r>
          <a:endParaRPr lang="en-US"/>
        </a:p>
      </dgm:t>
    </dgm:pt>
    <dgm:pt modelId="{9B2AF06A-C9BD-4617-9AA7-E8D9E2163974}" type="parTrans" cxnId="{20380F70-69B6-4903-8BD3-283A093BDCBE}">
      <dgm:prSet/>
      <dgm:spPr/>
      <dgm:t>
        <a:bodyPr/>
        <a:lstStyle/>
        <a:p>
          <a:endParaRPr lang="en-US"/>
        </a:p>
      </dgm:t>
    </dgm:pt>
    <dgm:pt modelId="{B3BE207C-E843-435D-A18E-8AC29B1988FA}" type="sibTrans" cxnId="{20380F70-69B6-4903-8BD3-283A093BDCBE}">
      <dgm:prSet/>
      <dgm:spPr/>
      <dgm:t>
        <a:bodyPr/>
        <a:lstStyle/>
        <a:p>
          <a:endParaRPr lang="en-US"/>
        </a:p>
      </dgm:t>
    </dgm:pt>
    <dgm:pt modelId="{0DCC5701-4214-4D94-A82D-12071A2E3B2E}">
      <dgm:prSet/>
      <dgm:spPr/>
      <dgm:t>
        <a:bodyPr/>
        <a:lstStyle/>
        <a:p>
          <a:pPr rtl="0"/>
          <a:r>
            <a:rPr lang="en-US" smtClean="0"/>
            <a:t>Manually tuned weights by feature</a:t>
          </a:r>
          <a:endParaRPr lang="en-US"/>
        </a:p>
      </dgm:t>
    </dgm:pt>
    <dgm:pt modelId="{B18DEC48-FBEF-4DA3-96F1-0DDA6CBD8DDE}" type="parTrans" cxnId="{03688B73-7989-4645-AC3B-182519CE0065}">
      <dgm:prSet/>
      <dgm:spPr/>
      <dgm:t>
        <a:bodyPr/>
        <a:lstStyle/>
        <a:p>
          <a:endParaRPr lang="en-US"/>
        </a:p>
      </dgm:t>
    </dgm:pt>
    <dgm:pt modelId="{DA11D180-F121-4F02-9117-67357BF609EB}" type="sibTrans" cxnId="{03688B73-7989-4645-AC3B-182519CE0065}">
      <dgm:prSet/>
      <dgm:spPr/>
      <dgm:t>
        <a:bodyPr/>
        <a:lstStyle/>
        <a:p>
          <a:endParaRPr lang="en-US"/>
        </a:p>
      </dgm:t>
    </dgm:pt>
    <dgm:pt modelId="{FBB4F203-21B3-4A87-A5E7-AC62876F7206}">
      <dgm:prSet/>
      <dgm:spPr/>
      <dgm:t>
        <a:bodyPr/>
        <a:lstStyle/>
        <a:p>
          <a:pPr rtl="0"/>
          <a:r>
            <a:rPr lang="en-US" smtClean="0"/>
            <a:t>More weight to more important features</a:t>
          </a:r>
          <a:endParaRPr lang="en-US"/>
        </a:p>
      </dgm:t>
    </dgm:pt>
    <dgm:pt modelId="{0BC08C12-291C-4A0B-981B-1969F7DDF715}" type="parTrans" cxnId="{9054E373-FAEA-4A13-8742-B78C0A25B758}">
      <dgm:prSet/>
      <dgm:spPr/>
      <dgm:t>
        <a:bodyPr/>
        <a:lstStyle/>
        <a:p>
          <a:endParaRPr lang="en-US"/>
        </a:p>
      </dgm:t>
    </dgm:pt>
    <dgm:pt modelId="{0A702FD3-653D-47B8-94A7-A4C963ABC796}" type="sibTrans" cxnId="{9054E373-FAEA-4A13-8742-B78C0A25B758}">
      <dgm:prSet/>
      <dgm:spPr/>
      <dgm:t>
        <a:bodyPr/>
        <a:lstStyle/>
        <a:p>
          <a:endParaRPr lang="en-US"/>
        </a:p>
      </dgm:t>
    </dgm:pt>
    <dgm:pt modelId="{089AA8DD-57E6-4550-957F-84930441691D}" type="pres">
      <dgm:prSet presAssocID="{89AD39A8-033A-42C3-8E9C-A240A7F480B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009FFD0-D222-4B03-9EA9-C92471BCD9DC}" type="pres">
      <dgm:prSet presAssocID="{F48E332F-3459-4705-B30A-DCA8D851F334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BB81D5-4EF3-4B5E-A23A-812D61905779}" type="pres">
      <dgm:prSet presAssocID="{F48E332F-3459-4705-B30A-DCA8D851F334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F7AE22-5AB6-4652-9D04-B2F8740234A9}" type="pres">
      <dgm:prSet presAssocID="{633974BF-3B2D-4789-B7AE-06337E9FB7D9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655599-5F59-49D3-B74B-3CFA1652679D}" type="pres">
      <dgm:prSet presAssocID="{633974BF-3B2D-4789-B7AE-06337E9FB7D9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0137773-6053-4389-9303-8894BD2EAF1C}" type="presOf" srcId="{0DCC5701-4214-4D94-A82D-12071A2E3B2E}" destId="{23655599-5F59-49D3-B74B-3CFA1652679D}" srcOrd="0" destOrd="3" presId="urn:microsoft.com/office/officeart/2005/8/layout/vList2"/>
    <dgm:cxn modelId="{3E441C9A-9985-44DB-94D6-A1BE2FDB1E9C}" srcId="{89AD39A8-033A-42C3-8E9C-A240A7F480B6}" destId="{F48E332F-3459-4705-B30A-DCA8D851F334}" srcOrd="0" destOrd="0" parTransId="{3C979CFD-11EB-41F9-A009-362E8D85DC23}" sibTransId="{64084D07-3E4B-4685-9828-4108A11DC468}"/>
    <dgm:cxn modelId="{9054E373-FAEA-4A13-8742-B78C0A25B758}" srcId="{0DCC5701-4214-4D94-A82D-12071A2E3B2E}" destId="{FBB4F203-21B3-4A87-A5E7-AC62876F7206}" srcOrd="0" destOrd="0" parTransId="{0BC08C12-291C-4A0B-981B-1969F7DDF715}" sibTransId="{0A702FD3-653D-47B8-94A7-A4C963ABC796}"/>
    <dgm:cxn modelId="{20380F70-69B6-4903-8BD3-283A093BDCBE}" srcId="{921C9304-D004-4B55-9339-A74C4C375A83}" destId="{E8092218-1880-4FA2-9E72-8182C1B907DB}" srcOrd="1" destOrd="0" parTransId="{9B2AF06A-C9BD-4617-9AA7-E8D9E2163974}" sibTransId="{B3BE207C-E843-435D-A18E-8AC29B1988FA}"/>
    <dgm:cxn modelId="{F406F9F3-DF8A-4444-A361-89B08D7B0874}" type="presOf" srcId="{633974BF-3B2D-4789-B7AE-06337E9FB7D9}" destId="{ADF7AE22-5AB6-4652-9D04-B2F8740234A9}" srcOrd="0" destOrd="0" presId="urn:microsoft.com/office/officeart/2005/8/layout/vList2"/>
    <dgm:cxn modelId="{F6EDB919-2F41-4ED5-A332-E4791C3F3A8F}" type="presOf" srcId="{89AD39A8-033A-42C3-8E9C-A240A7F480B6}" destId="{089AA8DD-57E6-4550-957F-84930441691D}" srcOrd="0" destOrd="0" presId="urn:microsoft.com/office/officeart/2005/8/layout/vList2"/>
    <dgm:cxn modelId="{03688B73-7989-4645-AC3B-182519CE0065}" srcId="{633974BF-3B2D-4789-B7AE-06337E9FB7D9}" destId="{0DCC5701-4214-4D94-A82D-12071A2E3B2E}" srcOrd="1" destOrd="0" parTransId="{B18DEC48-FBEF-4DA3-96F1-0DDA6CBD8DDE}" sibTransId="{DA11D180-F121-4F02-9117-67357BF609EB}"/>
    <dgm:cxn modelId="{52FFC685-00EB-4B0E-B32B-3607423E28ED}" type="presOf" srcId="{FBB4F203-21B3-4A87-A5E7-AC62876F7206}" destId="{23655599-5F59-49D3-B74B-3CFA1652679D}" srcOrd="0" destOrd="4" presId="urn:microsoft.com/office/officeart/2005/8/layout/vList2"/>
    <dgm:cxn modelId="{6B0BA37A-6E52-4018-AB9B-AD6DD0E8BF7C}" type="presOf" srcId="{E8092218-1880-4FA2-9E72-8182C1B907DB}" destId="{23655599-5F59-49D3-B74B-3CFA1652679D}" srcOrd="0" destOrd="2" presId="urn:microsoft.com/office/officeart/2005/8/layout/vList2"/>
    <dgm:cxn modelId="{7C3A9F6A-98DF-47F0-BC62-B50AA1F69EAF}" srcId="{921C9304-D004-4B55-9339-A74C4C375A83}" destId="{D689AE45-E95D-479B-8D03-827CA800941B}" srcOrd="0" destOrd="0" parTransId="{A247B7AF-19BC-43AF-B765-9696ED440556}" sibTransId="{1981BD0F-B2E9-46A1-9EB1-2A710AD9CF85}"/>
    <dgm:cxn modelId="{7F6092A7-4BA4-4D5C-88C3-07E7286C88C2}" srcId="{89AD39A8-033A-42C3-8E9C-A240A7F480B6}" destId="{633974BF-3B2D-4789-B7AE-06337E9FB7D9}" srcOrd="1" destOrd="0" parTransId="{3E7F34C2-4E3A-495E-B60F-2B419B414F50}" sibTransId="{CDE4D286-0332-455A-B204-23327CE0C98C}"/>
    <dgm:cxn modelId="{7B0758A3-B93C-441D-A501-D94C3C5E7F2C}" srcId="{633974BF-3B2D-4789-B7AE-06337E9FB7D9}" destId="{921C9304-D004-4B55-9339-A74C4C375A83}" srcOrd="0" destOrd="0" parTransId="{DB367345-FD00-4BA4-98AD-5370147A785A}" sibTransId="{12F73EB5-8087-4EEC-BA6E-9EC4C016D178}"/>
    <dgm:cxn modelId="{58C3B35D-9E14-4554-9D2A-F514CA2CA0CE}" srcId="{F48E332F-3459-4705-B30A-DCA8D851F334}" destId="{6AC8E305-EA1A-4C4B-AEAF-0289D28EC03C}" srcOrd="0" destOrd="0" parTransId="{37C17898-C3FE-42A9-9EBB-0EC7E6993A8D}" sibTransId="{81825B54-1BE6-43C1-BC48-D80D33C66BD9}"/>
    <dgm:cxn modelId="{81538735-24C4-4D1E-8DDF-80969253CA3F}" type="presOf" srcId="{921C9304-D004-4B55-9339-A74C4C375A83}" destId="{23655599-5F59-49D3-B74B-3CFA1652679D}" srcOrd="0" destOrd="0" presId="urn:microsoft.com/office/officeart/2005/8/layout/vList2"/>
    <dgm:cxn modelId="{7795F79C-0511-4440-933E-DFE551DBAE00}" type="presOf" srcId="{6AC8E305-EA1A-4C4B-AEAF-0289D28EC03C}" destId="{09BB81D5-4EF3-4B5E-A23A-812D61905779}" srcOrd="0" destOrd="0" presId="urn:microsoft.com/office/officeart/2005/8/layout/vList2"/>
    <dgm:cxn modelId="{0A6E8141-AC9D-4FEF-A53E-B1A5283D5A5B}" type="presOf" srcId="{F48E332F-3459-4705-B30A-DCA8D851F334}" destId="{6009FFD0-D222-4B03-9EA9-C92471BCD9DC}" srcOrd="0" destOrd="0" presId="urn:microsoft.com/office/officeart/2005/8/layout/vList2"/>
    <dgm:cxn modelId="{45B1F115-1CD0-4AAC-B749-5873E0388D1E}" type="presOf" srcId="{D689AE45-E95D-479B-8D03-827CA800941B}" destId="{23655599-5F59-49D3-B74B-3CFA1652679D}" srcOrd="0" destOrd="1" presId="urn:microsoft.com/office/officeart/2005/8/layout/vList2"/>
    <dgm:cxn modelId="{B9ACB2BF-9612-4AE1-8F00-302335F43008}" type="presParOf" srcId="{089AA8DD-57E6-4550-957F-84930441691D}" destId="{6009FFD0-D222-4B03-9EA9-C92471BCD9DC}" srcOrd="0" destOrd="0" presId="urn:microsoft.com/office/officeart/2005/8/layout/vList2"/>
    <dgm:cxn modelId="{C83E07CF-7726-42BC-B5B3-2651C3170887}" type="presParOf" srcId="{089AA8DD-57E6-4550-957F-84930441691D}" destId="{09BB81D5-4EF3-4B5E-A23A-812D61905779}" srcOrd="1" destOrd="0" presId="urn:microsoft.com/office/officeart/2005/8/layout/vList2"/>
    <dgm:cxn modelId="{9EC744F7-327B-4592-B4E7-4BD205761B8E}" type="presParOf" srcId="{089AA8DD-57E6-4550-957F-84930441691D}" destId="{ADF7AE22-5AB6-4652-9D04-B2F8740234A9}" srcOrd="2" destOrd="0" presId="urn:microsoft.com/office/officeart/2005/8/layout/vList2"/>
    <dgm:cxn modelId="{DEBF539E-A993-45D6-A5FB-C14CBD45C95B}" type="presParOf" srcId="{089AA8DD-57E6-4550-957F-84930441691D}" destId="{23655599-5F59-49D3-B74B-3CFA1652679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4F0969-CDAB-40EE-B404-498D81FF95F0}">
      <dsp:nvSpPr>
        <dsp:cNvPr id="0" name=""/>
        <dsp:cNvSpPr/>
      </dsp:nvSpPr>
      <dsp:spPr>
        <a:xfrm>
          <a:off x="0" y="0"/>
          <a:ext cx="4267200" cy="9649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Use R, B, or G as gray image based on largest </a:t>
          </a:r>
          <a:r>
            <a:rPr lang="el-GR" sz="1900" kern="1200" dirty="0" smtClean="0"/>
            <a:t>σ</a:t>
          </a:r>
          <a:endParaRPr lang="en-US" sz="1900" kern="1200" dirty="0"/>
        </a:p>
      </dsp:txBody>
      <dsp:txXfrm>
        <a:off x="28262" y="28262"/>
        <a:ext cx="3144422" cy="908411"/>
      </dsp:txXfrm>
    </dsp:sp>
    <dsp:sp modelId="{E9907399-643A-4492-BBA8-BC8B4F473561}">
      <dsp:nvSpPr>
        <dsp:cNvPr id="0" name=""/>
        <dsp:cNvSpPr/>
      </dsp:nvSpPr>
      <dsp:spPr>
        <a:xfrm>
          <a:off x="357377" y="1140378"/>
          <a:ext cx="4267200" cy="9649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Create intensity histogram H, and smooth</a:t>
          </a:r>
          <a:endParaRPr lang="en-US" sz="1900" kern="1200" dirty="0"/>
        </a:p>
      </dsp:txBody>
      <dsp:txXfrm>
        <a:off x="385639" y="1168640"/>
        <a:ext cx="3226089" cy="908411"/>
      </dsp:txXfrm>
    </dsp:sp>
    <dsp:sp modelId="{3C0DA63A-76CB-46F1-ABD8-60529721F922}">
      <dsp:nvSpPr>
        <dsp:cNvPr id="0" name=""/>
        <dsp:cNvSpPr/>
      </dsp:nvSpPr>
      <dsp:spPr>
        <a:xfrm>
          <a:off x="709421" y="2280756"/>
          <a:ext cx="4267200" cy="9649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Threshold based on lowest trough in H</a:t>
          </a:r>
          <a:endParaRPr lang="en-US" sz="1900" kern="1200"/>
        </a:p>
      </dsp:txBody>
      <dsp:txXfrm>
        <a:off x="737683" y="2309018"/>
        <a:ext cx="3231423" cy="908411"/>
      </dsp:txXfrm>
    </dsp:sp>
    <dsp:sp modelId="{431E7DF2-929C-4265-8080-7AF997DAB656}">
      <dsp:nvSpPr>
        <dsp:cNvPr id="0" name=""/>
        <dsp:cNvSpPr/>
      </dsp:nvSpPr>
      <dsp:spPr>
        <a:xfrm>
          <a:off x="1066799" y="3421135"/>
          <a:ext cx="4267200" cy="9649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Region with larger </a:t>
          </a:r>
          <a:r>
            <a:rPr lang="el-GR" sz="1900" kern="1200" dirty="0" smtClean="0"/>
            <a:t>μ</a:t>
          </a:r>
          <a:r>
            <a:rPr lang="en-US" sz="1900" kern="1200" baseline="-25000" dirty="0" err="1" smtClean="0"/>
            <a:t>rr</a:t>
          </a:r>
          <a:r>
            <a:rPr lang="en-US" sz="1900" kern="1200" dirty="0" smtClean="0"/>
            <a:t> + </a:t>
          </a:r>
          <a:r>
            <a:rPr lang="el-GR" sz="1900" kern="1200" dirty="0" smtClean="0"/>
            <a:t>μ</a:t>
          </a:r>
          <a:r>
            <a:rPr lang="en-US" sz="1900" kern="1200" baseline="-25000" dirty="0" smtClean="0"/>
            <a:t>cc</a:t>
          </a:r>
          <a:r>
            <a:rPr lang="en-US" sz="1900" kern="1200" dirty="0" smtClean="0"/>
            <a:t> is background</a:t>
          </a:r>
          <a:endParaRPr lang="en-US" sz="1900" kern="1200" dirty="0"/>
        </a:p>
      </dsp:txBody>
      <dsp:txXfrm>
        <a:off x="1095061" y="3449397"/>
        <a:ext cx="3226089" cy="908411"/>
      </dsp:txXfrm>
    </dsp:sp>
    <dsp:sp modelId="{473B2F42-9235-48D2-80E1-AD557D0740D0}">
      <dsp:nvSpPr>
        <dsp:cNvPr id="0" name=""/>
        <dsp:cNvSpPr/>
      </dsp:nvSpPr>
      <dsp:spPr>
        <a:xfrm>
          <a:off x="3639991" y="739052"/>
          <a:ext cx="627208" cy="62720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3781113" y="739052"/>
        <a:ext cx="344964" cy="471974"/>
      </dsp:txXfrm>
    </dsp:sp>
    <dsp:sp modelId="{5EFC5DF3-E8F2-4B15-81D8-6CD78CE0D6F7}">
      <dsp:nvSpPr>
        <dsp:cNvPr id="0" name=""/>
        <dsp:cNvSpPr/>
      </dsp:nvSpPr>
      <dsp:spPr>
        <a:xfrm>
          <a:off x="3997369" y="1879431"/>
          <a:ext cx="627208" cy="62720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4138491" y="1879431"/>
        <a:ext cx="344964" cy="471974"/>
      </dsp:txXfrm>
    </dsp:sp>
    <dsp:sp modelId="{2A5D6562-E979-4639-BFB8-6C5E617CDE45}">
      <dsp:nvSpPr>
        <dsp:cNvPr id="0" name=""/>
        <dsp:cNvSpPr/>
      </dsp:nvSpPr>
      <dsp:spPr>
        <a:xfrm>
          <a:off x="4349413" y="3019809"/>
          <a:ext cx="627208" cy="62720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4490535" y="3019809"/>
        <a:ext cx="344964" cy="4719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09FFD0-D222-4B03-9EA9-C92471BCD9DC}">
      <dsp:nvSpPr>
        <dsp:cNvPr id="0" name=""/>
        <dsp:cNvSpPr/>
      </dsp:nvSpPr>
      <dsp:spPr>
        <a:xfrm>
          <a:off x="0" y="24906"/>
          <a:ext cx="8229600" cy="8108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Training</a:t>
          </a:r>
          <a:endParaRPr lang="en-US" sz="2800" kern="1200"/>
        </a:p>
      </dsp:txBody>
      <dsp:txXfrm>
        <a:off x="39580" y="64486"/>
        <a:ext cx="8150440" cy="731649"/>
      </dsp:txXfrm>
    </dsp:sp>
    <dsp:sp modelId="{09BB81D5-4EF3-4B5E-A23A-812D61905779}">
      <dsp:nvSpPr>
        <dsp:cNvPr id="0" name=""/>
        <dsp:cNvSpPr/>
      </dsp:nvSpPr>
      <dsp:spPr>
        <a:xfrm>
          <a:off x="0" y="835716"/>
          <a:ext cx="8229600" cy="478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5560" rIns="199136" bIns="35560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smtClean="0"/>
            <a:t>Find N-dimensional mean of each class</a:t>
          </a:r>
          <a:endParaRPr lang="en-US" sz="2200" kern="1200"/>
        </a:p>
      </dsp:txBody>
      <dsp:txXfrm>
        <a:off x="0" y="835716"/>
        <a:ext cx="8229600" cy="478170"/>
      </dsp:txXfrm>
    </dsp:sp>
    <dsp:sp modelId="{ADF7AE22-5AB6-4652-9D04-B2F8740234A9}">
      <dsp:nvSpPr>
        <dsp:cNvPr id="0" name=""/>
        <dsp:cNvSpPr/>
      </dsp:nvSpPr>
      <dsp:spPr>
        <a:xfrm>
          <a:off x="0" y="1313886"/>
          <a:ext cx="8229600" cy="8108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Testing</a:t>
          </a:r>
          <a:endParaRPr lang="en-US" sz="2800" kern="1200"/>
        </a:p>
      </dsp:txBody>
      <dsp:txXfrm>
        <a:off x="39580" y="1353466"/>
        <a:ext cx="8150440" cy="731649"/>
      </dsp:txXfrm>
    </dsp:sp>
    <dsp:sp modelId="{23655599-5F59-49D3-B74B-3CFA1652679D}">
      <dsp:nvSpPr>
        <dsp:cNvPr id="0" name=""/>
        <dsp:cNvSpPr/>
      </dsp:nvSpPr>
      <dsp:spPr>
        <a:xfrm>
          <a:off x="0" y="2124696"/>
          <a:ext cx="8229600" cy="2376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5560" rIns="199136" bIns="35560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smtClean="0"/>
            <a:t>K-Means Clustering</a:t>
          </a:r>
          <a:endParaRPr lang="en-US" sz="2200" kern="1200"/>
        </a:p>
        <a:p>
          <a:pPr marL="457200" lvl="2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smtClean="0"/>
            <a:t>Dist scaled by std dev of each dimension</a:t>
          </a:r>
          <a:endParaRPr lang="en-US" sz="2200" kern="1200"/>
        </a:p>
        <a:p>
          <a:pPr marL="457200" lvl="2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smtClean="0"/>
            <a:t>Dist scaled to normalize dimension ranges</a:t>
          </a:r>
          <a:endParaRPr lang="en-US" sz="2200" kern="120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smtClean="0"/>
            <a:t>Manually tuned weights by feature</a:t>
          </a:r>
          <a:endParaRPr lang="en-US" sz="2200" kern="1200"/>
        </a:p>
        <a:p>
          <a:pPr marL="457200" lvl="2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smtClean="0"/>
            <a:t>More weight to more important features</a:t>
          </a:r>
          <a:endParaRPr lang="en-US" sz="2200" kern="1200"/>
        </a:p>
      </dsp:txBody>
      <dsp:txXfrm>
        <a:off x="0" y="2124696"/>
        <a:ext cx="8229600" cy="23763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D363F8-FFE5-4BF3-A041-C591F6C11BBD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C74A5-2FBC-4B2A-BF83-5BA8E7E77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816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B8CFC-D614-4432-A7DB-A65856E85B43}" type="datetimeFigureOut">
              <a:rPr lang="en-US" smtClean="0"/>
              <a:t>12/3/2015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3BC3C-0900-4ACD-9030-5BE6C2442A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04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855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048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</a:t>
            </a:r>
            <a:r>
              <a:rPr lang="en-US" dirty="0" smtClean="0"/>
              <a:t>ullet #1:</a:t>
            </a:r>
            <a:r>
              <a:rPr lang="en-US" baseline="0" dirty="0" smtClean="0"/>
              <a:t> referencing interactions between various parts of the system is meant to refer to the fact that we found that a feature may do a good job classifying the images, but when combined with the other features may actually be detrimental to the performance of the system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Bullet #2: while implementing the feature calculations is important, the system also needs quality images in the database and needs a good structure for the classification system (spent more time than expected on how to combine the results of the features into a system that can actually recognize the food images)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849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85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026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026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026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rangefilt</a:t>
            </a:r>
            <a:r>
              <a:rPr lang="en-US" baseline="0" dirty="0" smtClean="0"/>
              <a:t> function: each output cell contains the range value (maximum value – minimum value) of the 3x3 neighborhood around the corresponding pixel in the input image</a:t>
            </a:r>
          </a:p>
          <a:p>
            <a:r>
              <a:rPr lang="en-US" baseline="0" dirty="0" smtClean="0"/>
              <a:t>Note: filter applied to a grayscale version of the foregrounded image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Value</a:t>
            </a:r>
            <a:r>
              <a:rPr lang="en-US" baseline="0" dirty="0" smtClean="0"/>
              <a:t> returned for the broccoli image =  1721079 / 25095 = 68.5825</a:t>
            </a:r>
          </a:p>
          <a:p>
            <a:r>
              <a:rPr lang="en-US" baseline="0" dirty="0" smtClean="0"/>
              <a:t>Value returned for the fries image = 2352384 / 1010810 = 23.2725</a:t>
            </a:r>
          </a:p>
          <a:p>
            <a:r>
              <a:rPr lang="en-US" baseline="0" dirty="0" smtClean="0"/>
              <a:t>Value returned for the strawberry image = 952773 / 12306 = 77.4235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459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Filters applied to the image are formed by convolving combinations of level, edge, spot, and ripple detector 1-dimensional vectors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Goal of the variation analysis: high interclass variation and low intraclass variation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Previously explained method is more efficient and was thus chosen because Laws did not provide any advantage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7606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026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026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DE5661A-BDAA-4579-B2F5-AA9011776D83}" type="datetimeFigureOut">
              <a:rPr lang="en-US" smtClean="0"/>
              <a:t>12/3/2015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97E45AC-E90B-4869-BB4D-67EEE79EAA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698992-9F5B-4E9D-871D-4517B2EC8643}" type="datetimeFigureOut">
              <a:rPr lang="en-US" smtClean="0"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1BFF28-7A78-4393-9577-5BAAAFE2503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12/3/2015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13" Type="http://schemas.openxmlformats.org/officeDocument/2006/relationships/image" Target="../media/image39.jpeg"/><Relationship Id="rId3" Type="http://schemas.openxmlformats.org/officeDocument/2006/relationships/image" Target="../media/image29.jpeg"/><Relationship Id="rId7" Type="http://schemas.openxmlformats.org/officeDocument/2006/relationships/image" Target="../media/image33.jpeg"/><Relationship Id="rId12" Type="http://schemas.openxmlformats.org/officeDocument/2006/relationships/image" Target="../media/image38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eg"/><Relationship Id="rId11" Type="http://schemas.openxmlformats.org/officeDocument/2006/relationships/image" Target="../media/image37.jpeg"/><Relationship Id="rId5" Type="http://schemas.openxmlformats.org/officeDocument/2006/relationships/image" Target="../media/image31.jpeg"/><Relationship Id="rId15" Type="http://schemas.openxmlformats.org/officeDocument/2006/relationships/image" Target="../media/image41.jpeg"/><Relationship Id="rId10" Type="http://schemas.openxmlformats.org/officeDocument/2006/relationships/image" Target="../media/image36.jpeg"/><Relationship Id="rId4" Type="http://schemas.openxmlformats.org/officeDocument/2006/relationships/image" Target="../media/image30.jpeg"/><Relationship Id="rId9" Type="http://schemas.openxmlformats.org/officeDocument/2006/relationships/image" Target="../media/image35.jpeg"/><Relationship Id="rId14" Type="http://schemas.openxmlformats.org/officeDocument/2006/relationships/image" Target="../media/image4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5.tiff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4.jpeg"/><Relationship Id="rId4" Type="http://schemas.openxmlformats.org/officeDocument/2006/relationships/diagramLayout" Target="../diagrams/layout1.xml"/><Relationship Id="rId9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13" Type="http://schemas.openxmlformats.org/officeDocument/2006/relationships/image" Target="../media/image23.jpeg"/><Relationship Id="rId3" Type="http://schemas.openxmlformats.org/officeDocument/2006/relationships/image" Target="../media/image13.png"/><Relationship Id="rId7" Type="http://schemas.openxmlformats.org/officeDocument/2006/relationships/image" Target="../media/image17.jpeg"/><Relationship Id="rId12" Type="http://schemas.openxmlformats.org/officeDocument/2006/relationships/image" Target="../media/image22.jpeg"/><Relationship Id="rId17" Type="http://schemas.openxmlformats.org/officeDocument/2006/relationships/image" Target="../media/image27.jpe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11" Type="http://schemas.openxmlformats.org/officeDocument/2006/relationships/image" Target="../media/image21.jpeg"/><Relationship Id="rId5" Type="http://schemas.openxmlformats.org/officeDocument/2006/relationships/image" Target="../media/image15.jpeg"/><Relationship Id="rId15" Type="http://schemas.openxmlformats.org/officeDocument/2006/relationships/image" Target="../media/image25.jpeg"/><Relationship Id="rId10" Type="http://schemas.openxmlformats.org/officeDocument/2006/relationships/image" Target="../media/image20.jpeg"/><Relationship Id="rId4" Type="http://schemas.openxmlformats.org/officeDocument/2006/relationships/image" Target="../media/image14.png"/><Relationship Id="rId9" Type="http://schemas.openxmlformats.org/officeDocument/2006/relationships/image" Target="../media/image19.jpeg"/><Relationship Id="rId14" Type="http://schemas.openxmlformats.org/officeDocument/2006/relationships/image" Target="../media/image2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8001000" cy="1524000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CSE 803: Meal Recognition Project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8374"/>
            <a:ext cx="8077200" cy="1520826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Presentation by: Vince </a:t>
            </a:r>
            <a:r>
              <a:rPr lang="en-US" sz="2000" dirty="0" smtClean="0"/>
              <a:t>Fasburg, </a:t>
            </a:r>
            <a:r>
              <a:rPr lang="en-US" sz="2000" dirty="0" smtClean="0"/>
              <a:t>Bonnie </a:t>
            </a:r>
            <a:r>
              <a:rPr lang="en-US" sz="2000" dirty="0" smtClean="0"/>
              <a:t>Reiff, and Josh Thomas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3467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300" dirty="0" smtClean="0"/>
              <a:t>Images from Google Image search and image-net.org</a:t>
            </a:r>
            <a:endParaRPr lang="en-US" sz="2300" dirty="0"/>
          </a:p>
          <a:p>
            <a:r>
              <a:rPr lang="en-US" sz="2300" dirty="0" smtClean="0"/>
              <a:t>Training Images – Simple backgrounds to ensure features of objects were captured well</a:t>
            </a:r>
          </a:p>
          <a:p>
            <a:pPr lvl="1"/>
            <a:r>
              <a:rPr lang="en-US" sz="1900" dirty="0" smtClean="0"/>
              <a:t>Minimum of 20 images per class</a:t>
            </a:r>
            <a:endParaRPr lang="en-US" sz="1900" dirty="0" smtClean="0"/>
          </a:p>
          <a:p>
            <a:endParaRPr lang="en-US" sz="2300" dirty="0" smtClean="0"/>
          </a:p>
          <a:p>
            <a:endParaRPr lang="en-US" sz="2300" dirty="0" smtClean="0"/>
          </a:p>
          <a:p>
            <a:endParaRPr lang="en-US" sz="2300" dirty="0"/>
          </a:p>
          <a:p>
            <a:endParaRPr lang="en-US" sz="2300" dirty="0"/>
          </a:p>
          <a:p>
            <a:r>
              <a:rPr lang="en-US" sz="2300" dirty="0" smtClean="0"/>
              <a:t>Testing Images – More complicated backgrounds, shadows, multiple objects, </a:t>
            </a:r>
            <a:r>
              <a:rPr lang="en-US" sz="2300" dirty="0" err="1" smtClean="0"/>
              <a:t>etc</a:t>
            </a:r>
            <a:endParaRPr lang="en-US" sz="23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Database</a:t>
            </a:r>
            <a:endParaRPr lang="en-US" dirty="0"/>
          </a:p>
        </p:txBody>
      </p:sp>
      <p:pic>
        <p:nvPicPr>
          <p:cNvPr id="2050" name="Picture 2" descr="C:\GEAviationSystems\Edison\MSU\Classes\CSE_803\cse_803\Training_Images\train_tomato_1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448863"/>
            <a:ext cx="745529" cy="815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GEAviationSystems\Edison\MSU\Classes\CSE_803\cse_803\Training_Images\train_applegreen_19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57589"/>
            <a:ext cx="650875" cy="670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GEAviationSystems\Edison\MSU\Classes\CSE_803\cse_803\Training_Images\train_banana_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356" y="3132096"/>
            <a:ext cx="1372844" cy="643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GEAviationSystems\Edison\MSU\Classes\CSE_803\cse_803\Training_Images\train_cookie_5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916" y="3091856"/>
            <a:ext cx="718742" cy="718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GEAviationSystems\Edison\MSU\Classes\CSE_803\cse_803\Training_Images\train_hotdog_2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125646"/>
            <a:ext cx="762000" cy="421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GEAviationSystems\Edison\MSU\Classes\CSE_803\cse_803\Training_Images\train_pizza_14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096451"/>
            <a:ext cx="1117198" cy="828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GEAviationSystems\Edison\MSU\Classes\CSE_803\cse_803\Training_Images\train_salad_7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2" y="3655359"/>
            <a:ext cx="990600" cy="61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GEAviationSystems\Edison\MSU\Classes\CSE_803\cse_803\Training_Images\train_strawberry_2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283" y="3451227"/>
            <a:ext cx="789183" cy="764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925" y="3925040"/>
            <a:ext cx="2174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</a:t>
            </a:r>
            <a:r>
              <a:rPr lang="en-US" sz="1400" dirty="0" smtClean="0"/>
              <a:t>rain_applegreen_4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3048000" y="3928017"/>
            <a:ext cx="2174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train_pizza_7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7134995" y="3856849"/>
            <a:ext cx="200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train_banana_19</a:t>
            </a:r>
            <a:endParaRPr lang="en-US" sz="1400" dirty="0"/>
          </a:p>
        </p:txBody>
      </p:sp>
      <p:pic>
        <p:nvPicPr>
          <p:cNvPr id="2060" name="Picture 12" descr="C:\GEAviationSystems\Edison\MSU\Classes\CSE_803\cse_803\Testing_Images\test_apple_7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486400"/>
            <a:ext cx="1163608" cy="102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 descr="C:\GEAviationSystems\Edison\MSU\Classes\CSE_803\cse_803\Testing_Images\test_banana_3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414" y="5156520"/>
            <a:ext cx="800882" cy="106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C:\GEAviationSystems\Edison\MSU\Classes\CSE_803\cse_803\Testing_Images\test_broccoli_2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436" y="5643287"/>
            <a:ext cx="1237964" cy="928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Picture 15" descr="C:\GEAviationSystems\Edison\MSU\Classes\CSE_803\cse_803\Testing_Images\test_cookie_2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5943600"/>
            <a:ext cx="1176073" cy="88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C:\GEAviationSystems\Edison\MSU\Classes\CSE_803\cse_803\Testing_Images\test_strawberry_4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299" y="5456371"/>
            <a:ext cx="1020333" cy="813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5" name="Picture 17" descr="C:\GEAviationSystems\Edison\MSU\Classes\CSE_803\cse_803\Testing_Images\test_apple_3.jp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5644101"/>
            <a:ext cx="1277935" cy="1055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959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43272"/>
          </a:xfrm>
        </p:spPr>
        <p:txBody>
          <a:bodyPr>
            <a:normAutofit/>
          </a:bodyPr>
          <a:lstStyle/>
          <a:p>
            <a:endParaRPr lang="en-US" i="1" dirty="0" smtClean="0"/>
          </a:p>
          <a:p>
            <a:pPr marL="393192" lvl="1" indent="0">
              <a:buNone/>
            </a:pPr>
            <a:endParaRPr lang="en-US" i="1" dirty="0"/>
          </a:p>
          <a:p>
            <a:pPr marL="393192" lvl="1" indent="0">
              <a:buNone/>
            </a:pPr>
            <a:endParaRPr lang="en-US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12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 of feature calculations limited by foreground </a:t>
            </a:r>
            <a:r>
              <a:rPr lang="en-US" dirty="0" smtClean="0"/>
              <a:t>calculations</a:t>
            </a:r>
          </a:p>
          <a:p>
            <a:endParaRPr lang="en-US" dirty="0"/>
          </a:p>
          <a:p>
            <a:r>
              <a:rPr lang="en-US" dirty="0" smtClean="0"/>
              <a:t>Potential to improve the classification system:</a:t>
            </a:r>
          </a:p>
          <a:p>
            <a:pPr lvl="1"/>
            <a:r>
              <a:rPr lang="en-US" dirty="0" smtClean="0"/>
              <a:t>Decision tree-like structure instead of using means and standard deviations of image classes from training</a:t>
            </a:r>
          </a:p>
          <a:p>
            <a:pPr lvl="1"/>
            <a:r>
              <a:rPr lang="en-US" dirty="0" smtClean="0"/>
              <a:t>Addition of a reject class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and Improvements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8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Interactions of various parts of the system need to be tested in addition to testing the parts themselves</a:t>
            </a:r>
          </a:p>
          <a:p>
            <a:r>
              <a:rPr lang="en-US" dirty="0" smtClean="0"/>
              <a:t>Importance of the quality of the training and validation system</a:t>
            </a:r>
          </a:p>
          <a:p>
            <a:r>
              <a:rPr lang="en-US" dirty="0" smtClean="0"/>
              <a:t>Teaching a computer what we understand from visual input is hard!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3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NGGZ7MT\AppData\Local\Microsoft\Windows\Temporary Internet Files\Content.IE5\N691L41P\MP900398831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1000"/>
            <a:ext cx="8259020" cy="5562600"/>
          </a:xfrm>
          <a:prstGeom prst="rect">
            <a:avLst/>
          </a:prstGeom>
          <a:noFill/>
          <a:effectLst>
            <a:softEdge rad="228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3"/>
          <p:cNvSpPr txBox="1">
            <a:spLocks/>
          </p:cNvSpPr>
          <p:nvPr/>
        </p:nvSpPr>
        <p:spPr>
          <a:xfrm>
            <a:off x="609600" y="1295400"/>
            <a:ext cx="77724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07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</a:t>
            </a:r>
          </a:p>
          <a:p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Foreground Detection</a:t>
            </a:r>
          </a:p>
          <a:p>
            <a:pPr lvl="1"/>
            <a:r>
              <a:rPr lang="en-US" dirty="0" smtClean="0"/>
              <a:t>Color</a:t>
            </a:r>
          </a:p>
          <a:p>
            <a:pPr lvl="1"/>
            <a:r>
              <a:rPr lang="en-US" dirty="0" smtClean="0"/>
              <a:t>Texture</a:t>
            </a:r>
          </a:p>
          <a:p>
            <a:pPr lvl="1"/>
            <a:r>
              <a:rPr lang="en-US" dirty="0" smtClean="0"/>
              <a:t>Shape</a:t>
            </a:r>
          </a:p>
          <a:p>
            <a:pPr lvl="1"/>
            <a:r>
              <a:rPr lang="en-US" dirty="0" smtClean="0"/>
              <a:t>Classification</a:t>
            </a:r>
          </a:p>
          <a:p>
            <a:r>
              <a:rPr lang="en-US" dirty="0" smtClean="0"/>
              <a:t>Image Database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Discussion and Conclusions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70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957072"/>
          </a:xfrm>
        </p:spPr>
        <p:txBody>
          <a:bodyPr/>
          <a:lstStyle/>
          <a:p>
            <a:pPr marL="109728" indent="0" algn="ctr">
              <a:buNone/>
            </a:pPr>
            <a:r>
              <a:rPr lang="en-US" b="1" dirty="0" smtClean="0"/>
              <a:t>Develop </a:t>
            </a:r>
            <a:r>
              <a:rPr lang="en-US" b="1" dirty="0"/>
              <a:t>a software system to automatically recognize typical meals from </a:t>
            </a:r>
            <a:r>
              <a:rPr lang="en-US" b="1" dirty="0" smtClean="0"/>
              <a:t>images.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1905000" y="2590800"/>
            <a:ext cx="6381974" cy="3593908"/>
          </a:xfrm>
          <a:prstGeom prst="rect">
            <a:avLst/>
          </a:prstGeom>
        </p:spPr>
        <p:txBody>
          <a:bodyPr vert="horz" numCol="2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Salad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Pasta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Hotdog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 smtClean="0"/>
              <a:t>Frenchfry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Burger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Apple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Banana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Broccoli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Pizza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Egg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Tomato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Rice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Strawberry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Cookie</a:t>
            </a:r>
          </a:p>
        </p:txBody>
      </p:sp>
    </p:spTree>
    <p:extLst>
      <p:ext uri="{BB962C8B-B14F-4D97-AF65-F5344CB8AC3E}">
        <p14:creationId xmlns:p14="http://schemas.microsoft.com/office/powerpoint/2010/main" val="403502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9926142"/>
              </p:ext>
            </p:extLst>
          </p:nvPr>
        </p:nvGraphicFramePr>
        <p:xfrm>
          <a:off x="457200" y="1481329"/>
          <a:ext cx="5334000" cy="43860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Methods: Foreground Detection</a:t>
            </a:r>
            <a:endParaRPr lang="en-US" dirty="0"/>
          </a:p>
        </p:txBody>
      </p:sp>
      <p:pic>
        <p:nvPicPr>
          <p:cNvPr id="1026" name="Picture 2" descr="C:\Users\Vince\Documents\GitHub\cse_848\project\src\tomato_red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037" y="1295400"/>
            <a:ext cx="1296333" cy="1140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Vince\Documents\GitHub\cse_848\project\src\tomato_green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649" y="1295400"/>
            <a:ext cx="1296333" cy="1140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Vince\Documents\GitHub\cse_848\project\src\tomato_blue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399" y="1312985"/>
            <a:ext cx="1276350" cy="1123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Vince\Documents\GitHub\cse_848\project\src\hist.tif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976" y="2667000"/>
            <a:ext cx="2523659" cy="190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7121572" y="3886200"/>
            <a:ext cx="254978" cy="6844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1030" name="Picture 6" descr="C:\Users\Vince\Documents\GitHub\cse_803\Testing_Images\foregrounds\test_tomato_8_foreground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941" y="4735143"/>
            <a:ext cx="2057659" cy="181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213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 bit histogram from 2 MSBs of R, G, and B</a:t>
            </a:r>
          </a:p>
          <a:p>
            <a:r>
              <a:rPr lang="en-US" dirty="0" smtClean="0"/>
              <a:t>Value of all 64 bins in feature vector</a:t>
            </a:r>
          </a:p>
          <a:p>
            <a:endParaRPr lang="en-US" dirty="0" smtClean="0"/>
          </a:p>
          <a:p>
            <a:endParaRPr lang="en-US" dirty="0"/>
          </a:p>
          <a:p>
            <a:pPr marL="109728" indent="0">
              <a:buNone/>
            </a:pPr>
            <a:r>
              <a:rPr lang="en-US" dirty="0" smtClean="0"/>
              <a:t>Alternative Method:</a:t>
            </a:r>
          </a:p>
          <a:p>
            <a:r>
              <a:rPr lang="en-US" dirty="0" smtClean="0"/>
              <a:t>Histogram binned by I values from HSI image</a:t>
            </a:r>
          </a:p>
          <a:p>
            <a:r>
              <a:rPr lang="en-US" dirty="0" smtClean="0"/>
              <a:t>Each pixel adds value (H * S) to histogram</a:t>
            </a:r>
          </a:p>
          <a:p>
            <a:pPr lvl="1"/>
            <a:r>
              <a:rPr lang="en-US" dirty="0" smtClean="0"/>
              <a:t>Less weight to colors that are close to black or gray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Methods: Color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797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274" y="1447800"/>
            <a:ext cx="1791852" cy="134215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Methods: Texture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76" y="2906582"/>
            <a:ext cx="1543050" cy="15430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126" y="4648200"/>
            <a:ext cx="1524000" cy="1524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6600" y="1417637"/>
            <a:ext cx="1828800" cy="1375795"/>
          </a:xfrm>
          <a:prstGeom prst="rect">
            <a:avLst/>
          </a:prstGeom>
        </p:spPr>
      </p:pic>
      <p:sp>
        <p:nvSpPr>
          <p:cNvPr id="13" name="Content Placeholder 1"/>
          <p:cNvSpPr txBox="1">
            <a:spLocks/>
          </p:cNvSpPr>
          <p:nvPr/>
        </p:nvSpPr>
        <p:spPr>
          <a:xfrm>
            <a:off x="457200" y="1481328"/>
            <a:ext cx="441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Input: </a:t>
            </a:r>
            <a:endParaRPr lang="en-US" dirty="0"/>
          </a:p>
          <a:p>
            <a:pPr lvl="1"/>
            <a:r>
              <a:rPr lang="en-US" dirty="0" smtClean="0"/>
              <a:t>Foregrounded image </a:t>
            </a:r>
          </a:p>
          <a:p>
            <a:pPr lvl="1"/>
            <a:r>
              <a:rPr lang="en-US" dirty="0" smtClean="0"/>
              <a:t>Foreground mask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Output: 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ntensity per pixel in the food region of the image after application of Matlab’s range filter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6600" y="2887532"/>
            <a:ext cx="1567043" cy="15621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79428" y="4632311"/>
            <a:ext cx="1517572" cy="153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71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Alternative Method: </a:t>
            </a:r>
            <a:br>
              <a:rPr lang="en-US" dirty="0" smtClean="0"/>
            </a:br>
            <a:r>
              <a:rPr lang="en-US" dirty="0" smtClean="0"/>
              <a:t>Law’s Texture Energy Measures</a:t>
            </a:r>
          </a:p>
          <a:p>
            <a:pPr lvl="1"/>
            <a:r>
              <a:rPr lang="en-US" dirty="0" smtClean="0"/>
              <a:t>Produces 9 energy map features corresponding to the application of filters</a:t>
            </a:r>
          </a:p>
          <a:p>
            <a:pPr lvl="1"/>
            <a:r>
              <a:rPr lang="en-US" dirty="0" smtClean="0"/>
              <a:t>Intensity per pixel in the food image region used as summarizing statistical for each map</a:t>
            </a:r>
          </a:p>
          <a:p>
            <a:r>
              <a:rPr lang="en-US" dirty="0" smtClean="0"/>
              <a:t>Analyzed interclass and intraclass variation for all 9 features and selected the top 3</a:t>
            </a:r>
          </a:p>
          <a:p>
            <a:r>
              <a:rPr lang="en-US" dirty="0" smtClean="0"/>
              <a:t>Experimental Result: insignificant difference from the original method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Methods: </a:t>
            </a:r>
            <a:r>
              <a:rPr lang="en-US" dirty="0" smtClean="0"/>
              <a:t>Texture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468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599" y="1481328"/>
            <a:ext cx="4177665" cy="4525963"/>
          </a:xfrm>
        </p:spPr>
        <p:txBody>
          <a:bodyPr/>
          <a:lstStyle/>
          <a:p>
            <a:r>
              <a:rPr lang="en-US" dirty="0" smtClean="0"/>
              <a:t>Circularity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order from erosion</a:t>
            </a:r>
          </a:p>
          <a:p>
            <a:pPr lvl="1"/>
            <a:r>
              <a:rPr lang="en-US" dirty="0" smtClean="0"/>
              <a:t>Good for single objects</a:t>
            </a:r>
          </a:p>
          <a:p>
            <a:pPr lvl="1"/>
            <a:r>
              <a:rPr lang="en-US" dirty="0" smtClean="0"/>
              <a:t>Sensitive to angle</a:t>
            </a:r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Methods: Shape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821" y="2562726"/>
            <a:ext cx="90507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901" y="2562726"/>
            <a:ext cx="88623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C:\GEAviationSystems\Edison\MSU\Classes\CSE_803\cse_803\documents\train_applegreen_19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935" y="2562726"/>
            <a:ext cx="88773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GEAviationSystems\Edison\MSU\Classes\CSE_803\cse_803\documents\train_banana_7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648200"/>
            <a:ext cx="12192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GEAviationSystems\Edison\MSU\Classes\CSE_803\cse_803\documents\banana_7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4" t="9007" r="15423" b="17275"/>
          <a:stretch/>
        </p:blipFill>
        <p:spPr bwMode="auto">
          <a:xfrm>
            <a:off x="5538911" y="4620126"/>
            <a:ext cx="1242889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GEAviationSystems\Edison\MSU\Classes\CSE_803\cse_803\documents\banana_7_border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15" t="9501" r="17141" b="17161"/>
          <a:stretch/>
        </p:blipFill>
        <p:spPr bwMode="auto">
          <a:xfrm>
            <a:off x="6858836" y="4620126"/>
            <a:ext cx="121836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GEAviationSystems\Edison\MSU\Classes\CSE_803\cse_803\documents\train_broccoli_12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265" y="3541294"/>
            <a:ext cx="101026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GEAviationSystems\Edison\MSU\Classes\CSE_803\cse_803\documents\broc_12.jp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28" t="6632" r="15309" b="15107"/>
          <a:stretch/>
        </p:blipFill>
        <p:spPr bwMode="auto">
          <a:xfrm>
            <a:off x="5646882" y="3629526"/>
            <a:ext cx="1026948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GEAviationSystems\Edison\MSU\Classes\CSE_803\cse_803\documents\broc_12_border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05" t="6131" r="15359" b="14527"/>
          <a:stretch/>
        </p:blipFill>
        <p:spPr bwMode="auto">
          <a:xfrm>
            <a:off x="6971852" y="3621505"/>
            <a:ext cx="992332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GEAviationSystems\Edison\MSU\Classes\CSE_803\cse_803\documents\train_cookie_7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130" y="1588669"/>
            <a:ext cx="88223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GEAviationSystems\Edison\MSU\Classes\CSE_803\cse_803\documents\cookie_7.jpg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5" t="5095" r="16423" b="14843"/>
          <a:stretch/>
        </p:blipFill>
        <p:spPr bwMode="auto">
          <a:xfrm>
            <a:off x="5711446" y="1588669"/>
            <a:ext cx="89781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C:\GEAviationSystems\Edison\MSU\Classes\CSE_803\cse_803\documents\cookie_7_border.jpg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4" t="4265" r="15712" b="15258"/>
          <a:stretch/>
        </p:blipFill>
        <p:spPr bwMode="auto">
          <a:xfrm>
            <a:off x="7024901" y="1572126"/>
            <a:ext cx="90261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 rot="10800000" flipH="1" flipV="1">
            <a:off x="7804731" y="1143000"/>
            <a:ext cx="133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Circularity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 rot="10800000" flipH="1" flipV="1">
            <a:off x="8033333" y="1752600"/>
            <a:ext cx="88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89.7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 rot="10800000" flipH="1" flipV="1">
            <a:off x="8033333" y="2831068"/>
            <a:ext cx="88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17.7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 rot="10800000" flipH="1" flipV="1">
            <a:off x="8033332" y="4888467"/>
            <a:ext cx="88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2.4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 rot="10800000" flipH="1" flipV="1">
            <a:off x="8033333" y="3810000"/>
            <a:ext cx="88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6.4</a:t>
            </a:r>
            <a:endParaRPr lang="en-US" dirty="0"/>
          </a:p>
        </p:txBody>
      </p:sp>
      <p:pic>
        <p:nvPicPr>
          <p:cNvPr id="1038" name="Picture 14" descr="C:\GEAviationSystems\Edison\MSU\Classes\CSE_803\cse_803\Training_Images\train_cookie_8.jpg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4" r="10633"/>
          <a:stretch/>
        </p:blipFill>
        <p:spPr bwMode="auto">
          <a:xfrm>
            <a:off x="609600" y="3466767"/>
            <a:ext cx="1117537" cy="800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C:\GEAviationSystems\Edison\MSU\Classes\CSE_803\cse_803\Training_Images\train_banana_1.jp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355" y="4343400"/>
            <a:ext cx="1245445" cy="998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 rot="10800000" flipH="1" flipV="1">
            <a:off x="88902" y="4328636"/>
            <a:ext cx="2197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Cookie on Angle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 rot="10800000" flipH="1" flipV="1">
            <a:off x="2070102" y="5574267"/>
            <a:ext cx="2197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Multiple Objects</a:t>
            </a:r>
            <a:endParaRPr lang="en-US" dirty="0"/>
          </a:p>
        </p:txBody>
      </p:sp>
      <p:pic>
        <p:nvPicPr>
          <p:cNvPr id="1040" name="Picture 16" descr="C:\GEAviationSystems\Edison\MSU\Classes\CSE_803\cse_803\Training_Images\train_cookie_12.jp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056" y="4958656"/>
            <a:ext cx="1213544" cy="121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8635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8806703"/>
              </p:ext>
            </p:extLst>
          </p:nvPr>
        </p:nvGraphicFramePr>
        <p:xfrm>
          <a:off x="457200" y="1481328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Methods: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63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1948</TotalTime>
  <Words>627</Words>
  <Application>Microsoft Office PowerPoint</Application>
  <PresentationFormat>On-screen Show (4:3)</PresentationFormat>
  <Paragraphs>124</Paragraphs>
  <Slides>14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Concourse</vt:lpstr>
      <vt:lpstr>CSE 803: Meal Recognition Project</vt:lpstr>
      <vt:lpstr>Overview</vt:lpstr>
      <vt:lpstr>Problem</vt:lpstr>
      <vt:lpstr>Methods: Foreground Detection</vt:lpstr>
      <vt:lpstr>Methods: Color</vt:lpstr>
      <vt:lpstr>Methods: Texture</vt:lpstr>
      <vt:lpstr>Methods: Texture</vt:lpstr>
      <vt:lpstr>Methods: Shape</vt:lpstr>
      <vt:lpstr>Methods: Classification</vt:lpstr>
      <vt:lpstr>Image Database</vt:lpstr>
      <vt:lpstr>Results</vt:lpstr>
      <vt:lpstr>Limitations and Improvements</vt:lpstr>
      <vt:lpstr>Conclusions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Location Privacy Protection for Smartphone Users</dc:title>
  <dc:creator>Fasburg, Vincent (GE Aviation, US)</dc:creator>
  <cp:lastModifiedBy>210068857</cp:lastModifiedBy>
  <cp:revision>178</cp:revision>
  <cp:lastPrinted>2015-11-23T14:24:23Z</cp:lastPrinted>
  <dcterms:created xsi:type="dcterms:W3CDTF">2006-08-16T00:00:00Z</dcterms:created>
  <dcterms:modified xsi:type="dcterms:W3CDTF">2015-12-03T23:39:49Z</dcterms:modified>
</cp:coreProperties>
</file>