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11.xml" ContentType="application/vnd.openxmlformats-officedocument.presentationml.notesSlide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notesSlides/notesSlide12.xml" ContentType="application/vnd.openxmlformats-officedocument.presentationml.notesSlide+xml"/>
  <Override PartName="/ppt/charts/chart5.xml" ContentType="application/vnd.openxmlformats-officedocument.drawingml.char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5" r:id="rId6"/>
    <p:sldId id="260" r:id="rId7"/>
    <p:sldId id="276" r:id="rId8"/>
    <p:sldId id="277" r:id="rId9"/>
    <p:sldId id="278" r:id="rId10"/>
    <p:sldId id="279" r:id="rId11"/>
    <p:sldId id="281" r:id="rId12"/>
    <p:sldId id="280" r:id="rId13"/>
    <p:sldId id="262" r:id="rId14"/>
    <p:sldId id="269" r:id="rId15"/>
    <p:sldId id="270" r:id="rId16"/>
    <p:sldId id="271" r:id="rId17"/>
    <p:sldId id="268" r:id="rId18"/>
    <p:sldId id="266" r:id="rId19"/>
    <p:sldId id="272" r:id="rId20"/>
    <p:sldId id="263" r:id="rId21"/>
    <p:sldId id="264" r:id="rId22"/>
    <p:sldId id="274" r:id="rId23"/>
    <p:sldId id="275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41" autoAdjust="0"/>
    <p:restoredTop sz="73576" autoAdjust="0"/>
  </p:normalViewPr>
  <p:slideViewPr>
    <p:cSldViewPr>
      <p:cViewPr varScale="1">
        <p:scale>
          <a:sx n="68" d="100"/>
          <a:sy n="68" d="100"/>
        </p:scale>
        <p:origin x="1638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Comfortable with inaccurate results at or near work/home - 57%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57</c:v>
                </c:pt>
                <c:pt idx="1">
                  <c:v>43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legendEntry>
        <c:idx val="1"/>
        <c:delete val="1"/>
      </c:legendEntry>
      <c:layout>
        <c:manualLayout>
          <c:xMode val="edge"/>
          <c:yMode val="edge"/>
          <c:x val="0.47510990813648296"/>
          <c:y val="0.14248031496062993"/>
          <c:w val="0.51239009186351714"/>
          <c:h val="0.71503937007874019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No - 62%</c:v>
                </c:pt>
                <c:pt idx="1">
                  <c:v>Sometimes - 29%</c:v>
                </c:pt>
                <c:pt idx="2">
                  <c:v>Yes - 9%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62</c:v>
                </c:pt>
                <c:pt idx="1">
                  <c:v>29</c:v>
                </c:pt>
                <c:pt idx="2">
                  <c:v>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No - 80%</c:v>
                </c:pt>
                <c:pt idx="1">
                  <c:v>Sometimes - 14%</c:v>
                </c:pt>
                <c:pt idx="2">
                  <c:v>Yes - 6%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80</c:v>
                </c:pt>
                <c:pt idx="1">
                  <c:v>14</c:v>
                </c:pt>
                <c:pt idx="2">
                  <c:v>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layout>
        <c:manualLayout>
          <c:xMode val="edge"/>
          <c:yMode val="edge"/>
          <c:x val="0.57539025590551185"/>
          <c:y val="0.23377032416402496"/>
          <c:w val="0.31419307742782154"/>
          <c:h val="0.51947182738521325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explosion val="4"/>
          <c:cat>
            <c:strRef>
              <c:f>Sheet1!$A$2:$A$4</c:f>
              <c:strCache>
                <c:ptCount val="3"/>
                <c:pt idx="0">
                  <c:v>Care about only distance - 36%</c:v>
                </c:pt>
                <c:pt idx="1">
                  <c:v>Care about distance and tracks - 58%</c:v>
                </c:pt>
                <c:pt idx="2">
                  <c:v>Care about tracks - 6%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36</c:v>
                </c:pt>
                <c:pt idx="1">
                  <c:v>58</c:v>
                </c:pt>
                <c:pt idx="2">
                  <c:v>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layout>
        <c:manualLayout>
          <c:xMode val="edge"/>
          <c:yMode val="edge"/>
          <c:x val="0.50596124558504263"/>
          <c:y val="7.5008366141732286E-2"/>
          <c:w val="0.49403875441495737"/>
          <c:h val="0.84998326771653543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Yes - 12%</c:v>
                </c:pt>
                <c:pt idx="1">
                  <c:v>No - 88%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12</c:v>
                </c:pt>
                <c:pt idx="1">
                  <c:v>88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3B8CFC-D614-4432-A7DB-A65856E85B43}" type="datetimeFigureOut">
              <a:rPr lang="en-US" smtClean="0"/>
              <a:t>2/23/2015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B3BC3C-0900-4ACD-9030-5BE6C2442A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3046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A&amp;A = Advertising</a:t>
            </a:r>
            <a:r>
              <a:rPr lang="en-US" baseline="0" dirty="0" smtClean="0"/>
              <a:t> &amp; analytics</a:t>
            </a:r>
          </a:p>
          <a:p>
            <a:r>
              <a:rPr lang="en-US" baseline="0" dirty="0" smtClean="0"/>
              <a:t>Rule for foreground apps is selected by user</a:t>
            </a:r>
          </a:p>
          <a:p>
            <a:r>
              <a:rPr lang="en-US" baseline="0" dirty="0" smtClean="0"/>
              <a:t>Unclear how LP-guardian decides if info is safe to release???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6367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82% indicate no problem</a:t>
            </a:r>
            <a:r>
              <a:rPr lang="en-US" baseline="0" dirty="0" smtClean="0"/>
              <a:t> sharing city level location for social networking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4965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78% indicate no problem</a:t>
            </a:r>
            <a:r>
              <a:rPr lang="en-US" baseline="0" dirty="0" smtClean="0"/>
              <a:t> sharing city level location for messaging.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4965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Conclusion is that users generally won’t mind some loss in app location functionality at home/work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4965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Looked</a:t>
            </a:r>
            <a:r>
              <a:rPr lang="en-US" baseline="0" dirty="0" smtClean="0"/>
              <a:t> at 40 location accessing apps and took average</a:t>
            </a:r>
          </a:p>
          <a:p>
            <a:r>
              <a:rPr lang="en-US" baseline="0" dirty="0" smtClean="0"/>
              <a:t>Inside: anonymization delay for worst-case scenario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4965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Looked</a:t>
            </a:r>
            <a:r>
              <a:rPr lang="en-US" baseline="0" dirty="0" smtClean="0"/>
              <a:t> at 40 location accessing apps and took average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4965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4965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Synthetic routes: (S Health</a:t>
            </a:r>
            <a:r>
              <a:rPr lang="en-US" baseline="0" dirty="0" smtClean="0"/>
              <a:t> as an example</a:t>
            </a:r>
            <a:r>
              <a:rPr lang="en-US" dirty="0" smtClean="0"/>
              <a:t>)</a:t>
            </a:r>
          </a:p>
          <a:p>
            <a:r>
              <a:rPr lang="en-US" dirty="0" smtClean="0"/>
              <a:t>Nav Apps: Offline navigation is a possibility (load map before leaving).</a:t>
            </a:r>
            <a:r>
              <a:rPr lang="en-US" baseline="0" dirty="0" smtClean="0"/>
              <a:t> H</a:t>
            </a:r>
            <a:r>
              <a:rPr lang="en-US" dirty="0" smtClean="0"/>
              <a:t>owever, this does not allow for real-time traffic</a:t>
            </a:r>
            <a:r>
              <a:rPr lang="en-US" baseline="0" dirty="0" smtClean="0"/>
              <a:t> updates.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2478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“Allow” principles</a:t>
            </a:r>
            <a:r>
              <a:rPr lang="en-US" baseline="0" dirty="0" smtClean="0"/>
              <a:t> relate to apps overreaching their location authority</a:t>
            </a:r>
          </a:p>
          <a:p>
            <a:r>
              <a:rPr lang="en-US" baseline="0" dirty="0" smtClean="0"/>
              <a:t>“Prevent” principles relate to the 3 location privacy threats from before</a:t>
            </a:r>
          </a:p>
          <a:p>
            <a:r>
              <a:rPr lang="en-US" baseline="0" dirty="0" smtClean="0"/>
              <a:t>Last 2 principles are practical concerns to ensure such a tool would be practical and likely to become widely used.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6367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Design details relate back to the diagram from the Proposed Approach slide of the presentation (slide 4)</a:t>
            </a:r>
          </a:p>
          <a:p>
            <a:endParaRPr lang="en-US" dirty="0" smtClean="0"/>
          </a:p>
          <a:p>
            <a:r>
              <a:rPr lang="en-US" dirty="0" smtClean="0"/>
              <a:t>Background</a:t>
            </a:r>
            <a:r>
              <a:rPr lang="en-US" baseline="0" dirty="0" smtClean="0"/>
              <a:t> location access coarsened to city level </a:t>
            </a:r>
            <a:r>
              <a:rPr lang="en-US" baseline="0" dirty="0" smtClean="0">
                <a:sym typeface="Wingdings" panose="05000000000000000000" pitchFamily="2" charset="2"/>
              </a:rPr>
              <a:t> the rest of the information applied to foreground and persistent location access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  <a:p>
            <a:r>
              <a:rPr lang="en-US" baseline="0" dirty="0" smtClean="0">
                <a:sym typeface="Wingdings" panose="05000000000000000000" pitchFamily="2" charset="2"/>
              </a:rPr>
              <a:t>Identification Protection Formula = Probability distribution of a mobility histogram</a:t>
            </a:r>
          </a:p>
          <a:p>
            <a:r>
              <a:rPr lang="en-US" i="1" baseline="0" dirty="0" smtClean="0">
                <a:sym typeface="Wingdings" panose="05000000000000000000" pitchFamily="2" charset="2"/>
              </a:rPr>
              <a:t>N = # of user sessions</a:t>
            </a:r>
          </a:p>
          <a:p>
            <a:r>
              <a:rPr lang="en-US" i="1" baseline="0" dirty="0" err="1" smtClean="0">
                <a:sym typeface="Wingdings" panose="05000000000000000000" pitchFamily="2" charset="2"/>
              </a:rPr>
              <a:t>Bl</a:t>
            </a:r>
            <a:r>
              <a:rPr lang="en-US" i="1" baseline="0" dirty="0" smtClean="0">
                <a:sym typeface="Wingdings" panose="05000000000000000000" pitchFamily="2" charset="2"/>
              </a:rPr>
              <a:t> = set of city blocks in the 2D grid of the city = {bl</a:t>
            </a:r>
            <a:r>
              <a:rPr lang="en-US" i="1" baseline="-25000" dirty="0" smtClean="0">
                <a:sym typeface="Wingdings" panose="05000000000000000000" pitchFamily="2" charset="2"/>
              </a:rPr>
              <a:t>1</a:t>
            </a:r>
            <a:r>
              <a:rPr lang="en-US" i="1" baseline="0" dirty="0" smtClean="0">
                <a:sym typeface="Wingdings" panose="05000000000000000000" pitchFamily="2" charset="2"/>
              </a:rPr>
              <a:t>, bl</a:t>
            </a:r>
            <a:r>
              <a:rPr lang="en-US" i="1" baseline="-25000" dirty="0" smtClean="0">
                <a:sym typeface="Wingdings" panose="05000000000000000000" pitchFamily="2" charset="2"/>
              </a:rPr>
              <a:t>2</a:t>
            </a:r>
            <a:r>
              <a:rPr lang="en-US" i="1" baseline="0" dirty="0" smtClean="0">
                <a:sym typeface="Wingdings" panose="05000000000000000000" pitchFamily="2" charset="2"/>
              </a:rPr>
              <a:t>, …, }</a:t>
            </a:r>
          </a:p>
          <a:p>
            <a:r>
              <a:rPr lang="en-US" i="1" baseline="0" dirty="0" smtClean="0">
                <a:sym typeface="Wingdings" panose="05000000000000000000" pitchFamily="2" charset="2"/>
              </a:rPr>
              <a:t>pi = P(</a:t>
            </a:r>
            <a:r>
              <a:rPr lang="en-US" i="1" baseline="0" dirty="0" err="1" smtClean="0">
                <a:sym typeface="Wingdings" panose="05000000000000000000" pitchFamily="2" charset="2"/>
              </a:rPr>
              <a:t>bl</a:t>
            </a:r>
            <a:r>
              <a:rPr lang="en-US" i="1" baseline="-25000" dirty="0" err="1" smtClean="0">
                <a:sym typeface="Wingdings" panose="05000000000000000000" pitchFamily="2" charset="2"/>
              </a:rPr>
              <a:t>i</a:t>
            </a:r>
            <a:r>
              <a:rPr lang="en-US" i="1" baseline="0" dirty="0" smtClean="0">
                <a:sym typeface="Wingdings" panose="05000000000000000000" pitchFamily="2" charset="2"/>
              </a:rPr>
              <a:t>) = the probability of the user visiting block </a:t>
            </a:r>
            <a:r>
              <a:rPr lang="en-US" i="1" baseline="0" dirty="0" err="1" smtClean="0">
                <a:sym typeface="Wingdings" panose="05000000000000000000" pitchFamily="2" charset="2"/>
              </a:rPr>
              <a:t>bl</a:t>
            </a:r>
            <a:r>
              <a:rPr lang="en-US" i="1" baseline="-25000" dirty="0" err="1" smtClean="0">
                <a:sym typeface="Wingdings" panose="05000000000000000000" pitchFamily="2" charset="2"/>
              </a:rPr>
              <a:t>i</a:t>
            </a:r>
            <a:endParaRPr lang="en-US" i="1" baseline="-25000" dirty="0" smtClean="0">
              <a:sym typeface="Wingdings" panose="05000000000000000000" pitchFamily="2" charset="2"/>
            </a:endParaRPr>
          </a:p>
          <a:p>
            <a:r>
              <a:rPr lang="en-US" i="1" baseline="0" dirty="0" err="1" smtClean="0">
                <a:sym typeface="Wingdings" panose="05000000000000000000" pitchFamily="2" charset="2"/>
              </a:rPr>
              <a:t>c</a:t>
            </a:r>
            <a:r>
              <a:rPr lang="en-US" i="1" baseline="-25000" dirty="0" err="1" smtClean="0">
                <a:sym typeface="Wingdings" panose="05000000000000000000" pitchFamily="2" charset="2"/>
              </a:rPr>
              <a:t>bli</a:t>
            </a:r>
            <a:r>
              <a:rPr lang="en-US" i="1" baseline="0" dirty="0" smtClean="0">
                <a:sym typeface="Wingdings" panose="05000000000000000000" pitchFamily="2" charset="2"/>
              </a:rPr>
              <a:t> = the number of times that </a:t>
            </a:r>
            <a:r>
              <a:rPr lang="en-US" i="1" baseline="0" dirty="0" err="1" smtClean="0">
                <a:sym typeface="Wingdings" panose="05000000000000000000" pitchFamily="2" charset="2"/>
              </a:rPr>
              <a:t>bl</a:t>
            </a:r>
            <a:r>
              <a:rPr lang="en-US" i="1" baseline="-25000" dirty="0" err="1" smtClean="0">
                <a:sym typeface="Wingdings" panose="05000000000000000000" pitchFamily="2" charset="2"/>
              </a:rPr>
              <a:t>i</a:t>
            </a:r>
            <a:r>
              <a:rPr lang="en-US" i="1" baseline="0" dirty="0" smtClean="0">
                <a:sym typeface="Wingdings" panose="05000000000000000000" pitchFamily="2" charset="2"/>
              </a:rPr>
              <a:t> is visited by the user</a:t>
            </a:r>
          </a:p>
          <a:p>
            <a:endParaRPr lang="en-US" i="1" baseline="0" dirty="0" smtClean="0">
              <a:sym typeface="Wingdings" panose="05000000000000000000" pitchFamily="2" charset="2"/>
            </a:endParaRPr>
          </a:p>
          <a:p>
            <a:r>
              <a:rPr lang="en-US" i="0" baseline="0" dirty="0" smtClean="0">
                <a:sym typeface="Wingdings" panose="05000000000000000000" pitchFamily="2" charset="2"/>
              </a:rPr>
              <a:t>“Reasonably close” estimation notes: *if the inequality is satisfied, a dummy location is released*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i="0" baseline="0" dirty="0" smtClean="0">
                <a:sym typeface="Wingdings" panose="05000000000000000000" pitchFamily="2" charset="2"/>
              </a:rPr>
              <a:t>Assume that epsilon = 0.5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i="0" baseline="0" dirty="0" smtClean="0">
                <a:sym typeface="Wingdings" panose="05000000000000000000" pitchFamily="2" charset="2"/>
              </a:rPr>
              <a:t>Between the two equations, </a:t>
            </a:r>
            <a:r>
              <a:rPr lang="en-US" i="1" baseline="0" dirty="0" smtClean="0">
                <a:sym typeface="Wingdings" panose="05000000000000000000" pitchFamily="2" charset="2"/>
              </a:rPr>
              <a:t>y</a:t>
            </a:r>
            <a:r>
              <a:rPr lang="en-US" i="0" baseline="0" dirty="0" smtClean="0">
                <a:sym typeface="Wingdings" panose="05000000000000000000" pitchFamily="2" charset="2"/>
              </a:rPr>
              <a:t> is replaced with </a:t>
            </a:r>
            <a:r>
              <a:rPr lang="en-US" i="1" baseline="0" dirty="0" err="1" smtClean="0">
                <a:sym typeface="Wingdings" panose="05000000000000000000" pitchFamily="2" charset="2"/>
              </a:rPr>
              <a:t>p</a:t>
            </a:r>
            <a:r>
              <a:rPr lang="en-US" i="1" baseline="-25000" dirty="0" err="1" smtClean="0">
                <a:sym typeface="Wingdings" panose="05000000000000000000" pitchFamily="2" charset="2"/>
              </a:rPr>
              <a:t>min</a:t>
            </a:r>
            <a:r>
              <a:rPr lang="en-US" i="1" baseline="-25000" dirty="0" smtClean="0">
                <a:sym typeface="Wingdings" panose="05000000000000000000" pitchFamily="2" charset="2"/>
              </a:rPr>
              <a:t> </a:t>
            </a:r>
            <a:r>
              <a:rPr lang="en-US" i="0" baseline="0" dirty="0" smtClean="0">
                <a:sym typeface="Wingdings" panose="05000000000000000000" pitchFamily="2" charset="2"/>
              </a:rPr>
              <a:t>(min. probability) of visiting a block because LP-Guardian does not know other user’s histograms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i="0" baseline="0" dirty="0" smtClean="0">
                <a:sym typeface="Wingdings" panose="05000000000000000000" pitchFamily="2" charset="2"/>
              </a:rPr>
              <a:t>If LP-Guardian determines that the same privacy level can be determined with a higher value of </a:t>
            </a:r>
            <a:r>
              <a:rPr lang="en-US" i="1" baseline="0" dirty="0" err="1" smtClean="0">
                <a:sym typeface="Wingdings" panose="05000000000000000000" pitchFamily="2" charset="2"/>
              </a:rPr>
              <a:t>p</a:t>
            </a:r>
            <a:r>
              <a:rPr lang="en-US" i="1" baseline="-25000" dirty="0" err="1" smtClean="0">
                <a:sym typeface="Wingdings" panose="05000000000000000000" pitchFamily="2" charset="2"/>
              </a:rPr>
              <a:t>min</a:t>
            </a:r>
            <a:r>
              <a:rPr lang="en-US" i="1" baseline="-25000" dirty="0" smtClean="0">
                <a:sym typeface="Wingdings" panose="05000000000000000000" pitchFamily="2" charset="2"/>
              </a:rPr>
              <a:t> </a:t>
            </a:r>
            <a:r>
              <a:rPr lang="en-US" i="0" baseline="0" dirty="0" smtClean="0">
                <a:sym typeface="Wingdings" panose="05000000000000000000" pitchFamily="2" charset="2"/>
              </a:rPr>
              <a:t>, value will be relaxed (relies of census data that specifies the population for every city block)</a:t>
            </a:r>
            <a:endParaRPr lang="en-US" i="0" baseline="-25000" dirty="0" smtClean="0">
              <a:sym typeface="Wingdings" panose="05000000000000000000" pitchFamily="2" charset="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i="0" baseline="0" dirty="0" smtClean="0">
              <a:sym typeface="Wingdings" panose="05000000000000000000" pitchFamily="2" charset="2"/>
            </a:endParaRPr>
          </a:p>
          <a:p>
            <a:endParaRPr lang="en-US" i="1" baseline="0" dirty="0" smtClean="0">
              <a:sym typeface="Wingdings" panose="05000000000000000000" pitchFamily="2" charset="2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>
                <a:solidFill>
                  <a:prstClr val="black"/>
                </a:solidFill>
              </a:rPr>
              <a:pPr/>
              <a:t>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63851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>
                <a:solidFill>
                  <a:prstClr val="black"/>
                </a:solidFill>
              </a:rPr>
              <a:pPr/>
              <a:t>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94094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0" baseline="0" dirty="0" smtClean="0"/>
              <a:t>Polar noise symbol explanation: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i="1" baseline="0" dirty="0" smtClean="0"/>
              <a:t>W</a:t>
            </a:r>
            <a:r>
              <a:rPr lang="en-US" i="1" baseline="-25000" dirty="0" smtClean="0"/>
              <a:t>-1</a:t>
            </a:r>
            <a:r>
              <a:rPr lang="en-US" i="1" baseline="0" dirty="0" smtClean="0"/>
              <a:t> </a:t>
            </a:r>
            <a:r>
              <a:rPr lang="en-US" i="0" baseline="0" dirty="0" smtClean="0"/>
              <a:t>is the -1 branch of the Lambert </a:t>
            </a:r>
            <a:r>
              <a:rPr lang="en-US" i="1" baseline="0" dirty="0" smtClean="0"/>
              <a:t>W</a:t>
            </a:r>
            <a:r>
              <a:rPr lang="en-US" i="0" baseline="0" dirty="0" smtClean="0"/>
              <a:t> function and </a:t>
            </a:r>
            <a:r>
              <a:rPr lang="en-US" i="1" baseline="0" dirty="0" smtClean="0"/>
              <a:t>l </a:t>
            </a:r>
            <a:r>
              <a:rPr lang="en-US" i="0" baseline="0" dirty="0" smtClean="0"/>
              <a:t>is a privacy level (typically close to 1)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i="0" baseline="0" dirty="0" smtClean="0"/>
              <a:t>Noise value for LP-Guardian is 200m range</a:t>
            </a:r>
          </a:p>
          <a:p>
            <a:endParaRPr lang="en-US" i="1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>
                <a:solidFill>
                  <a:prstClr val="black"/>
                </a:solidFill>
              </a:rPr>
              <a:pPr/>
              <a:t>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32906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Rule Manager: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Input: the application, the state of the application (foreground or background), the location sample, and whether</a:t>
            </a:r>
            <a:r>
              <a:rPr lang="en-US" baseline="0" dirty="0" smtClean="0"/>
              <a:t> the application session is new or an ongoing session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Global rules: one per application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Per-place rules: one per application-location combination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/>
              <a:t>Place/City Detector: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Place = a cluster of locations within a radius of 100m and over a minimum duration of 5 minutes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Mobility Model = set of places the user has visited along with total visiting time of each place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>
                <a:solidFill>
                  <a:prstClr val="black"/>
                </a:solidFill>
              </a:rPr>
              <a:pPr/>
              <a:t>10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35744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Diagram:</a:t>
            </a:r>
            <a:r>
              <a:rPr lang="en-US" baseline="0" dirty="0" smtClean="0"/>
              <a:t> LMS = Location Management Services, GMS = Google Play Services?</a:t>
            </a:r>
          </a:p>
          <a:p>
            <a:endParaRPr lang="en-US" baseline="0" dirty="0" smtClean="0"/>
          </a:p>
          <a:p>
            <a:r>
              <a:rPr lang="en-US" dirty="0" smtClean="0"/>
              <a:t>Alternative approach to implementation: modify each application’s location accessing</a:t>
            </a:r>
            <a:r>
              <a:rPr lang="en-US" baseline="0" dirty="0" smtClean="0"/>
              <a:t> interface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Disadvantages to this approach: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>
                <a:sym typeface="Wingdings" panose="05000000000000000000" pitchFamily="2" charset="2"/>
              </a:rPr>
              <a:t>Requires repackaging the application, which changes its signature  may prevent updates and access to content that checks the signature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>
                <a:sym typeface="Wingdings" panose="05000000000000000000" pitchFamily="2" charset="2"/>
              </a:rPr>
              <a:t>Users would need to download the applications from a different App Store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>
                <a:sym typeface="Wingdings" panose="05000000000000000000" pitchFamily="2" charset="2"/>
              </a:rPr>
              <a:t>Continued “maintenance” required to keep up with the all released applications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Note of OS for smartphones: Android, Windows Phone, and Blackberry all use the permission model for applications versus. iOS which uses explicit user authentication for each access</a:t>
            </a:r>
          </a:p>
          <a:p>
            <a:endParaRPr lang="en-US" baseline="0" dirty="0" smtClean="0"/>
          </a:p>
          <a:p>
            <a:r>
              <a:rPr lang="en-US" baseline="0" dirty="0" smtClean="0"/>
              <a:t>Static context field addition allows: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Access to information about which application is requesting the location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Ability to communicate with the Operating System and other processes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>
                <a:solidFill>
                  <a:prstClr val="black"/>
                </a:solidFill>
              </a:rPr>
              <a:pPr/>
              <a:t>11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18033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r>
              <a:rPr lang="en-US" baseline="0" dirty="0" smtClean="0"/>
              <a:t> to the slides: Three instances of LP-Guardian use that require user interaction…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Placement of prompts</a:t>
            </a:r>
            <a:r>
              <a:rPr lang="en-US" baseline="0" dirty="0" smtClean="0"/>
              <a:t> for controlling resource access obey the four main rules/objectives: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Safety – user prompt precedes every resource access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Frugality – user prompt is </a:t>
            </a:r>
            <a:r>
              <a:rPr lang="en-US" i="1" baseline="0" dirty="0" smtClean="0"/>
              <a:t>only</a:t>
            </a:r>
            <a:r>
              <a:rPr lang="en-US" i="0" baseline="0" dirty="0" smtClean="0"/>
              <a:t> displayed in the event of a resource access</a:t>
            </a:r>
            <a:endParaRPr lang="en-US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Visibility – user prompt displayed only if the application in the foreground is attempting to access a resource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Non-repetitiveness – prompt never displayed when a more critical resource of the same type has been authorized (implied authorization)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>
                <a:solidFill>
                  <a:prstClr val="black"/>
                </a:solidFill>
              </a:rPr>
              <a:pPr/>
              <a:t>12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91010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Looking to see if there is a  market for an app like LP-Guardian</a:t>
            </a:r>
          </a:p>
          <a:p>
            <a:r>
              <a:rPr lang="en-US" dirty="0" smtClean="0"/>
              <a:t>70 from social network announcements, 110 from amazon</a:t>
            </a:r>
            <a:r>
              <a:rPr lang="en-US" baseline="0" dirty="0" smtClean="0"/>
              <a:t> mechanical turk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4965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4000">
                <a:schemeClr val="accent1">
                  <a:lumMod val="60000"/>
                  <a:lumOff val="40000"/>
                </a:schemeClr>
              </a:gs>
              <a:gs pos="83000">
                <a:schemeClr val="accent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b="1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41000">
                <a:schemeClr val="accent1">
                  <a:alpha val="0"/>
                </a:schemeClr>
              </a:gs>
              <a:gs pos="57000">
                <a:schemeClr val="accent1">
                  <a:lumMod val="40000"/>
                  <a:lumOff val="60000"/>
                </a:schemeClr>
              </a:gs>
              <a:gs pos="100000">
                <a:schemeClr val="accent1">
                  <a:alpha val="0"/>
                </a:schemeClr>
              </a:gs>
            </a:gsLst>
            <a:lin ang="6000000" scaled="0"/>
          </a:gra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b="1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0" y="5545932"/>
            <a:ext cx="9146383" cy="1314449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33337 h 1214437"/>
              <a:gd name="connsiteX1" fmla="*/ 6305550 w 9134475"/>
              <a:gd name="connsiteY1" fmla="*/ 1100137 h 1214437"/>
              <a:gd name="connsiteX2" fmla="*/ 9044270 w 9134475"/>
              <a:gd name="connsiteY2" fmla="*/ 0 h 1214437"/>
              <a:gd name="connsiteX3" fmla="*/ 9134475 w 9134475"/>
              <a:gd name="connsiteY3" fmla="*/ 1214437 h 1214437"/>
              <a:gd name="connsiteX4" fmla="*/ 0 w 9134475"/>
              <a:gd name="connsiteY4" fmla="*/ 1214437 h 1214437"/>
              <a:gd name="connsiteX5" fmla="*/ 0 w 9134475"/>
              <a:gd name="connsiteY5" fmla="*/ 33337 h 1214437"/>
              <a:gd name="connsiteX0" fmla="*/ 0 w 9134475"/>
              <a:gd name="connsiteY0" fmla="*/ 130968 h 1312068"/>
              <a:gd name="connsiteX1" fmla="*/ 6305550 w 9134475"/>
              <a:gd name="connsiteY1" fmla="*/ 1197768 h 1312068"/>
              <a:gd name="connsiteX2" fmla="*/ 9113111 w 9134475"/>
              <a:gd name="connsiteY2" fmla="*/ 0 h 1312068"/>
              <a:gd name="connsiteX3" fmla="*/ 9134475 w 9134475"/>
              <a:gd name="connsiteY3" fmla="*/ 1312068 h 1312068"/>
              <a:gd name="connsiteX4" fmla="*/ 0 w 9134475"/>
              <a:gd name="connsiteY4" fmla="*/ 1312068 h 1312068"/>
              <a:gd name="connsiteX5" fmla="*/ 0 w 9134475"/>
              <a:gd name="connsiteY5" fmla="*/ 130968 h 1312068"/>
              <a:gd name="connsiteX0" fmla="*/ 0 w 9113111"/>
              <a:gd name="connsiteY0" fmla="*/ 130968 h 1312068"/>
              <a:gd name="connsiteX1" fmla="*/ 6305550 w 9113111"/>
              <a:gd name="connsiteY1" fmla="*/ 1197768 h 1312068"/>
              <a:gd name="connsiteX2" fmla="*/ 9113111 w 9113111"/>
              <a:gd name="connsiteY2" fmla="*/ 0 h 1312068"/>
              <a:gd name="connsiteX3" fmla="*/ 8958813 w 9113111"/>
              <a:gd name="connsiteY3" fmla="*/ 1009649 h 1312068"/>
              <a:gd name="connsiteX4" fmla="*/ 0 w 9113111"/>
              <a:gd name="connsiteY4" fmla="*/ 1312068 h 1312068"/>
              <a:gd name="connsiteX5" fmla="*/ 0 w 9113111"/>
              <a:gd name="connsiteY5" fmla="*/ 130968 h 1312068"/>
              <a:gd name="connsiteX0" fmla="*/ 0 w 9117860"/>
              <a:gd name="connsiteY0" fmla="*/ 130968 h 1314449"/>
              <a:gd name="connsiteX1" fmla="*/ 6305550 w 9117860"/>
              <a:gd name="connsiteY1" fmla="*/ 1197768 h 1314449"/>
              <a:gd name="connsiteX2" fmla="*/ 9113111 w 9117860"/>
              <a:gd name="connsiteY2" fmla="*/ 0 h 1314449"/>
              <a:gd name="connsiteX3" fmla="*/ 9117860 w 9117860"/>
              <a:gd name="connsiteY3" fmla="*/ 1314449 h 1314449"/>
              <a:gd name="connsiteX4" fmla="*/ 0 w 9117860"/>
              <a:gd name="connsiteY4" fmla="*/ 1312068 h 1314449"/>
              <a:gd name="connsiteX5" fmla="*/ 0 w 9117860"/>
              <a:gd name="connsiteY5" fmla="*/ 130968 h 131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17860" h="1314449">
                <a:moveTo>
                  <a:pt x="0" y="130968"/>
                </a:moveTo>
                <a:lnTo>
                  <a:pt x="6305550" y="1197768"/>
                </a:lnTo>
                <a:lnTo>
                  <a:pt x="9113111" y="0"/>
                </a:lnTo>
                <a:lnTo>
                  <a:pt x="9117860" y="1314449"/>
                </a:lnTo>
                <a:lnTo>
                  <a:pt x="0" y="1312068"/>
                </a:lnTo>
                <a:lnTo>
                  <a:pt x="0" y="130968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40000"/>
                  <a:lumOff val="60000"/>
                </a:schemeClr>
              </a:gs>
              <a:gs pos="50000">
                <a:schemeClr val="accent3"/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 b="1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0" y="1676400"/>
            <a:ext cx="3886200" cy="1524000"/>
          </a:xfrm>
        </p:spPr>
        <p:txBody>
          <a:bodyPr anchor="b" anchorCtr="0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0" y="3203574"/>
            <a:ext cx="3886200" cy="1825625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5262465"/>
            <a:ext cx="9144000" cy="7464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10"/>
          <p:cNvSpPr/>
          <p:nvPr/>
        </p:nvSpPr>
        <p:spPr>
          <a:xfrm>
            <a:off x="130" y="5502670"/>
            <a:ext cx="9144066" cy="1271150"/>
          </a:xfrm>
          <a:custGeom>
            <a:avLst/>
            <a:gdLst>
              <a:gd name="connsiteX0" fmla="*/ 9331 w 9144000"/>
              <a:gd name="connsiteY0" fmla="*/ 111968 h 1278294"/>
              <a:gd name="connsiteX1" fmla="*/ 6288833 w 9144000"/>
              <a:gd name="connsiteY1" fmla="*/ 1194319 h 1278294"/>
              <a:gd name="connsiteX2" fmla="*/ 9144000 w 9144000"/>
              <a:gd name="connsiteY2" fmla="*/ 0 h 1278294"/>
              <a:gd name="connsiteX3" fmla="*/ 9144000 w 9144000"/>
              <a:gd name="connsiteY3" fmla="*/ 83976 h 1278294"/>
              <a:gd name="connsiteX4" fmla="*/ 6279502 w 9144000"/>
              <a:gd name="connsiteY4" fmla="*/ 1278294 h 1278294"/>
              <a:gd name="connsiteX5" fmla="*/ 0 w 9144000"/>
              <a:gd name="connsiteY5" fmla="*/ 195943 h 1278294"/>
              <a:gd name="connsiteX6" fmla="*/ 9331 w 9144000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71644 w 9134669"/>
              <a:gd name="connsiteY5" fmla="*/ 388824 h 1278294"/>
              <a:gd name="connsiteX6" fmla="*/ 0 w 9134669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94 w 9134669"/>
              <a:gd name="connsiteY5" fmla="*/ 195943 h 1278294"/>
              <a:gd name="connsiteX6" fmla="*/ 0 w 9134669"/>
              <a:gd name="connsiteY6" fmla="*/ 111968 h 1278294"/>
              <a:gd name="connsiteX0" fmla="*/ 49877 w 9134540"/>
              <a:gd name="connsiteY0" fmla="*/ 42912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49877 w 9134540"/>
              <a:gd name="connsiteY6" fmla="*/ 42912 h 1278294"/>
              <a:gd name="connsiteX0" fmla="*/ 2252 w 9134540"/>
              <a:gd name="connsiteY0" fmla="*/ 116731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279373 w 9134540"/>
              <a:gd name="connsiteY1" fmla="*/ 1234801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307948 w 9134540"/>
              <a:gd name="connsiteY1" fmla="*/ 1189558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28287"/>
              <a:gd name="connsiteX1" fmla="*/ 6307948 w 9134540"/>
              <a:gd name="connsiteY1" fmla="*/ 1189558 h 1228287"/>
              <a:gd name="connsiteX2" fmla="*/ 9134540 w 9134540"/>
              <a:gd name="connsiteY2" fmla="*/ 0 h 1228287"/>
              <a:gd name="connsiteX3" fmla="*/ 9134540 w 9134540"/>
              <a:gd name="connsiteY3" fmla="*/ 83976 h 1228287"/>
              <a:gd name="connsiteX4" fmla="*/ 6270042 w 9134540"/>
              <a:gd name="connsiteY4" fmla="*/ 1228287 h 1228287"/>
              <a:gd name="connsiteX5" fmla="*/ 65 w 9134540"/>
              <a:gd name="connsiteY5" fmla="*/ 195943 h 1228287"/>
              <a:gd name="connsiteX6" fmla="*/ 2252 w 9134540"/>
              <a:gd name="connsiteY6" fmla="*/ 116731 h 1228287"/>
              <a:gd name="connsiteX0" fmla="*/ 2252 w 9134540"/>
              <a:gd name="connsiteY0" fmla="*/ 116731 h 1266387"/>
              <a:gd name="connsiteX1" fmla="*/ 6307948 w 9134540"/>
              <a:gd name="connsiteY1" fmla="*/ 1189558 h 1266387"/>
              <a:gd name="connsiteX2" fmla="*/ 9134540 w 9134540"/>
              <a:gd name="connsiteY2" fmla="*/ 0 h 1266387"/>
              <a:gd name="connsiteX3" fmla="*/ 9134540 w 9134540"/>
              <a:gd name="connsiteY3" fmla="*/ 83976 h 1266387"/>
              <a:gd name="connsiteX4" fmla="*/ 6315286 w 9134540"/>
              <a:gd name="connsiteY4" fmla="*/ 1266387 h 1266387"/>
              <a:gd name="connsiteX5" fmla="*/ 65 w 9134540"/>
              <a:gd name="connsiteY5" fmla="*/ 195943 h 1266387"/>
              <a:gd name="connsiteX6" fmla="*/ 2252 w 9134540"/>
              <a:gd name="connsiteY6" fmla="*/ 116731 h 1266387"/>
              <a:gd name="connsiteX0" fmla="*/ 2252 w 9134540"/>
              <a:gd name="connsiteY0" fmla="*/ 152450 h 1302106"/>
              <a:gd name="connsiteX1" fmla="*/ 6307948 w 9134540"/>
              <a:gd name="connsiteY1" fmla="*/ 1225277 h 1302106"/>
              <a:gd name="connsiteX2" fmla="*/ 8932134 w 9134540"/>
              <a:gd name="connsiteY2" fmla="*/ 0 h 1302106"/>
              <a:gd name="connsiteX3" fmla="*/ 9134540 w 9134540"/>
              <a:gd name="connsiteY3" fmla="*/ 119695 h 1302106"/>
              <a:gd name="connsiteX4" fmla="*/ 6315286 w 9134540"/>
              <a:gd name="connsiteY4" fmla="*/ 1302106 h 1302106"/>
              <a:gd name="connsiteX5" fmla="*/ 65 w 9134540"/>
              <a:gd name="connsiteY5" fmla="*/ 231662 h 1302106"/>
              <a:gd name="connsiteX6" fmla="*/ 2252 w 9134540"/>
              <a:gd name="connsiteY6" fmla="*/ 152450 h 1302106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34540 w 9144066"/>
              <a:gd name="connsiteY3" fmla="*/ 88739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051196 w 9144066"/>
              <a:gd name="connsiteY3" fmla="*/ 236376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41683 w 9144066"/>
              <a:gd name="connsiteY3" fmla="*/ 79214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66" h="1271150">
                <a:moveTo>
                  <a:pt x="2252" y="121494"/>
                </a:moveTo>
                <a:lnTo>
                  <a:pt x="6307948" y="1194321"/>
                </a:lnTo>
                <a:lnTo>
                  <a:pt x="9144066" y="0"/>
                </a:lnTo>
                <a:cubicBezTo>
                  <a:pt x="9143272" y="26405"/>
                  <a:pt x="9142477" y="52809"/>
                  <a:pt x="9141683" y="79214"/>
                </a:cubicBezTo>
                <a:lnTo>
                  <a:pt x="6315286" y="1271150"/>
                </a:lnTo>
                <a:lnTo>
                  <a:pt x="65" y="200706"/>
                </a:lnTo>
                <a:cubicBezTo>
                  <a:pt x="0" y="172714"/>
                  <a:pt x="2317" y="149486"/>
                  <a:pt x="2252" y="12149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5661A-BDAA-4579-B2F5-AA9011776D83}" type="datetimeFigureOut">
              <a:rPr lang="en-US" smtClean="0"/>
              <a:t>2/23/2015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97E45AC-E90B-4869-BB4D-67EEE79EAA1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 8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 8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1"/>
            <a:ext cx="7772400" cy="3733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545932"/>
            <a:ext cx="9146383" cy="1314449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33337 h 1214437"/>
              <a:gd name="connsiteX1" fmla="*/ 6305550 w 9134475"/>
              <a:gd name="connsiteY1" fmla="*/ 1100137 h 1214437"/>
              <a:gd name="connsiteX2" fmla="*/ 9044270 w 9134475"/>
              <a:gd name="connsiteY2" fmla="*/ 0 h 1214437"/>
              <a:gd name="connsiteX3" fmla="*/ 9134475 w 9134475"/>
              <a:gd name="connsiteY3" fmla="*/ 1214437 h 1214437"/>
              <a:gd name="connsiteX4" fmla="*/ 0 w 9134475"/>
              <a:gd name="connsiteY4" fmla="*/ 1214437 h 1214437"/>
              <a:gd name="connsiteX5" fmla="*/ 0 w 9134475"/>
              <a:gd name="connsiteY5" fmla="*/ 33337 h 1214437"/>
              <a:gd name="connsiteX0" fmla="*/ 0 w 9134475"/>
              <a:gd name="connsiteY0" fmla="*/ 130968 h 1312068"/>
              <a:gd name="connsiteX1" fmla="*/ 6305550 w 9134475"/>
              <a:gd name="connsiteY1" fmla="*/ 1197768 h 1312068"/>
              <a:gd name="connsiteX2" fmla="*/ 9113111 w 9134475"/>
              <a:gd name="connsiteY2" fmla="*/ 0 h 1312068"/>
              <a:gd name="connsiteX3" fmla="*/ 9134475 w 9134475"/>
              <a:gd name="connsiteY3" fmla="*/ 1312068 h 1312068"/>
              <a:gd name="connsiteX4" fmla="*/ 0 w 9134475"/>
              <a:gd name="connsiteY4" fmla="*/ 1312068 h 1312068"/>
              <a:gd name="connsiteX5" fmla="*/ 0 w 9134475"/>
              <a:gd name="connsiteY5" fmla="*/ 130968 h 1312068"/>
              <a:gd name="connsiteX0" fmla="*/ 0 w 9113111"/>
              <a:gd name="connsiteY0" fmla="*/ 130968 h 1312068"/>
              <a:gd name="connsiteX1" fmla="*/ 6305550 w 9113111"/>
              <a:gd name="connsiteY1" fmla="*/ 1197768 h 1312068"/>
              <a:gd name="connsiteX2" fmla="*/ 9113111 w 9113111"/>
              <a:gd name="connsiteY2" fmla="*/ 0 h 1312068"/>
              <a:gd name="connsiteX3" fmla="*/ 8958813 w 9113111"/>
              <a:gd name="connsiteY3" fmla="*/ 1009649 h 1312068"/>
              <a:gd name="connsiteX4" fmla="*/ 0 w 9113111"/>
              <a:gd name="connsiteY4" fmla="*/ 1312068 h 1312068"/>
              <a:gd name="connsiteX5" fmla="*/ 0 w 9113111"/>
              <a:gd name="connsiteY5" fmla="*/ 130968 h 1312068"/>
              <a:gd name="connsiteX0" fmla="*/ 0 w 9117860"/>
              <a:gd name="connsiteY0" fmla="*/ 130968 h 1314449"/>
              <a:gd name="connsiteX1" fmla="*/ 6305550 w 9117860"/>
              <a:gd name="connsiteY1" fmla="*/ 1197768 h 1314449"/>
              <a:gd name="connsiteX2" fmla="*/ 9113111 w 9117860"/>
              <a:gd name="connsiteY2" fmla="*/ 0 h 1314449"/>
              <a:gd name="connsiteX3" fmla="*/ 9117860 w 9117860"/>
              <a:gd name="connsiteY3" fmla="*/ 1314449 h 1314449"/>
              <a:gd name="connsiteX4" fmla="*/ 0 w 9117860"/>
              <a:gd name="connsiteY4" fmla="*/ 1312068 h 1314449"/>
              <a:gd name="connsiteX5" fmla="*/ 0 w 9117860"/>
              <a:gd name="connsiteY5" fmla="*/ 130968 h 131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17860" h="1314449">
                <a:moveTo>
                  <a:pt x="0" y="130968"/>
                </a:moveTo>
                <a:lnTo>
                  <a:pt x="6305550" y="1197768"/>
                </a:lnTo>
                <a:lnTo>
                  <a:pt x="9113111" y="0"/>
                </a:lnTo>
                <a:lnTo>
                  <a:pt x="9117860" y="1314449"/>
                </a:lnTo>
                <a:lnTo>
                  <a:pt x="0" y="1312068"/>
                </a:lnTo>
                <a:lnTo>
                  <a:pt x="0" y="130968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50000">
                <a:schemeClr val="accent1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14000">
                <a:srgbClr val="333333"/>
              </a:gs>
              <a:gs pos="83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41000">
                <a:srgbClr val="000000">
                  <a:alpha val="0"/>
                </a:srgbClr>
              </a:gs>
              <a:gs pos="57000">
                <a:srgbClr val="4D4D4D"/>
              </a:gs>
              <a:gs pos="100000">
                <a:srgbClr val="000000">
                  <a:alpha val="0"/>
                </a:srgbClr>
              </a:gs>
            </a:gsLst>
            <a:lin ang="6000000" scaled="0"/>
          </a:gra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33787"/>
            <a:ext cx="7772400" cy="1362075"/>
          </a:xfrm>
        </p:spPr>
        <p:txBody>
          <a:bodyPr anchor="t"/>
          <a:lstStyle>
            <a:lvl1pPr algn="l">
              <a:defRPr sz="40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3600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5262465"/>
            <a:ext cx="9144000" cy="7464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10"/>
          <p:cNvSpPr/>
          <p:nvPr/>
        </p:nvSpPr>
        <p:spPr>
          <a:xfrm>
            <a:off x="130" y="5502670"/>
            <a:ext cx="9144066" cy="1271150"/>
          </a:xfrm>
          <a:custGeom>
            <a:avLst/>
            <a:gdLst>
              <a:gd name="connsiteX0" fmla="*/ 9331 w 9144000"/>
              <a:gd name="connsiteY0" fmla="*/ 111968 h 1278294"/>
              <a:gd name="connsiteX1" fmla="*/ 6288833 w 9144000"/>
              <a:gd name="connsiteY1" fmla="*/ 1194319 h 1278294"/>
              <a:gd name="connsiteX2" fmla="*/ 9144000 w 9144000"/>
              <a:gd name="connsiteY2" fmla="*/ 0 h 1278294"/>
              <a:gd name="connsiteX3" fmla="*/ 9144000 w 9144000"/>
              <a:gd name="connsiteY3" fmla="*/ 83976 h 1278294"/>
              <a:gd name="connsiteX4" fmla="*/ 6279502 w 9144000"/>
              <a:gd name="connsiteY4" fmla="*/ 1278294 h 1278294"/>
              <a:gd name="connsiteX5" fmla="*/ 0 w 9144000"/>
              <a:gd name="connsiteY5" fmla="*/ 195943 h 1278294"/>
              <a:gd name="connsiteX6" fmla="*/ 9331 w 9144000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71644 w 9134669"/>
              <a:gd name="connsiteY5" fmla="*/ 388824 h 1278294"/>
              <a:gd name="connsiteX6" fmla="*/ 0 w 9134669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94 w 9134669"/>
              <a:gd name="connsiteY5" fmla="*/ 195943 h 1278294"/>
              <a:gd name="connsiteX6" fmla="*/ 0 w 9134669"/>
              <a:gd name="connsiteY6" fmla="*/ 111968 h 1278294"/>
              <a:gd name="connsiteX0" fmla="*/ 49877 w 9134540"/>
              <a:gd name="connsiteY0" fmla="*/ 42912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49877 w 9134540"/>
              <a:gd name="connsiteY6" fmla="*/ 42912 h 1278294"/>
              <a:gd name="connsiteX0" fmla="*/ 2252 w 9134540"/>
              <a:gd name="connsiteY0" fmla="*/ 116731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279373 w 9134540"/>
              <a:gd name="connsiteY1" fmla="*/ 1234801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307948 w 9134540"/>
              <a:gd name="connsiteY1" fmla="*/ 1189558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28287"/>
              <a:gd name="connsiteX1" fmla="*/ 6307948 w 9134540"/>
              <a:gd name="connsiteY1" fmla="*/ 1189558 h 1228287"/>
              <a:gd name="connsiteX2" fmla="*/ 9134540 w 9134540"/>
              <a:gd name="connsiteY2" fmla="*/ 0 h 1228287"/>
              <a:gd name="connsiteX3" fmla="*/ 9134540 w 9134540"/>
              <a:gd name="connsiteY3" fmla="*/ 83976 h 1228287"/>
              <a:gd name="connsiteX4" fmla="*/ 6270042 w 9134540"/>
              <a:gd name="connsiteY4" fmla="*/ 1228287 h 1228287"/>
              <a:gd name="connsiteX5" fmla="*/ 65 w 9134540"/>
              <a:gd name="connsiteY5" fmla="*/ 195943 h 1228287"/>
              <a:gd name="connsiteX6" fmla="*/ 2252 w 9134540"/>
              <a:gd name="connsiteY6" fmla="*/ 116731 h 1228287"/>
              <a:gd name="connsiteX0" fmla="*/ 2252 w 9134540"/>
              <a:gd name="connsiteY0" fmla="*/ 116731 h 1266387"/>
              <a:gd name="connsiteX1" fmla="*/ 6307948 w 9134540"/>
              <a:gd name="connsiteY1" fmla="*/ 1189558 h 1266387"/>
              <a:gd name="connsiteX2" fmla="*/ 9134540 w 9134540"/>
              <a:gd name="connsiteY2" fmla="*/ 0 h 1266387"/>
              <a:gd name="connsiteX3" fmla="*/ 9134540 w 9134540"/>
              <a:gd name="connsiteY3" fmla="*/ 83976 h 1266387"/>
              <a:gd name="connsiteX4" fmla="*/ 6315286 w 9134540"/>
              <a:gd name="connsiteY4" fmla="*/ 1266387 h 1266387"/>
              <a:gd name="connsiteX5" fmla="*/ 65 w 9134540"/>
              <a:gd name="connsiteY5" fmla="*/ 195943 h 1266387"/>
              <a:gd name="connsiteX6" fmla="*/ 2252 w 9134540"/>
              <a:gd name="connsiteY6" fmla="*/ 116731 h 1266387"/>
              <a:gd name="connsiteX0" fmla="*/ 2252 w 9134540"/>
              <a:gd name="connsiteY0" fmla="*/ 152450 h 1302106"/>
              <a:gd name="connsiteX1" fmla="*/ 6307948 w 9134540"/>
              <a:gd name="connsiteY1" fmla="*/ 1225277 h 1302106"/>
              <a:gd name="connsiteX2" fmla="*/ 8932134 w 9134540"/>
              <a:gd name="connsiteY2" fmla="*/ 0 h 1302106"/>
              <a:gd name="connsiteX3" fmla="*/ 9134540 w 9134540"/>
              <a:gd name="connsiteY3" fmla="*/ 119695 h 1302106"/>
              <a:gd name="connsiteX4" fmla="*/ 6315286 w 9134540"/>
              <a:gd name="connsiteY4" fmla="*/ 1302106 h 1302106"/>
              <a:gd name="connsiteX5" fmla="*/ 65 w 9134540"/>
              <a:gd name="connsiteY5" fmla="*/ 231662 h 1302106"/>
              <a:gd name="connsiteX6" fmla="*/ 2252 w 9134540"/>
              <a:gd name="connsiteY6" fmla="*/ 152450 h 1302106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34540 w 9144066"/>
              <a:gd name="connsiteY3" fmla="*/ 88739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051196 w 9144066"/>
              <a:gd name="connsiteY3" fmla="*/ 236376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41683 w 9144066"/>
              <a:gd name="connsiteY3" fmla="*/ 79214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66" h="1271150">
                <a:moveTo>
                  <a:pt x="2252" y="121494"/>
                </a:moveTo>
                <a:lnTo>
                  <a:pt x="6307948" y="1194321"/>
                </a:lnTo>
                <a:lnTo>
                  <a:pt x="9144066" y="0"/>
                </a:lnTo>
                <a:cubicBezTo>
                  <a:pt x="9143272" y="26405"/>
                  <a:pt x="9142477" y="52809"/>
                  <a:pt x="9141683" y="79214"/>
                </a:cubicBezTo>
                <a:lnTo>
                  <a:pt x="6315286" y="1271150"/>
                </a:lnTo>
                <a:lnTo>
                  <a:pt x="65" y="200706"/>
                </a:lnTo>
                <a:cubicBezTo>
                  <a:pt x="0" y="172714"/>
                  <a:pt x="2317" y="149486"/>
                  <a:pt x="2252" y="12149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98992-9F5B-4E9D-871D-4517B2EC8643}" type="datetimeFigureOut">
              <a:rPr lang="en-US" smtClean="0"/>
              <a:t>2/23/2015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BFF28-7A78-4393-9577-5BAAAFE2503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 8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10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685800" y="1536192"/>
            <a:ext cx="3657600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4"/>
          </p:nvPr>
        </p:nvSpPr>
        <p:spPr>
          <a:xfrm>
            <a:off x="4800600" y="1536192"/>
            <a:ext cx="3657600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1"/>
              </a:gs>
              <a:gs pos="40000">
                <a:schemeClr val="accent1">
                  <a:lumMod val="40000"/>
                  <a:lumOff val="60000"/>
                </a:schemeClr>
              </a:gs>
              <a:gs pos="4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52000">
                <a:schemeClr val="accent3">
                  <a:lumMod val="40000"/>
                  <a:lumOff val="60000"/>
                </a:schemeClr>
              </a:gs>
              <a:gs pos="66000">
                <a:schemeClr val="accent3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3657600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535113"/>
            <a:ext cx="3657600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Freeform 11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reeform 12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3"/>
          </p:nvPr>
        </p:nvSpPr>
        <p:spPr>
          <a:xfrm>
            <a:off x="685800" y="2209800"/>
            <a:ext cx="3657600" cy="3200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657600" cy="3200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/>
          <p:nvPr/>
        </p:nvSpPr>
        <p:spPr>
          <a:xfrm>
            <a:off x="1" y="5010151"/>
            <a:ext cx="7439025" cy="157162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15827" h="1571625">
                <a:moveTo>
                  <a:pt x="0" y="0"/>
                </a:moveTo>
                <a:lnTo>
                  <a:pt x="7415827" y="866775"/>
                </a:lnTo>
                <a:lnTo>
                  <a:pt x="0" y="157162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Freeform 6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1"/>
              </a:gs>
              <a:gs pos="50000">
                <a:schemeClr val="accent1">
                  <a:lumMod val="40000"/>
                  <a:lumOff val="60000"/>
                </a:schemeClr>
              </a:gs>
              <a:gs pos="5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0" y="4973410"/>
            <a:ext cx="7674867" cy="928299"/>
          </a:xfrm>
          <a:custGeom>
            <a:avLst/>
            <a:gdLst>
              <a:gd name="connsiteX0" fmla="*/ 0 w 7548466"/>
              <a:gd name="connsiteY0" fmla="*/ 0 h 933061"/>
              <a:gd name="connsiteX1" fmla="*/ 9331 w 7548466"/>
              <a:gd name="connsiteY1" fmla="*/ 65314 h 933061"/>
              <a:gd name="connsiteX2" fmla="*/ 7221894 w 7548466"/>
              <a:gd name="connsiteY2" fmla="*/ 933061 h 933061"/>
              <a:gd name="connsiteX3" fmla="*/ 7548466 w 7548466"/>
              <a:gd name="connsiteY3" fmla="*/ 914400 h 933061"/>
              <a:gd name="connsiteX4" fmla="*/ 0 w 7548466"/>
              <a:gd name="connsiteY4" fmla="*/ 0 h 933061"/>
              <a:gd name="connsiteX0" fmla="*/ 131163 w 7539135"/>
              <a:gd name="connsiteY0" fmla="*/ 0 h 1042598"/>
              <a:gd name="connsiteX1" fmla="*/ 0 w 7539135"/>
              <a:gd name="connsiteY1" fmla="*/ 174851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0 w 7407972"/>
              <a:gd name="connsiteY0" fmla="*/ 0 h 1042598"/>
              <a:gd name="connsiteX1" fmla="*/ 85531 w 7407972"/>
              <a:gd name="connsiteY1" fmla="*/ 134370 h 1042598"/>
              <a:gd name="connsiteX2" fmla="*/ 7081400 w 7407972"/>
              <a:gd name="connsiteY2" fmla="*/ 1042598 h 1042598"/>
              <a:gd name="connsiteX3" fmla="*/ 7407972 w 7407972"/>
              <a:gd name="connsiteY3" fmla="*/ 1023937 h 1042598"/>
              <a:gd name="connsiteX4" fmla="*/ 0 w 7407972"/>
              <a:gd name="connsiteY4" fmla="*/ 0 h 1042598"/>
              <a:gd name="connsiteX0" fmla="*/ 131163 w 7539135"/>
              <a:gd name="connsiteY0" fmla="*/ 0 h 1042598"/>
              <a:gd name="connsiteX1" fmla="*/ 0 w 7539135"/>
              <a:gd name="connsiteY1" fmla="*/ 193902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59725 w 7539135"/>
              <a:gd name="connsiteY0" fmla="*/ 0 h 892580"/>
              <a:gd name="connsiteX1" fmla="*/ 0 w 7539135"/>
              <a:gd name="connsiteY1" fmla="*/ 43884 h 892580"/>
              <a:gd name="connsiteX2" fmla="*/ 7212563 w 7539135"/>
              <a:gd name="connsiteY2" fmla="*/ 892580 h 892580"/>
              <a:gd name="connsiteX3" fmla="*/ 7539135 w 7539135"/>
              <a:gd name="connsiteY3" fmla="*/ 873919 h 892580"/>
              <a:gd name="connsiteX4" fmla="*/ 59725 w 7539135"/>
              <a:gd name="connsiteY4" fmla="*/ 0 h 892580"/>
              <a:gd name="connsiteX0" fmla="*/ 194 w 7539135"/>
              <a:gd name="connsiteY0" fmla="*/ 0 h 923536"/>
              <a:gd name="connsiteX1" fmla="*/ 0 w 7539135"/>
              <a:gd name="connsiteY1" fmla="*/ 74840 h 923536"/>
              <a:gd name="connsiteX2" fmla="*/ 7212563 w 7539135"/>
              <a:gd name="connsiteY2" fmla="*/ 923536 h 923536"/>
              <a:gd name="connsiteX3" fmla="*/ 7539135 w 7539135"/>
              <a:gd name="connsiteY3" fmla="*/ 904875 h 923536"/>
              <a:gd name="connsiteX4" fmla="*/ 194 w 7539135"/>
              <a:gd name="connsiteY4" fmla="*/ 0 h 923536"/>
              <a:gd name="connsiteX0" fmla="*/ 194 w 7539135"/>
              <a:gd name="connsiteY0" fmla="*/ 0 h 904875"/>
              <a:gd name="connsiteX1" fmla="*/ 0 w 7539135"/>
              <a:gd name="connsiteY1" fmla="*/ 74840 h 904875"/>
              <a:gd name="connsiteX2" fmla="*/ 7212563 w 7539135"/>
              <a:gd name="connsiteY2" fmla="*/ 883055 h 904875"/>
              <a:gd name="connsiteX3" fmla="*/ 7539135 w 7539135"/>
              <a:gd name="connsiteY3" fmla="*/ 904875 h 904875"/>
              <a:gd name="connsiteX4" fmla="*/ 194 w 7539135"/>
              <a:gd name="connsiteY4" fmla="*/ 0 h 904875"/>
              <a:gd name="connsiteX0" fmla="*/ 194 w 7703442"/>
              <a:gd name="connsiteY0" fmla="*/ 0 h 1016794"/>
              <a:gd name="connsiteX1" fmla="*/ 0 w 7703442"/>
              <a:gd name="connsiteY1" fmla="*/ 74840 h 1016794"/>
              <a:gd name="connsiteX2" fmla="*/ 7212563 w 7703442"/>
              <a:gd name="connsiteY2" fmla="*/ 883055 h 1016794"/>
              <a:gd name="connsiteX3" fmla="*/ 7703442 w 7703442"/>
              <a:gd name="connsiteY3" fmla="*/ 1016794 h 1016794"/>
              <a:gd name="connsiteX4" fmla="*/ 194 w 7703442"/>
              <a:gd name="connsiteY4" fmla="*/ 0 h 1016794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12563 w 7674867"/>
              <a:gd name="connsiteY2" fmla="*/ 883055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30680"/>
              <a:gd name="connsiteX1" fmla="*/ 0 w 7674867"/>
              <a:gd name="connsiteY1" fmla="*/ 74840 h 930680"/>
              <a:gd name="connsiteX2" fmla="*/ 7293526 w 7674867"/>
              <a:gd name="connsiteY2" fmla="*/ 930680 h 930680"/>
              <a:gd name="connsiteX3" fmla="*/ 7674867 w 7674867"/>
              <a:gd name="connsiteY3" fmla="*/ 897731 h 930680"/>
              <a:gd name="connsiteX4" fmla="*/ 194 w 7674867"/>
              <a:gd name="connsiteY4" fmla="*/ 0 h 930680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3526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38758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8289 w 7674867"/>
              <a:gd name="connsiteY2" fmla="*/ 661599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28299"/>
              <a:gd name="connsiteX1" fmla="*/ 0 w 7674867"/>
              <a:gd name="connsiteY1" fmla="*/ 74840 h 928299"/>
              <a:gd name="connsiteX2" fmla="*/ 7298289 w 7674867"/>
              <a:gd name="connsiteY2" fmla="*/ 928299 h 928299"/>
              <a:gd name="connsiteX3" fmla="*/ 7674867 w 7674867"/>
              <a:gd name="connsiteY3" fmla="*/ 897731 h 928299"/>
              <a:gd name="connsiteX4" fmla="*/ 194 w 7674867"/>
              <a:gd name="connsiteY4" fmla="*/ 0 h 928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4867" h="928299">
                <a:moveTo>
                  <a:pt x="194" y="0"/>
                </a:moveTo>
                <a:cubicBezTo>
                  <a:pt x="129" y="24947"/>
                  <a:pt x="65" y="49893"/>
                  <a:pt x="0" y="74840"/>
                </a:cubicBezTo>
                <a:lnTo>
                  <a:pt x="7298289" y="928299"/>
                </a:lnTo>
                <a:lnTo>
                  <a:pt x="7674867" y="897731"/>
                </a:lnTo>
                <a:lnTo>
                  <a:pt x="19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 8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3"/>
              </a:gs>
              <a:gs pos="50000">
                <a:schemeClr val="accent3">
                  <a:lumMod val="40000"/>
                  <a:lumOff val="60000"/>
                </a:schemeClr>
              </a:gs>
              <a:gs pos="5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0" y="5381627"/>
            <a:ext cx="3286124" cy="1207294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6996854"/>
              <a:gd name="connsiteY0" fmla="*/ 0 h 1571625"/>
              <a:gd name="connsiteX1" fmla="*/ 6996854 w 6996854"/>
              <a:gd name="connsiteY1" fmla="*/ 1266825 h 1571625"/>
              <a:gd name="connsiteX2" fmla="*/ 0 w 6996854"/>
              <a:gd name="connsiteY2" fmla="*/ 1571625 h 1571625"/>
              <a:gd name="connsiteX3" fmla="*/ 0 w 6996854"/>
              <a:gd name="connsiteY3" fmla="*/ 0 h 1571625"/>
              <a:gd name="connsiteX0" fmla="*/ 0 w 7583417"/>
              <a:gd name="connsiteY0" fmla="*/ 0 h 800100"/>
              <a:gd name="connsiteX1" fmla="*/ 7583417 w 7583417"/>
              <a:gd name="connsiteY1" fmla="*/ 495300 h 800100"/>
              <a:gd name="connsiteX2" fmla="*/ 586563 w 7583417"/>
              <a:gd name="connsiteY2" fmla="*/ 800100 h 800100"/>
              <a:gd name="connsiteX3" fmla="*/ 0 w 7583417"/>
              <a:gd name="connsiteY3" fmla="*/ 0 h 800100"/>
              <a:gd name="connsiteX0" fmla="*/ 0 w 7017803"/>
              <a:gd name="connsiteY0" fmla="*/ 0 h 1200150"/>
              <a:gd name="connsiteX1" fmla="*/ 7017803 w 7017803"/>
              <a:gd name="connsiteY1" fmla="*/ 895350 h 1200150"/>
              <a:gd name="connsiteX2" fmla="*/ 20949 w 7017803"/>
              <a:gd name="connsiteY2" fmla="*/ 1200150 h 1200150"/>
              <a:gd name="connsiteX3" fmla="*/ 0 w 7017803"/>
              <a:gd name="connsiteY3" fmla="*/ 0 h 1200150"/>
              <a:gd name="connsiteX0" fmla="*/ 0 w 6410292"/>
              <a:gd name="connsiteY0" fmla="*/ 0 h 1752600"/>
              <a:gd name="connsiteX1" fmla="*/ 6410292 w 6410292"/>
              <a:gd name="connsiteY1" fmla="*/ 1752600 h 1752600"/>
              <a:gd name="connsiteX2" fmla="*/ 20949 w 6410292"/>
              <a:gd name="connsiteY2" fmla="*/ 1200150 h 1752600"/>
              <a:gd name="connsiteX3" fmla="*/ 0 w 6410292"/>
              <a:gd name="connsiteY3" fmla="*/ 0 h 1752600"/>
              <a:gd name="connsiteX0" fmla="*/ 0 w 7227290"/>
              <a:gd name="connsiteY0" fmla="*/ 0 h 1200150"/>
              <a:gd name="connsiteX1" fmla="*/ 7227290 w 7227290"/>
              <a:gd name="connsiteY1" fmla="*/ 885825 h 1200150"/>
              <a:gd name="connsiteX2" fmla="*/ 20949 w 7227290"/>
              <a:gd name="connsiteY2" fmla="*/ 1200150 h 1200150"/>
              <a:gd name="connsiteX3" fmla="*/ 0 w 7227290"/>
              <a:gd name="connsiteY3" fmla="*/ 0 h 1200150"/>
              <a:gd name="connsiteX0" fmla="*/ 0 w 7227290"/>
              <a:gd name="connsiteY0" fmla="*/ 0 h 885825"/>
              <a:gd name="connsiteX1" fmla="*/ 7227290 w 7227290"/>
              <a:gd name="connsiteY1" fmla="*/ 885825 h 885825"/>
              <a:gd name="connsiteX2" fmla="*/ 555141 w 7227290"/>
              <a:gd name="connsiteY2" fmla="*/ 862013 h 885825"/>
              <a:gd name="connsiteX3" fmla="*/ 0 w 7227290"/>
              <a:gd name="connsiteY3" fmla="*/ 0 h 885825"/>
              <a:gd name="connsiteX0" fmla="*/ 0 w 7227290"/>
              <a:gd name="connsiteY0" fmla="*/ 0 h 1207294"/>
              <a:gd name="connsiteX1" fmla="*/ 7227290 w 7227290"/>
              <a:gd name="connsiteY1" fmla="*/ 885825 h 1207294"/>
              <a:gd name="connsiteX2" fmla="*/ 0 w 7227290"/>
              <a:gd name="connsiteY2" fmla="*/ 1207294 h 1207294"/>
              <a:gd name="connsiteX3" fmla="*/ 0 w 7227290"/>
              <a:gd name="connsiteY3" fmla="*/ 0 h 1207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27290" h="1207294">
                <a:moveTo>
                  <a:pt x="0" y="0"/>
                </a:moveTo>
                <a:lnTo>
                  <a:pt x="7227290" y="885825"/>
                </a:lnTo>
                <a:lnTo>
                  <a:pt x="0" y="1207294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Freeform 6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 7"/>
          <p:cNvSpPr/>
          <p:nvPr/>
        </p:nvSpPr>
        <p:spPr>
          <a:xfrm>
            <a:off x="-196" y="5347020"/>
            <a:ext cx="3426231" cy="944725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2830674 w 7605568"/>
              <a:gd name="connsiteY2" fmla="*/ 806612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2930931"/>
              <a:gd name="connsiteY0" fmla="*/ 0 h 806612"/>
              <a:gd name="connsiteX1" fmla="*/ 0 w 2930931"/>
              <a:gd name="connsiteY1" fmla="*/ 75665 h 806612"/>
              <a:gd name="connsiteX2" fmla="*/ 2830674 w 2930931"/>
              <a:gd name="connsiteY2" fmla="*/ 806612 h 806612"/>
              <a:gd name="connsiteX3" fmla="*/ 2930931 w 2930931"/>
              <a:gd name="connsiteY3" fmla="*/ 785765 h 806612"/>
              <a:gd name="connsiteX4" fmla="*/ 1 w 2930931"/>
              <a:gd name="connsiteY4" fmla="*/ 0 h 806612"/>
              <a:gd name="connsiteX0" fmla="*/ 1 w 3204530"/>
              <a:gd name="connsiteY0" fmla="*/ 0 h 944725"/>
              <a:gd name="connsiteX1" fmla="*/ 0 w 3204530"/>
              <a:gd name="connsiteY1" fmla="*/ 75665 h 944725"/>
              <a:gd name="connsiteX2" fmla="*/ 3204530 w 3204530"/>
              <a:gd name="connsiteY2" fmla="*/ 944725 h 944725"/>
              <a:gd name="connsiteX3" fmla="*/ 2930931 w 3204530"/>
              <a:gd name="connsiteY3" fmla="*/ 785765 h 944725"/>
              <a:gd name="connsiteX4" fmla="*/ 1 w 3204530"/>
              <a:gd name="connsiteY4" fmla="*/ 0 h 944725"/>
              <a:gd name="connsiteX0" fmla="*/ 1 w 3426231"/>
              <a:gd name="connsiteY0" fmla="*/ 0 h 944725"/>
              <a:gd name="connsiteX1" fmla="*/ 0 w 3426231"/>
              <a:gd name="connsiteY1" fmla="*/ 75665 h 944725"/>
              <a:gd name="connsiteX2" fmla="*/ 3204530 w 3426231"/>
              <a:gd name="connsiteY2" fmla="*/ 944725 h 944725"/>
              <a:gd name="connsiteX3" fmla="*/ 3426231 w 3426231"/>
              <a:gd name="connsiteY3" fmla="*/ 923877 h 944725"/>
              <a:gd name="connsiteX4" fmla="*/ 1 w 3426231"/>
              <a:gd name="connsiteY4" fmla="*/ 0 h 944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26231" h="944725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3204530" y="944725"/>
                </a:lnTo>
                <a:lnTo>
                  <a:pt x="3426231" y="923877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" y="5010151"/>
            <a:ext cx="7439025" cy="157162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15827" h="1571625">
                <a:moveTo>
                  <a:pt x="0" y="0"/>
                </a:moveTo>
                <a:lnTo>
                  <a:pt x="7415827" y="866775"/>
                </a:lnTo>
                <a:lnTo>
                  <a:pt x="0" y="157162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 8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1"/>
              </a:gs>
              <a:gs pos="50000">
                <a:schemeClr val="accent1">
                  <a:lumMod val="40000"/>
                  <a:lumOff val="60000"/>
                </a:schemeClr>
              </a:gs>
              <a:gs pos="5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6656" y="609600"/>
            <a:ext cx="3383280" cy="914400"/>
          </a:xfrm>
        </p:spPr>
        <p:txBody>
          <a:bodyPr anchor="b">
            <a:noAutofit/>
          </a:bodyPr>
          <a:lstStyle>
            <a:lvl1pPr algn="l">
              <a:defRPr sz="22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0" y="4973410"/>
            <a:ext cx="7674867" cy="928299"/>
          </a:xfrm>
          <a:custGeom>
            <a:avLst/>
            <a:gdLst>
              <a:gd name="connsiteX0" fmla="*/ 0 w 7548466"/>
              <a:gd name="connsiteY0" fmla="*/ 0 h 933061"/>
              <a:gd name="connsiteX1" fmla="*/ 9331 w 7548466"/>
              <a:gd name="connsiteY1" fmla="*/ 65314 h 933061"/>
              <a:gd name="connsiteX2" fmla="*/ 7221894 w 7548466"/>
              <a:gd name="connsiteY2" fmla="*/ 933061 h 933061"/>
              <a:gd name="connsiteX3" fmla="*/ 7548466 w 7548466"/>
              <a:gd name="connsiteY3" fmla="*/ 914400 h 933061"/>
              <a:gd name="connsiteX4" fmla="*/ 0 w 7548466"/>
              <a:gd name="connsiteY4" fmla="*/ 0 h 933061"/>
              <a:gd name="connsiteX0" fmla="*/ 131163 w 7539135"/>
              <a:gd name="connsiteY0" fmla="*/ 0 h 1042598"/>
              <a:gd name="connsiteX1" fmla="*/ 0 w 7539135"/>
              <a:gd name="connsiteY1" fmla="*/ 174851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0 w 7407972"/>
              <a:gd name="connsiteY0" fmla="*/ 0 h 1042598"/>
              <a:gd name="connsiteX1" fmla="*/ 85531 w 7407972"/>
              <a:gd name="connsiteY1" fmla="*/ 134370 h 1042598"/>
              <a:gd name="connsiteX2" fmla="*/ 7081400 w 7407972"/>
              <a:gd name="connsiteY2" fmla="*/ 1042598 h 1042598"/>
              <a:gd name="connsiteX3" fmla="*/ 7407972 w 7407972"/>
              <a:gd name="connsiteY3" fmla="*/ 1023937 h 1042598"/>
              <a:gd name="connsiteX4" fmla="*/ 0 w 7407972"/>
              <a:gd name="connsiteY4" fmla="*/ 0 h 1042598"/>
              <a:gd name="connsiteX0" fmla="*/ 131163 w 7539135"/>
              <a:gd name="connsiteY0" fmla="*/ 0 h 1042598"/>
              <a:gd name="connsiteX1" fmla="*/ 0 w 7539135"/>
              <a:gd name="connsiteY1" fmla="*/ 193902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59725 w 7539135"/>
              <a:gd name="connsiteY0" fmla="*/ 0 h 892580"/>
              <a:gd name="connsiteX1" fmla="*/ 0 w 7539135"/>
              <a:gd name="connsiteY1" fmla="*/ 43884 h 892580"/>
              <a:gd name="connsiteX2" fmla="*/ 7212563 w 7539135"/>
              <a:gd name="connsiteY2" fmla="*/ 892580 h 892580"/>
              <a:gd name="connsiteX3" fmla="*/ 7539135 w 7539135"/>
              <a:gd name="connsiteY3" fmla="*/ 873919 h 892580"/>
              <a:gd name="connsiteX4" fmla="*/ 59725 w 7539135"/>
              <a:gd name="connsiteY4" fmla="*/ 0 h 892580"/>
              <a:gd name="connsiteX0" fmla="*/ 194 w 7539135"/>
              <a:gd name="connsiteY0" fmla="*/ 0 h 923536"/>
              <a:gd name="connsiteX1" fmla="*/ 0 w 7539135"/>
              <a:gd name="connsiteY1" fmla="*/ 74840 h 923536"/>
              <a:gd name="connsiteX2" fmla="*/ 7212563 w 7539135"/>
              <a:gd name="connsiteY2" fmla="*/ 923536 h 923536"/>
              <a:gd name="connsiteX3" fmla="*/ 7539135 w 7539135"/>
              <a:gd name="connsiteY3" fmla="*/ 904875 h 923536"/>
              <a:gd name="connsiteX4" fmla="*/ 194 w 7539135"/>
              <a:gd name="connsiteY4" fmla="*/ 0 h 923536"/>
              <a:gd name="connsiteX0" fmla="*/ 194 w 7539135"/>
              <a:gd name="connsiteY0" fmla="*/ 0 h 904875"/>
              <a:gd name="connsiteX1" fmla="*/ 0 w 7539135"/>
              <a:gd name="connsiteY1" fmla="*/ 74840 h 904875"/>
              <a:gd name="connsiteX2" fmla="*/ 7212563 w 7539135"/>
              <a:gd name="connsiteY2" fmla="*/ 883055 h 904875"/>
              <a:gd name="connsiteX3" fmla="*/ 7539135 w 7539135"/>
              <a:gd name="connsiteY3" fmla="*/ 904875 h 904875"/>
              <a:gd name="connsiteX4" fmla="*/ 194 w 7539135"/>
              <a:gd name="connsiteY4" fmla="*/ 0 h 904875"/>
              <a:gd name="connsiteX0" fmla="*/ 194 w 7703442"/>
              <a:gd name="connsiteY0" fmla="*/ 0 h 1016794"/>
              <a:gd name="connsiteX1" fmla="*/ 0 w 7703442"/>
              <a:gd name="connsiteY1" fmla="*/ 74840 h 1016794"/>
              <a:gd name="connsiteX2" fmla="*/ 7212563 w 7703442"/>
              <a:gd name="connsiteY2" fmla="*/ 883055 h 1016794"/>
              <a:gd name="connsiteX3" fmla="*/ 7703442 w 7703442"/>
              <a:gd name="connsiteY3" fmla="*/ 1016794 h 1016794"/>
              <a:gd name="connsiteX4" fmla="*/ 194 w 7703442"/>
              <a:gd name="connsiteY4" fmla="*/ 0 h 1016794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12563 w 7674867"/>
              <a:gd name="connsiteY2" fmla="*/ 883055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30680"/>
              <a:gd name="connsiteX1" fmla="*/ 0 w 7674867"/>
              <a:gd name="connsiteY1" fmla="*/ 74840 h 930680"/>
              <a:gd name="connsiteX2" fmla="*/ 7293526 w 7674867"/>
              <a:gd name="connsiteY2" fmla="*/ 930680 h 930680"/>
              <a:gd name="connsiteX3" fmla="*/ 7674867 w 7674867"/>
              <a:gd name="connsiteY3" fmla="*/ 897731 h 930680"/>
              <a:gd name="connsiteX4" fmla="*/ 194 w 7674867"/>
              <a:gd name="connsiteY4" fmla="*/ 0 h 930680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3526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38758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8289 w 7674867"/>
              <a:gd name="connsiteY2" fmla="*/ 661599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28299"/>
              <a:gd name="connsiteX1" fmla="*/ 0 w 7674867"/>
              <a:gd name="connsiteY1" fmla="*/ 74840 h 928299"/>
              <a:gd name="connsiteX2" fmla="*/ 7298289 w 7674867"/>
              <a:gd name="connsiteY2" fmla="*/ 928299 h 928299"/>
              <a:gd name="connsiteX3" fmla="*/ 7674867 w 7674867"/>
              <a:gd name="connsiteY3" fmla="*/ 897731 h 928299"/>
              <a:gd name="connsiteX4" fmla="*/ 194 w 7674867"/>
              <a:gd name="connsiteY4" fmla="*/ 0 h 928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4867" h="928299">
                <a:moveTo>
                  <a:pt x="194" y="0"/>
                </a:moveTo>
                <a:cubicBezTo>
                  <a:pt x="129" y="24947"/>
                  <a:pt x="65" y="49893"/>
                  <a:pt x="0" y="74840"/>
                </a:cubicBezTo>
                <a:lnTo>
                  <a:pt x="7298289" y="928299"/>
                </a:lnTo>
                <a:lnTo>
                  <a:pt x="7674867" y="897731"/>
                </a:lnTo>
                <a:lnTo>
                  <a:pt x="19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10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4572000" y="609600"/>
            <a:ext cx="3886200" cy="4191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676274" y="1527048"/>
            <a:ext cx="3383280" cy="329184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1"/>
              </a:gs>
              <a:gs pos="40000">
                <a:schemeClr val="accent1">
                  <a:lumMod val="40000"/>
                  <a:lumOff val="60000"/>
                </a:schemeClr>
              </a:gs>
              <a:gs pos="4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52000">
                <a:schemeClr val="accent3">
                  <a:lumMod val="40000"/>
                  <a:lumOff val="60000"/>
                </a:schemeClr>
              </a:gs>
              <a:gs pos="66000">
                <a:schemeClr val="accent3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0" y="609600"/>
            <a:ext cx="3886200" cy="4190999"/>
          </a:xfrm>
          <a:ln w="79375">
            <a:solidFill>
              <a:schemeClr val="tx1"/>
            </a:solidFill>
            <a:miter lim="800000"/>
          </a:ln>
          <a:effectLst>
            <a:outerShdw blurRad="50800" dist="38100" dir="5400000" algn="ctr" rotWithShape="0">
              <a:srgbClr val="000000">
                <a:alpha val="42000"/>
              </a:srgb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5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10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76656" y="609600"/>
            <a:ext cx="3383280" cy="914400"/>
          </a:xfrm>
        </p:spPr>
        <p:txBody>
          <a:bodyPr anchor="b">
            <a:noAutofit/>
          </a:bodyPr>
          <a:lstStyle>
            <a:lvl1pPr algn="l">
              <a:defRPr sz="22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/>
          </p:nvPr>
        </p:nvSpPr>
        <p:spPr>
          <a:xfrm>
            <a:off x="676656" y="1524000"/>
            <a:ext cx="3381375" cy="329565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13">
              <a:alphaModFix amt="15000"/>
            </a:blip>
            <a:srcRect/>
            <a:tile tx="0" ty="0" sx="76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274638"/>
            <a:ext cx="7772400" cy="1143000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600200"/>
            <a:ext cx="7772400" cy="452596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0" y="6416675"/>
            <a:ext cx="19812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r">
              <a:defRPr lang="en-US" sz="900" kern="1200" cap="all" spc="110" baseline="0" smtClean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</a:lstStyle>
          <a:p>
            <a:fld id="{1D8BD707-D9CF-40AE-B4C6-C98DA3205C09}" type="datetimeFigureOut">
              <a:rPr lang="en-US" smtClean="0"/>
              <a:pPr/>
              <a:t>2/23/2015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8600" y="6416675"/>
            <a:ext cx="28956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l">
              <a:defRPr sz="900" cap="all" spc="110" baseline="0">
                <a:solidFill>
                  <a:srgbClr val="4D4D4D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8200" y="6416675"/>
            <a:ext cx="4572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r">
              <a:defRPr sz="1100" b="1" baseline="0">
                <a:solidFill>
                  <a:srgbClr val="4D4D4D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1676400"/>
            <a:ext cx="6629400" cy="1524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Location Privacy Protection for Smartphone Users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203574"/>
            <a:ext cx="6629400" cy="1825625"/>
          </a:xfrm>
        </p:spPr>
        <p:txBody>
          <a:bodyPr>
            <a:normAutofit/>
          </a:bodyPr>
          <a:lstStyle/>
          <a:p>
            <a:r>
              <a:rPr lang="en-US" dirty="0"/>
              <a:t>Paper by: Kassem Fawaz and Kang G. </a:t>
            </a:r>
            <a:r>
              <a:rPr lang="en-US" dirty="0" smtClean="0"/>
              <a:t>Shin</a:t>
            </a:r>
          </a:p>
          <a:p>
            <a:r>
              <a:rPr lang="en-US" dirty="0" smtClean="0"/>
              <a:t>Presentation by: Vince Fasburg, Bonnie Reiff, Josh Thomas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6760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Details: Architecture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13"/>
          </p:nvPr>
        </p:nvPicPr>
        <p:blipFill rotWithShape="1">
          <a:blip r:embed="rId3"/>
          <a:srcRect l="3267" b="3872"/>
          <a:stretch/>
        </p:blipFill>
        <p:spPr>
          <a:xfrm>
            <a:off x="2124154" y="4168816"/>
            <a:ext cx="4810046" cy="2464479"/>
          </a:xfrm>
          <a:prstGeom prst="rect">
            <a:avLst/>
          </a:prstGeom>
        </p:spPr>
      </p:pic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381000" y="1219200"/>
            <a:ext cx="8458200" cy="28194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Location Interceptor: diverts the application flow to LP-Guardian upon location access (and blocks the app.) and returns the anonymized location</a:t>
            </a:r>
          </a:p>
          <a:p>
            <a:r>
              <a:rPr lang="en-US" dirty="0" smtClean="0"/>
              <a:t>Rule Manager: rules are selected by user and cached for subsequent use</a:t>
            </a:r>
          </a:p>
          <a:p>
            <a:pPr lvl="1"/>
            <a:r>
              <a:rPr lang="en-US" dirty="0" smtClean="0"/>
              <a:t>Global rules determine whether the location is safe to release</a:t>
            </a:r>
          </a:p>
          <a:p>
            <a:pPr lvl="1"/>
            <a:r>
              <a:rPr lang="en-US" dirty="0" smtClean="0"/>
              <a:t>Per-place rules determine the coarseness of the released location</a:t>
            </a:r>
          </a:p>
          <a:p>
            <a:r>
              <a:rPr lang="en-US" dirty="0" smtClean="0"/>
              <a:t>Place/City Detector: determines whether the location has been previously visited and maintains the “Mobility Model”</a:t>
            </a:r>
          </a:p>
          <a:p>
            <a:r>
              <a:rPr lang="en-US" dirty="0" smtClean="0"/>
              <a:t>Location Anonymizer: uses the location sample, the application state, and the Rule Manager to create an anonymized location for the Interceptor</a:t>
            </a:r>
          </a:p>
          <a:p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057400" y="5791200"/>
            <a:ext cx="923846" cy="842095"/>
          </a:xfrm>
          <a:prstGeom prst="rect">
            <a:avLst/>
          </a:prstGeom>
          <a:solidFill>
            <a:srgbClr val="FF0000">
              <a:alpha val="14902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686254" y="4168816"/>
            <a:ext cx="1038146" cy="1012784"/>
          </a:xfrm>
          <a:prstGeom prst="rect">
            <a:avLst/>
          </a:prstGeom>
          <a:solidFill>
            <a:srgbClr val="FF0000">
              <a:alpha val="14902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010354" y="4168816"/>
            <a:ext cx="923846" cy="1088984"/>
          </a:xfrm>
          <a:prstGeom prst="rect">
            <a:avLst/>
          </a:prstGeom>
          <a:solidFill>
            <a:srgbClr val="FF0000">
              <a:alpha val="14902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743404" y="5769591"/>
            <a:ext cx="923846" cy="842095"/>
          </a:xfrm>
          <a:prstGeom prst="rect">
            <a:avLst/>
          </a:prstGeom>
          <a:solidFill>
            <a:srgbClr val="FF0000">
              <a:alpha val="14902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424363" y="3244334"/>
            <a:ext cx="2952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2470111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458200" cy="1143000"/>
          </a:xfrm>
        </p:spPr>
        <p:txBody>
          <a:bodyPr>
            <a:noAutofit/>
          </a:bodyPr>
          <a:lstStyle/>
          <a:p>
            <a:r>
              <a:rPr lang="en-US" dirty="0" smtClean="0"/>
              <a:t>Technical Details: </a:t>
            </a:r>
            <a:br>
              <a:rPr lang="en-US" dirty="0" smtClean="0"/>
            </a:br>
            <a:r>
              <a:rPr lang="en-US" dirty="0" smtClean="0"/>
              <a:t>General Implementation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>
          <a:xfrm>
            <a:off x="2743200" y="1874519"/>
            <a:ext cx="5791200" cy="32004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Implemented for Android 4.3 (Jelly Bean)</a:t>
            </a:r>
          </a:p>
          <a:p>
            <a:r>
              <a:rPr lang="en-US" dirty="0" smtClean="0"/>
              <a:t>Applications’ </a:t>
            </a:r>
            <a:r>
              <a:rPr lang="en-US" dirty="0"/>
              <a:t>location access </a:t>
            </a:r>
            <a:r>
              <a:rPr lang="en-US" dirty="0" smtClean="0"/>
              <a:t>limited </a:t>
            </a:r>
            <a:r>
              <a:rPr lang="en-US" dirty="0"/>
              <a:t>to Location API’s (i.e. </a:t>
            </a:r>
            <a:r>
              <a:rPr lang="en-US" dirty="0" smtClean="0"/>
              <a:t>no location from scanning nearby WiFi access points)</a:t>
            </a:r>
          </a:p>
          <a:p>
            <a:r>
              <a:rPr lang="en-US" dirty="0" smtClean="0"/>
              <a:t>Instrumented the platform operating system and LP-Guardian modifies the location object before it reaches the application requesting the location</a:t>
            </a:r>
          </a:p>
          <a:p>
            <a:pPr lvl="1"/>
            <a:r>
              <a:rPr lang="en-US" dirty="0" smtClean="0"/>
              <a:t>Modified Location class to contain a static context field that is populated whenever a context is created for the application</a:t>
            </a:r>
          </a:p>
          <a:p>
            <a:pPr lvl="1"/>
            <a:r>
              <a:rPr lang="en-US" dirty="0" smtClean="0"/>
              <a:t>Treats the requesting application as a black box</a:t>
            </a:r>
          </a:p>
          <a:p>
            <a:r>
              <a:rPr lang="en-US" dirty="0" smtClean="0"/>
              <a:t>LP-Guardian runs ever 750ms to reduce processing costs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2033847"/>
            <a:ext cx="2171178" cy="2881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5901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Initial Application User (bootstrapping)</a:t>
            </a:r>
          </a:p>
          <a:p>
            <a:pPr lvl="1"/>
            <a:r>
              <a:rPr lang="en-US" dirty="0" smtClean="0"/>
              <a:t>First use of LP-Guardian: the user ranks his or her top </a:t>
            </a:r>
            <a:r>
              <a:rPr lang="en-US" i="1" dirty="0" smtClean="0"/>
              <a:t>N</a:t>
            </a:r>
            <a:r>
              <a:rPr lang="en-US" dirty="0" smtClean="0"/>
              <a:t> visited locations so the application can assign probabilities of visitation</a:t>
            </a:r>
          </a:p>
          <a:p>
            <a:pPr lvl="1"/>
            <a:r>
              <a:rPr lang="en-US" dirty="0" smtClean="0"/>
              <a:t>Anonymization rules set when a new application attempt to access a location</a:t>
            </a:r>
          </a:p>
          <a:p>
            <a:pPr lvl="2"/>
            <a:r>
              <a:rPr lang="en-US" dirty="0" smtClean="0"/>
              <a:t>User can choose to hide his or her location or to allow the location to be passed to the application unmodified</a:t>
            </a:r>
          </a:p>
          <a:p>
            <a:r>
              <a:rPr lang="en-US" dirty="0" smtClean="0"/>
              <a:t>Per-place Control Decisions</a:t>
            </a:r>
          </a:p>
          <a:p>
            <a:pPr lvl="1"/>
            <a:r>
              <a:rPr lang="en-US" dirty="0" smtClean="0"/>
              <a:t>Three options presented to user when LP-Guardian recognizes a new location: allow the location for only that session, allow the location permanently, or block the location</a:t>
            </a:r>
          </a:p>
          <a:p>
            <a:r>
              <a:rPr lang="en-US" dirty="0" smtClean="0"/>
              <a:t>Per-session Control Decisions</a:t>
            </a:r>
          </a:p>
          <a:p>
            <a:pPr lvl="1"/>
            <a:r>
              <a:rPr lang="en-US" dirty="0" smtClean="0"/>
              <a:t>Push notifications inform the user of anonymization and allow disabling/re-enabling of the feature</a:t>
            </a:r>
          </a:p>
          <a:p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Technical Details: </a:t>
            </a:r>
            <a:br>
              <a:rPr lang="en-US" dirty="0" smtClean="0"/>
            </a:br>
            <a:r>
              <a:rPr lang="en-US" dirty="0" smtClean="0"/>
              <a:t>User Interaction Specifics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1918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47800"/>
            <a:ext cx="7772400" cy="3733800"/>
          </a:xfrm>
        </p:spPr>
        <p:txBody>
          <a:bodyPr/>
          <a:lstStyle/>
          <a:p>
            <a:pPr marL="68580" indent="0" algn="ctr">
              <a:buNone/>
            </a:pPr>
            <a:r>
              <a:rPr lang="en-US" dirty="0" smtClean="0"/>
              <a:t>Started with study to determine users perceptions of location privacy</a:t>
            </a:r>
          </a:p>
          <a:p>
            <a:pPr marL="68580" indent="0" algn="ctr">
              <a:buNone/>
            </a:pPr>
            <a:r>
              <a:rPr lang="en-US" dirty="0" smtClean="0"/>
              <a:t>180 smartphone users surveyed…</a:t>
            </a:r>
          </a:p>
          <a:p>
            <a:pPr marL="68580" indent="0" algn="ctr">
              <a:buNone/>
            </a:pPr>
            <a:endParaRPr lang="en-US" dirty="0" smtClean="0"/>
          </a:p>
          <a:p>
            <a:r>
              <a:rPr lang="en-US" dirty="0" smtClean="0"/>
              <a:t>78% believe apps accessing their location can pose a privacy threat</a:t>
            </a:r>
          </a:p>
          <a:p>
            <a:r>
              <a:rPr lang="en-US" dirty="0" smtClean="0"/>
              <a:t>85% actually care who accesses their location information</a:t>
            </a:r>
          </a:p>
          <a:p>
            <a:r>
              <a:rPr lang="en-US" dirty="0" smtClean="0"/>
              <a:t>52% have no problem with giving apps imprecise location information to protect privacy</a:t>
            </a:r>
          </a:p>
          <a:p>
            <a:r>
              <a:rPr lang="en-US" dirty="0" smtClean="0"/>
              <a:t>18% object to giving apps imprecise location information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4208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47800"/>
            <a:ext cx="7772400" cy="3733800"/>
          </a:xfrm>
        </p:spPr>
        <p:txBody>
          <a:bodyPr/>
          <a:lstStyle/>
          <a:p>
            <a:pPr marL="68580" indent="0">
              <a:buNone/>
            </a:pPr>
            <a:r>
              <a:rPr lang="en-US" dirty="0" smtClean="0"/>
              <a:t>User Study: Can the user accommodate reduced functionality from home or work for 6 types of apps?</a:t>
            </a:r>
          </a:p>
          <a:p>
            <a:pPr marL="68580" indent="0">
              <a:buNone/>
            </a:pPr>
            <a:endParaRPr lang="en-US" dirty="0"/>
          </a:p>
          <a:p>
            <a:pPr marL="68580" indent="0">
              <a:buNone/>
            </a:pPr>
            <a:r>
              <a:rPr lang="en-US" dirty="0" smtClean="0"/>
              <a:t>Geo-search (Yelp): </a:t>
            </a:r>
          </a:p>
          <a:p>
            <a:pPr marL="68580" indent="0">
              <a:buNone/>
            </a:pPr>
            <a:endParaRPr lang="en-US" dirty="0"/>
          </a:p>
          <a:p>
            <a:pPr marL="68580" indent="0">
              <a:buNone/>
            </a:pPr>
            <a:endParaRPr lang="en-US" dirty="0" smtClean="0"/>
          </a:p>
          <a:p>
            <a:pPr marL="68580" indent="0">
              <a:buNone/>
            </a:pPr>
            <a:endParaRPr lang="en-US" dirty="0"/>
          </a:p>
          <a:p>
            <a:pPr marL="68580" indent="0">
              <a:buNone/>
            </a:pPr>
            <a:r>
              <a:rPr lang="en-US" dirty="0" smtClean="0"/>
              <a:t>Social Networking: Do they share location at or near home/work?	</a:t>
            </a:r>
          </a:p>
        </p:txBody>
      </p:sp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2781828122"/>
              </p:ext>
            </p:extLst>
          </p:nvPr>
        </p:nvGraphicFramePr>
        <p:xfrm>
          <a:off x="1752600" y="2209800"/>
          <a:ext cx="7391400" cy="1803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1768841510"/>
              </p:ext>
            </p:extLst>
          </p:nvPr>
        </p:nvGraphicFramePr>
        <p:xfrm>
          <a:off x="2743200" y="4572000"/>
          <a:ext cx="6019800" cy="1803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40453114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47800"/>
            <a:ext cx="7772400" cy="3733800"/>
          </a:xfrm>
        </p:spPr>
        <p:txBody>
          <a:bodyPr>
            <a:normAutofit/>
          </a:bodyPr>
          <a:lstStyle/>
          <a:p>
            <a:pPr marL="68580" indent="0">
              <a:buNone/>
            </a:pPr>
            <a:r>
              <a:rPr lang="en-US" dirty="0" smtClean="0"/>
              <a:t>Messaging (WhatsApp):  Do they share location at or near home/work?</a:t>
            </a:r>
          </a:p>
          <a:p>
            <a:pPr marL="68580" indent="0">
              <a:buNone/>
            </a:pPr>
            <a:endParaRPr lang="en-US" dirty="0"/>
          </a:p>
          <a:p>
            <a:pPr marL="68580" indent="0">
              <a:buNone/>
            </a:pPr>
            <a:endParaRPr lang="en-US" dirty="0" smtClean="0"/>
          </a:p>
          <a:p>
            <a:pPr marL="68580" indent="0">
              <a:buNone/>
            </a:pPr>
            <a:endParaRPr lang="en-US" dirty="0"/>
          </a:p>
          <a:p>
            <a:pPr marL="68580" indent="0">
              <a:buNone/>
            </a:pPr>
            <a:endParaRPr lang="en-US" dirty="0" smtClean="0"/>
          </a:p>
          <a:p>
            <a:pPr marL="68580" indent="0">
              <a:buNone/>
            </a:pPr>
            <a:endParaRPr lang="en-US" dirty="0"/>
          </a:p>
          <a:p>
            <a:pPr marL="68580" indent="0">
              <a:buNone/>
            </a:pPr>
            <a:r>
              <a:rPr lang="en-US" dirty="0" smtClean="0"/>
              <a:t>Sports/Fitness: 	</a:t>
            </a:r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752859790"/>
              </p:ext>
            </p:extLst>
          </p:nvPr>
        </p:nvGraphicFramePr>
        <p:xfrm>
          <a:off x="2667000" y="1828800"/>
          <a:ext cx="6096000" cy="1955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Chart 6"/>
          <p:cNvGraphicFramePr/>
          <p:nvPr>
            <p:extLst>
              <p:ext uri="{D42A27DB-BD31-4B8C-83A1-F6EECF244321}">
                <p14:modId xmlns:p14="http://schemas.microsoft.com/office/powerpoint/2010/main" val="1258966106"/>
              </p:ext>
            </p:extLst>
          </p:nvPr>
        </p:nvGraphicFramePr>
        <p:xfrm>
          <a:off x="961571" y="3962400"/>
          <a:ext cx="8153400" cy="203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5499794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47800"/>
            <a:ext cx="7772400" cy="3733800"/>
          </a:xfrm>
        </p:spPr>
        <p:txBody>
          <a:bodyPr>
            <a:normAutofit/>
          </a:bodyPr>
          <a:lstStyle/>
          <a:p>
            <a:pPr marL="68580" indent="0">
              <a:buNone/>
            </a:pPr>
            <a:r>
              <a:rPr lang="en-US" dirty="0" smtClean="0"/>
              <a:t>Gaming: Will the game experience change with location anonymization</a:t>
            </a:r>
            <a:endParaRPr lang="en-US" dirty="0"/>
          </a:p>
          <a:p>
            <a:pPr marL="68580" indent="0">
              <a:buNone/>
            </a:pPr>
            <a:endParaRPr lang="en-US" dirty="0" smtClean="0"/>
          </a:p>
          <a:p>
            <a:pPr marL="68580" indent="0">
              <a:buNone/>
            </a:pPr>
            <a:endParaRPr lang="en-US" dirty="0"/>
          </a:p>
          <a:p>
            <a:pPr marL="68580" indent="0">
              <a:buNone/>
            </a:pPr>
            <a:endParaRPr lang="en-US" dirty="0" smtClean="0"/>
          </a:p>
          <a:p>
            <a:pPr marL="68580" indent="0">
              <a:buNone/>
            </a:pPr>
            <a:endParaRPr lang="en-US" dirty="0"/>
          </a:p>
          <a:p>
            <a:pPr marL="68580" indent="0">
              <a:buNone/>
            </a:pPr>
            <a:endParaRPr lang="en-US" dirty="0" smtClean="0"/>
          </a:p>
          <a:p>
            <a:pPr marL="68580" indent="0">
              <a:buNone/>
            </a:pPr>
            <a:r>
              <a:rPr lang="en-US" dirty="0" smtClean="0"/>
              <a:t>Weather:  Over half indicated weather information would not change at city level	</a:t>
            </a:r>
          </a:p>
        </p:txBody>
      </p:sp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1140040108"/>
              </p:ext>
            </p:extLst>
          </p:nvPr>
        </p:nvGraphicFramePr>
        <p:xfrm>
          <a:off x="2590800" y="1752600"/>
          <a:ext cx="6096000" cy="2108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0603735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47800"/>
            <a:ext cx="7772400" cy="3733800"/>
          </a:xfrm>
        </p:spPr>
        <p:txBody>
          <a:bodyPr/>
          <a:lstStyle/>
          <a:p>
            <a:pPr marL="68580" indent="0">
              <a:buNone/>
            </a:pPr>
            <a:r>
              <a:rPr lang="en-US" dirty="0" smtClean="0"/>
              <a:t>Delay Overhead</a:t>
            </a:r>
          </a:p>
          <a:p>
            <a:r>
              <a:rPr lang="en-US" dirty="0" smtClean="0"/>
              <a:t>Delay between time the location is created and the time the modified location is delivered to the app.</a:t>
            </a:r>
            <a:endParaRPr lang="en-US" dirty="0"/>
          </a:p>
        </p:txBody>
      </p:sp>
      <p:pic>
        <p:nvPicPr>
          <p:cNvPr id="2050" name="Picture 2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" y="2590800"/>
            <a:ext cx="2468880" cy="2926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8520" y="2590799"/>
            <a:ext cx="2468880" cy="2926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399" y="2600325"/>
            <a:ext cx="2468880" cy="2926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746760" y="5638800"/>
            <a:ext cx="1981200" cy="38100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Galaxy Nexus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642360" y="5638800"/>
            <a:ext cx="1981200" cy="38100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Galaxy S3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492239" y="5638800"/>
            <a:ext cx="1981200" cy="38100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Galaxy S4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28625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47800"/>
            <a:ext cx="7772400" cy="3733800"/>
          </a:xfrm>
        </p:spPr>
        <p:txBody>
          <a:bodyPr/>
          <a:lstStyle/>
          <a:p>
            <a:pPr marL="68580" indent="0">
              <a:buNone/>
            </a:pPr>
            <a:r>
              <a:rPr lang="en-US" dirty="0" smtClean="0"/>
              <a:t>Battery Performance</a:t>
            </a:r>
          </a:p>
          <a:p>
            <a:r>
              <a:rPr lang="en-US" dirty="0" smtClean="0"/>
              <a:t>No significant drop in battery time with use of LP-Guardian</a:t>
            </a:r>
            <a:endParaRPr lang="en-US" dirty="0"/>
          </a:p>
        </p:txBody>
      </p:sp>
      <p:pic>
        <p:nvPicPr>
          <p:cNvPr id="1026" name="Picture 2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667000"/>
            <a:ext cx="2468880" cy="2926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2667000"/>
            <a:ext cx="2468880" cy="2926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6480" y="2667000"/>
            <a:ext cx="2468880" cy="2926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57265" y="5715000"/>
            <a:ext cx="1981200" cy="38100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Galaxy Nexus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624262" y="5715000"/>
            <a:ext cx="1981200" cy="38100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Galaxy S3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307455" y="5715000"/>
            <a:ext cx="1981200" cy="38100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Galaxy S4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5438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47800"/>
            <a:ext cx="7772400" cy="3733800"/>
          </a:xfrm>
        </p:spPr>
        <p:txBody>
          <a:bodyPr/>
          <a:lstStyle/>
          <a:p>
            <a:pPr marL="68580" indent="0">
              <a:buNone/>
            </a:pPr>
            <a:r>
              <a:rPr lang="en-US" dirty="0" smtClean="0"/>
              <a:t>Section 7.2??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441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4190999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Research indicated users are concerned with location data collected by smartphone </a:t>
            </a:r>
            <a:r>
              <a:rPr lang="en-US" dirty="0" smtClean="0"/>
              <a:t>apps</a:t>
            </a:r>
          </a:p>
          <a:p>
            <a:r>
              <a:rPr lang="en-US" dirty="0" smtClean="0"/>
              <a:t>Threat Model: the adversary…</a:t>
            </a:r>
          </a:p>
          <a:p>
            <a:pPr lvl="1"/>
            <a:r>
              <a:rPr lang="en-US" dirty="0" smtClean="0"/>
              <a:t>Only accesses the user’s location via available application APIs</a:t>
            </a:r>
          </a:p>
          <a:p>
            <a:pPr lvl="1"/>
            <a:r>
              <a:rPr lang="en-US" dirty="0" smtClean="0"/>
              <a:t>Will not attempt to hack or modify privacy controls on the operatin</a:t>
            </a:r>
            <a:r>
              <a:rPr lang="en-US" dirty="0" smtClean="0"/>
              <a:t>g system</a:t>
            </a:r>
            <a:endParaRPr lang="en-US" dirty="0" smtClean="0"/>
          </a:p>
          <a:p>
            <a:r>
              <a:rPr lang="en-US" dirty="0" smtClean="0"/>
              <a:t>Collected location data by malicious application poses the following privacy threats:</a:t>
            </a:r>
          </a:p>
          <a:p>
            <a:pPr lvl="1"/>
            <a:r>
              <a:rPr lang="en-US" dirty="0" smtClean="0"/>
              <a:t>Real-time location tracking of user</a:t>
            </a:r>
          </a:p>
          <a:p>
            <a:pPr lvl="1"/>
            <a:r>
              <a:rPr lang="en-US" dirty="0" smtClean="0"/>
              <a:t>User identification through frequently visited locations</a:t>
            </a:r>
          </a:p>
          <a:p>
            <a:pPr lvl="1"/>
            <a:r>
              <a:rPr lang="en-US" dirty="0" smtClean="0"/>
              <a:t>User profiling even without identification</a:t>
            </a:r>
          </a:p>
          <a:p>
            <a:r>
              <a:rPr lang="en-US" dirty="0" smtClean="0"/>
              <a:t>Threats indicate need for system to make following security improvements:</a:t>
            </a:r>
          </a:p>
          <a:p>
            <a:pPr lvl="1"/>
            <a:r>
              <a:rPr lang="en-US" dirty="0" smtClean="0"/>
              <a:t>Only access location data when the user expects the app to do so</a:t>
            </a:r>
          </a:p>
          <a:p>
            <a:pPr lvl="1"/>
            <a:r>
              <a:rPr lang="en-US" dirty="0" smtClean="0"/>
              <a:t>Only access location data with granularity necessary to perform intended 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5786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Weaknesses of Paper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ynthetic routes, used for fitness related apps, could potentially create an unrealistic path such as through buildings, water, steep elevation changes, etc.</a:t>
            </a:r>
          </a:p>
          <a:p>
            <a:r>
              <a:rPr lang="en-US" dirty="0" smtClean="0"/>
              <a:t>Some apps also track elevation changes which would not be accurate with synthetic routes</a:t>
            </a:r>
          </a:p>
          <a:p>
            <a:r>
              <a:rPr lang="en-US" dirty="0" smtClean="0"/>
              <a:t>Navigational apps are not handled by the current version of LP-Guardian.</a:t>
            </a:r>
          </a:p>
          <a:p>
            <a:r>
              <a:rPr lang="en-US" dirty="0" smtClean="0"/>
              <a:t>City-Level Location would work for an app such as weather, but would be limited if used by a location specific search app where a user might be looking for the closest gas station, restaurant, store, etc. to their location.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4208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Potential 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Deploy LP-Guardian to more diverse participants with limited technical background for 6 months</a:t>
            </a:r>
          </a:p>
          <a:p>
            <a:r>
              <a:rPr lang="en-US" dirty="0"/>
              <a:t>Identify parts of the app where the privacy vs. usability balance can be </a:t>
            </a:r>
            <a:r>
              <a:rPr lang="en-US" dirty="0" smtClean="0"/>
              <a:t>improved</a:t>
            </a:r>
          </a:p>
          <a:p>
            <a:r>
              <a:rPr lang="en-US" dirty="0" smtClean="0"/>
              <a:t>Make a similar app for iOS devices</a:t>
            </a:r>
          </a:p>
          <a:p>
            <a:r>
              <a:rPr lang="en-US" dirty="0" smtClean="0"/>
              <a:t>Navigation Apps – Allow app to collect accurate location data, but prevent it from transmitting the data</a:t>
            </a:r>
          </a:p>
        </p:txBody>
      </p:sp>
    </p:spTree>
    <p:extLst>
      <p:ext uri="{BB962C8B-B14F-4D97-AF65-F5344CB8AC3E}">
        <p14:creationId xmlns:p14="http://schemas.microsoft.com/office/powerpoint/2010/main" val="32707814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9600" y="2438400"/>
            <a:ext cx="7772400" cy="1143000"/>
          </a:xfrm>
        </p:spPr>
        <p:txBody>
          <a:bodyPr/>
          <a:lstStyle/>
          <a:p>
            <a:pPr algn="ctr"/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7676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Presentation Breakdown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1512607"/>
              </p:ext>
            </p:extLst>
          </p:nvPr>
        </p:nvGraphicFramePr>
        <p:xfrm>
          <a:off x="685800" y="1600200"/>
          <a:ext cx="7696201" cy="284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/>
                <a:gridCol w="594360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Team Member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Presentation</a:t>
                      </a:r>
                      <a:r>
                        <a:rPr lang="en-US" baseline="0" dirty="0" smtClean="0"/>
                        <a:t> Sections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Vince Fasburg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 Motivation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- Summary and Limitations</a:t>
                      </a:r>
                      <a:r>
                        <a:rPr lang="en-US" baseline="0" dirty="0" smtClean="0"/>
                        <a:t> of Prior Art.</a:t>
                      </a:r>
                      <a:br>
                        <a:rPr lang="en-US" baseline="0" dirty="0" smtClean="0"/>
                      </a:br>
                      <a:r>
                        <a:rPr lang="en-US" baseline="0" dirty="0" smtClean="0"/>
                        <a:t>- Proposed Approach</a:t>
                      </a:r>
                      <a:br>
                        <a:rPr lang="en-US" baseline="0" dirty="0" smtClean="0"/>
                      </a:br>
                      <a:r>
                        <a:rPr lang="en-US" baseline="0" dirty="0" smtClean="0"/>
                        <a:t>- Advantages of Proposed Approach over Prior Art.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Bonnie Reiff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 Technical Details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Josh Thomas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 Experimental</a:t>
                      </a:r>
                      <a:r>
                        <a:rPr lang="en-US" baseline="0" dirty="0" smtClean="0"/>
                        <a:t> Results</a:t>
                      </a:r>
                    </a:p>
                    <a:p>
                      <a:r>
                        <a:rPr lang="en-US" baseline="0" dirty="0" smtClean="0"/>
                        <a:t>- Technical Weaknesses of the Paper</a:t>
                      </a:r>
                    </a:p>
                    <a:p>
                      <a:r>
                        <a:rPr lang="en-US" baseline="0" dirty="0" smtClean="0"/>
                        <a:t>- Potential Future Work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0255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Summary and Limitations of Prior 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MockDroid</a:t>
            </a:r>
          </a:p>
          <a:p>
            <a:pPr lvl="1"/>
            <a:r>
              <a:rPr lang="en-US" dirty="0" smtClean="0"/>
              <a:t>Allows user to disable apps using any location data</a:t>
            </a:r>
          </a:p>
          <a:p>
            <a:pPr lvl="1"/>
            <a:r>
              <a:rPr lang="en-US" dirty="0" smtClean="0"/>
              <a:t>Very secure, but severely hinders functionality of many apps</a:t>
            </a:r>
          </a:p>
          <a:p>
            <a:r>
              <a:rPr lang="en-US" dirty="0" smtClean="0"/>
              <a:t>Koi &amp; Caché</a:t>
            </a:r>
          </a:p>
          <a:p>
            <a:pPr lvl="1"/>
            <a:r>
              <a:rPr lang="en-US" dirty="0" smtClean="0"/>
              <a:t>These require other apps to use their APIs to provide secure location</a:t>
            </a:r>
          </a:p>
          <a:p>
            <a:r>
              <a:rPr lang="en-US" dirty="0" smtClean="0"/>
              <a:t>Theoretical Approaches</a:t>
            </a:r>
          </a:p>
          <a:p>
            <a:pPr lvl="1"/>
            <a:r>
              <a:rPr lang="en-US" dirty="0" smtClean="0"/>
              <a:t>All sited research focuses on protection against tracking threat only</a:t>
            </a:r>
          </a:p>
          <a:p>
            <a:pPr lvl="1"/>
            <a:r>
              <a:rPr lang="en-US" dirty="0" smtClean="0"/>
              <a:t>Shown that profiling &amp; identification may be possible even with “anonymized” location data only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7421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dirty="0" smtClean="0"/>
              <a:t>Proposed Approach (1 of 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7772400" cy="3733800"/>
          </a:xfrm>
        </p:spPr>
        <p:txBody>
          <a:bodyPr/>
          <a:lstStyle/>
          <a:p>
            <a:r>
              <a:rPr lang="en-US" dirty="0" smtClean="0"/>
              <a:t>Location Privacy Guardian (LP-Guardian) app uses rules to determine what location data is provided to individual apps</a:t>
            </a:r>
          </a:p>
          <a:p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133599"/>
            <a:ext cx="5638800" cy="4447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041814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85800" y="1110735"/>
            <a:ext cx="7086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" indent="0">
              <a:buNone/>
            </a:pPr>
            <a:r>
              <a:rPr lang="en-US" sz="2000" dirty="0"/>
              <a:t>Design Principles:  A Location Privacy Protection Tool </a:t>
            </a:r>
            <a:r>
              <a:rPr lang="en-US" sz="2000" dirty="0" smtClean="0"/>
              <a:t>should…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94773"/>
            <a:ext cx="7772400" cy="715962"/>
          </a:xfrm>
        </p:spPr>
        <p:txBody>
          <a:bodyPr>
            <a:normAutofit/>
          </a:bodyPr>
          <a:lstStyle/>
          <a:p>
            <a:r>
              <a:rPr lang="en-US" dirty="0" smtClean="0"/>
              <a:t>Proposed Approach (2 of 2)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4038600"/>
          </a:xfrm>
        </p:spPr>
        <p:txBody>
          <a:bodyPr>
            <a:normAutofit/>
          </a:bodyPr>
          <a:lstStyle/>
          <a:p>
            <a:r>
              <a:rPr lang="en-US" dirty="0" smtClean="0"/>
              <a:t>Allow access to user location only when the user expects location to be used</a:t>
            </a:r>
          </a:p>
          <a:p>
            <a:r>
              <a:rPr lang="en-US" dirty="0" smtClean="0"/>
              <a:t>Allow access to user location no more granularity than is required for the location-based functionality</a:t>
            </a:r>
          </a:p>
          <a:p>
            <a:r>
              <a:rPr lang="en-US" dirty="0" smtClean="0"/>
              <a:t>Prevent an anonymous app from identifying the user based on frequently visited locations</a:t>
            </a:r>
          </a:p>
          <a:p>
            <a:r>
              <a:rPr lang="en-US" dirty="0" smtClean="0"/>
              <a:t>Prevent an app from profiling the user with collected location data</a:t>
            </a:r>
          </a:p>
          <a:p>
            <a:r>
              <a:rPr lang="en-US" dirty="0" smtClean="0"/>
              <a:t>Prevent an app tracking the user continuously even when tracking is required for the functionality</a:t>
            </a:r>
          </a:p>
          <a:p>
            <a:r>
              <a:rPr lang="en-US" dirty="0" smtClean="0"/>
              <a:t>Fit well into the existing mobile ecosystem</a:t>
            </a:r>
          </a:p>
          <a:p>
            <a:r>
              <a:rPr lang="en-US" dirty="0" smtClean="0"/>
              <a:t>Function with minimal cost in usability and app functionality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925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 over Prior 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Protection from all 3 types of threats, and most types of app </a:t>
            </a:r>
          </a:p>
          <a:p>
            <a:r>
              <a:rPr lang="en-US" dirty="0"/>
              <a:t>Avoids various unrealistic assumptions 	</a:t>
            </a:r>
          </a:p>
          <a:p>
            <a:pPr lvl="1"/>
            <a:r>
              <a:rPr lang="en-US" dirty="0"/>
              <a:t>Require trusted </a:t>
            </a:r>
            <a:r>
              <a:rPr lang="en-US" dirty="0" smtClean="0"/>
              <a:t>infrastructure</a:t>
            </a:r>
          </a:p>
          <a:p>
            <a:pPr lvl="1"/>
            <a:r>
              <a:rPr lang="en-US" dirty="0" smtClean="0"/>
              <a:t>Requires apps to conform to specific location API</a:t>
            </a:r>
            <a:endParaRPr lang="en-US" dirty="0"/>
          </a:p>
          <a:p>
            <a:pPr lvl="1"/>
            <a:r>
              <a:rPr lang="en-US" dirty="0"/>
              <a:t>Require other users at the same time and in the same place as </a:t>
            </a:r>
            <a:r>
              <a:rPr lang="en-US" dirty="0" smtClean="0"/>
              <a:t>user</a:t>
            </a:r>
          </a:p>
          <a:p>
            <a:r>
              <a:rPr lang="en-US" dirty="0" smtClean="0"/>
              <a:t>Minimal </a:t>
            </a:r>
            <a:r>
              <a:rPr lang="en-US" dirty="0"/>
              <a:t>interference with </a:t>
            </a:r>
            <a:r>
              <a:rPr lang="en-US" dirty="0" smtClean="0"/>
              <a:t>functionality</a:t>
            </a:r>
          </a:p>
          <a:p>
            <a:pPr lvl="1"/>
            <a:r>
              <a:rPr lang="en-US" dirty="0" smtClean="0"/>
              <a:t>Allows most apps to provide full or only slightly reduced functionality</a:t>
            </a:r>
          </a:p>
          <a:p>
            <a:pPr lvl="1"/>
            <a:r>
              <a:rPr lang="en-US" dirty="0" smtClean="0"/>
              <a:t>Applies different privacy rules to different apps</a:t>
            </a:r>
          </a:p>
          <a:p>
            <a:pPr lvl="1"/>
            <a:r>
              <a:rPr lang="en-US" dirty="0" smtClean="0"/>
              <a:t>Balances need for functionality and privacy</a:t>
            </a:r>
          </a:p>
          <a:p>
            <a:pPr lvl="1"/>
            <a:r>
              <a:rPr lang="en-US" dirty="0" smtClean="0"/>
              <a:t>Less than 10% energy overhead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4208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4638"/>
            <a:ext cx="8153400" cy="1143000"/>
          </a:xfrm>
        </p:spPr>
        <p:txBody>
          <a:bodyPr/>
          <a:lstStyle/>
          <a:p>
            <a:r>
              <a:rPr lang="en-US" dirty="0" smtClean="0"/>
              <a:t>Technical Details: Design (1 of 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18519" y="1200943"/>
            <a:ext cx="6673081" cy="5370513"/>
          </a:xfrm>
        </p:spPr>
        <p:txBody>
          <a:bodyPr/>
          <a:lstStyle/>
          <a:p>
            <a:r>
              <a:rPr lang="en-US" dirty="0" smtClean="0"/>
              <a:t>Background location access versus foreground and persistent service location access</a:t>
            </a:r>
          </a:p>
          <a:p>
            <a:r>
              <a:rPr lang="en-US" dirty="0" smtClean="0"/>
              <a:t>Identification Protection</a:t>
            </a:r>
          </a:p>
          <a:p>
            <a:pPr lvl="1"/>
            <a:r>
              <a:rPr lang="en-US" dirty="0" smtClean="0"/>
              <a:t>Assumption is that there is a one-to-one mapping between a foreground application session and a visited location</a:t>
            </a:r>
          </a:p>
          <a:p>
            <a:pPr lvl="1"/>
            <a:r>
              <a:rPr lang="en-US" dirty="0" smtClean="0"/>
              <a:t>Identification can be done via an anonymous mobility histogram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LP-Guardian releases the location as long as the histogram is reasonably close to that of another individual’s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2"/>
            <a:r>
              <a:rPr lang="en-US" i="1" dirty="0" err="1"/>
              <a:t>p</a:t>
            </a:r>
            <a:r>
              <a:rPr lang="en-US" i="1" baseline="-25000" dirty="0" err="1" smtClean="0"/>
              <a:t>min</a:t>
            </a:r>
            <a:r>
              <a:rPr lang="en-US" i="1" baseline="-25000" dirty="0" smtClean="0"/>
              <a:t> </a:t>
            </a:r>
            <a:r>
              <a:rPr lang="en-US" dirty="0" smtClean="0"/>
              <a:t>ensures the user is indistinguishable from a theoretical set of users with a minimum probability of visiting the places in the user’s histogram</a:t>
            </a:r>
          </a:p>
          <a:p>
            <a:pPr lvl="5"/>
            <a:r>
              <a:rPr lang="en-US" dirty="0" smtClean="0"/>
              <a:t>Can be a general value or set on a per-application basis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724" y="1958499"/>
            <a:ext cx="1953876" cy="2269017"/>
          </a:xfrm>
          <a:prstGeom prst="rect">
            <a:avLst/>
          </a:prstGeom>
        </p:spPr>
      </p:pic>
      <p:pic>
        <p:nvPicPr>
          <p:cNvPr id="1026" name="Picture 2" descr="https://lh3.googleusercontent.com/kEu7F5Cvvlf3pT0AFk2iXwWeRNgiUXOi0Va24WJ3k9ns981_1a-iNkk_3bDUU8JmEKYc6ACXXqGdoJjjDkI3zaRh9JawO2oQRGK2xXwPhzaUvWDTHjvmlPVfEfEcUsvU_Z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7352" y="3352800"/>
            <a:ext cx="2124075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lh5.googleusercontent.com/SyJerlST6vQsSXxMNoN0ec-3HWEIzdYy1UNGiRsPUMkBu2SJEm4HQdPG_cQZ0IAQB80MKTcuOqZAQc424IcnT0J2YMoI5yhI8GMu0vUf8l6XoRwcA8NjiNG5KrLcZ2LS8MI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1711" y="4495800"/>
            <a:ext cx="2057400" cy="495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>
            <a:off x="5334000" y="4724400"/>
            <a:ext cx="39485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https://lh6.googleusercontent.com/5c6xeLjRTldbn0zhkYEt7NWE1Oy9cCYKsOEfs9rJH9170EJh2rky738UzZf6wxubjhXrWWIAUwdkrbv_5SW2gNbnnt2dSZWQloIMUNMuV5rJqzmmRUhCrODsZakMmzkIN2w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3774" y="4514851"/>
            <a:ext cx="280035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092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Details: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62200" y="1647682"/>
            <a:ext cx="6553200" cy="4067318"/>
          </a:xfrm>
        </p:spPr>
        <p:txBody>
          <a:bodyPr>
            <a:normAutofit/>
          </a:bodyPr>
          <a:lstStyle/>
          <a:p>
            <a:r>
              <a:rPr lang="en-US" dirty="0" smtClean="0"/>
              <a:t>Profiling Protection: each time the user opens a location-polling application from a new place, he must decide whether to hide the location</a:t>
            </a:r>
          </a:p>
          <a:p>
            <a:pPr lvl="1"/>
            <a:r>
              <a:rPr lang="en-US" dirty="0" smtClean="0"/>
              <a:t>Location anonymization makes the reported address indistinguishable from the actual location within a given radius by adding noise from a polar Laplacian distribution</a:t>
            </a:r>
          </a:p>
          <a:p>
            <a:pPr lvl="1"/>
            <a:r>
              <a:rPr lang="en-US" dirty="0" smtClean="0"/>
              <a:t>Same anonymized location is always mapped to the same real location</a:t>
            </a:r>
          </a:p>
          <a:p>
            <a:pPr lvl="1"/>
            <a:r>
              <a:rPr lang="en-US" dirty="0" smtClean="0"/>
              <a:t>Additional suggestion to use TOR application to anonymize IP address</a:t>
            </a:r>
          </a:p>
          <a:p>
            <a:r>
              <a:rPr lang="en-US" dirty="0" smtClean="0"/>
              <a:t>Synthetic Route: for fitness tracking applications, LP-Guardian modifies the route information while retaining speed/distance information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85800" y="274638"/>
            <a:ext cx="8153400" cy="1143000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>
                <a:solidFill>
                  <a:srgbClr val="FFFFFF"/>
                </a:solidFill>
              </a:rPr>
              <a:t>Technical Details: Design (2 of 2)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724" y="1958499"/>
            <a:ext cx="1953876" cy="2269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574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Details: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62200" y="1647682"/>
            <a:ext cx="6553200" cy="406731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Profiling Protection: each time the user opens a location-polling application from a new place, he must decide whether to hide the location</a:t>
            </a:r>
          </a:p>
          <a:p>
            <a:pPr lvl="1"/>
            <a:r>
              <a:rPr lang="en-US" dirty="0" smtClean="0"/>
              <a:t>Given a user’s location </a:t>
            </a:r>
            <a:r>
              <a:rPr lang="en-US" i="1" dirty="0" smtClean="0"/>
              <a:t> (x, y)</a:t>
            </a:r>
            <a:r>
              <a:rPr lang="en-US" dirty="0" smtClean="0"/>
              <a:t> and anonymization radius </a:t>
            </a:r>
            <a:r>
              <a:rPr lang="en-US" i="1" dirty="0" smtClean="0"/>
              <a:t>r</a:t>
            </a:r>
            <a:r>
              <a:rPr lang="en-US" dirty="0" smtClean="0"/>
              <a:t>, noise pair </a:t>
            </a:r>
            <a:r>
              <a:rPr lang="en-US" i="1" dirty="0" smtClean="0"/>
              <a:t>(rad, </a:t>
            </a:r>
            <a:r>
              <a:rPr lang="el-GR" i="1" dirty="0" smtClean="0"/>
              <a:t>θ</a:t>
            </a:r>
            <a:r>
              <a:rPr lang="en-US" i="1" dirty="0" smtClean="0"/>
              <a:t>) </a:t>
            </a:r>
            <a:r>
              <a:rPr lang="en-US" dirty="0" smtClean="0"/>
              <a:t>is computed as:</a:t>
            </a:r>
          </a:p>
          <a:p>
            <a:pPr lvl="2"/>
            <a:r>
              <a:rPr lang="el-GR" i="1" dirty="0" smtClean="0"/>
              <a:t>θ</a:t>
            </a:r>
            <a:r>
              <a:rPr lang="en-US" i="1" dirty="0" smtClean="0"/>
              <a:t> </a:t>
            </a:r>
            <a:r>
              <a:rPr lang="en-US" dirty="0" smtClean="0"/>
              <a:t>is drawn from the uniform distribution </a:t>
            </a:r>
            <a:r>
              <a:rPr lang="en-US" i="1" dirty="0" smtClean="0"/>
              <a:t>[0, 2</a:t>
            </a:r>
            <a:r>
              <a:rPr lang="el-GR" i="1" dirty="0" smtClean="0"/>
              <a:t>π</a:t>
            </a:r>
            <a:r>
              <a:rPr lang="en-US" i="1" dirty="0" smtClean="0"/>
              <a:t>)</a:t>
            </a:r>
          </a:p>
          <a:p>
            <a:pPr lvl="2"/>
            <a:r>
              <a:rPr lang="en-US" i="1" dirty="0" smtClean="0"/>
              <a:t>p </a:t>
            </a:r>
            <a:r>
              <a:rPr lang="en-US" dirty="0" smtClean="0"/>
              <a:t>is drawn from the uniform distribution </a:t>
            </a:r>
            <a:r>
              <a:rPr lang="en-US" i="1" dirty="0" smtClean="0"/>
              <a:t>[0, 1] </a:t>
            </a:r>
            <a:r>
              <a:rPr lang="en-US" dirty="0" smtClean="0"/>
              <a:t>and </a:t>
            </a:r>
            <a:r>
              <a:rPr lang="en-US" i="1" dirty="0" smtClean="0"/>
              <a:t>rad = </a:t>
            </a:r>
            <a:endParaRPr lang="en-US" dirty="0" smtClean="0"/>
          </a:p>
          <a:p>
            <a:pPr lvl="2"/>
            <a:endParaRPr lang="en-US" i="1" dirty="0" smtClean="0"/>
          </a:p>
          <a:p>
            <a:pPr lvl="1"/>
            <a:r>
              <a:rPr lang="en-US" dirty="0" smtClean="0"/>
              <a:t>Same anonymized location is always mapped to the same real location</a:t>
            </a:r>
          </a:p>
          <a:p>
            <a:pPr lvl="1"/>
            <a:r>
              <a:rPr lang="en-US" dirty="0" smtClean="0"/>
              <a:t>Additional suggestion to use TOR application to anonymize IP address</a:t>
            </a:r>
          </a:p>
          <a:p>
            <a:r>
              <a:rPr lang="en-US" dirty="0" smtClean="0"/>
              <a:t>Synthetic Route: for fitness tracking applications, LP-Guardian modifies the route information while retaining speed/distance information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85800" y="274638"/>
            <a:ext cx="8153400" cy="1143000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>
                <a:solidFill>
                  <a:srgbClr val="FFFFFF"/>
                </a:solidFill>
              </a:rPr>
              <a:t>Technical Details: Design (2 of 2)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724" y="1958499"/>
            <a:ext cx="1953876" cy="226901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5200" y="3684753"/>
            <a:ext cx="1695450" cy="25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194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rban Pop">
  <a:themeElements>
    <a:clrScheme name="Urban Pop">
      <a:dk1>
        <a:srgbClr val="000000"/>
      </a:dk1>
      <a:lt1>
        <a:srgbClr val="FFFFFF"/>
      </a:lt1>
      <a:dk2>
        <a:srgbClr val="282828"/>
      </a:dk2>
      <a:lt2>
        <a:srgbClr val="D4D4D4"/>
      </a:lt2>
      <a:accent1>
        <a:srgbClr val="86CE24"/>
      </a:accent1>
      <a:accent2>
        <a:srgbClr val="00A2E6"/>
      </a:accent2>
      <a:accent3>
        <a:srgbClr val="FAC810"/>
      </a:accent3>
      <a:accent4>
        <a:srgbClr val="7D8F8C"/>
      </a:accent4>
      <a:accent5>
        <a:srgbClr val="D06B20"/>
      </a:accent5>
      <a:accent6>
        <a:srgbClr val="958B8B"/>
      </a:accent6>
      <a:hlink>
        <a:srgbClr val="FF9900"/>
      </a:hlink>
      <a:folHlink>
        <a:srgbClr val="969696"/>
      </a:folHlink>
    </a:clrScheme>
    <a:fontScheme name="Urban Pop">
      <a:maj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Urban Pop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1909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58000"/>
              </a:srgbClr>
            </a:outerShdw>
          </a:effectLst>
          <a:scene3d>
            <a:camera prst="orthographicFront">
              <a:rot lat="0" lon="0" rev="0"/>
            </a:camera>
            <a:lightRig rig="flat" dir="t"/>
          </a:scene3d>
          <a:sp3d contourW="15875">
            <a:bevelT w="95250" h="127000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hade val="100000"/>
                <a:alpha val="100000"/>
                <a:satMod val="100000"/>
                <a:lumMod val="100000"/>
              </a:schemeClr>
            </a:gs>
            <a:gs pos="9000">
              <a:schemeClr val="phClr">
                <a:tint val="90000"/>
                <a:shade val="100000"/>
                <a:alpha val="100000"/>
                <a:satMod val="100000"/>
                <a:lumMod val="100000"/>
              </a:schemeClr>
            </a:gs>
            <a:gs pos="34000">
              <a:schemeClr val="phClr">
                <a:tint val="83000"/>
                <a:shade val="100000"/>
                <a:alpha val="100000"/>
                <a:satMod val="100000"/>
                <a:lumMod val="100000"/>
              </a:schemeClr>
            </a:gs>
            <a:gs pos="62000">
              <a:schemeClr val="phClr">
                <a:tint val="85000"/>
                <a:shade val="100000"/>
                <a:alpha val="100000"/>
                <a:satMod val="100000"/>
                <a:lumMod val="100000"/>
              </a:schemeClr>
            </a:gs>
            <a:gs pos="90000">
              <a:schemeClr val="phClr">
                <a:tint val="92000"/>
                <a:shade val="100000"/>
                <a:alpha val="100000"/>
                <a:satMod val="100000"/>
                <a:lumMod val="90000"/>
              </a:schemeClr>
            </a:gs>
            <a:gs pos="100000">
              <a:schemeClr val="phClr">
                <a:tint val="85000"/>
                <a:shade val="100000"/>
                <a:alpha val="100000"/>
                <a:satMod val="100000"/>
                <a:lumMod val="1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8000"/>
              </a:schemeClr>
            </a:gs>
            <a:gs pos="100000">
              <a:schemeClr val="phClr">
                <a:tint val="95000"/>
                <a:shade val="98000"/>
                <a:lumMod val="80000"/>
              </a:schemeClr>
            </a:gs>
          </a:gsLst>
          <a:path path="circle">
            <a:fillToRect l="50000" t="100000" r="10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TM01859862[[fn=Urban Pop]]</Template>
  <TotalTime>369</TotalTime>
  <Words>2100</Words>
  <Application>Microsoft Office PowerPoint</Application>
  <PresentationFormat>On-screen Show (4:3)</PresentationFormat>
  <Paragraphs>247</Paragraphs>
  <Slides>23</Slides>
  <Notes>16</Notes>
  <HiddenSlides>2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Gill Sans MT</vt:lpstr>
      <vt:lpstr>Wingdings</vt:lpstr>
      <vt:lpstr>Wingdings 3</vt:lpstr>
      <vt:lpstr>Urban Pop</vt:lpstr>
      <vt:lpstr>Location Privacy Protection for Smartphone Users</vt:lpstr>
      <vt:lpstr>Motivation</vt:lpstr>
      <vt:lpstr>Summary and Limitations of Prior Art</vt:lpstr>
      <vt:lpstr>Proposed Approach (1 of 2)</vt:lpstr>
      <vt:lpstr>Proposed Approach (2 of 2)</vt:lpstr>
      <vt:lpstr>Advantages over Prior Art</vt:lpstr>
      <vt:lpstr>Technical Details: Design (1 of 2)</vt:lpstr>
      <vt:lpstr>Technical Details: Design</vt:lpstr>
      <vt:lpstr>Technical Details: Design</vt:lpstr>
      <vt:lpstr>Technical Details: Architecture</vt:lpstr>
      <vt:lpstr>Technical Details:  General Implementation</vt:lpstr>
      <vt:lpstr>Technical Details:  User Interaction Specifics</vt:lpstr>
      <vt:lpstr>Experimental Results</vt:lpstr>
      <vt:lpstr>Experimental Results</vt:lpstr>
      <vt:lpstr>Experimental Results</vt:lpstr>
      <vt:lpstr>Experimental Results</vt:lpstr>
      <vt:lpstr>Experimental Results</vt:lpstr>
      <vt:lpstr>Experimental Results</vt:lpstr>
      <vt:lpstr>Experimental Results</vt:lpstr>
      <vt:lpstr>Technical Weaknesses of Paper</vt:lpstr>
      <vt:lpstr>Potential Future Work</vt:lpstr>
      <vt:lpstr>Questions?</vt:lpstr>
      <vt:lpstr>Presentation Breakdown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Location Privacy Protection for Smartphone Users</dc:title>
  <dc:creator>Fasburg, Vincent (GE Aviation, US)</dc:creator>
  <cp:lastModifiedBy>Bonnie</cp:lastModifiedBy>
  <cp:revision>42</cp:revision>
  <dcterms:created xsi:type="dcterms:W3CDTF">2006-08-16T00:00:00Z</dcterms:created>
  <dcterms:modified xsi:type="dcterms:W3CDTF">2015-02-24T03:45:13Z</dcterms:modified>
</cp:coreProperties>
</file>