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59" r:id="rId6"/>
    <p:sldId id="260" r:id="rId7"/>
    <p:sldId id="276" r:id="rId8"/>
    <p:sldId id="277" r:id="rId9"/>
    <p:sldId id="278" r:id="rId10"/>
    <p:sldId id="279" r:id="rId11"/>
    <p:sldId id="281" r:id="rId12"/>
    <p:sldId id="28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5626" autoAdjust="0"/>
  </p:normalViewPr>
  <p:slideViewPr>
    <p:cSldViewPr>
      <p:cViewPr varScale="1">
        <p:scale>
          <a:sx n="55" d="100"/>
          <a:sy n="55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only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3/1/2015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</a:t>
            </a:r>
            <a:r>
              <a:rPr lang="en-US" baseline="0" dirty="0" smtClean="0"/>
              <a:t> of </a:t>
            </a:r>
            <a:r>
              <a:rPr lang="en-US" baseline="0" dirty="0" smtClean="0"/>
              <a:t>180 survey </a:t>
            </a:r>
            <a:r>
              <a:rPr lang="en-US" baseline="0" dirty="0" smtClean="0"/>
              <a:t>respondents believe mobile phone location data collection can pose a privacy </a:t>
            </a:r>
            <a:r>
              <a:rPr lang="en-US" baseline="0" dirty="0" smtClean="0"/>
              <a:t>threat. 85 – 87% care who views their </a:t>
            </a:r>
            <a:r>
              <a:rPr lang="en-US" baseline="0" dirty="0" err="1" smtClean="0"/>
              <a:t>loc</a:t>
            </a:r>
            <a:r>
              <a:rPr lang="en-US" baseline="0" dirty="0" smtClean="0"/>
              <a:t> info.</a:t>
            </a:r>
            <a:endParaRPr lang="en-US" baseline="0" dirty="0" smtClean="0"/>
          </a:p>
          <a:p>
            <a:r>
              <a:rPr lang="en-US" baseline="0" dirty="0" smtClean="0"/>
              <a:t>APIs that use the android “Location” object. The standard mechanism for using location in android </a:t>
            </a:r>
            <a:r>
              <a:rPr lang="en-US" baseline="0" dirty="0" smtClean="0"/>
              <a:t>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“Available application APIs” refers to the Android Location object, which is the only way most apps can view loc. </a:t>
            </a:r>
          </a:p>
          <a:p>
            <a:r>
              <a:rPr lang="en-US" baseline="0" dirty="0" smtClean="0"/>
              <a:t>Carrier can use cell towers, these are not included.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Diagram:</a:t>
            </a:r>
            <a:r>
              <a:rPr lang="en-US" baseline="0" dirty="0" smtClean="0"/>
              <a:t> LMS = Location Management Services, GMS = Google Play Services?</a:t>
            </a:r>
          </a:p>
          <a:p>
            <a:endParaRPr lang="en-US" baseline="0" dirty="0" smtClean="0"/>
          </a:p>
          <a:p>
            <a:r>
              <a:rPr lang="en-US" dirty="0" smtClean="0"/>
              <a:t>Alternative approach to implementation: modify each application’s location accessing</a:t>
            </a:r>
            <a:r>
              <a:rPr lang="en-US" baseline="0" dirty="0" smtClean="0"/>
              <a:t> interface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Disadvantages to this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Requires repackaging the application, which changes its signature  may prevent updates and access to content that checks the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would need to download the applications from a different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Continued “maintenance” required to keep up with the all released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/>
              <a:t>Static context field addition allows: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Access to information about which application is requesting the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Ability to communicate with the Operating System and other processes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of OS for smartphones: Android, Windows Phone, and Blackberry all use the permission model for applications versus. iOS which uses explicit user authentication for each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03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the slides: Three instances of LP-Guardian use that require user interaction…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chooses to hide his or her location, two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City-level coarsening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Note: </a:t>
            </a:r>
            <a:r>
              <a:rPr lang="en-US" i="1" baseline="0" dirty="0" smtClean="0"/>
              <a:t>p</a:t>
            </a:r>
            <a:r>
              <a:rPr lang="en-US" i="1" baseline="-25000" dirty="0" smtClean="0"/>
              <a:t>min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for identification protection defaults to 0.0005 = 30 minutes at a certain location each day for 40 days</a:t>
            </a:r>
            <a:endParaRPr lang="en-US" i="0" dirty="0" smtClean="0"/>
          </a:p>
          <a:p>
            <a:endParaRPr lang="en-US" dirty="0" smtClean="0"/>
          </a:p>
          <a:p>
            <a:r>
              <a:rPr lang="en-US" dirty="0" smtClean="0"/>
              <a:t>Placement of prompts</a:t>
            </a:r>
            <a:r>
              <a:rPr lang="en-US" baseline="0" dirty="0" smtClean="0"/>
              <a:t> for controlling resource access obey the four main rules/objectives: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Safety – user prompt precedes every resource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Frugality – user prompt is </a:t>
            </a:r>
            <a:r>
              <a:rPr lang="en-US" i="1" baseline="0" dirty="0" smtClean="0"/>
              <a:t>only</a:t>
            </a:r>
            <a:r>
              <a:rPr lang="en-US" i="0" baseline="0" dirty="0" smtClean="0"/>
              <a:t> displayed in the event of a resource access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Visibility – user prompt displayed only if the application in the foreground is attempting to access a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Non-repetitiveness – prompt never displayed when a more critical resource of the same type has been authorized (implied authorization)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amazon</a:t>
            </a:r>
            <a:r>
              <a:rPr lang="en-US" baseline="0" dirty="0" smtClean="0"/>
              <a:t> mechanical </a:t>
            </a:r>
            <a:r>
              <a:rPr lang="en-US" baseline="0" dirty="0" err="1" smtClean="0"/>
              <a:t>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</a:t>
            </a:r>
            <a:r>
              <a:rPr lang="en-US" baseline="0" dirty="0" err="1" smtClean="0"/>
              <a:t>anonymization</a:t>
            </a:r>
            <a:r>
              <a:rPr lang="en-US" baseline="0" dirty="0" smtClean="0"/>
              <a:t> delay for worst-case scenario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LPGuardian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temporarily caches location, the delay value increases with the increase of the inter-request interval.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Conclusion: LP-Guardian imposes a maximum delay of 30ms every 750ms which shouldn’t impact the app usability.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min</a:t>
            </a:r>
            <a:r>
              <a:rPr lang="en-US" dirty="0" smtClean="0"/>
              <a:t> of 0.05 is more relaxed</a:t>
            </a:r>
          </a:p>
          <a:p>
            <a:r>
              <a:rPr lang="en-US" dirty="0" smtClean="0"/>
              <a:t>Cumulative Distribution Function: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 the percentage of sessions in which app functionality is negatively affected</a:t>
            </a:r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than 60% of the sessions are released for more than 60% of the users in the more privacy-constraint scenario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pmin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0:0005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Dummy: Adding dummy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Anonymized</a:t>
            </a:r>
            <a:r>
              <a:rPr lang="en-US" baseline="0" dirty="0" smtClean="0"/>
              <a:t> data meant cell tower ping based only. 95% of actions could be linked to a specific individual in the anonymous </a:t>
            </a:r>
            <a:r>
              <a:rPr lang="en-US" baseline="0" dirty="0" smtClean="0"/>
              <a:t>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Apps fall on continuum between poor usability and poor security.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Unrealistic assumptions cause many proposed solutions to be unworkable in real life.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r>
              <a:rPr lang="en-US" baseline="0" dirty="0" smtClean="0"/>
              <a:t> is not a big issue for normal apps. LP-Guardian handles special case such as fitness apps where location is accessed constantly </a:t>
            </a:r>
            <a:r>
              <a:rPr lang="en-US" baseline="0" smtClean="0"/>
              <a:t>and creates </a:t>
            </a:r>
            <a:r>
              <a:rPr lang="en-US" baseline="0" dirty="0" smtClean="0"/>
              <a:t>and artificial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</a:t>
            </a:r>
            <a:r>
              <a:rPr lang="en-US" baseline="0" dirty="0" smtClean="0"/>
              <a:t>analytics</a:t>
            </a:r>
          </a:p>
          <a:p>
            <a:r>
              <a:rPr lang="en-US" baseline="0" dirty="0" smtClean="0"/>
              <a:t>A &amp; A or app running in background is automatically given only city-level location info. </a:t>
            </a:r>
            <a:endParaRPr lang="en-US" baseline="0" dirty="0" smtClean="0"/>
          </a:p>
          <a:p>
            <a:r>
              <a:rPr lang="en-US" baseline="0" dirty="0" smtClean="0"/>
              <a:t>Rule for foreground apps is selected by </a:t>
            </a:r>
            <a:r>
              <a:rPr lang="en-US" baseline="0" dirty="0" smtClean="0"/>
              <a:t>user.</a:t>
            </a:r>
          </a:p>
          <a:p>
            <a:r>
              <a:rPr lang="en-US" baseline="0" dirty="0" smtClean="0"/>
              <a:t>“Follow rule” has 3 further options.</a:t>
            </a:r>
            <a:endParaRPr lang="en-US" baseline="0" dirty="0" smtClean="0"/>
          </a:p>
          <a:p>
            <a:r>
              <a:rPr lang="en-US" baseline="0" dirty="0" smtClean="0"/>
              <a:t>When accurate location is needed, LP-guardian </a:t>
            </a:r>
            <a:r>
              <a:rPr lang="en-US" baseline="0" dirty="0" smtClean="0"/>
              <a:t>decides if info is safe to release (more in Bonnie’s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most cases, LP-guardian</a:t>
            </a:r>
            <a:r>
              <a:rPr lang="en-US" baseline="0" dirty="0" smtClean="0"/>
              <a:t> can achieve a good balance between functionality and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details relate back to the diagram from the Proposed Approach slide of the presentation (slide 4)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Mention details that should have been discussed = the left half/automatic city-coarsened level of the diagram: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  <a:r>
              <a:rPr lang="en-US" baseline="0" dirty="0" smtClean="0"/>
              <a:t> location access coarsened to city level </a:t>
            </a:r>
            <a:r>
              <a:rPr lang="en-US" baseline="0" dirty="0" smtClean="0">
                <a:sym typeface="Wingdings" panose="05000000000000000000" pitchFamily="2" charset="2"/>
              </a:rPr>
              <a:t> the rest of the information applies to foreground and persistent (perceptible applications) location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Reasoning: analysis showed that only 3% of applications access the user’s location while running in the background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sym typeface="Wingdings" panose="05000000000000000000" pitchFamily="2" charset="2"/>
              </a:rPr>
              <a:t>A&amp;A library requests can be identified (shown via stack trace) and are sent city-coarsened information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100" b="1" baseline="0" dirty="0" smtClean="0">
                <a:sym typeface="Wingdings" panose="05000000000000000000" pitchFamily="2" charset="2"/>
              </a:rPr>
              <a:t>Threat Model: the adversary has access to a mapping between a set of individuals’ and the probability distributions of visiting each block in the city  aims to match the anonymous mobility histogram to an individual in the database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Identification Protection Formula = Probability that the histogram belongs to a given individual (multinomial distribution)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N = # of user application sessions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Bl = set of city blocks in the 2D grid of the city = {bl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baseline="0" dirty="0" smtClean="0">
                <a:sym typeface="Wingdings" panose="05000000000000000000" pitchFamily="2" charset="2"/>
              </a:rPr>
              <a:t>, bl</a:t>
            </a:r>
            <a:r>
              <a:rPr lang="en-US" i="1" baseline="-25000" dirty="0" smtClean="0">
                <a:sym typeface="Wingdings" panose="05000000000000000000" pitchFamily="2" charset="2"/>
              </a:rPr>
              <a:t>2</a:t>
            </a:r>
            <a:r>
              <a:rPr lang="en-US" i="1" baseline="0" dirty="0" smtClean="0">
                <a:sym typeface="Wingdings" panose="05000000000000000000" pitchFamily="2" charset="2"/>
              </a:rPr>
              <a:t>, …,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smtClean="0">
                <a:sym typeface="Wingdings" panose="05000000000000000000" pitchFamily="2" charset="2"/>
              </a:rPr>
              <a:t>c</a:t>
            </a:r>
            <a:r>
              <a:rPr lang="en-US" i="1" baseline="-25000" dirty="0" smtClean="0">
                <a:sym typeface="Wingdings" panose="05000000000000000000" pitchFamily="2" charset="2"/>
              </a:rPr>
              <a:t>bli</a:t>
            </a:r>
            <a:r>
              <a:rPr lang="en-US" i="1" baseline="0" dirty="0" smtClean="0">
                <a:sym typeface="Wingdings" panose="05000000000000000000" pitchFamily="2" charset="2"/>
              </a:rPr>
              <a:t> = the number of times that 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is visited by the user out of the total N sessions</a:t>
            </a:r>
          </a:p>
          <a:p>
            <a:r>
              <a:rPr lang="en-US" i="1" baseline="0" dirty="0" smtClean="0">
                <a:sym typeface="Wingdings" panose="05000000000000000000" pitchFamily="2" charset="2"/>
              </a:rPr>
              <a:t>pi = P(bl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) = the probability of the user visiting block bl</a:t>
            </a:r>
            <a:r>
              <a:rPr lang="en-US" i="1" baseline="-25000" dirty="0" smtClean="0">
                <a:sym typeface="Wingdings" panose="05000000000000000000" pitchFamily="2" charset="2"/>
              </a:rPr>
              <a:t>i</a:t>
            </a: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0" baseline="0" dirty="0" smtClean="0">
                <a:sym typeface="Wingdings" panose="05000000000000000000" pitchFamily="2" charset="2"/>
              </a:rPr>
              <a:t>“Reasonably close” estimation notes: *if the inequality is satisfied, a dummy location is released*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Assume that epsilon =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Between the two equations, </a:t>
            </a:r>
            <a:r>
              <a:rPr lang="en-US" i="1" baseline="0" dirty="0" smtClean="0">
                <a:sym typeface="Wingdings" panose="05000000000000000000" pitchFamily="2" charset="2"/>
              </a:rPr>
              <a:t>y</a:t>
            </a:r>
            <a:r>
              <a:rPr lang="en-US" i="0" baseline="0" dirty="0" smtClean="0">
                <a:sym typeface="Wingdings" panose="05000000000000000000" pitchFamily="2" charset="2"/>
              </a:rPr>
              <a:t> is replaced with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 </a:t>
            </a:r>
            <a:r>
              <a:rPr lang="en-US" i="0" baseline="0" dirty="0" smtClean="0">
                <a:sym typeface="Wingdings" panose="05000000000000000000" pitchFamily="2" charset="2"/>
              </a:rPr>
              <a:t>(min. probability) of visiting a block because LP-Guardian (client side) does not know other user’s histograms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Note: low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</a:t>
            </a:r>
            <a:r>
              <a:rPr lang="en-US" i="1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= strict privacy, high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</a:t>
            </a:r>
            <a:r>
              <a:rPr lang="en-US" i="0" baseline="0" dirty="0" smtClean="0">
                <a:sym typeface="Wingdings" panose="05000000000000000000" pitchFamily="2" charset="2"/>
              </a:rPr>
              <a:t> = more relaxed privacy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If LP-Guardian determines that the same privacy level can be determined with a higher value of </a:t>
            </a:r>
            <a:r>
              <a:rPr lang="en-US" i="1" baseline="0" dirty="0" smtClean="0">
                <a:sym typeface="Wingdings" panose="05000000000000000000" pitchFamily="2" charset="2"/>
              </a:rPr>
              <a:t>p</a:t>
            </a:r>
            <a:r>
              <a:rPr lang="en-US" i="1" baseline="-25000" dirty="0" smtClean="0">
                <a:sym typeface="Wingdings" panose="05000000000000000000" pitchFamily="2" charset="2"/>
              </a:rPr>
              <a:t>min </a:t>
            </a:r>
            <a:r>
              <a:rPr lang="en-US" i="0" baseline="0" dirty="0" smtClean="0">
                <a:sym typeface="Wingdings" panose="05000000000000000000" pitchFamily="2" charset="2"/>
              </a:rPr>
              <a:t>, value will be relaxed (relies of census data that specifies the population for every city block)</a:t>
            </a:r>
            <a:endParaRPr lang="en-US" i="0" baseline="-2500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Noise value for LP-Guardian is 200m range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Polar noise symbol explanation: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W</a:t>
            </a:r>
            <a:r>
              <a:rPr lang="en-US" i="1" baseline="-25000" dirty="0" smtClean="0"/>
              <a:t>-1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is the -1 branch of the Lambert </a:t>
            </a:r>
            <a:r>
              <a:rPr lang="en-US" i="1" baseline="0" dirty="0" smtClean="0"/>
              <a:t>W</a:t>
            </a:r>
            <a:r>
              <a:rPr lang="en-US" i="0" baseline="0" dirty="0" smtClean="0"/>
              <a:t> function and </a:t>
            </a:r>
            <a:r>
              <a:rPr lang="en-US" i="1" baseline="0" dirty="0" smtClean="0"/>
              <a:t>l </a:t>
            </a:r>
            <a:r>
              <a:rPr lang="en-US" i="0" baseline="0" dirty="0" smtClean="0"/>
              <a:t>is a privacy level (typically close to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Noise value for LP-Guardian is 200m range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 Manager: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Input: the application, the state of the application (foreground or background), the location sample, whether</a:t>
            </a:r>
            <a:r>
              <a:rPr lang="en-US" baseline="0" dirty="0" smtClean="0"/>
              <a:t> the application session is new or an ongoing session, and the place/city/block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Global rules: one per application (applies to foreground and background states)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Per-place rules: one per application-location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Place/City Detector: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 = a cluster of locations within a radius of 100m and over a minimum duration of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Mobility Model = set of places the user has visited along with total visiting time of each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Kassem Fawaz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267" b="3872"/>
          <a:stretch/>
        </p:blipFill>
        <p:spPr>
          <a:xfrm>
            <a:off x="2124154" y="4168816"/>
            <a:ext cx="4810046" cy="246447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 Interceptor: diverts the application flow to LP-Guardian upon location access (blocks the app.) and returns the anonymized location</a:t>
            </a:r>
          </a:p>
          <a:p>
            <a:r>
              <a:rPr lang="en-US" dirty="0" smtClean="0"/>
              <a:t>Rule Manager: rules are selected by user and cached for subsequent use</a:t>
            </a:r>
          </a:p>
          <a:p>
            <a:pPr lvl="1"/>
            <a:r>
              <a:rPr lang="en-US" dirty="0" smtClean="0"/>
              <a:t>Global rules determine whether the location is safe to release</a:t>
            </a:r>
          </a:p>
          <a:p>
            <a:pPr lvl="1"/>
            <a:r>
              <a:rPr lang="en-US" dirty="0" smtClean="0"/>
              <a:t>Per-place rules determine the coarseness of the released location</a:t>
            </a:r>
          </a:p>
          <a:p>
            <a:r>
              <a:rPr lang="en-US" dirty="0" smtClean="0"/>
              <a:t>Place/City Detector: determines whether the location has been previously visited and maintains the “Mobility Model”</a:t>
            </a:r>
          </a:p>
          <a:p>
            <a:r>
              <a:rPr lang="en-US" dirty="0" smtClean="0"/>
              <a:t>Location Anonymizer: uses the location sample, the application state, and the Rule Manager to create an anonymized location for the Interceptor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5791200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254" y="4168816"/>
            <a:ext cx="1038146" cy="10127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0354" y="4168816"/>
            <a:ext cx="923846" cy="10889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404" y="5769591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3200" y="1874519"/>
            <a:ext cx="5791200" cy="3916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Implemented for Android 4.3 (Jelly Bean)</a:t>
            </a:r>
          </a:p>
          <a:p>
            <a:r>
              <a:rPr lang="en-US" dirty="0" smtClean="0"/>
              <a:t>Applications’ </a:t>
            </a:r>
            <a:r>
              <a:rPr lang="en-US" dirty="0"/>
              <a:t>location access </a:t>
            </a:r>
            <a:r>
              <a:rPr lang="en-US" dirty="0" smtClean="0"/>
              <a:t>limited </a:t>
            </a:r>
            <a:r>
              <a:rPr lang="en-US" dirty="0"/>
              <a:t>to Location API’s (i.e. </a:t>
            </a:r>
            <a:r>
              <a:rPr lang="en-US" dirty="0" smtClean="0"/>
              <a:t>no location from scanning nearby WiFi access points)</a:t>
            </a:r>
          </a:p>
          <a:p>
            <a:r>
              <a:rPr lang="en-US" dirty="0" smtClean="0"/>
              <a:t>LP-Guardian modifies the location object before it reaches the application requesting the location</a:t>
            </a:r>
          </a:p>
          <a:p>
            <a:pPr lvl="1"/>
            <a:r>
              <a:rPr lang="en-US" dirty="0" smtClean="0"/>
              <a:t>Modified Android Location class to contain a static context field that is populated whenever a context is created for the application</a:t>
            </a:r>
          </a:p>
          <a:p>
            <a:pPr lvl="1"/>
            <a:r>
              <a:rPr lang="en-US" dirty="0" smtClean="0"/>
              <a:t>Treats the requesting application as a black box</a:t>
            </a:r>
          </a:p>
          <a:p>
            <a:r>
              <a:rPr lang="en-US" dirty="0" smtClean="0"/>
              <a:t>LP-Guardian runs ever 750ms to reduce processing 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3847"/>
            <a:ext cx="217117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Application Use (bootstrapping)</a:t>
            </a:r>
          </a:p>
          <a:p>
            <a:pPr lvl="1"/>
            <a:r>
              <a:rPr lang="en-US" dirty="0" smtClean="0"/>
              <a:t>User mobility data: the user ranks his or her top </a:t>
            </a:r>
            <a:r>
              <a:rPr lang="en-US" i="1" dirty="0" smtClean="0"/>
              <a:t>N</a:t>
            </a:r>
            <a:r>
              <a:rPr lang="en-US" dirty="0" smtClean="0"/>
              <a:t> visited locations with first LP-Guardian use so the application can assign probabilities of visitation</a:t>
            </a:r>
          </a:p>
          <a:p>
            <a:pPr lvl="1"/>
            <a:r>
              <a:rPr lang="en-US" dirty="0" smtClean="0"/>
              <a:t>Anonymization rules set when a new application attempt to access a location</a:t>
            </a:r>
          </a:p>
          <a:p>
            <a:pPr lvl="2"/>
            <a:r>
              <a:rPr lang="en-US" dirty="0" smtClean="0"/>
              <a:t>User can choose to hide his or her location or to allow the location to be passed to the application unmodified</a:t>
            </a:r>
          </a:p>
          <a:p>
            <a:r>
              <a:rPr lang="en-US" dirty="0" smtClean="0"/>
              <a:t>Per-place Control Decisions (profiling protection)</a:t>
            </a:r>
          </a:p>
          <a:p>
            <a:pPr lvl="1"/>
            <a:r>
              <a:rPr lang="en-US" dirty="0" smtClean="0"/>
              <a:t>Three options presented to user when LP-Guardian recognizes a new location: allow the location for only that session, allow the location permanently, or block the location</a:t>
            </a:r>
          </a:p>
          <a:p>
            <a:r>
              <a:rPr lang="en-US" dirty="0" smtClean="0"/>
              <a:t>Per-session Control Decisions</a:t>
            </a:r>
          </a:p>
          <a:p>
            <a:pPr lvl="1"/>
            <a:r>
              <a:rPr lang="en-US" dirty="0" smtClean="0"/>
              <a:t>Push notifications inform the user of anonymization within an application and allow disabling/re-enabling of the feature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User Interaction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r>
              <a:rPr lang="en-US" dirty="0" smtClean="0"/>
              <a:t>User Study</a:t>
            </a:r>
          </a:p>
          <a:p>
            <a:r>
              <a:rPr lang="en-US" dirty="0" smtClean="0"/>
              <a:t>Delay Overhead</a:t>
            </a:r>
          </a:p>
          <a:p>
            <a:r>
              <a:rPr lang="en-US" dirty="0" smtClean="0"/>
              <a:t>Battery Performance</a:t>
            </a:r>
          </a:p>
          <a:p>
            <a:r>
              <a:rPr lang="en-US" dirty="0" smtClean="0"/>
              <a:t>Loss in App Functionality</a:t>
            </a:r>
          </a:p>
          <a:p>
            <a:r>
              <a:rPr lang="en-US" dirty="0" smtClean="0"/>
              <a:t>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7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80032814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11457278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367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(</a:t>
            </a:r>
            <a:r>
              <a:rPr lang="en-US" dirty="0" err="1" smtClean="0"/>
              <a:t>WhatsAp</a:t>
            </a:r>
            <a:r>
              <a:rPr lang="en-US" dirty="0" smtClean="0"/>
              <a:t>):  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3198526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42102224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050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</a:t>
            </a:r>
            <a:r>
              <a:rPr lang="en-US" dirty="0" err="1" smtClean="0"/>
              <a:t>anonymization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08629295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34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12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life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0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Threat Model: the adversary…</a:t>
            </a:r>
          </a:p>
          <a:p>
            <a:pPr lvl="1"/>
            <a:r>
              <a:rPr lang="en-US" dirty="0" smtClean="0"/>
              <a:t>Only accesses the user’s location via available application APIs</a:t>
            </a:r>
          </a:p>
          <a:p>
            <a:pPr lvl="1"/>
            <a:r>
              <a:rPr lang="en-US" dirty="0" smtClean="0"/>
              <a:t>Will not attempt to hack or modify privacy controls on the operating system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3733800"/>
          </a:xfrm>
        </p:spPr>
        <p:txBody>
          <a:bodyPr/>
          <a:lstStyle/>
          <a:p>
            <a:r>
              <a:rPr lang="en-US" dirty="0" smtClean="0"/>
              <a:t>Relaxed privacy constraint enables releasing more of the user’s location</a:t>
            </a:r>
          </a:p>
          <a:p>
            <a:r>
              <a:rPr lang="en-US" dirty="0" smtClean="0"/>
              <a:t>Adding dummy locations increases the number of released sessions</a:t>
            </a:r>
          </a:p>
          <a:p>
            <a:r>
              <a:rPr lang="en-US" dirty="0" smtClean="0"/>
              <a:t>User with more diverse mobility pattern are naturally more protected</a:t>
            </a:r>
          </a:p>
          <a:p>
            <a:r>
              <a:rPr lang="en-US" dirty="0" smtClean="0"/>
              <a:t>Number of unreleased sessions with potential loss in functionality is low</a:t>
            </a:r>
          </a:p>
          <a:p>
            <a:r>
              <a:rPr lang="en-US" dirty="0" smtClean="0"/>
              <a:t>Most </a:t>
            </a:r>
            <a:r>
              <a:rPr lang="en-US" dirty="0"/>
              <a:t>of the unreleased sessions </a:t>
            </a:r>
            <a:r>
              <a:rPr lang="en-US" dirty="0" smtClean="0"/>
              <a:t> are for home </a:t>
            </a:r>
            <a:r>
              <a:rPr lang="en-US" dirty="0"/>
              <a:t>and </a:t>
            </a:r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</a:t>
            </a:r>
            <a:r>
              <a:rPr lang="en-US" dirty="0"/>
              <a:t>in app functionality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16" y="3276600"/>
            <a:ext cx="595368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51760" y="6400800"/>
            <a:ext cx="4130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Distribution of released sessions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06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3733800"/>
          </a:xfrm>
        </p:spPr>
        <p:txBody>
          <a:bodyPr/>
          <a:lstStyle/>
          <a:p>
            <a:r>
              <a:rPr lang="en-US" dirty="0" smtClean="0"/>
              <a:t>All background location access is blocked, so we are only concerned with foreground location access</a:t>
            </a:r>
          </a:p>
          <a:p>
            <a:r>
              <a:rPr lang="en-US" dirty="0" smtClean="0"/>
              <a:t>Look at time per day when an app receives accurate location updates</a:t>
            </a:r>
          </a:p>
          <a:p>
            <a:r>
              <a:rPr lang="en-US" dirty="0" smtClean="0"/>
              <a:t>90% of apps have tracked time per day &lt; 500sec/day (8 minutes)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Tracking Threat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1760" y="6400800"/>
            <a:ext cx="41300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Distribution of time tracked per day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60057"/>
            <a:ext cx="6523222" cy="311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4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</a:t>
            </a:r>
            <a:r>
              <a:rPr lang="en-US" dirty="0" err="1" smtClean="0"/>
              <a:t>etc</a:t>
            </a:r>
            <a:r>
              <a:rPr lang="en-US" dirty="0" smtClean="0"/>
              <a:t>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56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</a:p>
          <a:p>
            <a:r>
              <a:rPr lang="en-US" dirty="0" smtClean="0"/>
              <a:t>Make a similar app for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Navigation Apps – Allow app to collect accurate location data, but prevent it from transmitting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22281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61454"/>
              </p:ext>
            </p:extLst>
          </p:nvPr>
        </p:nvGraphicFramePr>
        <p:xfrm>
          <a:off x="685800" y="1600200"/>
          <a:ext cx="7696201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9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Motivation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 Summary and Limitations</a:t>
                      </a:r>
                      <a:r>
                        <a:rPr lang="en-US" baseline="0" dirty="0" smtClean="0"/>
                        <a:t> of Prior Art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Proposed Approach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Advantages of Proposed Approach over Prior 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Technical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Experimental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r>
                        <a:rPr lang="en-US" baseline="0" dirty="0" smtClean="0"/>
                        <a:t>- Technical Weaknesses of the Paper</a:t>
                      </a:r>
                    </a:p>
                    <a:p>
                      <a:r>
                        <a:rPr lang="en-US" baseline="0" dirty="0" smtClean="0"/>
                        <a:t>- Potential 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Approaches</a:t>
            </a:r>
          </a:p>
          <a:p>
            <a:pPr lvl="1"/>
            <a:r>
              <a:rPr lang="en-US" dirty="0" smtClean="0"/>
              <a:t>MockDroid: Allows complete disabling collection of location data</a:t>
            </a:r>
          </a:p>
          <a:p>
            <a:pPr lvl="1"/>
            <a:r>
              <a:rPr lang="en-US" dirty="0" smtClean="0"/>
              <a:t>Koi &amp; Cache: Require apps to use their APIs</a:t>
            </a:r>
          </a:p>
          <a:p>
            <a:pPr lvl="1"/>
            <a:r>
              <a:rPr lang="en-US" dirty="0" smtClean="0"/>
              <a:t>Micinski:  Coarsens all location data without regard to threat level or functionality</a:t>
            </a:r>
          </a:p>
          <a:p>
            <a:pPr lvl="1"/>
            <a:r>
              <a:rPr lang="en-US" dirty="0" smtClean="0"/>
              <a:t>PlaceMask: Allows users to provide false location data. Can make apps unusable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 (cell tower based location)</a:t>
            </a:r>
          </a:p>
          <a:p>
            <a:pPr lvl="1"/>
            <a:r>
              <a:rPr lang="en-US" dirty="0" smtClean="0"/>
              <a:t>Requires connection to anonymity server to provide anonymized location data</a:t>
            </a:r>
          </a:p>
          <a:p>
            <a:pPr lvl="1"/>
            <a:r>
              <a:rPr lang="en-US" dirty="0" smtClean="0"/>
              <a:t>Requires many other users in the same location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</a:t>
            </a:r>
            <a:r>
              <a:rPr lang="en-US" dirty="0" smtClean="0"/>
              <a:t>(1 </a:t>
            </a:r>
            <a:r>
              <a:rPr lang="en-US" dirty="0" smtClean="0"/>
              <a:t>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</a:t>
            </a:r>
            <a:r>
              <a:rPr lang="en-US" dirty="0" smtClean="0"/>
              <a:t>(2 </a:t>
            </a:r>
            <a:r>
              <a:rPr lang="en-US" dirty="0" smtClean="0"/>
              <a:t>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Technical Details: Design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200943"/>
            <a:ext cx="7086600" cy="5370513"/>
          </a:xfrm>
        </p:spPr>
        <p:txBody>
          <a:bodyPr/>
          <a:lstStyle/>
          <a:p>
            <a:r>
              <a:rPr lang="en-US" dirty="0" smtClean="0"/>
              <a:t>Identification Protection</a:t>
            </a:r>
          </a:p>
          <a:p>
            <a:pPr lvl="1"/>
            <a:r>
              <a:rPr lang="en-US" dirty="0" smtClean="0"/>
              <a:t>Assumption is that there is a one-to-one mapping between a foreground application session and a visited location</a:t>
            </a:r>
          </a:p>
          <a:p>
            <a:pPr lvl="1"/>
            <a:r>
              <a:rPr lang="en-US" dirty="0" smtClean="0"/>
              <a:t>Identification can be achieved via an anonymous histogram of city blocks visited given a database of background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LP-Guardian releases the location as long as the histogram is reasonably close to that of another individual’s in the city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i="1" dirty="0"/>
              <a:t>p</a:t>
            </a:r>
            <a:r>
              <a:rPr lang="en-US" i="1" baseline="-25000" dirty="0" smtClean="0"/>
              <a:t>min </a:t>
            </a:r>
            <a:r>
              <a:rPr lang="en-US" dirty="0" smtClean="0"/>
              <a:t>ensures the user is indistinguishable from a theoretical set of users with a minimum probability of visiting the places in the user’s histogram</a:t>
            </a:r>
          </a:p>
          <a:p>
            <a:pPr lvl="3"/>
            <a:r>
              <a:rPr lang="en-US" i="1" dirty="0" smtClean="0"/>
              <a:t>p</a:t>
            </a:r>
            <a:r>
              <a:rPr lang="en-US" i="1" baseline="-25000" dirty="0" smtClean="0"/>
              <a:t>min</a:t>
            </a:r>
            <a:r>
              <a:rPr lang="en-US" dirty="0"/>
              <a:t> </a:t>
            </a:r>
            <a:r>
              <a:rPr lang="en-US" dirty="0" smtClean="0"/>
              <a:t>can be tuned using census data</a:t>
            </a:r>
          </a:p>
          <a:p>
            <a:pPr lvl="3"/>
            <a:r>
              <a:rPr lang="en-US" dirty="0" smtClean="0"/>
              <a:t>Can be a general value or set on a per-application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  <p:pic>
        <p:nvPicPr>
          <p:cNvPr id="1026" name="Picture 2" descr="https://lh3.googleusercontent.com/kEu7F5Cvvlf3pT0AFk2iXwWeRNgiUXOi0Va24WJ3k9ns981_1a-iNkk_3bDUU8JmEKYc6ACXXqGdoJjjDkI3zaRh9JawO2oQRGK2xXwPhzaUvWDTHjvmlPVfEfEcUsvU_Z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2826307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SyJerlST6vQsSXxMNoN0ec-3HWEIzdYy1UNGiRsPUMkBu2SJEm4HQdPG_cQZ0IAQB80MKTcuOqZAQc424IcnT0J2YMoI5yhI8GMu0vUf8l6XoRwcA8NjiNG5KrLcZ2LS8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4038600"/>
            <a:ext cx="2057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279854" y="4227516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6.googleusercontent.com/5c6xeLjRTldbn0zhkYEt7NWE1Oy9cCYKsOEfs9rJH9170EJh2rky738UzZf6wxubjhXrWWIAUwdkrbv_5SW2gNbnnt2dSZWQloIMUNMuV5rJqzmmRUhCrODsZakMmzkIN2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69" y="4038600"/>
            <a:ext cx="2800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Location anonymization makes the reported address indistinguishable from the actual location within a given radius by adding noise from a polar Laplacian distribution</a:t>
            </a:r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2286000"/>
            <a:ext cx="1953876" cy="2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Given a user’s location </a:t>
            </a:r>
            <a:r>
              <a:rPr lang="en-US" i="1" dirty="0" smtClean="0"/>
              <a:t> (x, y)</a:t>
            </a:r>
            <a:r>
              <a:rPr lang="en-US" dirty="0" smtClean="0"/>
              <a:t> and anonymization radius </a:t>
            </a:r>
            <a:r>
              <a:rPr lang="en-US" i="1" dirty="0" smtClean="0"/>
              <a:t>r</a:t>
            </a:r>
            <a:r>
              <a:rPr lang="en-US" dirty="0" smtClean="0"/>
              <a:t>, noise pair </a:t>
            </a:r>
            <a:r>
              <a:rPr lang="en-US" i="1" dirty="0" smtClean="0"/>
              <a:t>(rad,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is computed as:</a:t>
            </a:r>
          </a:p>
          <a:p>
            <a:pPr lvl="2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2</a:t>
            </a:r>
            <a:r>
              <a:rPr lang="el-GR" i="1" dirty="0" smtClean="0"/>
              <a:t>π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1] </a:t>
            </a:r>
            <a:r>
              <a:rPr lang="en-US" dirty="0" smtClean="0"/>
              <a:t>and </a:t>
            </a:r>
            <a:r>
              <a:rPr lang="en-US" i="1" dirty="0" smtClean="0"/>
              <a:t>rad = </a:t>
            </a:r>
            <a:endParaRPr lang="en-US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84753"/>
            <a:ext cx="1695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1131</TotalTime>
  <Words>2722</Words>
  <Application>Microsoft Office PowerPoint</Application>
  <PresentationFormat>On-screen Show (4:3)</PresentationFormat>
  <Paragraphs>296</Paragraphs>
  <Slides>25</Slides>
  <Notes>21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Details: Design (1 of 2)</vt:lpstr>
      <vt:lpstr>Technical Details: Design</vt:lpstr>
      <vt:lpstr>Technical Details: Design</vt:lpstr>
      <vt:lpstr>Technical Details: Architecture</vt:lpstr>
      <vt:lpstr>Technical Details:  General Implementation</vt:lpstr>
      <vt:lpstr>Technical Details:  User Interaction Specifics</vt:lpstr>
      <vt:lpstr>Experimental Results</vt:lpstr>
      <vt:lpstr>User Study</vt:lpstr>
      <vt:lpstr>USER study</vt:lpstr>
      <vt:lpstr>USER study</vt:lpstr>
      <vt:lpstr>USER study</vt:lpstr>
      <vt:lpstr>Delay Overhead</vt:lpstr>
      <vt:lpstr>Battery Performance</vt:lpstr>
      <vt:lpstr>loss in app functionality</vt:lpstr>
      <vt:lpstr>Evaluate Tracking Threat</vt:lpstr>
      <vt:lpstr>Technical Weaknesses of Paper</vt:lpstr>
      <vt:lpstr>Potential 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GE User</cp:lastModifiedBy>
  <cp:revision>82</cp:revision>
  <dcterms:created xsi:type="dcterms:W3CDTF">2006-08-16T00:00:00Z</dcterms:created>
  <dcterms:modified xsi:type="dcterms:W3CDTF">2015-03-01T17:42:47Z</dcterms:modified>
</cp:coreProperties>
</file>