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5"/>
  </p:notesMasterIdLst>
  <p:sldIdLst>
    <p:sldId id="292" r:id="rId2"/>
    <p:sldId id="293" r:id="rId3"/>
    <p:sldId id="294" r:id="rId4"/>
    <p:sldId id="295" r:id="rId5"/>
    <p:sldId id="277" r:id="rId6"/>
    <p:sldId id="303" r:id="rId7"/>
    <p:sldId id="299" r:id="rId8"/>
    <p:sldId id="300" r:id="rId9"/>
    <p:sldId id="301" r:id="rId10"/>
    <p:sldId id="302" r:id="rId11"/>
    <p:sldId id="289" r:id="rId12"/>
    <p:sldId id="290" r:id="rId13"/>
    <p:sldId id="306" r:id="rId14"/>
    <p:sldId id="291" r:id="rId15"/>
    <p:sldId id="304" r:id="rId16"/>
    <p:sldId id="296" r:id="rId17"/>
    <p:sldId id="297" r:id="rId18"/>
    <p:sldId id="305" r:id="rId19"/>
    <p:sldId id="307" r:id="rId20"/>
    <p:sldId id="286" r:id="rId21"/>
    <p:sldId id="287" r:id="rId22"/>
    <p:sldId id="298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75399" autoAdjust="0"/>
  </p:normalViewPr>
  <p:slideViewPr>
    <p:cSldViewPr>
      <p:cViewPr varScale="1">
        <p:scale>
          <a:sx n="88" d="100"/>
          <a:sy n="88" d="100"/>
        </p:scale>
        <p:origin x="163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captcha</a:t>
            </a:r>
            <a:r>
              <a:rPr lang="en-US" baseline="0" dirty="0" smtClean="0"/>
              <a:t> GUI works by disabling special keys, so this shows an example of why it is necessary to protect a mouse in addition to a keyboard.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Diagram Note</a:t>
            </a:r>
            <a:r>
              <a:rPr lang="en-US" dirty="0" smtClean="0"/>
              <a:t>:</a:t>
            </a:r>
            <a:r>
              <a:rPr lang="en-US" baseline="0" dirty="0" smtClean="0"/>
              <a:t> each color represents a different process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Design Notes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SEPARATE THREAD: The system will not block on script execution due to the creation of a separate thread to run the shell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Restriction of keyboard and mouse functionality: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mouse buttons are disabled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alphanumeric keys, the shift key, and the enter key allowed on the keyboard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GUI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Causes the shell script process to block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Holds application focus and stays “on top” of other applications on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Expanded Notes: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Kernel versions: 3.13.0-32 for initial development, 3.13.0-46 for final development and test (software update led to release patches)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Linux kernel source version 3.19.3 was the latest stable kernel version when development work began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60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Boxes = new</a:t>
            </a:r>
            <a:r>
              <a:rPr lang="en-US" baseline="0" dirty="0" smtClean="0"/>
              <a:t> additions</a:t>
            </a:r>
          </a:p>
          <a:p>
            <a:r>
              <a:rPr lang="en-US" baseline="0" dirty="0" smtClean="0"/>
              <a:t>Note: the Makefile also builds the usbkbd and usbmouse drivers – modification of these was outside the scope of the project but these drivers are important for the Future Work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Makefile</a:t>
            </a:r>
            <a:r>
              <a:rPr lang="en-US" baseline="0" dirty="0" smtClean="0"/>
              <a:t> target explanation: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KVERSION: the current kernel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“-c”: the path to the kernel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“M=&lt;directory&gt;”: provides the absolute path to the </a:t>
            </a:r>
            <a:r>
              <a:rPr lang="en-US" b="1" baseline="0" dirty="0" smtClean="0"/>
              <a:t>external module </a:t>
            </a:r>
            <a:r>
              <a:rPr lang="en-US" baseline="0" dirty="0" smtClean="0"/>
              <a:t>being built 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22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Purpose</a:t>
            </a:r>
            <a:r>
              <a:rPr lang="en-US" u="sng" baseline="0" dirty="0" smtClean="0"/>
              <a:t> of the calls to the user-space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Logger: verification that the function was running (output found in /var/log/syslog)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Bash program: control the USB-HID functionalities and execute the CAPTCHA program</a:t>
            </a:r>
            <a:endParaRPr lang="en-US" u="none" dirty="0" smtClean="0"/>
          </a:p>
          <a:p>
            <a:endParaRPr lang="en-US" u="sng" dirty="0" smtClean="0"/>
          </a:p>
          <a:p>
            <a:r>
              <a:rPr lang="en-US" u="sng" dirty="0" smtClean="0"/>
              <a:t>call_usermodehelper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Purpose: allows a user space application to be invoked from the kernel (prepares the process handle and executes the call)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Inputs: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path to be the program to be executed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of program arguments, including the name of the program at the zeroth index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containing environment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UMH_WAIT_EXEC to wait for the user space application to be invoked before continuing,</a:t>
            </a:r>
            <a:br>
              <a:rPr lang="en-US" u="none" baseline="0" dirty="0" smtClean="0"/>
            </a:br>
            <a:r>
              <a:rPr lang="en-US" u="none" baseline="0" dirty="0" smtClean="0"/>
              <a:t>UMH_WAIT_PROC to wait for the entire process (including the application running in user space) to complete,</a:t>
            </a:r>
            <a:br>
              <a:rPr lang="en-US" u="none" baseline="0" dirty="0" smtClean="0"/>
            </a:br>
            <a:r>
              <a:rPr lang="en-US" u="none" baseline="0" dirty="0" smtClean="0"/>
              <a:t>UMH_NO_WAIT to include no wait time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5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Keyboard and mouse</a:t>
            </a:r>
            <a:r>
              <a:rPr lang="en-US" baseline="0" dirty="0" smtClean="0"/>
              <a:t> restriction and un-restriction done via xmodmap utility (part of the overall X Window System  / X Server)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must be completed to un-restrict devices because all other ways of exiting the program have been disabled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details of the test: Teensy set to emulate a keyboard, mouse, and joystick (all USB-HIDs)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Limitations of testing:</a:t>
            </a:r>
            <a:r>
              <a:rPr lang="en-US" b="1" baseline="0" dirty="0" smtClean="0"/>
              <a:t> no testing done for keyboard-based attack on the % of time that the terminal is spawned or the # of keystrokes entered into the terminal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Results inconsistent due to variables such as hardware performance, CPU usage, and delay/optimization of Teensy attack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2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Extra Notes</a:t>
            </a:r>
            <a:r>
              <a:rPr lang="en-US" u="none" dirty="0" smtClean="0"/>
              <a:t>:</a:t>
            </a:r>
            <a:r>
              <a:rPr lang="en-US" u="none" baseline="0" dirty="0" smtClean="0"/>
              <a:t> </a:t>
            </a:r>
            <a:r>
              <a:rPr lang="en-US" b="1" u="none" baseline="0" dirty="0" smtClean="0"/>
              <a:t>suggested improvements/corrections to these technical weakness are proposed in the next slide</a:t>
            </a:r>
            <a:endParaRPr lang="en-US" b="1" u="sng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 dirty="0" smtClean="0"/>
              <a:t>Consequences</a:t>
            </a:r>
            <a:r>
              <a:rPr lang="en-US" u="none" baseline="0" dirty="0" smtClean="0"/>
              <a:t> of using any connected keyboard or mouse: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Users may complete the captcha for an emulated HID if they fail to heed warning about completing the validation for malicious devices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u="none" baseline="0" dirty="0" smtClean="0"/>
              <a:t>(Out of Scope)</a:t>
            </a:r>
            <a:r>
              <a:rPr lang="en-US" b="0" u="none" baseline="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Example: embed Teensy microcontroller with an attack loaded into a real keyboard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Scenario: user plugs in the keyboard with the embedded Teensy and completes the captcha GUI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Consequences: Teensy can begin executing attack commands after the captcha is completed by the human user</a:t>
            </a:r>
            <a:endParaRPr lang="en-US" b="1" u="non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Extra Notes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baseline="0" dirty="0" smtClean="0"/>
              <a:t>Driver Modification Improvements: </a:t>
            </a:r>
            <a:r>
              <a:rPr lang="en-US" b="1" u="none" baseline="0" dirty="0" smtClean="0"/>
              <a:t>Overall idea = port all user-space calls to the C driver code (kernel mode)</a:t>
            </a:r>
            <a:endParaRPr lang="en-US" u="non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Structures: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Array identified in the usbkbd file that represents keyboard mapping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#defines identified for the usbmouse file that represent mouse button mappings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Modifications: use the input_report_key to ensure that the value of the key or button is not passed when hit/clicked if restricted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For bullet #2: system log shows that the system differentiates between each peripheral that is connected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Driver Installation: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Install the script for ever user OR dynamically configure the script based on the current user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Issue to overcome: Guest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Shows severity with which a system can be compromised.</a:t>
            </a:r>
          </a:p>
          <a:p>
            <a:endParaRPr lang="en-US" dirty="0" smtClean="0"/>
          </a:p>
          <a:p>
            <a:r>
              <a:rPr lang="en-US" dirty="0" smtClean="0"/>
              <a:t>2: Much</a:t>
            </a:r>
            <a:r>
              <a:rPr lang="en-US" baseline="0" dirty="0" smtClean="0"/>
              <a:t> less attention has been paid to authentication of USB HIDs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4: Speed of typing, relative times of presses and releases of the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Microcontrollers such</a:t>
            </a:r>
            <a:r>
              <a:rPr lang="en-US" baseline="0" dirty="0" smtClean="0"/>
              <a:t> as the Teensy are highly configurable, so display emulation or file storage may be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up a server in my house, can send files to it from anywhere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screen that shows up may fool people into thinking it is a system message, and type in password to download drivers.</a:t>
            </a:r>
          </a:p>
          <a:p>
            <a:r>
              <a:rPr lang="en-US" baseline="0" dirty="0" smtClean="0"/>
              <a:t>A for loop is quickly written and cleared that waits for input and saves it to a file.</a:t>
            </a:r>
          </a:p>
          <a:p>
            <a:r>
              <a:rPr lang="en-US" baseline="0" dirty="0" smtClean="0"/>
              <a:t>Now Teensy can do any command that requires root </a:t>
            </a:r>
            <a:r>
              <a:rPr lang="en-US" baseline="0" dirty="0" err="1" smtClean="0"/>
              <a:t>privledges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sudo</a:t>
            </a:r>
            <a:r>
              <a:rPr lang="en-US" baseline="0" dirty="0" smtClean="0"/>
              <a:t> can accept pw via pipe)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r>
              <a:rPr lang="en-US" baseline="0" dirty="0" smtClean="0"/>
              <a:t> commands to disable the guest session and create a root user named “Guest Session”. Attacker can now login physically or remotely and do whatever he wants.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avi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CAPTCHA-Enabled HID Driver for Prevention of USB Keyboard and Mouse Emulation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57601"/>
            <a:ext cx="7924800" cy="533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Vince Fasburg, Bonnie Reiff, </a:t>
            </a:r>
            <a:r>
              <a:rPr lang="en-US" sz="2000" dirty="0" smtClean="0"/>
              <a:t>and</a:t>
            </a:r>
            <a:r>
              <a:rPr lang="en-US" dirty="0" smtClean="0"/>
              <a:t>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3124200"/>
            <a:ext cx="77724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Delete Files</a:t>
            </a:r>
          </a:p>
          <a:p>
            <a:pPr lvl="1"/>
            <a:r>
              <a:rPr lang="en-US" dirty="0" smtClean="0"/>
              <a:t>rm –rf *</a:t>
            </a:r>
          </a:p>
          <a:p>
            <a:endParaRPr lang="en-US" dirty="0"/>
          </a:p>
          <a:p>
            <a:r>
              <a:rPr lang="en-US" dirty="0" smtClean="0"/>
              <a:t>Mouse Example</a:t>
            </a:r>
          </a:p>
          <a:p>
            <a:pPr lvl="1"/>
            <a:r>
              <a:rPr lang="en-US" dirty="0" smtClean="0"/>
              <a:t>Open terminal without special keyboard keys</a:t>
            </a:r>
          </a:p>
        </p:txBody>
      </p:sp>
    </p:spTree>
    <p:extLst>
      <p:ext uri="{BB962C8B-B14F-4D97-AF65-F5344CB8AC3E}">
        <p14:creationId xmlns:p14="http://schemas.microsoft.com/office/powerpoint/2010/main" val="28783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3074" name="Picture 2" descr="C:\GEAviationSystems\Edison\MSU\Classes\CSE_825\cse_825\Project\FinalReportTex\Pictures\design_flow_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57" y="1134606"/>
            <a:ext cx="6852516" cy="49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2400" y="4800600"/>
            <a:ext cx="2209800" cy="1066800"/>
            <a:chOff x="1899722" y="4993156"/>
            <a:chExt cx="2209800" cy="1066800"/>
          </a:xfrm>
        </p:grpSpPr>
        <p:sp>
          <p:nvSpPr>
            <p:cNvPr id="4" name="TextBox 3"/>
            <p:cNvSpPr txBox="1"/>
            <p:nvPr/>
          </p:nvSpPr>
          <p:spPr>
            <a:xfrm>
              <a:off x="2415677" y="5767727"/>
              <a:ext cx="12850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= Conditional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899722" y="4993156"/>
              <a:ext cx="2209800" cy="1066800"/>
              <a:chOff x="1871950" y="4977926"/>
              <a:chExt cx="2209800" cy="1066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052122" y="4977926"/>
                <a:ext cx="304800" cy="304800"/>
              </a:xfrm>
              <a:prstGeom prst="ellipse">
                <a:avLst/>
              </a:prstGeom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920378" y="5386727"/>
                <a:ext cx="495299" cy="228600"/>
              </a:xfrm>
              <a:prstGeom prst="roundRect">
                <a:avLst/>
              </a:prstGeom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lowchart: Decision 6"/>
              <p:cNvSpPr/>
              <p:nvPr/>
            </p:nvSpPr>
            <p:spPr>
              <a:xfrm>
                <a:off x="1871950" y="5724696"/>
                <a:ext cx="581828" cy="320030"/>
              </a:xfrm>
              <a:prstGeom prst="flowChartDecision">
                <a:avLst/>
              </a:prstGeom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77578" y="5386727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</a:rPr>
                  <a:t>= System Actions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05351" y="4980729"/>
                <a:ext cx="16763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prstClr val="black"/>
                    </a:solidFill>
                  </a:rPr>
                  <a:t>= User Interactions 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86071"/>
          </a:xfrm>
        </p:spPr>
        <p:txBody>
          <a:bodyPr/>
          <a:lstStyle/>
          <a:p>
            <a:r>
              <a:rPr lang="en-US" dirty="0" smtClean="0"/>
              <a:t>Development OS: Ubuntu 14.04 LTS</a:t>
            </a:r>
          </a:p>
          <a:p>
            <a:pPr lvl="1"/>
            <a:r>
              <a:rPr lang="en-US" dirty="0" smtClean="0"/>
              <a:t>Kernel Versions: 3.13.0-x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Source code for development from </a:t>
            </a:r>
            <a:r>
              <a:rPr lang="en-US" dirty="0" smtClean="0">
                <a:hlinkClick r:id="rId3"/>
              </a:rPr>
              <a:t>https://www.kernel.org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Source Version: 3.19.3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Driver modified: usbhid</a:t>
            </a:r>
          </a:p>
          <a:p>
            <a:pPr lvl="1"/>
            <a:r>
              <a:rPr lang="en-US" dirty="0" smtClean="0"/>
              <a:t>Applies to all USB human </a:t>
            </a:r>
            <a:r>
              <a:rPr lang="en-US" dirty="0"/>
              <a:t>i</a:t>
            </a:r>
            <a:r>
              <a:rPr lang="en-US" dirty="0" smtClean="0"/>
              <a:t>nterface </a:t>
            </a:r>
            <a:r>
              <a:rPr lang="en-US" dirty="0"/>
              <a:t>d</a:t>
            </a:r>
            <a:r>
              <a:rPr lang="en-US" dirty="0" smtClean="0"/>
              <a:t>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66" y="1412130"/>
            <a:ext cx="4866667" cy="40761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Makefile Modification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198" y="1412130"/>
            <a:ext cx="4795533" cy="34047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199" y="4419600"/>
            <a:ext cx="4795533" cy="83820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Driver Modification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8039100" cy="2619375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22" idx="1"/>
          </p:cNvCxnSpPr>
          <p:nvPr/>
        </p:nvCxnSpPr>
        <p:spPr>
          <a:xfrm rot="10800000" flipV="1">
            <a:off x="1447800" y="1754833"/>
            <a:ext cx="1447800" cy="378766"/>
          </a:xfrm>
          <a:prstGeom prst="bentConnector3">
            <a:avLst>
              <a:gd name="adj1" fmla="val 100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1524000"/>
            <a:ext cx="2590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Generic function for all USB-HID devices found in hid-core.c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7086600" y="4419601"/>
            <a:ext cx="1143000" cy="987037"/>
          </a:xfrm>
          <a:prstGeom prst="bentConnector3">
            <a:avLst>
              <a:gd name="adj1" fmla="val -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81700" y="5406637"/>
            <a:ext cx="26289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system logger function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5400000" flipH="1" flipV="1">
            <a:off x="528229" y="4805769"/>
            <a:ext cx="696140" cy="380998"/>
          </a:xfrm>
          <a:prstGeom prst="bentConnector3">
            <a:avLst>
              <a:gd name="adj1" fmla="val 100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248" y="5344338"/>
            <a:ext cx="28194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Bash program to execute the shell script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458200" y="2819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82788" y="2546991"/>
            <a:ext cx="20193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Environment parameters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Restricts mouse and keyboard</a:t>
            </a:r>
          </a:p>
          <a:p>
            <a:pPr lvl="1"/>
            <a:r>
              <a:rPr lang="en-US" dirty="0" smtClean="0"/>
              <a:t>Mouse clicking disabled</a:t>
            </a:r>
          </a:p>
          <a:p>
            <a:pPr lvl="1"/>
            <a:r>
              <a:rPr lang="en-US" dirty="0" smtClean="0"/>
              <a:t>Only alphanumeric keys plus Shift and Enter</a:t>
            </a:r>
          </a:p>
          <a:p>
            <a:r>
              <a:rPr lang="en-US" dirty="0" smtClean="0"/>
              <a:t>Calls captcha GUI</a:t>
            </a:r>
          </a:p>
          <a:p>
            <a:pPr lvl="1"/>
            <a:r>
              <a:rPr lang="en-US" dirty="0" smtClean="0"/>
              <a:t>Contains mechanism to ensure that only one instance of the captcha GUI is running at any given time</a:t>
            </a:r>
          </a:p>
          <a:p>
            <a:r>
              <a:rPr lang="en-US" dirty="0" smtClean="0"/>
              <a:t>Un-restricts devices when captcha is completed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10125" cy="4190999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reated using Java Swing.</a:t>
            </a:r>
          </a:p>
          <a:p>
            <a:r>
              <a:rPr lang="en-US" sz="2000" dirty="0" smtClean="0"/>
              <a:t>Captcha is non-web based to show proof of concept, future work would be to add this.</a:t>
            </a:r>
          </a:p>
          <a:p>
            <a:r>
              <a:rPr lang="en-US" sz="2000" dirty="0" smtClean="0"/>
              <a:t>The GUI always stays on top of other windows and remains in focus.</a:t>
            </a:r>
          </a:p>
          <a:p>
            <a:r>
              <a:rPr lang="en-US" sz="2000" dirty="0" smtClean="0"/>
              <a:t>The ‘X’ to close is disabled.</a:t>
            </a:r>
          </a:p>
          <a:p>
            <a:r>
              <a:rPr lang="en-US" sz="2000" dirty="0" smtClean="0"/>
              <a:t>Two methods of validation: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Type directly in textbox - keyboard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Use hovering over keys on virtual keyboard - mouse</a:t>
            </a:r>
          </a:p>
          <a:p>
            <a:pPr marL="736092" lvl="1" indent="-342900">
              <a:buFont typeface="+mj-lt"/>
              <a:buAutoNum type="arabicPeriod"/>
            </a:pPr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 GUI</a:t>
            </a:r>
            <a:endParaRPr lang="en-US" dirty="0"/>
          </a:p>
        </p:txBody>
      </p:sp>
      <p:pic>
        <p:nvPicPr>
          <p:cNvPr id="2050" name="Picture 2" descr="C:\GEAviationSystems\Edison\MSU\Classes\CSE_825\cse_825\Project\FinalReportTex\Pictures\Java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219200"/>
            <a:ext cx="3724275" cy="43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90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Allowed external users to attempt to use the GUI while under observation.</a:t>
            </a:r>
          </a:p>
          <a:p>
            <a:pPr marL="109728" indent="0">
              <a:buNone/>
            </a:pPr>
            <a:endParaRPr lang="en-US" sz="1000" dirty="0" smtClean="0"/>
          </a:p>
          <a:p>
            <a:r>
              <a:rPr lang="en-US" sz="2000" dirty="0" smtClean="0"/>
              <a:t>Three main outcomes:</a:t>
            </a:r>
          </a:p>
          <a:p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Users did not completely understand the idea behind hovering over the keys to validate the mouse.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Letters on the keys are too small / keys are too small.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Length of the directions was too long. Some did not read all the way through.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190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USB Flash Drive</a:t>
            </a:r>
          </a:p>
          <a:p>
            <a:pPr lvl="1"/>
            <a:r>
              <a:rPr lang="en-US" sz="2100" i="1" dirty="0" smtClean="0"/>
              <a:t>Purpose:</a:t>
            </a:r>
            <a:r>
              <a:rPr lang="en-US" sz="2100" dirty="0" smtClean="0"/>
              <a:t> ensure that driver modification only applies to human interface devices</a:t>
            </a:r>
          </a:p>
          <a:p>
            <a:pPr lvl="1"/>
            <a:r>
              <a:rPr lang="en-US" sz="2100" i="1" dirty="0" smtClean="0"/>
              <a:t>Results:</a:t>
            </a:r>
            <a:r>
              <a:rPr lang="en-US" sz="2100" dirty="0" smtClean="0"/>
              <a:t> </a:t>
            </a:r>
          </a:p>
          <a:p>
            <a:pPr lvl="2"/>
            <a:r>
              <a:rPr lang="en-US" dirty="0" smtClean="0"/>
              <a:t>Full functionality of built-in keyboard and mouse maintained</a:t>
            </a:r>
          </a:p>
          <a:p>
            <a:pPr lvl="2"/>
            <a:r>
              <a:rPr lang="en-US" dirty="0" smtClean="0"/>
              <a:t>No appearance of the captcha GUI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USB Mouse and USB Keyboard</a:t>
            </a:r>
          </a:p>
          <a:p>
            <a:pPr lvl="1"/>
            <a:r>
              <a:rPr lang="en-US" sz="2100" i="1" dirty="0"/>
              <a:t>Purpose:</a:t>
            </a:r>
            <a:r>
              <a:rPr lang="en-US" sz="2100" dirty="0"/>
              <a:t> </a:t>
            </a:r>
            <a:r>
              <a:rPr lang="en-US" sz="2100" dirty="0" smtClean="0"/>
              <a:t>verify the captcha program runs for expected human interface devices</a:t>
            </a:r>
          </a:p>
          <a:p>
            <a:pPr lvl="1"/>
            <a:r>
              <a:rPr lang="en-US" sz="2100" i="1" dirty="0" smtClean="0"/>
              <a:t>Results</a:t>
            </a:r>
            <a:r>
              <a:rPr lang="en-US" sz="2100" i="1" dirty="0"/>
              <a:t>:</a:t>
            </a:r>
            <a:r>
              <a:rPr lang="en-US" sz="2100" dirty="0"/>
              <a:t> </a:t>
            </a:r>
            <a:r>
              <a:rPr lang="en-US" sz="1900" dirty="0" smtClean="0"/>
              <a:t>Keyboard and mouse functionalities restricted while the captcha program is active and restored after validation</a:t>
            </a:r>
            <a:endParaRPr 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/>
              <a:t>R</a:t>
            </a:r>
            <a:r>
              <a:rPr lang="en-US" dirty="0" smtClean="0"/>
              <a:t>esults (cont’d)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524000"/>
            <a:ext cx="8229600" cy="4648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Teensy </a:t>
            </a:r>
            <a:r>
              <a:rPr lang="en-US" dirty="0" smtClean="0"/>
              <a:t>set to emulate USB-HID(s) with </a:t>
            </a:r>
            <a:br>
              <a:rPr lang="en-US" dirty="0" smtClean="0"/>
            </a:br>
            <a:r>
              <a:rPr lang="en-US" dirty="0" smtClean="0"/>
              <a:t>attack loaded</a:t>
            </a:r>
          </a:p>
          <a:p>
            <a:pPr lvl="1"/>
            <a:r>
              <a:rPr lang="en-US" sz="2100" i="1" dirty="0" smtClean="0"/>
              <a:t>Purpose:</a:t>
            </a:r>
            <a:r>
              <a:rPr lang="en-US" sz="2100" dirty="0" smtClean="0"/>
              <a:t> test the effectiveness of the CAPTCHA-enabled driver in </a:t>
            </a:r>
            <a:r>
              <a:rPr lang="en-US" sz="2100" dirty="0"/>
              <a:t>defending </a:t>
            </a:r>
            <a:r>
              <a:rPr lang="en-US" sz="2100" dirty="0" smtClean="0"/>
              <a:t>against HID emulation </a:t>
            </a:r>
            <a:r>
              <a:rPr lang="en-US" sz="2100" dirty="0"/>
              <a:t>attacks</a:t>
            </a:r>
            <a:endParaRPr lang="en-US" sz="2100" dirty="0" smtClean="0"/>
          </a:p>
          <a:p>
            <a:pPr lvl="1"/>
            <a:r>
              <a:rPr lang="en-US" sz="2100" i="1" dirty="0" smtClean="0"/>
              <a:t>Results:</a:t>
            </a:r>
            <a:r>
              <a:rPr lang="en-US" sz="2100" dirty="0" smtClean="0"/>
              <a:t> </a:t>
            </a:r>
          </a:p>
          <a:p>
            <a:pPr lvl="2"/>
            <a:r>
              <a:rPr lang="en-US" dirty="0"/>
              <a:t>Mouse-based </a:t>
            </a:r>
            <a:r>
              <a:rPr lang="en-US" dirty="0" smtClean="0"/>
              <a:t>attack:</a:t>
            </a:r>
            <a:endParaRPr lang="en-US" dirty="0"/>
          </a:p>
          <a:p>
            <a:pPr lvl="3"/>
            <a:r>
              <a:rPr lang="en-US" sz="2100" dirty="0"/>
              <a:t>Unable to open terminal window and execute commands before the </a:t>
            </a:r>
            <a:r>
              <a:rPr lang="en-US" sz="2100" dirty="0" smtClean="0"/>
              <a:t>captcha </a:t>
            </a:r>
            <a:r>
              <a:rPr lang="en-US" sz="2100" dirty="0"/>
              <a:t>GUI </a:t>
            </a:r>
            <a:r>
              <a:rPr lang="en-US" sz="2100" dirty="0" smtClean="0"/>
              <a:t>loads</a:t>
            </a:r>
            <a:endParaRPr lang="en-US" dirty="0" smtClean="0"/>
          </a:p>
          <a:p>
            <a:pPr lvl="2"/>
            <a:r>
              <a:rPr lang="en-US" dirty="0" smtClean="0"/>
              <a:t>Keyboard-based attacks:</a:t>
            </a:r>
          </a:p>
          <a:p>
            <a:pPr lvl="3"/>
            <a:r>
              <a:rPr lang="en-US" sz="2100" dirty="0" smtClean="0"/>
              <a:t>Teensy has the ability to open a terminal window before the captcha GUI loads</a:t>
            </a:r>
          </a:p>
          <a:p>
            <a:pPr lvl="3"/>
            <a:r>
              <a:rPr lang="en-US" sz="2100" dirty="0" smtClean="0"/>
              <a:t>Attacks unsuccessful in executing malicious commands</a:t>
            </a:r>
          </a:p>
        </p:txBody>
      </p:sp>
    </p:spTree>
    <p:extLst>
      <p:ext uri="{BB962C8B-B14F-4D97-AF65-F5344CB8AC3E}">
        <p14:creationId xmlns:p14="http://schemas.microsoft.com/office/powerpoint/2010/main" val="5752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5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USB devices have become the standard for connecting devices, such as keyboard and mice, to computers.  The security and protection of the computers that they are being connected to is a concern.</a:t>
            </a:r>
          </a:p>
          <a:p>
            <a:pPr marL="68580" indent="0" algn="ctr">
              <a:buNone/>
            </a:pPr>
            <a:endParaRPr lang="en-US" sz="2000" dirty="0" smtClean="0"/>
          </a:p>
          <a:p>
            <a:pPr marL="68580" indent="0" algn="ctr">
              <a:buNone/>
            </a:pPr>
            <a:endParaRPr lang="en-US" sz="2000" dirty="0"/>
          </a:p>
          <a:p>
            <a:pPr marL="68580" indent="0" algn="ctr">
              <a:buNone/>
            </a:pPr>
            <a:r>
              <a:rPr lang="en-US" sz="2000" b="1" dirty="0" smtClean="0"/>
              <a:t>Attack Scenario</a:t>
            </a:r>
          </a:p>
          <a:p>
            <a:pPr marL="68580" indent="0" algn="ctr">
              <a:buNone/>
            </a:pPr>
            <a:r>
              <a:rPr lang="en-US" sz="2000" dirty="0" smtClean="0"/>
              <a:t>An attacker disguises a small microcontroller (the Teensy) as a flash drive and leaves it in a public space to wait for someone to plug it into their computer.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C:\GEAviationSystems\Edison\MSU\Classes\CSE_825\cse_825\Project\FinalReportTex\Pictures\Teen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181600"/>
            <a:ext cx="28384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Weaknesses revealed via testing:</a:t>
            </a:r>
          </a:p>
          <a:p>
            <a:pPr lvl="1"/>
            <a:r>
              <a:rPr lang="en-US" sz="2000" dirty="0" smtClean="0"/>
              <a:t>Delay in initial Bash script execution after the HID is inserted into the system</a:t>
            </a:r>
          </a:p>
          <a:p>
            <a:pPr lvl="1"/>
            <a:r>
              <a:rPr lang="en-US" sz="2000" dirty="0" smtClean="0"/>
              <a:t>Driver is ineffective when the HID is inserted while the computer is suspended or powered off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Captcha GUI may be completed using any connected keyboard or mouse</a:t>
            </a:r>
          </a:p>
          <a:p>
            <a:endParaRPr lang="en-US" sz="2400" dirty="0" smtClean="0"/>
          </a:p>
          <a:p>
            <a:r>
              <a:rPr lang="en-US" sz="2400" dirty="0" smtClean="0"/>
              <a:t>Solution is ineffective against microcontrollers embedded inside of true HIDs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190999"/>
          </a:xfrm>
        </p:spPr>
        <p:txBody>
          <a:bodyPr>
            <a:normAutofit/>
          </a:bodyPr>
          <a:lstStyle/>
          <a:p>
            <a:r>
              <a:rPr lang="en-US" sz="2300" dirty="0" smtClean="0"/>
              <a:t>Captcha Improvements</a:t>
            </a:r>
          </a:p>
          <a:p>
            <a:pPr lvl="1"/>
            <a:r>
              <a:rPr lang="en-US" sz="1900" dirty="0" smtClean="0"/>
              <a:t>Use more advanced captcha characteristics or a professionally developed version</a:t>
            </a:r>
          </a:p>
          <a:p>
            <a:pPr lvl="1"/>
            <a:endParaRPr lang="en-US" sz="1900" dirty="0" smtClean="0"/>
          </a:p>
          <a:p>
            <a:r>
              <a:rPr lang="en-US" sz="2300" dirty="0" smtClean="0"/>
              <a:t>Driver Modification Improvements</a:t>
            </a:r>
          </a:p>
          <a:p>
            <a:pPr lvl="1"/>
            <a:r>
              <a:rPr lang="en-US" sz="1900" dirty="0" smtClean="0"/>
              <a:t>Port restriction of HID functionalities and execution of the captcha program to the driver code (remove Bash script call)</a:t>
            </a:r>
          </a:p>
          <a:p>
            <a:pPr lvl="1"/>
            <a:r>
              <a:rPr lang="en-US" sz="1900" dirty="0" smtClean="0"/>
              <a:t>Programmatically ensure that the captcha is completed by the device that triggered it</a:t>
            </a:r>
          </a:p>
          <a:p>
            <a:pPr lvl="1"/>
            <a:endParaRPr lang="en-US" sz="1900" dirty="0" smtClean="0"/>
          </a:p>
          <a:p>
            <a:r>
              <a:rPr lang="en-US" sz="2300" dirty="0" smtClean="0"/>
              <a:t>Driver Installation</a:t>
            </a:r>
          </a:p>
          <a:p>
            <a:pPr lvl="1"/>
            <a:r>
              <a:rPr lang="en-US" sz="1900" dirty="0" smtClean="0"/>
              <a:t>Configure the Bash shell script to work for each system user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6458"/>
              </p:ext>
            </p:extLst>
          </p:nvPr>
        </p:nvGraphicFramePr>
        <p:xfrm>
          <a:off x="457200" y="1600200"/>
          <a:ext cx="8382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72"/>
                <a:gridCol w="6473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Model,</a:t>
                      </a:r>
                      <a:r>
                        <a:rPr lang="en-US" baseline="0" dirty="0" smtClean="0"/>
                        <a:t> Teensy Attacks, Bash Script, Demo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Design, Kernel, Experimental Results,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Technical Weaknesses, Future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Motivation, Related Work, Captcha GUI, Usability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3433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Focus on the emulation of Human Interface Devices (HIDs), specifically a keyboard and mouse on a Linux OS.</a:t>
            </a:r>
          </a:p>
          <a:p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Two phases of the project: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Create a suite of attacks on a Linux OS using the Teensy microcontroller to emulate a keyboard and mouse.</a:t>
            </a:r>
          </a:p>
          <a:p>
            <a:pPr marL="925830" lvl="1" indent="-457200">
              <a:buFont typeface="+mj-lt"/>
              <a:buAutoNum type="arabicPeriod"/>
            </a:pPr>
            <a:endParaRPr lang="en-US" sz="1600" dirty="0" smtClean="0"/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Develop a defense against the attacks by making a modification to the usbhid driver that disables key features of the device, then locks and grabs system focus and displays a captcha GUI for validation that the device is human-controlled.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90999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are the existing defenses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is the extent of attacks that can be performed using HID emulation?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Can a driver be designed for USB mice and keyboards to defend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effective will the driver be in defending against the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will users react to the USB device validation?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S. Kamkar – “USBDriveby”</a:t>
            </a:r>
          </a:p>
          <a:p>
            <a:pPr lvl="1"/>
            <a:r>
              <a:rPr lang="en-US" sz="1600" dirty="0" smtClean="0"/>
              <a:t>Using Teensy microcontroller to create a permanent connection to a remote server that is controller by the attacker.</a:t>
            </a:r>
          </a:p>
          <a:p>
            <a:r>
              <a:rPr lang="en-US" sz="2000" dirty="0"/>
              <a:t>K. </a:t>
            </a:r>
            <a:r>
              <a:rPr lang="en-US" sz="2000" dirty="0" err="1"/>
              <a:t>Nohl</a:t>
            </a:r>
            <a:r>
              <a:rPr lang="en-US" sz="2000" dirty="0"/>
              <a:t> and J. </a:t>
            </a:r>
            <a:r>
              <a:rPr lang="en-US" sz="2000" dirty="0" err="1"/>
              <a:t>Lell</a:t>
            </a:r>
            <a:r>
              <a:rPr lang="en-US" sz="2000" dirty="0"/>
              <a:t> – “</a:t>
            </a:r>
            <a:r>
              <a:rPr lang="en-US" sz="2000" dirty="0" err="1"/>
              <a:t>BadUSB</a:t>
            </a:r>
            <a:r>
              <a:rPr lang="en-US" sz="2000" dirty="0"/>
              <a:t>”</a:t>
            </a:r>
          </a:p>
          <a:p>
            <a:pPr lvl="1"/>
            <a:r>
              <a:rPr lang="en-US" sz="1600" dirty="0"/>
              <a:t>Describes how an emulated keyboard </a:t>
            </a:r>
            <a:r>
              <a:rPr lang="en-US" sz="1600" dirty="0" smtClean="0"/>
              <a:t>could </a:t>
            </a:r>
            <a:r>
              <a:rPr lang="en-US" sz="1600" dirty="0"/>
              <a:t>steal the administrative password on a Linux OS</a:t>
            </a:r>
            <a:r>
              <a:rPr lang="en-US" sz="1600" dirty="0" smtClean="0"/>
              <a:t>.</a:t>
            </a:r>
          </a:p>
          <a:p>
            <a:r>
              <a:rPr lang="en-US" sz="2000" dirty="0" smtClean="0"/>
              <a:t>Z. Wang and A. Stavrou</a:t>
            </a:r>
          </a:p>
          <a:p>
            <a:pPr lvl="1"/>
            <a:r>
              <a:rPr lang="en-US" sz="1600" dirty="0" smtClean="0"/>
              <a:t>Proposes an extension to the USB driver.</a:t>
            </a:r>
          </a:p>
          <a:p>
            <a:pPr lvl="1"/>
            <a:r>
              <a:rPr lang="en-US" sz="1600" dirty="0" smtClean="0"/>
              <a:t>Excludes “non-programmable devices” such as keyboards and mice.</a:t>
            </a:r>
          </a:p>
          <a:p>
            <a:r>
              <a:rPr lang="en-US" sz="2000" dirty="0" smtClean="0"/>
              <a:t>A. Crenshaw – “Plug and Prey”</a:t>
            </a:r>
          </a:p>
          <a:p>
            <a:pPr lvl="1"/>
            <a:r>
              <a:rPr lang="en-US" sz="1600" dirty="0" smtClean="0"/>
              <a:t>Use registry changes to prevent USB devices from being installed.</a:t>
            </a:r>
          </a:p>
          <a:p>
            <a:pPr lvl="1"/>
            <a:r>
              <a:rPr lang="en-US" sz="1600" dirty="0" smtClean="0"/>
              <a:t>Will also prevent legitimate HIDs from being installed.</a:t>
            </a:r>
          </a:p>
          <a:p>
            <a:r>
              <a:rPr lang="en-US" sz="2000" dirty="0" smtClean="0"/>
              <a:t>F. Barbhuiya</a:t>
            </a:r>
          </a:p>
          <a:p>
            <a:pPr lvl="1"/>
            <a:r>
              <a:rPr lang="en-US" sz="1600" dirty="0" smtClean="0"/>
              <a:t>Authentication based on keystroke dynamics.</a:t>
            </a:r>
          </a:p>
          <a:p>
            <a:pPr lvl="1"/>
            <a:r>
              <a:rPr lang="en-US" sz="1600" dirty="0" smtClean="0"/>
              <a:t>Would not work if attack is very short.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Emulated HID with or without file storage</a:t>
            </a:r>
          </a:p>
          <a:p>
            <a:pPr lvl="1"/>
            <a:r>
              <a:rPr lang="en-US" dirty="0" smtClean="0"/>
              <a:t>No combination HID+file storage systems known</a:t>
            </a:r>
          </a:p>
          <a:p>
            <a:r>
              <a:rPr lang="en-US" dirty="0" smtClean="0"/>
              <a:t>Cannot emulate display</a:t>
            </a:r>
          </a:p>
          <a:p>
            <a:r>
              <a:rPr lang="en-US" dirty="0" smtClean="0"/>
              <a:t>Attacker lacks physical or login access</a:t>
            </a:r>
          </a:p>
          <a:p>
            <a:pPr lvl="1"/>
            <a:r>
              <a:rPr lang="en-US" dirty="0" smtClean="0"/>
              <a:t>Device plugged in by victim while logged in</a:t>
            </a:r>
          </a:p>
          <a:p>
            <a:r>
              <a:rPr lang="en-US" dirty="0" smtClean="0"/>
              <a:t>Ubuntu 14.04 with standard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pic>
        <p:nvPicPr>
          <p:cNvPr id="6" name="teensyDemo.a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3491.171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91000" y="3429000"/>
            <a:ext cx="4267200" cy="270478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secret files over an FTP server</a:t>
            </a:r>
          </a:p>
        </p:txBody>
      </p:sp>
    </p:spTree>
    <p:extLst>
      <p:ext uri="{BB962C8B-B14F-4D97-AF65-F5344CB8AC3E}">
        <p14:creationId xmlns:p14="http://schemas.microsoft.com/office/powerpoint/2010/main" val="25836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</a:t>
            </a:r>
            <a:r>
              <a:rPr lang="en-US" dirty="0"/>
              <a:t>A</a:t>
            </a:r>
            <a:r>
              <a:rPr lang="en-US" dirty="0" smtClean="0"/>
              <a:t>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Password</a:t>
            </a:r>
          </a:p>
        </p:txBody>
      </p:sp>
      <p:sp>
        <p:nvSpPr>
          <p:cNvPr id="3" name="AutoShape 6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8" descr="Displaying 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10" descr="Displaying 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2" descr="Displaying 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14" descr="Displaying 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AutoShape 16" descr="Displaying 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25715"/>
            <a:ext cx="5638800" cy="283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5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Add Fake User</a:t>
            </a:r>
          </a:p>
        </p:txBody>
      </p:sp>
      <p:pic>
        <p:nvPicPr>
          <p:cNvPr id="1028" name="Picture 4" descr="http://2.bp.blogspot.com/-TMWzqvS4GkM/UGQnWn0BhPI/AAAAAAAAKYA/nczBNUUqaEo/s1600/remote-login-lightd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2" r="52445" b="25888"/>
          <a:stretch/>
        </p:blipFill>
        <p:spPr bwMode="auto">
          <a:xfrm>
            <a:off x="4076042" y="3352800"/>
            <a:ext cx="4624754" cy="31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1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1614</TotalTime>
  <Words>1837</Words>
  <Application>Microsoft Office PowerPoint</Application>
  <PresentationFormat>On-screen Show (4:3)</PresentationFormat>
  <Paragraphs>241</Paragraphs>
  <Slides>23</Slides>
  <Notes>22</Notes>
  <HiddenSlides>1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CAPTCHA-Enabled HID Driver for Prevention of USB Keyboard and Mouse Emulation</vt:lpstr>
      <vt:lpstr>Overview</vt:lpstr>
      <vt:lpstr>Overview</vt:lpstr>
      <vt:lpstr>Motivation</vt:lpstr>
      <vt:lpstr>Related Work</vt:lpstr>
      <vt:lpstr>Threat model</vt:lpstr>
      <vt:lpstr>Teensy Attacks</vt:lpstr>
      <vt:lpstr>Teensy Attacks</vt:lpstr>
      <vt:lpstr>Teensy Attacks</vt:lpstr>
      <vt:lpstr>Teensy Attacks</vt:lpstr>
      <vt:lpstr>Design</vt:lpstr>
      <vt:lpstr>Kernel: Summary</vt:lpstr>
      <vt:lpstr>Kernel: Makefile Modification</vt:lpstr>
      <vt:lpstr>Kernel: Driver Modification</vt:lpstr>
      <vt:lpstr>Bash Script</vt:lpstr>
      <vt:lpstr>Captcha GUI</vt:lpstr>
      <vt:lpstr>Usability Testing</vt:lpstr>
      <vt:lpstr>Experimental Results</vt:lpstr>
      <vt:lpstr>Experimental Results (cont’d)</vt:lpstr>
      <vt:lpstr>Technical Weaknesses</vt:lpstr>
      <vt:lpstr>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Bonnie</cp:lastModifiedBy>
  <cp:revision>181</cp:revision>
  <dcterms:created xsi:type="dcterms:W3CDTF">2006-08-16T00:00:00Z</dcterms:created>
  <dcterms:modified xsi:type="dcterms:W3CDTF">2015-04-20T03:22:19Z</dcterms:modified>
</cp:coreProperties>
</file>