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avi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21"/>
  </p:notesMasterIdLst>
  <p:sldIdLst>
    <p:sldId id="292" r:id="rId2"/>
    <p:sldId id="293" r:id="rId3"/>
    <p:sldId id="294" r:id="rId4"/>
    <p:sldId id="295" r:id="rId5"/>
    <p:sldId id="277" r:id="rId6"/>
    <p:sldId id="278" r:id="rId7"/>
    <p:sldId id="289" r:id="rId8"/>
    <p:sldId id="280" r:id="rId9"/>
    <p:sldId id="290" r:id="rId10"/>
    <p:sldId id="291" r:id="rId11"/>
    <p:sldId id="282" r:id="rId12"/>
    <p:sldId id="296" r:id="rId13"/>
    <p:sldId id="284" r:id="rId14"/>
    <p:sldId id="297" r:id="rId15"/>
    <p:sldId id="286" r:id="rId16"/>
    <p:sldId id="287" r:id="rId17"/>
    <p:sldId id="299" r:id="rId18"/>
    <p:sldId id="298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04" autoAdjust="0"/>
    <p:restoredTop sz="74020" autoAdjust="0"/>
  </p:normalViewPr>
  <p:slideViewPr>
    <p:cSldViewPr>
      <p:cViewPr varScale="1">
        <p:scale>
          <a:sx n="54" d="100"/>
          <a:sy n="54" d="100"/>
        </p:scale>
        <p:origin x="-13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err="1" smtClean="0"/>
              <a:t>call_usermodehelper</a:t>
            </a:r>
            <a:r>
              <a:rPr lang="en-US" u="sng" dirty="0" smtClean="0"/>
              <a:t>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Purpose: allows a user space application to be invoked from the kernel (prepares the process handle and executes the call)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Inputs: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path to be the program to be executed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null terminated list of program arguments, including the name of the program at the zeroth index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null terminated list containing environment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UMH_WAIT_EXEC to wait for the user space application to be invoked before continuing,</a:t>
            </a:r>
            <a:br>
              <a:rPr lang="en-US" u="none" baseline="0" dirty="0" smtClean="0"/>
            </a:br>
            <a:r>
              <a:rPr lang="en-US" u="none" baseline="0" dirty="0" smtClean="0"/>
              <a:t>UMH_WAIT_PROC to wait for the entire process (including the application running in user space) to complete,</a:t>
            </a:r>
            <a:br>
              <a:rPr lang="en-US" u="none" baseline="0" dirty="0" smtClean="0"/>
            </a:br>
            <a:r>
              <a:rPr lang="en-US" u="none" baseline="0" dirty="0" smtClean="0"/>
              <a:t>UMH_NO_WAIT to include no wait time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650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Diagram Note</a:t>
            </a:r>
            <a:r>
              <a:rPr lang="en-US" dirty="0" smtClean="0"/>
              <a:t>:</a:t>
            </a:r>
            <a:r>
              <a:rPr lang="en-US" baseline="0" dirty="0" smtClean="0"/>
              <a:t> each color represents a different process</a:t>
            </a:r>
          </a:p>
          <a:p>
            <a:endParaRPr lang="en-US" baseline="0" dirty="0" smtClean="0"/>
          </a:p>
          <a:p>
            <a:r>
              <a:rPr lang="en-US" u="sng" baseline="0" dirty="0" smtClean="0"/>
              <a:t>Design Notes</a:t>
            </a:r>
            <a:r>
              <a:rPr lang="en-US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system will not block on script execution due to the creation of a separate thread to run the shell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Restriction of keyboard and mouse functionality: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mouse buttons are disabled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Only alphanumeric keys, the shift key, and the enter key allowed on the keyboard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CAPTCHA GUI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Causes the shell script process to block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Holds application focus and stays “on top” of other applications on screen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92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Boxes = new</a:t>
            </a:r>
            <a:r>
              <a:rPr lang="en-US" baseline="0" dirty="0" smtClean="0"/>
              <a:t> additions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Makefile</a:t>
            </a:r>
            <a:r>
              <a:rPr lang="en-US" baseline="0" dirty="0" smtClean="0"/>
              <a:t> target explanation: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KVERSION: the current kernel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“-c”: the path to the kernel 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“M=&lt;directory&gt;”: provides the absolute path to the external module being built 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960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4/14/2015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79248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CAPTCHA-Enabled HID Driver for Prevention of USB Keyboard and Mouse Emulation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657601"/>
            <a:ext cx="7924800" cy="533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Vince Fasburg, Bonnie Reiff, </a:t>
            </a:r>
            <a:r>
              <a:rPr lang="en-US" sz="2000" dirty="0" smtClean="0"/>
              <a:t>and</a:t>
            </a:r>
            <a:r>
              <a:rPr lang="en-US" dirty="0" smtClean="0"/>
              <a:t> Josh 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8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Kernel: Driver Modification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09800"/>
            <a:ext cx="8039100" cy="2619375"/>
          </a:xfrm>
          <a:prstGeom prst="rect">
            <a:avLst/>
          </a:prstGeom>
        </p:spPr>
      </p:pic>
      <p:cxnSp>
        <p:nvCxnSpPr>
          <p:cNvPr id="9" name="Elbow Connector 8"/>
          <p:cNvCxnSpPr>
            <a:stCxn id="22" idx="1"/>
          </p:cNvCxnSpPr>
          <p:nvPr/>
        </p:nvCxnSpPr>
        <p:spPr>
          <a:xfrm rot="10800000" flipV="1">
            <a:off x="1447800" y="1754832"/>
            <a:ext cx="1447800" cy="378767"/>
          </a:xfrm>
          <a:prstGeom prst="bentConnector3">
            <a:avLst>
              <a:gd name="adj1" fmla="val 100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95600" y="15240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Generic function for all USB-HID devices found in hid-core.c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26" name="Elbow Connector 25"/>
          <p:cNvCxnSpPr/>
          <p:nvPr/>
        </p:nvCxnSpPr>
        <p:spPr>
          <a:xfrm rot="10800000">
            <a:off x="7086600" y="4419601"/>
            <a:ext cx="1143000" cy="987037"/>
          </a:xfrm>
          <a:prstGeom prst="bentConnector3">
            <a:avLst>
              <a:gd name="adj1" fmla="val -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81700" y="5406637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Calls the system logger function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36" name="Elbow Connector 35"/>
          <p:cNvCxnSpPr/>
          <p:nvPr/>
        </p:nvCxnSpPr>
        <p:spPr>
          <a:xfrm rot="5400000" flipH="1" flipV="1">
            <a:off x="528229" y="4805769"/>
            <a:ext cx="696140" cy="380998"/>
          </a:xfrm>
          <a:prstGeom prst="bentConnector3">
            <a:avLst>
              <a:gd name="adj1" fmla="val 100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4248" y="5344338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Calls the Bash program to execute the shell script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</a:t>
            </a:r>
            <a:r>
              <a:rPr lang="en-US" dirty="0" smtClean="0"/>
              <a:t>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10125" cy="4190999"/>
          </a:xfrm>
        </p:spPr>
        <p:txBody>
          <a:bodyPr>
            <a:norm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reated using Java Swing.</a:t>
            </a:r>
          </a:p>
          <a:p>
            <a:r>
              <a:rPr lang="en-US" sz="2000" dirty="0" smtClean="0"/>
              <a:t>Captcha is non-web based to show proof of concept, future work would be to add this.</a:t>
            </a:r>
          </a:p>
          <a:p>
            <a:r>
              <a:rPr lang="en-US" sz="2000" dirty="0" smtClean="0"/>
              <a:t>The GUI always stays on top of other windows and remains in focus.</a:t>
            </a:r>
          </a:p>
          <a:p>
            <a:r>
              <a:rPr lang="en-US" sz="2000" dirty="0" smtClean="0"/>
              <a:t>The ‘X’ to close is disabled.</a:t>
            </a:r>
          </a:p>
          <a:p>
            <a:r>
              <a:rPr lang="en-US" sz="2000" dirty="0" smtClean="0"/>
              <a:t>Two methods of validation:</a:t>
            </a:r>
          </a:p>
          <a:p>
            <a:pPr marL="736092" lvl="1" indent="-342900">
              <a:buFont typeface="+mj-lt"/>
              <a:buAutoNum type="arabicPeriod"/>
            </a:pPr>
            <a:r>
              <a:rPr lang="en-US" sz="1600" dirty="0" smtClean="0"/>
              <a:t>Type directly in textbox - keyboard</a:t>
            </a:r>
          </a:p>
          <a:p>
            <a:pPr marL="736092" lvl="1" indent="-342900">
              <a:buFont typeface="+mj-lt"/>
              <a:buAutoNum type="arabicPeriod"/>
            </a:pPr>
            <a:r>
              <a:rPr lang="en-US" sz="1600" dirty="0" smtClean="0"/>
              <a:t>Use virtual keyboard - mouse</a:t>
            </a:r>
          </a:p>
          <a:p>
            <a:pPr marL="736092" lvl="1" indent="-342900">
              <a:buFont typeface="+mj-lt"/>
              <a:buAutoNum type="arabicPeriod"/>
            </a:pPr>
            <a:endParaRPr lang="en-US" sz="1600" dirty="0" smtClean="0"/>
          </a:p>
          <a:p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Captcha GUI</a:t>
            </a:r>
            <a:endParaRPr lang="en-US" dirty="0"/>
          </a:p>
        </p:txBody>
      </p:sp>
      <p:pic>
        <p:nvPicPr>
          <p:cNvPr id="2050" name="Picture 2" descr="C:\GEAviationSystems\Edison\MSU\Classes\CSE_825\cse_825\Project\FinalReportTex\Pictures\JavaGU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1219200"/>
            <a:ext cx="3724275" cy="436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1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</a:t>
            </a: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909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Allowed external users to attempt to use the GUI while under observation.</a:t>
            </a:r>
          </a:p>
          <a:p>
            <a:pPr marL="109728" indent="0">
              <a:buNone/>
            </a:pPr>
            <a:endParaRPr lang="en-US" sz="1000" dirty="0" smtClean="0"/>
          </a:p>
          <a:p>
            <a:r>
              <a:rPr lang="en-US" sz="2000" dirty="0" smtClean="0"/>
              <a:t>Three main outcomes:</a:t>
            </a:r>
          </a:p>
          <a:p>
            <a:endParaRPr lang="en-US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Users did not completely understand the idea behind hovering over the keys to validate the mouse.</a:t>
            </a:r>
          </a:p>
          <a:p>
            <a:pPr marL="822960" lvl="1" indent="-457200">
              <a:buFont typeface="+mj-lt"/>
              <a:buAutoNum type="arabicPeriod"/>
            </a:pPr>
            <a:endParaRPr lang="en-US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Letters on the keys are too small / keys are too small.</a:t>
            </a:r>
          </a:p>
          <a:p>
            <a:pPr marL="822960" lvl="1" indent="-457200">
              <a:buFont typeface="+mj-lt"/>
              <a:buAutoNum type="arabicPeriod"/>
            </a:pPr>
            <a:endParaRPr lang="en-US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Length of the directions was too long. Some did not read all the way through.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</a:t>
            </a:r>
            <a:r>
              <a:rPr lang="en-US" dirty="0" smtClean="0"/>
              <a:t>Weaknesses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r>
              <a:rPr lang="en-US" dirty="0" smtClean="0"/>
              <a:t>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teensyDemo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" y="1219200"/>
            <a:ext cx="7772400" cy="492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5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7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Breakdown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6458"/>
              </p:ext>
            </p:extLst>
          </p:nvPr>
        </p:nvGraphicFramePr>
        <p:xfrm>
          <a:off x="457200" y="1600200"/>
          <a:ext cx="8382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772"/>
                <a:gridCol w="64732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</a:t>
                      </a:r>
                      <a:r>
                        <a:rPr lang="en-US" baseline="0" dirty="0" smtClean="0"/>
                        <a:t> Sections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Vince Fasburg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Threat Model,</a:t>
                      </a:r>
                      <a:r>
                        <a:rPr lang="en-US" baseline="0" dirty="0" smtClean="0"/>
                        <a:t> Teensy Attacks, Bash Script, Demo Video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Bonnie Reiff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Design, Kernel, Experimental Results,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dirty="0" smtClean="0"/>
                        <a:t>Technical Weaknesses, Future 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Josh Thomas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Motivation, Related Work, Captcha GUI, Usability Testing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2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19599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2000" dirty="0" smtClean="0"/>
              <a:t>USB devices have become the standard for connecting devices, such as keyboard and mice, to computers.  The security and protection of the computers that they are being connect to is a concern.</a:t>
            </a:r>
          </a:p>
          <a:p>
            <a:pPr marL="68580" indent="0" algn="ctr">
              <a:buNone/>
            </a:pPr>
            <a:endParaRPr lang="en-US" sz="2000" dirty="0" smtClean="0"/>
          </a:p>
          <a:p>
            <a:pPr marL="68580" indent="0" algn="ctr">
              <a:buNone/>
            </a:pPr>
            <a:endParaRPr lang="en-US" sz="2000" dirty="0"/>
          </a:p>
          <a:p>
            <a:pPr marL="68580" indent="0" algn="ctr">
              <a:buNone/>
            </a:pPr>
            <a:r>
              <a:rPr lang="en-US" sz="2000" b="1" dirty="0" smtClean="0"/>
              <a:t>Attack Scenario</a:t>
            </a:r>
          </a:p>
          <a:p>
            <a:pPr marL="68580" indent="0" algn="ctr">
              <a:buNone/>
            </a:pPr>
            <a:r>
              <a:rPr lang="en-US" sz="2000" dirty="0" smtClean="0"/>
              <a:t>An attacker disguises a small microcontroller (the Teensy) as a flash drive and leaves it in a public space to wait for someone to plug it into their computer.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1026" name="Picture 2" descr="C:\GEAviationSystems\Edison\MSU\Classes\CSE_825\cse_825\Project\FinalReportTex\Pictures\Teens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5181600"/>
            <a:ext cx="28384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65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343399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2000" dirty="0" smtClean="0"/>
              <a:t>Focus on the emulation of Human Interface Devices (HIDs), specifically a keyboard and mouse on a Linux OS.</a:t>
            </a:r>
          </a:p>
          <a:p>
            <a:endParaRPr lang="en-US" sz="2000" dirty="0"/>
          </a:p>
          <a:p>
            <a:r>
              <a:rPr lang="en-US" sz="2000" dirty="0" smtClean="0"/>
              <a:t>Two phases of the project:</a:t>
            </a:r>
          </a:p>
          <a:p>
            <a:pPr marL="925830" lvl="1" indent="-457200">
              <a:buFont typeface="+mj-lt"/>
              <a:buAutoNum type="arabicPeriod"/>
            </a:pPr>
            <a:r>
              <a:rPr lang="en-US" sz="1600" dirty="0" smtClean="0"/>
              <a:t>Create a suite of attacks on a Linux OS with the Teensy microcontroller which emulate a keyboard and mouse.</a:t>
            </a:r>
          </a:p>
          <a:p>
            <a:pPr marL="925830" lvl="1" indent="-457200">
              <a:buFont typeface="+mj-lt"/>
              <a:buAutoNum type="arabicPeriod"/>
            </a:pPr>
            <a:endParaRPr lang="en-US" sz="1600" dirty="0" smtClean="0"/>
          </a:p>
          <a:p>
            <a:pPr marL="925830" lvl="1" indent="-457200">
              <a:buFont typeface="+mj-lt"/>
              <a:buAutoNum type="arabicPeriod"/>
            </a:pPr>
            <a:r>
              <a:rPr lang="en-US" sz="1600" dirty="0" smtClean="0"/>
              <a:t>Prevent the attacks by making a modification to the USB-HID driver which disables key features of the device, then locks and grabs focus and displays a captcha GUI for verification.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190999"/>
          </a:xfrm>
        </p:spPr>
        <p:txBody>
          <a:bodyPr>
            <a:no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What are the existing defenses against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What is the extent of attacks that can be performed using HID emulation?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Can a driver be designed for USB mice and keyboards to defend against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How effective will the driver be in defending against the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How will users react to the USB device verification?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</a:t>
            </a:r>
            <a:r>
              <a:rPr lang="en-US" dirty="0" smtClean="0"/>
              <a:t>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</a:t>
            </a:r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esign</a:t>
            </a:r>
            <a:endParaRPr lang="en-US" dirty="0"/>
          </a:p>
        </p:txBody>
      </p:sp>
      <p:pic>
        <p:nvPicPr>
          <p:cNvPr id="3074" name="Picture 2" descr="C:\GEAviationSystems\Edison\MSU\Classes\CSE_825\cse_825\Project\FinalReportTex\Pictures\design_flow_thr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905" y="867388"/>
            <a:ext cx="6486998" cy="469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228600" y="4419600"/>
            <a:ext cx="304800" cy="3048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4628" y="4904601"/>
            <a:ext cx="495299" cy="2286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76200" y="5334000"/>
            <a:ext cx="581828" cy="320030"/>
          </a:xfrm>
          <a:prstGeom prst="flowChartDecision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2155" y="5361801"/>
            <a:ext cx="1285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= Conditional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828" y="4904601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= System Actions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829" y="4422403"/>
            <a:ext cx="1676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= User Interactions 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7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</a:t>
            </a:r>
            <a:r>
              <a:rPr lang="en-US" dirty="0" smtClean="0"/>
              <a:t>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666" y="1412130"/>
            <a:ext cx="4866667" cy="407619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Kernel: Makefile Modification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198" y="1412130"/>
            <a:ext cx="4795533" cy="340470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2199" y="4419600"/>
            <a:ext cx="4795533" cy="838200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9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1295</TotalTime>
  <Words>682</Words>
  <Application>Microsoft Office PowerPoint</Application>
  <PresentationFormat>On-screen Show (4:3)</PresentationFormat>
  <Paragraphs>111</Paragraphs>
  <Slides>19</Slides>
  <Notes>18</Notes>
  <HiddenSlides>1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CAPTCHA-Enabled HID Driver for Prevention of USB Keyboard and Mouse Emulation</vt:lpstr>
      <vt:lpstr>Overview</vt:lpstr>
      <vt:lpstr>Overview</vt:lpstr>
      <vt:lpstr>Motivation</vt:lpstr>
      <vt:lpstr>Related Work</vt:lpstr>
      <vt:lpstr>Threat Model</vt:lpstr>
      <vt:lpstr>Design</vt:lpstr>
      <vt:lpstr>Teensy Attacks</vt:lpstr>
      <vt:lpstr>Kernel: Makefile Modification</vt:lpstr>
      <vt:lpstr>Kernel: Driver Modification</vt:lpstr>
      <vt:lpstr>Bash Script</vt:lpstr>
      <vt:lpstr>Captcha GUI</vt:lpstr>
      <vt:lpstr>Experimental Results</vt:lpstr>
      <vt:lpstr>Usability Testing</vt:lpstr>
      <vt:lpstr>Technical Weaknesses</vt:lpstr>
      <vt:lpstr>Future Work</vt:lpstr>
      <vt:lpstr>Demo</vt:lpstr>
      <vt:lpstr>Questions?</vt:lpstr>
      <vt:lpstr>Presentation Breakdown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210068857</cp:lastModifiedBy>
  <cp:revision>116</cp:revision>
  <dcterms:created xsi:type="dcterms:W3CDTF">2006-08-16T00:00:00Z</dcterms:created>
  <dcterms:modified xsi:type="dcterms:W3CDTF">2015-04-15T00:08:45Z</dcterms:modified>
</cp:coreProperties>
</file>