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4.xml" ContentType="application/vnd.openxmlformats-officedocument.presentationml.notesSlide+xml"/>
  <Override PartName="/ppt/charts/chart5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6"/>
  </p:notesMasterIdLst>
  <p:sldIdLst>
    <p:sldId id="256" r:id="rId2"/>
    <p:sldId id="282" r:id="rId3"/>
    <p:sldId id="257" r:id="rId4"/>
    <p:sldId id="258" r:id="rId5"/>
    <p:sldId id="259" r:id="rId6"/>
    <p:sldId id="265" r:id="rId7"/>
    <p:sldId id="260" r:id="rId8"/>
    <p:sldId id="276" r:id="rId9"/>
    <p:sldId id="277" r:id="rId10"/>
    <p:sldId id="278" r:id="rId11"/>
    <p:sldId id="279" r:id="rId12"/>
    <p:sldId id="281" r:id="rId13"/>
    <p:sldId id="280" r:id="rId14"/>
    <p:sldId id="262" r:id="rId15"/>
    <p:sldId id="269" r:id="rId16"/>
    <p:sldId id="270" r:id="rId17"/>
    <p:sldId id="271" r:id="rId18"/>
    <p:sldId id="268" r:id="rId19"/>
    <p:sldId id="266" r:id="rId20"/>
    <p:sldId id="272" r:id="rId21"/>
    <p:sldId id="263" r:id="rId22"/>
    <p:sldId id="264" r:id="rId23"/>
    <p:sldId id="274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75626" autoAdjust="0"/>
  </p:normalViewPr>
  <p:slideViewPr>
    <p:cSldViewPr>
      <p:cViewPr varScale="1">
        <p:scale>
          <a:sx n="89" d="100"/>
          <a:sy n="89" d="100"/>
        </p:scale>
        <p:origin x="165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Comfortable with inaccurate results at or near work/home - 57%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57</c:v>
                </c:pt>
                <c:pt idx="1">
                  <c:v>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egendEntry>
        <c:idx val="1"/>
        <c:delete val="1"/>
      </c:legendEntry>
      <c:layout>
        <c:manualLayout>
          <c:xMode val="edge"/>
          <c:yMode val="edge"/>
          <c:x val="0.47510990813648296"/>
          <c:y val="0.14248031496062993"/>
          <c:w val="0.51239009186351714"/>
          <c:h val="0.7150393700787401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 - 62%</c:v>
                </c:pt>
                <c:pt idx="1">
                  <c:v>Sometimes - 29%</c:v>
                </c:pt>
                <c:pt idx="2">
                  <c:v>Yes - 9%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62</c:v>
                </c:pt>
                <c:pt idx="1">
                  <c:v>29</c:v>
                </c:pt>
                <c:pt idx="2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 - 80%</c:v>
                </c:pt>
                <c:pt idx="1">
                  <c:v>Sometimes - 14%</c:v>
                </c:pt>
                <c:pt idx="2">
                  <c:v>Yes - 6%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80</c:v>
                </c:pt>
                <c:pt idx="1">
                  <c:v>14</c:v>
                </c:pt>
                <c:pt idx="2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7539025590551185"/>
          <c:y val="0.23377032416402496"/>
          <c:w val="0.31419307742782154"/>
          <c:h val="0.5194718273852132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4"/>
          <c:cat>
            <c:strRef>
              <c:f>Sheet1!$A$2:$A$4</c:f>
              <c:strCache>
                <c:ptCount val="3"/>
                <c:pt idx="0">
                  <c:v>Care about only distance - 36%</c:v>
                </c:pt>
                <c:pt idx="1">
                  <c:v>Care about distance and tracks - 58%</c:v>
                </c:pt>
                <c:pt idx="2">
                  <c:v>Care about tracks - 6%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36</c:v>
                </c:pt>
                <c:pt idx="1">
                  <c:v>58</c:v>
                </c:pt>
                <c:pt idx="2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0596124558504263"/>
          <c:y val="7.5008366141732286E-2"/>
          <c:w val="0.49403875441495737"/>
          <c:h val="0.8499832677165354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Yes - 12%</c:v>
                </c:pt>
                <c:pt idx="1">
                  <c:v>No - 88%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</c:v>
                </c:pt>
                <c:pt idx="1">
                  <c:v>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2/26/2015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78%</a:t>
            </a:r>
            <a:r>
              <a:rPr lang="en-US" baseline="0" dirty="0" smtClean="0"/>
              <a:t> of survey </a:t>
            </a:r>
            <a:r>
              <a:rPr lang="en-US" baseline="0" dirty="0" smtClean="0"/>
              <a:t>respondents </a:t>
            </a:r>
            <a:r>
              <a:rPr lang="en-US" baseline="0" dirty="0" smtClean="0"/>
              <a:t>believe mobile phone location data collection can pose a privacy threat</a:t>
            </a:r>
          </a:p>
          <a:p>
            <a:r>
              <a:rPr lang="en-US" baseline="0" dirty="0" smtClean="0"/>
              <a:t>APIs that use the android “Location” object. The standard mechanism for using location in android apps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r>
              <a:rPr lang="en-US" baseline="0" dirty="0" smtClean="0"/>
              <a:t> to the slides: Three instances of LP-Guardian use that require user interaction</a:t>
            </a:r>
            <a:r>
              <a:rPr lang="en-US" baseline="0" dirty="0" smtClean="0"/>
              <a:t>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a user chooses to hide his or her location, two options: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City-level coarsening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Note: </a:t>
            </a:r>
            <a:r>
              <a:rPr lang="en-US" i="1" baseline="0" dirty="0" smtClean="0"/>
              <a:t>p</a:t>
            </a:r>
            <a:r>
              <a:rPr lang="en-US" i="1" baseline="-25000" dirty="0" smtClean="0"/>
              <a:t>min</a:t>
            </a:r>
            <a:r>
              <a:rPr lang="en-US" i="1" baseline="0" dirty="0" smtClean="0"/>
              <a:t> </a:t>
            </a:r>
            <a:r>
              <a:rPr lang="en-US" i="0" baseline="0" dirty="0" smtClean="0"/>
              <a:t>for identification protection defaults to 0.0005 = 30 minutes at a certain location each day for 40 days</a:t>
            </a:r>
            <a:endParaRPr lang="en-US" i="0" dirty="0" smtClean="0"/>
          </a:p>
          <a:p>
            <a:endParaRPr lang="en-US" dirty="0" smtClean="0"/>
          </a:p>
          <a:p>
            <a:r>
              <a:rPr lang="en-US" dirty="0" smtClean="0"/>
              <a:t>Placement of prompts</a:t>
            </a:r>
            <a:r>
              <a:rPr lang="en-US" baseline="0" dirty="0" smtClean="0"/>
              <a:t> for controlling resource access obey the four main rules/objectives: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Safety – user prompt precedes every resource 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Frugality – user prompt is </a:t>
            </a:r>
            <a:r>
              <a:rPr lang="en-US" i="1" baseline="0" dirty="0" smtClean="0"/>
              <a:t>only</a:t>
            </a:r>
            <a:r>
              <a:rPr lang="en-US" i="0" baseline="0" dirty="0" smtClean="0"/>
              <a:t> displayed in the event of a resource access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Visibility – user prompt displayed only if the application in the foreground is attempting to access a resource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Non-repetitiveness – prompt never displayed when a more critical resource of the same type has been authorized (implied authorization)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101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Looking to see if there is a  market for an app like LP-Guardian</a:t>
            </a:r>
          </a:p>
          <a:p>
            <a:r>
              <a:rPr lang="en-US" dirty="0" smtClean="0"/>
              <a:t>70 from social network announcements, 110 from amazon</a:t>
            </a:r>
            <a:r>
              <a:rPr lang="en-US" baseline="0" dirty="0" smtClean="0"/>
              <a:t> mechanical turk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82% indicate no problem</a:t>
            </a:r>
            <a:r>
              <a:rPr lang="en-US" baseline="0" dirty="0" smtClean="0"/>
              <a:t> sharing city level location for social networking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78% indicate no problem</a:t>
            </a:r>
            <a:r>
              <a:rPr lang="en-US" baseline="0" dirty="0" smtClean="0"/>
              <a:t> sharing city level location for messaging.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Conclusion is that users generally won’t mind some loss in app location functionality at home/work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Looked</a:t>
            </a:r>
            <a:r>
              <a:rPr lang="en-US" baseline="0" dirty="0" smtClean="0"/>
              <a:t> at 40 location accessing apps and took average</a:t>
            </a:r>
          </a:p>
          <a:p>
            <a:r>
              <a:rPr lang="en-US" baseline="0" dirty="0" smtClean="0"/>
              <a:t>Inside: anonymization delay for worst-case scenario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Looked</a:t>
            </a:r>
            <a:r>
              <a:rPr lang="en-US" baseline="0" dirty="0" smtClean="0"/>
              <a:t> at 40 location accessing apps and took average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Synthetic routes: (S Health</a:t>
            </a:r>
            <a:r>
              <a:rPr lang="en-US" baseline="0" dirty="0" smtClean="0"/>
              <a:t> as an 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Nav Apps: Offline navigation is a possibility (load map before leaving).</a:t>
            </a:r>
            <a:r>
              <a:rPr lang="en-US" baseline="0" dirty="0" smtClean="0"/>
              <a:t> H</a:t>
            </a:r>
            <a:r>
              <a:rPr lang="en-US" dirty="0" smtClean="0"/>
              <a:t>owever, this does not allow for real-time traffic</a:t>
            </a:r>
            <a:r>
              <a:rPr lang="en-US" baseline="0" dirty="0" smtClean="0"/>
              <a:t> updates.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47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Anonymized</a:t>
            </a:r>
            <a:r>
              <a:rPr lang="en-US" baseline="0" dirty="0" smtClean="0"/>
              <a:t> data meant cell tower ping based only. 95% of actions could be linked to a specific individual in the anonymous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786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A&amp;A = Advertising</a:t>
            </a:r>
            <a:r>
              <a:rPr lang="en-US" baseline="0" dirty="0" smtClean="0"/>
              <a:t> &amp; analytics</a:t>
            </a:r>
          </a:p>
          <a:p>
            <a:r>
              <a:rPr lang="en-US" baseline="0" dirty="0" smtClean="0"/>
              <a:t>Rule for foreground apps is selected by user</a:t>
            </a:r>
          </a:p>
          <a:p>
            <a:r>
              <a:rPr lang="en-US" baseline="0" dirty="0" smtClean="0"/>
              <a:t>LP-guardian decides if info is safe to release (more in Bonnie’s slides)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36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“Allow” principles</a:t>
            </a:r>
            <a:r>
              <a:rPr lang="en-US" baseline="0" dirty="0" smtClean="0"/>
              <a:t> relate to apps overreaching their location authority</a:t>
            </a:r>
          </a:p>
          <a:p>
            <a:r>
              <a:rPr lang="en-US" baseline="0" dirty="0" smtClean="0"/>
              <a:t>“Prevent” principles relate to the 3 location privacy threats from before</a:t>
            </a:r>
          </a:p>
          <a:p>
            <a:r>
              <a:rPr lang="en-US" baseline="0" dirty="0" smtClean="0"/>
              <a:t>Last 2 principles are practical concerns to ensure such a tool would be practical and likely to become widely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36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details relate back to the diagram from the Proposed Approach slide of the presentation (slide 4)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Mention details that should have been discussed = the left half/automatic city-coarsened level of the diagram: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Background</a:t>
            </a:r>
            <a:r>
              <a:rPr lang="en-US" baseline="0" dirty="0" smtClean="0"/>
              <a:t> location access coarsened to city level </a:t>
            </a:r>
            <a:r>
              <a:rPr lang="en-US" baseline="0" dirty="0" smtClean="0">
                <a:sym typeface="Wingdings" panose="05000000000000000000" pitchFamily="2" charset="2"/>
              </a:rPr>
              <a:t> the rest of the information applies to foreground and persistent (perceptible applications) location access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sym typeface="Wingdings" panose="05000000000000000000" pitchFamily="2" charset="2"/>
              </a:rPr>
              <a:t>Reasoning: analysis showed that only 3% of applications access the user’s location while running in the background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baseline="0" dirty="0" smtClean="0">
                <a:sym typeface="Wingdings" panose="05000000000000000000" pitchFamily="2" charset="2"/>
              </a:rPr>
              <a:t>A&amp;A library requests can be identified (shown via stack trace) and are sent city-coarsened information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baseline="0" dirty="0" smtClean="0">
              <a:sym typeface="Wingdings" panose="05000000000000000000" pitchFamily="2" charset="2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1100" b="1" baseline="0" dirty="0" smtClean="0">
                <a:sym typeface="Wingdings" panose="05000000000000000000" pitchFamily="2" charset="2"/>
              </a:rPr>
              <a:t>Threat Model: the adversary has access to a mapping between a set of individuals’ and the probability distributions of visiting each block in the city  aims to match the anonymous mobility histogram to an individual in the database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Identification Protection Formula = Probability that the histogram belongs to a given </a:t>
            </a:r>
            <a:r>
              <a:rPr lang="en-US" baseline="0" dirty="0" smtClean="0">
                <a:sym typeface="Wingdings" panose="05000000000000000000" pitchFamily="2" charset="2"/>
              </a:rPr>
              <a:t>individual (multinomial distribution)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i="1" baseline="0" dirty="0" smtClean="0">
                <a:sym typeface="Wingdings" panose="05000000000000000000" pitchFamily="2" charset="2"/>
              </a:rPr>
              <a:t>N = # of user application sessions</a:t>
            </a:r>
          </a:p>
          <a:p>
            <a:r>
              <a:rPr lang="en-US" i="1" baseline="0" dirty="0" smtClean="0">
                <a:sym typeface="Wingdings" panose="05000000000000000000" pitchFamily="2" charset="2"/>
              </a:rPr>
              <a:t>Bl = set of city blocks in the 2D grid of the city = {bl</a:t>
            </a:r>
            <a:r>
              <a:rPr lang="en-US" i="1" baseline="-25000" dirty="0" smtClean="0">
                <a:sym typeface="Wingdings" panose="05000000000000000000" pitchFamily="2" charset="2"/>
              </a:rPr>
              <a:t>1</a:t>
            </a:r>
            <a:r>
              <a:rPr lang="en-US" i="1" baseline="0" dirty="0" smtClean="0">
                <a:sym typeface="Wingdings" panose="05000000000000000000" pitchFamily="2" charset="2"/>
              </a:rPr>
              <a:t>, bl</a:t>
            </a:r>
            <a:r>
              <a:rPr lang="en-US" i="1" baseline="-25000" dirty="0" smtClean="0">
                <a:sym typeface="Wingdings" panose="05000000000000000000" pitchFamily="2" charset="2"/>
              </a:rPr>
              <a:t>2</a:t>
            </a:r>
            <a:r>
              <a:rPr lang="en-US" i="1" baseline="0" dirty="0" smtClean="0">
                <a:sym typeface="Wingdings" panose="05000000000000000000" pitchFamily="2" charset="2"/>
              </a:rPr>
              <a:t>, …,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baseline="0" dirty="0" smtClean="0">
                <a:sym typeface="Wingdings" panose="05000000000000000000" pitchFamily="2" charset="2"/>
              </a:rPr>
              <a:t>c</a:t>
            </a:r>
            <a:r>
              <a:rPr lang="en-US" i="1" baseline="-25000" dirty="0" smtClean="0">
                <a:sym typeface="Wingdings" panose="05000000000000000000" pitchFamily="2" charset="2"/>
              </a:rPr>
              <a:t>bli</a:t>
            </a:r>
            <a:r>
              <a:rPr lang="en-US" i="1" baseline="0" dirty="0" smtClean="0">
                <a:sym typeface="Wingdings" panose="05000000000000000000" pitchFamily="2" charset="2"/>
              </a:rPr>
              <a:t> = the number of times that bl</a:t>
            </a:r>
            <a:r>
              <a:rPr lang="en-US" i="1" baseline="-25000" dirty="0" smtClean="0">
                <a:sym typeface="Wingdings" panose="05000000000000000000" pitchFamily="2" charset="2"/>
              </a:rPr>
              <a:t>i</a:t>
            </a:r>
            <a:r>
              <a:rPr lang="en-US" i="1" baseline="0" dirty="0" smtClean="0">
                <a:sym typeface="Wingdings" panose="05000000000000000000" pitchFamily="2" charset="2"/>
              </a:rPr>
              <a:t> is visited by the </a:t>
            </a:r>
            <a:r>
              <a:rPr lang="en-US" i="1" baseline="0" dirty="0" smtClean="0">
                <a:sym typeface="Wingdings" panose="05000000000000000000" pitchFamily="2" charset="2"/>
              </a:rPr>
              <a:t>user out of the total N sessions</a:t>
            </a:r>
            <a:endParaRPr lang="en-US" i="1" baseline="0" dirty="0" smtClean="0">
              <a:sym typeface="Wingdings" panose="05000000000000000000" pitchFamily="2" charset="2"/>
            </a:endParaRPr>
          </a:p>
          <a:p>
            <a:r>
              <a:rPr lang="en-US" i="1" baseline="0" dirty="0" smtClean="0">
                <a:sym typeface="Wingdings" panose="05000000000000000000" pitchFamily="2" charset="2"/>
              </a:rPr>
              <a:t>pi = P(bl</a:t>
            </a:r>
            <a:r>
              <a:rPr lang="en-US" i="1" baseline="-25000" dirty="0" smtClean="0">
                <a:sym typeface="Wingdings" panose="05000000000000000000" pitchFamily="2" charset="2"/>
              </a:rPr>
              <a:t>i</a:t>
            </a:r>
            <a:r>
              <a:rPr lang="en-US" i="1" baseline="0" dirty="0" smtClean="0">
                <a:sym typeface="Wingdings" panose="05000000000000000000" pitchFamily="2" charset="2"/>
              </a:rPr>
              <a:t>) = the probability of the user visiting block bl</a:t>
            </a:r>
            <a:r>
              <a:rPr lang="en-US" i="1" baseline="-25000" dirty="0" smtClean="0">
                <a:sym typeface="Wingdings" panose="05000000000000000000" pitchFamily="2" charset="2"/>
              </a:rPr>
              <a:t>i</a:t>
            </a:r>
          </a:p>
          <a:p>
            <a:endParaRPr lang="en-US" i="1" baseline="0" dirty="0" smtClean="0">
              <a:sym typeface="Wingdings" panose="05000000000000000000" pitchFamily="2" charset="2"/>
            </a:endParaRPr>
          </a:p>
          <a:p>
            <a:r>
              <a:rPr lang="en-US" i="0" baseline="0" dirty="0" smtClean="0">
                <a:sym typeface="Wingdings" panose="05000000000000000000" pitchFamily="2" charset="2"/>
              </a:rPr>
              <a:t>“Reasonably close” estimation notes: *if the inequality is satisfied, a dummy location is released*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>
                <a:sym typeface="Wingdings" panose="05000000000000000000" pitchFamily="2" charset="2"/>
              </a:rPr>
              <a:t>Assume that epsilon = 0.5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>
                <a:sym typeface="Wingdings" panose="05000000000000000000" pitchFamily="2" charset="2"/>
              </a:rPr>
              <a:t>Between the two equations, </a:t>
            </a:r>
            <a:r>
              <a:rPr lang="en-US" i="1" baseline="0" dirty="0" smtClean="0">
                <a:sym typeface="Wingdings" panose="05000000000000000000" pitchFamily="2" charset="2"/>
              </a:rPr>
              <a:t>y</a:t>
            </a:r>
            <a:r>
              <a:rPr lang="en-US" i="0" baseline="0" dirty="0" smtClean="0">
                <a:sym typeface="Wingdings" panose="05000000000000000000" pitchFamily="2" charset="2"/>
              </a:rPr>
              <a:t> is replaced with </a:t>
            </a:r>
            <a:r>
              <a:rPr lang="en-US" i="1" baseline="0" dirty="0" smtClean="0">
                <a:sym typeface="Wingdings" panose="05000000000000000000" pitchFamily="2" charset="2"/>
              </a:rPr>
              <a:t>p</a:t>
            </a:r>
            <a:r>
              <a:rPr lang="en-US" i="1" baseline="-25000" dirty="0" smtClean="0">
                <a:sym typeface="Wingdings" panose="05000000000000000000" pitchFamily="2" charset="2"/>
              </a:rPr>
              <a:t>min </a:t>
            </a:r>
            <a:r>
              <a:rPr lang="en-US" i="0" baseline="0" dirty="0" smtClean="0">
                <a:sym typeface="Wingdings" panose="05000000000000000000" pitchFamily="2" charset="2"/>
              </a:rPr>
              <a:t>(min. probability) of visiting a block because LP-Guardian (client side) does not know other user’s histograms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>
                <a:sym typeface="Wingdings" panose="05000000000000000000" pitchFamily="2" charset="2"/>
              </a:rPr>
              <a:t>Note: low </a:t>
            </a:r>
            <a:r>
              <a:rPr lang="en-US" i="1" baseline="0" dirty="0" smtClean="0">
                <a:sym typeface="Wingdings" panose="05000000000000000000" pitchFamily="2" charset="2"/>
              </a:rPr>
              <a:t>p</a:t>
            </a:r>
            <a:r>
              <a:rPr lang="en-US" i="1" baseline="-25000" dirty="0" smtClean="0">
                <a:sym typeface="Wingdings" panose="05000000000000000000" pitchFamily="2" charset="2"/>
              </a:rPr>
              <a:t>min</a:t>
            </a:r>
            <a:r>
              <a:rPr lang="en-US" i="1" baseline="0" dirty="0" smtClean="0">
                <a:sym typeface="Wingdings" panose="05000000000000000000" pitchFamily="2" charset="2"/>
              </a:rPr>
              <a:t> </a:t>
            </a:r>
            <a:r>
              <a:rPr lang="en-US" i="0" baseline="0" dirty="0" smtClean="0">
                <a:sym typeface="Wingdings" panose="05000000000000000000" pitchFamily="2" charset="2"/>
              </a:rPr>
              <a:t>= strict privacy, high </a:t>
            </a:r>
            <a:r>
              <a:rPr lang="en-US" i="1" baseline="0" dirty="0" smtClean="0">
                <a:sym typeface="Wingdings" panose="05000000000000000000" pitchFamily="2" charset="2"/>
              </a:rPr>
              <a:t>p</a:t>
            </a:r>
            <a:r>
              <a:rPr lang="en-US" i="1" baseline="-25000" dirty="0" smtClean="0">
                <a:sym typeface="Wingdings" panose="05000000000000000000" pitchFamily="2" charset="2"/>
              </a:rPr>
              <a:t>min</a:t>
            </a:r>
            <a:r>
              <a:rPr lang="en-US" i="0" baseline="0" dirty="0" smtClean="0">
                <a:sym typeface="Wingdings" panose="05000000000000000000" pitchFamily="2" charset="2"/>
              </a:rPr>
              <a:t> = more relaxed privacy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>
                <a:sym typeface="Wingdings" panose="05000000000000000000" pitchFamily="2" charset="2"/>
              </a:rPr>
              <a:t>If LP-Guardian determines that the same privacy level can be determined with a higher value of </a:t>
            </a:r>
            <a:r>
              <a:rPr lang="en-US" i="1" baseline="0" dirty="0" smtClean="0">
                <a:sym typeface="Wingdings" panose="05000000000000000000" pitchFamily="2" charset="2"/>
              </a:rPr>
              <a:t>p</a:t>
            </a:r>
            <a:r>
              <a:rPr lang="en-US" i="1" baseline="-25000" dirty="0" smtClean="0">
                <a:sym typeface="Wingdings" panose="05000000000000000000" pitchFamily="2" charset="2"/>
              </a:rPr>
              <a:t>min </a:t>
            </a:r>
            <a:r>
              <a:rPr lang="en-US" i="0" baseline="0" dirty="0" smtClean="0">
                <a:sym typeface="Wingdings" panose="05000000000000000000" pitchFamily="2" charset="2"/>
              </a:rPr>
              <a:t>, value will be relaxed (relies of census data that specifies the population for every city block)</a:t>
            </a:r>
            <a:endParaRPr lang="en-US" i="0" baseline="-2500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baseline="0" dirty="0" smtClean="0">
              <a:sym typeface="Wingdings" panose="05000000000000000000" pitchFamily="2" charset="2"/>
            </a:endParaRPr>
          </a:p>
          <a:p>
            <a:endParaRPr lang="en-US" i="1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385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 smtClean="0"/>
              <a:t>Noise value for LP-Guardian is 200m range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409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baseline="0" dirty="0" smtClean="0"/>
              <a:t>Polar noise symbol explanation: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1" baseline="0" dirty="0" smtClean="0"/>
              <a:t>W</a:t>
            </a:r>
            <a:r>
              <a:rPr lang="en-US" i="1" baseline="-25000" dirty="0" smtClean="0"/>
              <a:t>-1</a:t>
            </a:r>
            <a:r>
              <a:rPr lang="en-US" i="1" baseline="0" dirty="0" smtClean="0"/>
              <a:t> </a:t>
            </a:r>
            <a:r>
              <a:rPr lang="en-US" i="0" baseline="0" dirty="0" smtClean="0"/>
              <a:t>is the -1 branch of the Lambert </a:t>
            </a:r>
            <a:r>
              <a:rPr lang="en-US" i="1" baseline="0" dirty="0" smtClean="0"/>
              <a:t>W</a:t>
            </a:r>
            <a:r>
              <a:rPr lang="en-US" i="0" baseline="0" dirty="0" smtClean="0"/>
              <a:t> function and </a:t>
            </a:r>
            <a:r>
              <a:rPr lang="en-US" i="1" baseline="0" dirty="0" smtClean="0"/>
              <a:t>l </a:t>
            </a:r>
            <a:r>
              <a:rPr lang="en-US" i="0" baseline="0" dirty="0" smtClean="0"/>
              <a:t>is a privacy level (typically close to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Noise value for LP-Guardian is 200m range</a:t>
            </a:r>
          </a:p>
          <a:p>
            <a:endParaRPr lang="en-US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290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Rule Manager: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Input: the application, the state of the application (foreground or background), the location sample, whether</a:t>
            </a:r>
            <a:r>
              <a:rPr lang="en-US" baseline="0" dirty="0" smtClean="0"/>
              <a:t> the application session is new or an ongoing session, and the place/city/block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Global rules: one per application (applies to foreground and background states)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Per-place rules: one per application-location combination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Place/City Detector: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Place = a cluster of locations within a radius of 100m and over a minimum duration of 5 minutes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Mobility Model = set of places the user has visited along with total visiting time of each place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74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Diagram:</a:t>
            </a:r>
            <a:r>
              <a:rPr lang="en-US" baseline="0" dirty="0" smtClean="0"/>
              <a:t> LMS = Location Management Services, GMS = Google Play Services?</a:t>
            </a:r>
          </a:p>
          <a:p>
            <a:endParaRPr lang="en-US" baseline="0" dirty="0" smtClean="0"/>
          </a:p>
          <a:p>
            <a:r>
              <a:rPr lang="en-US" dirty="0" smtClean="0"/>
              <a:t>Alternative approach to implementation: modify each application’s location accessing</a:t>
            </a:r>
            <a:r>
              <a:rPr lang="en-US" baseline="0" dirty="0" smtClean="0"/>
              <a:t> interface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Disadvantages to this approach: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sym typeface="Wingdings" panose="05000000000000000000" pitchFamily="2" charset="2"/>
              </a:rPr>
              <a:t>Requires repackaging the application, which changes its signature  may prevent updates and access to content that checks the signature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sym typeface="Wingdings" panose="05000000000000000000" pitchFamily="2" charset="2"/>
              </a:rPr>
              <a:t>Users would need to download the applications from a different App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sym typeface="Wingdings" panose="05000000000000000000" pitchFamily="2" charset="2"/>
              </a:rPr>
              <a:t>Continued “maintenance” required to keep up with the all released applications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/>
              <a:t>Static context field addition allows: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Access to information about which application is requesting the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Ability to communicate with the Operating System and other processes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of OS for smartphones: Android, Windows Phone, and Blackberry all use the permission model for applications versus. iOS which uses explicit user authentication for each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803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661A-BDAA-4579-B2F5-AA9011776D83}" type="datetimeFigureOut">
              <a:rPr lang="en-US" smtClean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8992-9F5B-4E9D-871D-4517B2EC8643}" type="datetimeFigureOut">
              <a:rPr lang="en-US" smtClean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676400"/>
            <a:ext cx="66294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Location Privacy Protection for Smartphone Users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03574"/>
            <a:ext cx="6629400" cy="1825625"/>
          </a:xfrm>
        </p:spPr>
        <p:txBody>
          <a:bodyPr>
            <a:normAutofit/>
          </a:bodyPr>
          <a:lstStyle/>
          <a:p>
            <a:r>
              <a:rPr lang="en-US" dirty="0"/>
              <a:t>Paper by: Kassem Fawaz and Kang G. </a:t>
            </a:r>
            <a:r>
              <a:rPr lang="en-US" dirty="0" smtClean="0"/>
              <a:t>Shin</a:t>
            </a:r>
          </a:p>
          <a:p>
            <a:r>
              <a:rPr lang="en-US" dirty="0" smtClean="0"/>
              <a:t>Presentation by: Vince Fasburg, Bonnie Reiff, Josh Thomas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76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Details: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647682"/>
            <a:ext cx="6553200" cy="406731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Profiling Protection: each time the user opens a location-polling application from a new place, he must decide whether to hide the location</a:t>
            </a:r>
          </a:p>
          <a:p>
            <a:pPr lvl="1"/>
            <a:r>
              <a:rPr lang="en-US" dirty="0" smtClean="0"/>
              <a:t>Given a user’s location </a:t>
            </a:r>
            <a:r>
              <a:rPr lang="en-US" i="1" dirty="0" smtClean="0"/>
              <a:t> (x, y)</a:t>
            </a:r>
            <a:r>
              <a:rPr lang="en-US" dirty="0" smtClean="0"/>
              <a:t> and anonymization radius </a:t>
            </a:r>
            <a:r>
              <a:rPr lang="en-US" i="1" dirty="0" smtClean="0"/>
              <a:t>r</a:t>
            </a:r>
            <a:r>
              <a:rPr lang="en-US" dirty="0" smtClean="0"/>
              <a:t>, noise pair </a:t>
            </a:r>
            <a:r>
              <a:rPr lang="en-US" i="1" dirty="0" smtClean="0"/>
              <a:t>(rad, </a:t>
            </a:r>
            <a:r>
              <a:rPr lang="el-GR" i="1" dirty="0" smtClean="0"/>
              <a:t>θ</a:t>
            </a:r>
            <a:r>
              <a:rPr lang="en-US" i="1" dirty="0" smtClean="0"/>
              <a:t>) </a:t>
            </a:r>
            <a:r>
              <a:rPr lang="en-US" dirty="0" smtClean="0"/>
              <a:t>is computed as:</a:t>
            </a:r>
          </a:p>
          <a:p>
            <a:pPr lvl="2"/>
            <a:r>
              <a:rPr lang="el-GR" i="1" dirty="0" smtClean="0"/>
              <a:t>θ</a:t>
            </a:r>
            <a:r>
              <a:rPr lang="en-US" i="1" dirty="0" smtClean="0"/>
              <a:t> </a:t>
            </a:r>
            <a:r>
              <a:rPr lang="en-US" dirty="0" smtClean="0"/>
              <a:t>is drawn from the uniform distribution </a:t>
            </a:r>
            <a:r>
              <a:rPr lang="en-US" i="1" dirty="0" smtClean="0"/>
              <a:t>[0, 2</a:t>
            </a:r>
            <a:r>
              <a:rPr lang="el-GR" i="1" dirty="0" smtClean="0"/>
              <a:t>π</a:t>
            </a:r>
            <a:r>
              <a:rPr lang="en-US" i="1" dirty="0" smtClean="0"/>
              <a:t>)</a:t>
            </a:r>
          </a:p>
          <a:p>
            <a:pPr lvl="2"/>
            <a:r>
              <a:rPr lang="en-US" i="1" dirty="0" smtClean="0"/>
              <a:t>p </a:t>
            </a:r>
            <a:r>
              <a:rPr lang="en-US" dirty="0" smtClean="0"/>
              <a:t>is drawn from the uniform distribution </a:t>
            </a:r>
            <a:r>
              <a:rPr lang="en-US" i="1" dirty="0" smtClean="0"/>
              <a:t>[0, 1] </a:t>
            </a:r>
            <a:r>
              <a:rPr lang="en-US" dirty="0" smtClean="0"/>
              <a:t>and </a:t>
            </a:r>
            <a:r>
              <a:rPr lang="en-US" i="1" dirty="0" smtClean="0"/>
              <a:t>rad = </a:t>
            </a:r>
            <a:endParaRPr lang="en-US" dirty="0" smtClean="0"/>
          </a:p>
          <a:p>
            <a:pPr lvl="2"/>
            <a:endParaRPr lang="en-US" i="1" dirty="0" smtClean="0"/>
          </a:p>
          <a:p>
            <a:pPr lvl="1"/>
            <a:r>
              <a:rPr lang="en-US" dirty="0" smtClean="0"/>
              <a:t>Same anonymized location is always mapped to the same real location</a:t>
            </a:r>
          </a:p>
          <a:p>
            <a:pPr lvl="1"/>
            <a:r>
              <a:rPr lang="en-US" dirty="0" smtClean="0"/>
              <a:t>Additional suggestion to use TOR application to anonymize IP address</a:t>
            </a:r>
          </a:p>
          <a:p>
            <a:r>
              <a:rPr lang="en-US" dirty="0" smtClean="0"/>
              <a:t>Synthetic Route: for fitness tracking applications, LP-Guardian modifies the route information while retaining speed/distance information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274638"/>
            <a:ext cx="8153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Technical Details: Design (2 of 2)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24" y="1958499"/>
            <a:ext cx="1953876" cy="22690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3684753"/>
            <a:ext cx="16954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9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Details: Architecture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l="3267" b="3872"/>
          <a:stretch/>
        </p:blipFill>
        <p:spPr>
          <a:xfrm>
            <a:off x="2124154" y="4168816"/>
            <a:ext cx="4810046" cy="2464479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381000" y="1219200"/>
            <a:ext cx="8458200" cy="2819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Location Interceptor: diverts the application flow to LP-Guardian upon location access (blocks the app.) and returns the anonymized location</a:t>
            </a:r>
          </a:p>
          <a:p>
            <a:r>
              <a:rPr lang="en-US" dirty="0" smtClean="0"/>
              <a:t>Rule Manager: rules are selected by user and cached for subsequent use</a:t>
            </a:r>
          </a:p>
          <a:p>
            <a:pPr lvl="1"/>
            <a:r>
              <a:rPr lang="en-US" dirty="0" smtClean="0"/>
              <a:t>Global rules determine whether the location is safe to release</a:t>
            </a:r>
          </a:p>
          <a:p>
            <a:pPr lvl="1"/>
            <a:r>
              <a:rPr lang="en-US" dirty="0" smtClean="0"/>
              <a:t>Per-place rules determine the coarseness of the released location</a:t>
            </a:r>
          </a:p>
          <a:p>
            <a:r>
              <a:rPr lang="en-US" dirty="0" smtClean="0"/>
              <a:t>Place/City Detector: determines whether the location has been previously visited and maintains the “Mobility Model”</a:t>
            </a:r>
          </a:p>
          <a:p>
            <a:r>
              <a:rPr lang="en-US" dirty="0" smtClean="0"/>
              <a:t>Location Anonymizer: uses the location sample, the application state, and the Rule Manager to create an anonymized location for the Interceptor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57400" y="5791200"/>
            <a:ext cx="923846" cy="842095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86254" y="4168816"/>
            <a:ext cx="1038146" cy="1012784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10354" y="4168816"/>
            <a:ext cx="923846" cy="1088984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3404" y="5769591"/>
            <a:ext cx="923846" cy="842095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11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4582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Technical Details: </a:t>
            </a:r>
            <a:br>
              <a:rPr lang="en-US" dirty="0" smtClean="0"/>
            </a:br>
            <a:r>
              <a:rPr lang="en-US" dirty="0" smtClean="0"/>
              <a:t>General Implementation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2743200" y="1874519"/>
            <a:ext cx="5791200" cy="391668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Implemented for Android 4.3 (Jelly Bean)</a:t>
            </a:r>
          </a:p>
          <a:p>
            <a:r>
              <a:rPr lang="en-US" dirty="0" smtClean="0"/>
              <a:t>Applications’ </a:t>
            </a:r>
            <a:r>
              <a:rPr lang="en-US" dirty="0"/>
              <a:t>location access </a:t>
            </a:r>
            <a:r>
              <a:rPr lang="en-US" dirty="0" smtClean="0"/>
              <a:t>limited </a:t>
            </a:r>
            <a:r>
              <a:rPr lang="en-US" dirty="0"/>
              <a:t>to Location API’s (i.e. </a:t>
            </a:r>
            <a:r>
              <a:rPr lang="en-US" dirty="0" smtClean="0"/>
              <a:t>no location from scanning nearby WiFi access points)</a:t>
            </a:r>
          </a:p>
          <a:p>
            <a:r>
              <a:rPr lang="en-US" dirty="0" smtClean="0"/>
              <a:t>LP-Guardian modifies the location object before it reaches the application requesting the location</a:t>
            </a:r>
          </a:p>
          <a:p>
            <a:pPr lvl="1"/>
            <a:r>
              <a:rPr lang="en-US" dirty="0" smtClean="0"/>
              <a:t>Modified Android Location class to contain a static context field that is populated whenever a context is created for the application</a:t>
            </a:r>
          </a:p>
          <a:p>
            <a:pPr lvl="1"/>
            <a:r>
              <a:rPr lang="en-US" dirty="0" smtClean="0"/>
              <a:t>Treats the requesting application as a black box</a:t>
            </a:r>
          </a:p>
          <a:p>
            <a:r>
              <a:rPr lang="en-US" dirty="0" smtClean="0"/>
              <a:t>LP-Guardian runs ever 750ms to reduce processing costs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033847"/>
            <a:ext cx="2171178" cy="288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9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Initial Application </a:t>
            </a:r>
            <a:r>
              <a:rPr lang="en-US" dirty="0" smtClean="0"/>
              <a:t>Use </a:t>
            </a:r>
            <a:r>
              <a:rPr lang="en-US" dirty="0" smtClean="0"/>
              <a:t>(bootstrapping)</a:t>
            </a:r>
          </a:p>
          <a:p>
            <a:pPr lvl="1"/>
            <a:r>
              <a:rPr lang="en-US" dirty="0" smtClean="0"/>
              <a:t>User mobility data: the </a:t>
            </a:r>
            <a:r>
              <a:rPr lang="en-US" dirty="0" smtClean="0"/>
              <a:t>user ranks his or her top </a:t>
            </a:r>
            <a:r>
              <a:rPr lang="en-US" i="1" dirty="0" smtClean="0"/>
              <a:t>N</a:t>
            </a:r>
            <a:r>
              <a:rPr lang="en-US" dirty="0" smtClean="0"/>
              <a:t> visited locations </a:t>
            </a:r>
            <a:r>
              <a:rPr lang="en-US" dirty="0" smtClean="0"/>
              <a:t>with first LP-Guardian use so </a:t>
            </a:r>
            <a:r>
              <a:rPr lang="en-US" dirty="0" smtClean="0"/>
              <a:t>the application can assign probabilities of visitation</a:t>
            </a:r>
          </a:p>
          <a:p>
            <a:pPr lvl="1"/>
            <a:r>
              <a:rPr lang="en-US" dirty="0" smtClean="0"/>
              <a:t>Anonymization rules set when a new application attempt to access a location</a:t>
            </a:r>
          </a:p>
          <a:p>
            <a:pPr lvl="2"/>
            <a:r>
              <a:rPr lang="en-US" dirty="0" smtClean="0"/>
              <a:t>User can choose to hide his or her location or to allow the location to be passed to the application unmodified</a:t>
            </a:r>
          </a:p>
          <a:p>
            <a:r>
              <a:rPr lang="en-US" dirty="0" smtClean="0"/>
              <a:t>Per-place Control </a:t>
            </a:r>
            <a:r>
              <a:rPr lang="en-US" dirty="0" smtClean="0"/>
              <a:t>Decisions (profiling protection)</a:t>
            </a:r>
            <a:endParaRPr lang="en-US" dirty="0" smtClean="0"/>
          </a:p>
          <a:p>
            <a:pPr lvl="1"/>
            <a:r>
              <a:rPr lang="en-US" dirty="0" smtClean="0"/>
              <a:t>Three options presented to user when LP-Guardian recognizes a new location: allow the location for only that session, allow the location permanently, or block the location</a:t>
            </a:r>
          </a:p>
          <a:p>
            <a:r>
              <a:rPr lang="en-US" dirty="0" smtClean="0"/>
              <a:t>Per-session Control Decisions</a:t>
            </a:r>
          </a:p>
          <a:p>
            <a:pPr lvl="1"/>
            <a:r>
              <a:rPr lang="en-US" dirty="0" smtClean="0"/>
              <a:t>Push notifications inform the user of </a:t>
            </a:r>
            <a:r>
              <a:rPr lang="en-US" dirty="0" smtClean="0"/>
              <a:t>anonymization within an application </a:t>
            </a:r>
            <a:r>
              <a:rPr lang="en-US" dirty="0" smtClean="0"/>
              <a:t>and allow disabling/re-enabling of the feature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Technical Details: </a:t>
            </a:r>
            <a:br>
              <a:rPr lang="en-US" dirty="0" smtClean="0"/>
            </a:br>
            <a:r>
              <a:rPr lang="en-US" dirty="0" smtClean="0"/>
              <a:t>User Interaction Specifics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9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/>
          <a:lstStyle/>
          <a:p>
            <a:pPr marL="68580" indent="0" algn="ctr">
              <a:buNone/>
            </a:pPr>
            <a:r>
              <a:rPr lang="en-US" dirty="0" smtClean="0"/>
              <a:t>Started with study to determine users perceptions of location privacy</a:t>
            </a:r>
          </a:p>
          <a:p>
            <a:pPr marL="68580" indent="0" algn="ctr">
              <a:buNone/>
            </a:pPr>
            <a:r>
              <a:rPr lang="en-US" dirty="0" smtClean="0"/>
              <a:t>180 smartphone users surveyed…</a:t>
            </a:r>
          </a:p>
          <a:p>
            <a:pPr marL="68580" indent="0" algn="ctr">
              <a:buNone/>
            </a:pPr>
            <a:endParaRPr lang="en-US" dirty="0" smtClean="0"/>
          </a:p>
          <a:p>
            <a:r>
              <a:rPr lang="en-US" dirty="0" smtClean="0"/>
              <a:t>78% believe apps accessing their location can pose a privacy threat</a:t>
            </a:r>
          </a:p>
          <a:p>
            <a:r>
              <a:rPr lang="en-US" dirty="0" smtClean="0"/>
              <a:t>85% actually care who accesses their location information</a:t>
            </a:r>
          </a:p>
          <a:p>
            <a:r>
              <a:rPr lang="en-US" dirty="0" smtClean="0"/>
              <a:t>52% have no problem with giving apps imprecise location information to protect privacy</a:t>
            </a:r>
          </a:p>
          <a:p>
            <a:r>
              <a:rPr lang="en-US" dirty="0" smtClean="0"/>
              <a:t>18% object to giving apps imprecise location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2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User Study: Can the user accommodate reduced functionality from home or work for 6 types of apps?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Geo-search (Yelp): 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Social Networking: Do they share location at or near home/work?	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781828122"/>
              </p:ext>
            </p:extLst>
          </p:nvPr>
        </p:nvGraphicFramePr>
        <p:xfrm>
          <a:off x="1752600" y="2209800"/>
          <a:ext cx="7391400" cy="180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768841510"/>
              </p:ext>
            </p:extLst>
          </p:nvPr>
        </p:nvGraphicFramePr>
        <p:xfrm>
          <a:off x="2743200" y="4572000"/>
          <a:ext cx="6019800" cy="180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4531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Messaging (WhatsApp):  Do they share location at or near home/work?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Sports/Fitness: 	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752859790"/>
              </p:ext>
            </p:extLst>
          </p:nvPr>
        </p:nvGraphicFramePr>
        <p:xfrm>
          <a:off x="2667000" y="1828800"/>
          <a:ext cx="6096000" cy="195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258966106"/>
              </p:ext>
            </p:extLst>
          </p:nvPr>
        </p:nvGraphicFramePr>
        <p:xfrm>
          <a:off x="961571" y="3962400"/>
          <a:ext cx="8153400" cy="203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49979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Gaming: Will the game experience change with location anonymization</a:t>
            </a: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Weather:  Over half indicated weather information would not change at city level	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140040108"/>
              </p:ext>
            </p:extLst>
          </p:nvPr>
        </p:nvGraphicFramePr>
        <p:xfrm>
          <a:off x="2590800" y="1752600"/>
          <a:ext cx="6096000" cy="210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60373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Delay Overhead</a:t>
            </a:r>
          </a:p>
          <a:p>
            <a:r>
              <a:rPr lang="en-US" dirty="0" smtClean="0"/>
              <a:t>Delay between time the location is created and the time the modified location is delivered to the app.</a:t>
            </a:r>
            <a:endParaRPr lang="en-US" dirty="0"/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2590800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520" y="2590799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9" y="2600325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46760" y="56388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Nexus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42360" y="56388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S3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92239" y="56388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S4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862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Battery Performance</a:t>
            </a:r>
          </a:p>
          <a:p>
            <a:r>
              <a:rPr lang="en-US" dirty="0" smtClean="0"/>
              <a:t>No significant drop in battery time with use of LP-Guardian</a:t>
            </a:r>
            <a:endParaRPr lang="en-US" dirty="0"/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67000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667000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7265" y="57150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Nexus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24262" y="57150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S3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07455" y="57150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S4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4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75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Section 7.2??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41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Weaknesses of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ynthetic routes, used for fitness related apps, could potentially create an unrealistic path such as through buildings, water, steep elevation changes, etc.</a:t>
            </a:r>
          </a:p>
          <a:p>
            <a:r>
              <a:rPr lang="en-US" dirty="0" smtClean="0"/>
              <a:t>Some apps also track elevation changes which would not be accurate with synthetic routes</a:t>
            </a:r>
          </a:p>
          <a:p>
            <a:r>
              <a:rPr lang="en-US" dirty="0" smtClean="0"/>
              <a:t>Navigational apps are not handled by the current version of LP-Guardian.</a:t>
            </a:r>
          </a:p>
          <a:p>
            <a:r>
              <a:rPr lang="en-US" dirty="0" smtClean="0"/>
              <a:t>City-Level Location would work for an app such as weather, but would be limited if used by a location specific search app where a user might be looking for the closest gas station, restaurant, store, etc. to their location.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20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 LP-Guardian to more diverse participants with limited technical background for 6 months</a:t>
            </a:r>
          </a:p>
          <a:p>
            <a:r>
              <a:rPr lang="en-US" dirty="0"/>
              <a:t>Identify parts of the app where the privacy vs. usability balance can be </a:t>
            </a:r>
            <a:r>
              <a:rPr lang="en-US" dirty="0" smtClean="0"/>
              <a:t>improved</a:t>
            </a:r>
          </a:p>
          <a:p>
            <a:r>
              <a:rPr lang="en-US" dirty="0" smtClean="0"/>
              <a:t>Make a similar app for iOS devices</a:t>
            </a:r>
          </a:p>
          <a:p>
            <a:r>
              <a:rPr lang="en-US" dirty="0" smtClean="0"/>
              <a:t>Navigation Apps – Allow app to collect accurate location data, but prevent it from transmitting the data</a:t>
            </a:r>
          </a:p>
        </p:txBody>
      </p:sp>
    </p:spTree>
    <p:extLst>
      <p:ext uri="{BB962C8B-B14F-4D97-AF65-F5344CB8AC3E}">
        <p14:creationId xmlns:p14="http://schemas.microsoft.com/office/powerpoint/2010/main" val="3270781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4384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67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Breakdown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361454"/>
              </p:ext>
            </p:extLst>
          </p:nvPr>
        </p:nvGraphicFramePr>
        <p:xfrm>
          <a:off x="685800" y="1600200"/>
          <a:ext cx="7696201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5943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Presentation</a:t>
                      </a:r>
                      <a:r>
                        <a:rPr lang="en-US" baseline="0" dirty="0" smtClean="0"/>
                        <a:t> Sections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Vince Fasburg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Motivation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- Summary and Limitations</a:t>
                      </a:r>
                      <a:r>
                        <a:rPr lang="en-US" baseline="0" dirty="0" smtClean="0"/>
                        <a:t> of Prior Art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- Proposed Approach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- Advantages of Proposed Approach over Prior Art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Bonnie Reiff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Technical Details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Josh Thomas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Experimental</a:t>
                      </a:r>
                      <a:r>
                        <a:rPr lang="en-US" baseline="0" dirty="0" smtClean="0"/>
                        <a:t> Results</a:t>
                      </a:r>
                    </a:p>
                    <a:p>
                      <a:r>
                        <a:rPr lang="en-US" baseline="0" dirty="0" smtClean="0"/>
                        <a:t>- Technical Weaknesses of the Paper</a:t>
                      </a:r>
                    </a:p>
                    <a:p>
                      <a:r>
                        <a:rPr lang="en-US" baseline="0" dirty="0" smtClean="0"/>
                        <a:t>- Potential Future Work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25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r>
              <a:rPr lang="en-US" dirty="0" smtClean="0"/>
              <a:t>Research indicated users are concerned with location data collected by smartphone apps</a:t>
            </a:r>
          </a:p>
          <a:p>
            <a:r>
              <a:rPr lang="en-US" dirty="0" smtClean="0"/>
              <a:t>Threat Model: the adversary…</a:t>
            </a:r>
          </a:p>
          <a:p>
            <a:pPr lvl="1"/>
            <a:r>
              <a:rPr lang="en-US" dirty="0" smtClean="0"/>
              <a:t>Only accesses the user’s location via available application APIs</a:t>
            </a:r>
          </a:p>
          <a:p>
            <a:pPr lvl="1"/>
            <a:r>
              <a:rPr lang="en-US" dirty="0" smtClean="0"/>
              <a:t>Will not attempt to hack or modify privacy controls on the operating system</a:t>
            </a:r>
          </a:p>
          <a:p>
            <a:r>
              <a:rPr lang="en-US" dirty="0" smtClean="0"/>
              <a:t>Collected location data by malicious application poses the following privacy threats:</a:t>
            </a:r>
          </a:p>
          <a:p>
            <a:pPr lvl="1"/>
            <a:r>
              <a:rPr lang="en-US" dirty="0" smtClean="0"/>
              <a:t>Real-time location tracking of user</a:t>
            </a:r>
          </a:p>
          <a:p>
            <a:pPr lvl="1"/>
            <a:r>
              <a:rPr lang="en-US" dirty="0" smtClean="0"/>
              <a:t>User identification through frequently visited locations</a:t>
            </a:r>
          </a:p>
          <a:p>
            <a:pPr lvl="1"/>
            <a:r>
              <a:rPr lang="en-US" dirty="0" smtClean="0"/>
              <a:t>User profiling even without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372257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and Limitations of Prior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Practical Approaches</a:t>
            </a:r>
          </a:p>
          <a:p>
            <a:pPr lvl="1"/>
            <a:r>
              <a:rPr lang="en-US" dirty="0" smtClean="0"/>
              <a:t>MockDroid: Allows complete disabling collection of location data</a:t>
            </a:r>
          </a:p>
          <a:p>
            <a:pPr lvl="1"/>
            <a:r>
              <a:rPr lang="en-US" dirty="0" smtClean="0"/>
              <a:t>Koi &amp; </a:t>
            </a:r>
            <a:r>
              <a:rPr lang="en-US" dirty="0" smtClean="0"/>
              <a:t>Cache: </a:t>
            </a:r>
            <a:r>
              <a:rPr lang="en-US" dirty="0" smtClean="0"/>
              <a:t>Require apps to use their APIs</a:t>
            </a:r>
          </a:p>
          <a:p>
            <a:pPr lvl="1"/>
            <a:r>
              <a:rPr lang="en-US" dirty="0" smtClean="0"/>
              <a:t>Micinski:  Coarsens all location data without regard to threat level or functionality</a:t>
            </a:r>
          </a:p>
          <a:p>
            <a:pPr lvl="1"/>
            <a:r>
              <a:rPr lang="en-US" dirty="0" smtClean="0"/>
              <a:t>PlaceMask: Allows users to provide false location data. Can make apps unusable</a:t>
            </a:r>
          </a:p>
          <a:p>
            <a:r>
              <a:rPr lang="en-US" dirty="0" smtClean="0"/>
              <a:t>Theoretical Approaches</a:t>
            </a:r>
          </a:p>
          <a:p>
            <a:pPr lvl="1"/>
            <a:r>
              <a:rPr lang="en-US" dirty="0" smtClean="0"/>
              <a:t>All sited research focuses on protection against tracking threat only</a:t>
            </a:r>
          </a:p>
          <a:p>
            <a:pPr lvl="1"/>
            <a:r>
              <a:rPr lang="en-US" dirty="0" smtClean="0"/>
              <a:t>Shown that profiling &amp; identification may be possible even with “anonymized” location data only (cell tower based location)</a:t>
            </a:r>
          </a:p>
          <a:p>
            <a:pPr lvl="1"/>
            <a:r>
              <a:rPr lang="en-US" dirty="0" smtClean="0"/>
              <a:t>Requires connection to anonymity server to provide anonymized location data</a:t>
            </a:r>
          </a:p>
          <a:p>
            <a:pPr lvl="1"/>
            <a:r>
              <a:rPr lang="en-US" dirty="0" smtClean="0"/>
              <a:t>Requires many other users in the same location at the same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2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Proposed Approach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3733800"/>
          </a:xfrm>
        </p:spPr>
        <p:txBody>
          <a:bodyPr/>
          <a:lstStyle/>
          <a:p>
            <a:r>
              <a:rPr lang="en-US" dirty="0" smtClean="0"/>
              <a:t>Location Privacy Guardian (LP-Guardian) app uses rules to determine what location data is provided to individual apps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599"/>
            <a:ext cx="5638800" cy="444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18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5800" y="1110735"/>
            <a:ext cx="7086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>
              <a:buNone/>
            </a:pPr>
            <a:r>
              <a:rPr lang="en-US" sz="2000" dirty="0"/>
              <a:t>Design Principles:  A Location Privacy Protection Tool </a:t>
            </a:r>
            <a:r>
              <a:rPr lang="en-US" sz="2000" dirty="0" smtClean="0"/>
              <a:t>should…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773"/>
            <a:ext cx="77724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Proposed Approach (2 of 2)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038600"/>
          </a:xfrm>
        </p:spPr>
        <p:txBody>
          <a:bodyPr>
            <a:normAutofit/>
          </a:bodyPr>
          <a:lstStyle/>
          <a:p>
            <a:r>
              <a:rPr lang="en-US" dirty="0" smtClean="0"/>
              <a:t>Allow access to user location only when the user expects location to be used</a:t>
            </a:r>
          </a:p>
          <a:p>
            <a:r>
              <a:rPr lang="en-US" dirty="0" smtClean="0"/>
              <a:t>Allow access to user location no more granularity than is required for the location-based functionality</a:t>
            </a:r>
          </a:p>
          <a:p>
            <a:r>
              <a:rPr lang="en-US" dirty="0" smtClean="0"/>
              <a:t>Prevent an anonymous app from identifying the user based on frequently visited locations</a:t>
            </a:r>
          </a:p>
          <a:p>
            <a:r>
              <a:rPr lang="en-US" dirty="0" smtClean="0"/>
              <a:t>Prevent an app from profiling the user with collected location data</a:t>
            </a:r>
          </a:p>
          <a:p>
            <a:r>
              <a:rPr lang="en-US" dirty="0" smtClean="0"/>
              <a:t>Prevent an app tracking the user continuously even when tracking is required for the functionality</a:t>
            </a:r>
          </a:p>
          <a:p>
            <a:r>
              <a:rPr lang="en-US" dirty="0" smtClean="0"/>
              <a:t>Fit well into the existing mobile ecosystem</a:t>
            </a:r>
          </a:p>
          <a:p>
            <a:r>
              <a:rPr lang="en-US" dirty="0" smtClean="0"/>
              <a:t>Function with minimal cost in usability and app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2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over Prior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Protection from all 3 types of threats, and most types of app </a:t>
            </a:r>
          </a:p>
          <a:p>
            <a:r>
              <a:rPr lang="en-US" dirty="0"/>
              <a:t>Avoids various unrealistic assumptions 	</a:t>
            </a:r>
          </a:p>
          <a:p>
            <a:pPr lvl="1"/>
            <a:r>
              <a:rPr lang="en-US" dirty="0"/>
              <a:t>Require trusted </a:t>
            </a:r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Requires apps to conform to specific location API</a:t>
            </a:r>
            <a:endParaRPr lang="en-US" dirty="0"/>
          </a:p>
          <a:p>
            <a:pPr lvl="1"/>
            <a:r>
              <a:rPr lang="en-US" dirty="0"/>
              <a:t>Require other users at the same time and in the same place as </a:t>
            </a:r>
            <a:r>
              <a:rPr lang="en-US" dirty="0" smtClean="0"/>
              <a:t>user</a:t>
            </a:r>
          </a:p>
          <a:p>
            <a:r>
              <a:rPr lang="en-US" dirty="0" smtClean="0"/>
              <a:t>Minimal </a:t>
            </a:r>
            <a:r>
              <a:rPr lang="en-US" dirty="0"/>
              <a:t>interference with </a:t>
            </a:r>
            <a:r>
              <a:rPr lang="en-US" dirty="0" smtClean="0"/>
              <a:t>functionality</a:t>
            </a:r>
          </a:p>
          <a:p>
            <a:pPr lvl="1"/>
            <a:r>
              <a:rPr lang="en-US" dirty="0" smtClean="0"/>
              <a:t>Allows most apps to provide full or only slightly reduced functionality</a:t>
            </a:r>
          </a:p>
          <a:p>
            <a:pPr lvl="1"/>
            <a:r>
              <a:rPr lang="en-US" dirty="0" smtClean="0"/>
              <a:t>Applies different privacy rules to different apps</a:t>
            </a:r>
          </a:p>
          <a:p>
            <a:pPr lvl="1"/>
            <a:r>
              <a:rPr lang="en-US" dirty="0" smtClean="0"/>
              <a:t>Balances need for functionality and privacy</a:t>
            </a:r>
          </a:p>
          <a:p>
            <a:pPr lvl="1"/>
            <a:r>
              <a:rPr lang="en-US" dirty="0" smtClean="0"/>
              <a:t>Less than 10% energy overhead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2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153400" cy="1143000"/>
          </a:xfrm>
        </p:spPr>
        <p:txBody>
          <a:bodyPr/>
          <a:lstStyle/>
          <a:p>
            <a:r>
              <a:rPr lang="en-US" dirty="0" smtClean="0"/>
              <a:t>Technical Details: Design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1" y="1200943"/>
            <a:ext cx="7086600" cy="5370513"/>
          </a:xfrm>
        </p:spPr>
        <p:txBody>
          <a:bodyPr/>
          <a:lstStyle/>
          <a:p>
            <a:r>
              <a:rPr lang="en-US" dirty="0" smtClean="0"/>
              <a:t>Identification Protection</a:t>
            </a:r>
          </a:p>
          <a:p>
            <a:pPr lvl="1"/>
            <a:r>
              <a:rPr lang="en-US" dirty="0" smtClean="0"/>
              <a:t>Assumption is that there is a one-to-one mapping between a foreground application session and a visited location</a:t>
            </a:r>
          </a:p>
          <a:p>
            <a:pPr lvl="1"/>
            <a:r>
              <a:rPr lang="en-US" dirty="0" smtClean="0"/>
              <a:t>Identification can be achieved via an anonymous histogram of city blocks visited given a database of background information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LP-Guardian releases the location as long as the histogram is reasonably close to that of another individual’s in the city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/>
            <a:r>
              <a:rPr lang="en-US" i="1" dirty="0"/>
              <a:t>p</a:t>
            </a:r>
            <a:r>
              <a:rPr lang="en-US" i="1" baseline="-25000" dirty="0" smtClean="0"/>
              <a:t>min </a:t>
            </a:r>
            <a:r>
              <a:rPr lang="en-US" dirty="0" smtClean="0"/>
              <a:t>ensures the user is indistinguishable from a theoretical set of users with a minimum probability of visiting the places in the user’s histogram</a:t>
            </a:r>
          </a:p>
          <a:p>
            <a:pPr lvl="3"/>
            <a:r>
              <a:rPr lang="en-US" i="1" dirty="0" smtClean="0"/>
              <a:t>p</a:t>
            </a:r>
            <a:r>
              <a:rPr lang="en-US" i="1" baseline="-25000" dirty="0" smtClean="0"/>
              <a:t>min</a:t>
            </a:r>
            <a:r>
              <a:rPr lang="en-US" dirty="0"/>
              <a:t> </a:t>
            </a:r>
            <a:r>
              <a:rPr lang="en-US" dirty="0" smtClean="0"/>
              <a:t>can be tuned using census data</a:t>
            </a:r>
            <a:endParaRPr lang="en-US" dirty="0" smtClean="0"/>
          </a:p>
          <a:p>
            <a:pPr lvl="3"/>
            <a:r>
              <a:rPr lang="en-US" dirty="0" smtClean="0"/>
              <a:t>Can </a:t>
            </a:r>
            <a:r>
              <a:rPr lang="en-US" dirty="0" smtClean="0"/>
              <a:t>be a general value or set on a per-application basis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24" y="2286000"/>
            <a:ext cx="1953876" cy="2269017"/>
          </a:xfrm>
          <a:prstGeom prst="rect">
            <a:avLst/>
          </a:prstGeom>
        </p:spPr>
      </p:pic>
      <p:pic>
        <p:nvPicPr>
          <p:cNvPr id="1026" name="Picture 2" descr="https://lh3.googleusercontent.com/kEu7F5Cvvlf3pT0AFk2iXwWeRNgiUXOi0Va24WJ3k9ns981_1a-iNkk_3bDUU8JmEKYc6ACXXqGdoJjjDkI3zaRh9JawO2oQRGK2xXwPhzaUvWDTHjvmlPVfEfEcUsvU_Z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711" y="2826307"/>
            <a:ext cx="21240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SyJerlST6vQsSXxMNoN0ec-3HWEIzdYy1UNGiRsPUMkBu2SJEm4HQdPG_cQZ0IAQB80MKTcuOqZAQc424IcnT0J2YMoI5yhI8GMu0vUf8l6XoRwcA8NjiNG5KrLcZ2LS8M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711" y="4038600"/>
            <a:ext cx="2057400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5279854" y="4227516"/>
            <a:ext cx="3948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s://lh6.googleusercontent.com/5c6xeLjRTldbn0zhkYEt7NWE1Oy9cCYKsOEfs9rJH9170EJh2rky738UzZf6wxubjhXrWWIAUwdkrbv_5SW2gNbnnt2dSZWQloIMUNMuV5rJqzmmRUhCrODsZakMmzkIN2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969" y="4038600"/>
            <a:ext cx="28003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9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Details: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647682"/>
            <a:ext cx="6553200" cy="4067318"/>
          </a:xfrm>
        </p:spPr>
        <p:txBody>
          <a:bodyPr>
            <a:normAutofit/>
          </a:bodyPr>
          <a:lstStyle/>
          <a:p>
            <a:r>
              <a:rPr lang="en-US" dirty="0" smtClean="0"/>
              <a:t>Profiling Protection: each time the user opens a location-polling application from a new place, he must decide whether to hide the location</a:t>
            </a:r>
          </a:p>
          <a:p>
            <a:pPr lvl="1"/>
            <a:r>
              <a:rPr lang="en-US" dirty="0" smtClean="0"/>
              <a:t>Location anonymization makes the reported address indistinguishable from the actual location within a given radius by adding noise from a polar Laplacian distribution</a:t>
            </a:r>
          </a:p>
          <a:p>
            <a:pPr lvl="1"/>
            <a:r>
              <a:rPr lang="en-US" dirty="0" smtClean="0"/>
              <a:t>Same anonymized location is always mapped to the same real location</a:t>
            </a:r>
          </a:p>
          <a:p>
            <a:pPr lvl="1"/>
            <a:r>
              <a:rPr lang="en-US" dirty="0" smtClean="0"/>
              <a:t>Additional suggestion to use TOR application to anonymize IP address</a:t>
            </a:r>
          </a:p>
          <a:p>
            <a:r>
              <a:rPr lang="en-US" dirty="0" smtClean="0"/>
              <a:t>Synthetic Route: for fitness tracking applications, LP-Guardian modifies the route information while retaining speed/distance information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274638"/>
            <a:ext cx="8153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Technical Details: Design (2 of 2)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24" y="2286000"/>
            <a:ext cx="1953876" cy="226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7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TM01859862[[fn=Urban Pop]]</Template>
  <TotalTime>1065</TotalTime>
  <Words>2367</Words>
  <Application>Microsoft Office PowerPoint</Application>
  <PresentationFormat>On-screen Show (4:3)</PresentationFormat>
  <Paragraphs>260</Paragraphs>
  <Slides>24</Slides>
  <Notes>18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Gill Sans MT</vt:lpstr>
      <vt:lpstr>Wingdings</vt:lpstr>
      <vt:lpstr>Wingdings 3</vt:lpstr>
      <vt:lpstr>Urban Pop</vt:lpstr>
      <vt:lpstr>Location Privacy Protection for Smartphone Users</vt:lpstr>
      <vt:lpstr>PowerPoint Presentation</vt:lpstr>
      <vt:lpstr>Motivation</vt:lpstr>
      <vt:lpstr>Summary and Limitations of Prior Art</vt:lpstr>
      <vt:lpstr>Proposed Approach (1 of 2)</vt:lpstr>
      <vt:lpstr>Proposed Approach (2 of 2)</vt:lpstr>
      <vt:lpstr>Advantages over Prior Art</vt:lpstr>
      <vt:lpstr>Technical Details: Design (1 of 2)</vt:lpstr>
      <vt:lpstr>Technical Details: Design</vt:lpstr>
      <vt:lpstr>Technical Details: Design</vt:lpstr>
      <vt:lpstr>Technical Details: Architecture</vt:lpstr>
      <vt:lpstr>Technical Details:  General Implementation</vt:lpstr>
      <vt:lpstr>Technical Details:  User Interaction Specifics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Technical Weaknesses of Paper</vt:lpstr>
      <vt:lpstr>Potential Future Work</vt:lpstr>
      <vt:lpstr>Questions?</vt:lpstr>
      <vt:lpstr>Presentation Breakdown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Bonnie</cp:lastModifiedBy>
  <cp:revision>74</cp:revision>
  <dcterms:created xsi:type="dcterms:W3CDTF">2006-08-16T00:00:00Z</dcterms:created>
  <dcterms:modified xsi:type="dcterms:W3CDTF">2015-02-27T05:16:25Z</dcterms:modified>
</cp:coreProperties>
</file>