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60" r:id="rId7"/>
    <p:sldId id="276" r:id="rId8"/>
    <p:sldId id="277" r:id="rId9"/>
    <p:sldId id="278" r:id="rId10"/>
    <p:sldId id="279" r:id="rId11"/>
    <p:sldId id="281" r:id="rId12"/>
    <p:sldId id="280" r:id="rId13"/>
    <p:sldId id="262" r:id="rId14"/>
    <p:sldId id="269" r:id="rId15"/>
    <p:sldId id="270" r:id="rId16"/>
    <p:sldId id="271" r:id="rId17"/>
    <p:sldId id="268" r:id="rId18"/>
    <p:sldId id="266" r:id="rId19"/>
    <p:sldId id="272" r:id="rId20"/>
    <p:sldId id="263" r:id="rId21"/>
    <p:sldId id="264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1988" autoAdjust="0"/>
  </p:normalViewPr>
  <p:slideViewPr>
    <p:cSldViewPr>
      <p:cViewPr varScale="1">
        <p:scale>
          <a:sx n="66" d="100"/>
          <a:sy n="66" d="100"/>
        </p:scale>
        <p:origin x="16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Unclear how LP-guardian decides if info is safe to release???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anonymization delay for worst-case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Nav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details relate back to the diagram from the Proposed Approach slide of the presentation (slide 4</a:t>
            </a:r>
            <a:r>
              <a:rPr lang="en-US" dirty="0" smtClean="0"/>
              <a:t>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Mention details that should have been discussed = the left half/automatic city-coarsened level of the diagram: 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  <a:r>
              <a:rPr lang="en-US" baseline="0" dirty="0" smtClean="0"/>
              <a:t> location access coarsened to city level </a:t>
            </a:r>
            <a:r>
              <a:rPr lang="en-US" baseline="0" dirty="0" smtClean="0">
                <a:sym typeface="Wingdings" panose="05000000000000000000" pitchFamily="2" charset="2"/>
              </a:rPr>
              <a:t> the rest of the information </a:t>
            </a:r>
            <a:r>
              <a:rPr lang="en-US" baseline="0" dirty="0" smtClean="0">
                <a:sym typeface="Wingdings" panose="05000000000000000000" pitchFamily="2" charset="2"/>
              </a:rPr>
              <a:t>applies </a:t>
            </a:r>
            <a:r>
              <a:rPr lang="en-US" baseline="0" dirty="0" smtClean="0">
                <a:sym typeface="Wingdings" panose="05000000000000000000" pitchFamily="2" charset="2"/>
              </a:rPr>
              <a:t>to foreground and persistent </a:t>
            </a:r>
            <a:r>
              <a:rPr lang="en-US" baseline="0" dirty="0" smtClean="0">
                <a:sym typeface="Wingdings" panose="05000000000000000000" pitchFamily="2" charset="2"/>
              </a:rPr>
              <a:t>(perceptible applications) location access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Reasoning: analysis showed that only 3% of applications access the user’s location while running in the background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baseline="0" dirty="0" smtClean="0">
                <a:sym typeface="Wingdings" panose="05000000000000000000" pitchFamily="2" charset="2"/>
              </a:rPr>
              <a:t>A&amp;A library requests can be identified (shown via stack trace) and are sent city-coarsened information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baseline="0" dirty="0" smtClean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100" baseline="0" dirty="0" smtClean="0">
                <a:sym typeface="Wingdings" panose="05000000000000000000" pitchFamily="2" charset="2"/>
              </a:rPr>
              <a:t>Threat Model: the adversary has access to a mapping between a set of individuals’ and the probability distributions of visiting each block in the city  aims to match the anonymous mobility histogram to an individual in the database</a:t>
            </a:r>
            <a:endParaRPr lang="en-US" sz="110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Identification Protection Formula = Probability </a:t>
            </a:r>
            <a:r>
              <a:rPr lang="en-US" baseline="0" dirty="0" smtClean="0">
                <a:sym typeface="Wingdings" panose="05000000000000000000" pitchFamily="2" charset="2"/>
              </a:rPr>
              <a:t>that the histogram belongs to a given individual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i="1" baseline="0" dirty="0" smtClean="0">
                <a:sym typeface="Wingdings" panose="05000000000000000000" pitchFamily="2" charset="2"/>
              </a:rPr>
              <a:t>N = # of user </a:t>
            </a:r>
            <a:r>
              <a:rPr lang="en-US" i="1" baseline="0" dirty="0" smtClean="0">
                <a:sym typeface="Wingdings" panose="05000000000000000000" pitchFamily="2" charset="2"/>
              </a:rPr>
              <a:t>application sessions</a:t>
            </a:r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0" dirty="0" smtClean="0">
                <a:sym typeface="Wingdings" panose="05000000000000000000" pitchFamily="2" charset="2"/>
              </a:rPr>
              <a:t> = set of city blocks in the 2D grid of the city = {bl</a:t>
            </a:r>
            <a:r>
              <a:rPr lang="en-US" i="1" baseline="-25000" dirty="0" smtClean="0">
                <a:sym typeface="Wingdings" panose="05000000000000000000" pitchFamily="2" charset="2"/>
              </a:rPr>
              <a:t>1</a:t>
            </a:r>
            <a:r>
              <a:rPr lang="en-US" i="1" baseline="0" dirty="0" smtClean="0">
                <a:sym typeface="Wingdings" panose="05000000000000000000" pitchFamily="2" charset="2"/>
              </a:rPr>
              <a:t>, bl</a:t>
            </a:r>
            <a:r>
              <a:rPr lang="en-US" i="1" baseline="-25000" dirty="0" smtClean="0">
                <a:sym typeface="Wingdings" panose="05000000000000000000" pitchFamily="2" charset="2"/>
              </a:rPr>
              <a:t>2</a:t>
            </a:r>
            <a:r>
              <a:rPr lang="en-US" i="1" baseline="0" dirty="0" smtClean="0">
                <a:sym typeface="Wingdings" panose="05000000000000000000" pitchFamily="2" charset="2"/>
              </a:rPr>
              <a:t>, …, </a:t>
            </a:r>
            <a:r>
              <a:rPr lang="en-US" i="1" baseline="0" dirty="0" smtClean="0">
                <a:sym typeface="Wingdings" panose="05000000000000000000" pitchFamily="2" charset="2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 err="1" smtClean="0">
                <a:sym typeface="Wingdings" panose="05000000000000000000" pitchFamily="2" charset="2"/>
              </a:rPr>
              <a:t>c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bli</a:t>
            </a:r>
            <a:r>
              <a:rPr lang="en-US" i="1" baseline="0" dirty="0" smtClean="0">
                <a:sym typeface="Wingdings" panose="05000000000000000000" pitchFamily="2" charset="2"/>
              </a:rPr>
              <a:t> = the number of times that 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 is visited by the user</a:t>
            </a:r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1" baseline="0" dirty="0" smtClean="0">
                <a:sym typeface="Wingdings" panose="05000000000000000000" pitchFamily="2" charset="2"/>
              </a:rPr>
              <a:t>pi = P(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r>
              <a:rPr lang="en-US" i="1" baseline="0" dirty="0" smtClean="0">
                <a:sym typeface="Wingdings" panose="05000000000000000000" pitchFamily="2" charset="2"/>
              </a:rPr>
              <a:t>) = the probability of the user visiting block </a:t>
            </a:r>
            <a:r>
              <a:rPr lang="en-US" i="1" baseline="0" dirty="0" err="1" smtClean="0">
                <a:sym typeface="Wingdings" panose="05000000000000000000" pitchFamily="2" charset="2"/>
              </a:rPr>
              <a:t>bl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i</a:t>
            </a:r>
            <a:endParaRPr lang="en-US" i="1" baseline="-2500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r>
              <a:rPr lang="en-US" i="0" baseline="0" dirty="0" smtClean="0">
                <a:sym typeface="Wingdings" panose="05000000000000000000" pitchFamily="2" charset="2"/>
              </a:rPr>
              <a:t>“Reasonably close” estimation notes: *if the inequality is satisfied, a dummy location is released*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Assume that epsilon =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Between the two equations, </a:t>
            </a:r>
            <a:r>
              <a:rPr lang="en-US" i="1" baseline="0" dirty="0" smtClean="0">
                <a:sym typeface="Wingdings" panose="05000000000000000000" pitchFamily="2" charset="2"/>
              </a:rPr>
              <a:t>y</a:t>
            </a:r>
            <a:r>
              <a:rPr lang="en-US" i="0" baseline="0" dirty="0" smtClean="0">
                <a:sym typeface="Wingdings" panose="05000000000000000000" pitchFamily="2" charset="2"/>
              </a:rPr>
              <a:t> is replaced with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-2500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(min. probability) of visiting a block because LP-Guardian </a:t>
            </a:r>
            <a:r>
              <a:rPr lang="en-US" i="0" baseline="0" dirty="0" smtClean="0">
                <a:sym typeface="Wingdings" panose="05000000000000000000" pitchFamily="2" charset="2"/>
              </a:rPr>
              <a:t>(client side) does </a:t>
            </a:r>
            <a:r>
              <a:rPr lang="en-US" i="0" baseline="0" dirty="0" smtClean="0">
                <a:sym typeface="Wingdings" panose="05000000000000000000" pitchFamily="2" charset="2"/>
              </a:rPr>
              <a:t>not know other user’s </a:t>
            </a:r>
            <a:r>
              <a:rPr lang="en-US" i="0" baseline="0" dirty="0" smtClean="0">
                <a:sym typeface="Wingdings" panose="05000000000000000000" pitchFamily="2" charset="2"/>
              </a:rPr>
              <a:t>histograms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Note: low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= strict privacy, high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0" baseline="0" dirty="0" smtClean="0">
                <a:sym typeface="Wingdings" panose="05000000000000000000" pitchFamily="2" charset="2"/>
              </a:rPr>
              <a:t> = more relaxed privacy</a:t>
            </a:r>
            <a:endParaRPr lang="en-US" i="0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>
                <a:sym typeface="Wingdings" panose="05000000000000000000" pitchFamily="2" charset="2"/>
              </a:rPr>
              <a:t>If LP-Guardian determines that the same privacy level can be determined with a higher value of </a:t>
            </a:r>
            <a:r>
              <a:rPr lang="en-US" i="1" baseline="0" dirty="0" err="1" smtClean="0">
                <a:sym typeface="Wingdings" panose="05000000000000000000" pitchFamily="2" charset="2"/>
              </a:rPr>
              <a:t>p</a:t>
            </a:r>
            <a:r>
              <a:rPr lang="en-US" i="1" baseline="-25000" dirty="0" err="1" smtClean="0">
                <a:sym typeface="Wingdings" panose="05000000000000000000" pitchFamily="2" charset="2"/>
              </a:rPr>
              <a:t>min</a:t>
            </a:r>
            <a:r>
              <a:rPr lang="en-US" i="1" baseline="-2500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smtClean="0">
                <a:sym typeface="Wingdings" panose="05000000000000000000" pitchFamily="2" charset="2"/>
              </a:rPr>
              <a:t>, value will be relaxed (relies of census data that specifies the population for every city block)</a:t>
            </a:r>
            <a:endParaRPr lang="en-US" i="0" baseline="-2500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>
              <a:sym typeface="Wingdings" panose="05000000000000000000" pitchFamily="2" charset="2"/>
            </a:endParaRPr>
          </a:p>
          <a:p>
            <a:endParaRPr lang="en-US" i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8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Noise value for LP-Guardian is 200m range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0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baseline="0" dirty="0" smtClean="0"/>
              <a:t>Polar noise symbol explanation: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W</a:t>
            </a:r>
            <a:r>
              <a:rPr lang="en-US" i="1" baseline="-25000" dirty="0" smtClean="0"/>
              <a:t>-1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is the -1 branch of the Lambert </a:t>
            </a:r>
            <a:r>
              <a:rPr lang="en-US" i="1" baseline="0" dirty="0" smtClean="0"/>
              <a:t>W</a:t>
            </a:r>
            <a:r>
              <a:rPr lang="en-US" i="0" baseline="0" dirty="0" smtClean="0"/>
              <a:t> function and </a:t>
            </a:r>
            <a:r>
              <a:rPr lang="en-US" i="1" baseline="0" dirty="0" smtClean="0"/>
              <a:t>l </a:t>
            </a:r>
            <a:r>
              <a:rPr lang="en-US" i="0" baseline="0" dirty="0" smtClean="0"/>
              <a:t>is a privacy level (typically close to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Noise value for LP-Guardian is 200m range</a:t>
            </a:r>
          </a:p>
          <a:p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9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Rule Manager: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Input: the application, the state of the application (foreground or background), the location sample, </a:t>
            </a:r>
            <a:r>
              <a:rPr lang="en-US" dirty="0" smtClean="0"/>
              <a:t>whether</a:t>
            </a:r>
            <a:r>
              <a:rPr lang="en-US" baseline="0" dirty="0" smtClean="0"/>
              <a:t> </a:t>
            </a:r>
            <a:r>
              <a:rPr lang="en-US" baseline="0" dirty="0" smtClean="0"/>
              <a:t>the application session is new or an ongoing </a:t>
            </a:r>
            <a:r>
              <a:rPr lang="en-US" baseline="0" dirty="0" smtClean="0"/>
              <a:t>session, and the place/city/block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Global rules: one per </a:t>
            </a:r>
            <a:r>
              <a:rPr lang="en-US" baseline="0" dirty="0" smtClean="0"/>
              <a:t>application (applies to foreground and background states)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Per-place rules: one per application-location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Place/City Detector: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Place = a cluster of locations within a radius of 100m and over a minimum duration of 5 minutes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Mobility Model = set of places the user has visited along with total visiting time of each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Diagram:</a:t>
            </a:r>
            <a:r>
              <a:rPr lang="en-US" baseline="0" dirty="0" smtClean="0"/>
              <a:t> LMS = Location Management Services, GMS = Google Play Services?</a:t>
            </a:r>
          </a:p>
          <a:p>
            <a:endParaRPr lang="en-US" baseline="0" dirty="0" smtClean="0"/>
          </a:p>
          <a:p>
            <a:r>
              <a:rPr lang="en-US" dirty="0" smtClean="0"/>
              <a:t>Alternative approach to implementation: modify each application’s location accessing</a:t>
            </a:r>
            <a:r>
              <a:rPr lang="en-US" baseline="0" dirty="0" smtClean="0"/>
              <a:t> interface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Disadvantages to this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Requires repackaging the application, which changes its signature  may prevent updates and access to content that checks the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Users would need to download the applications from a different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>
                <a:sym typeface="Wingdings" panose="05000000000000000000" pitchFamily="2" charset="2"/>
              </a:rPr>
              <a:t>Continued “maintenance” required to keep up with the all released </a:t>
            </a:r>
            <a:r>
              <a:rPr lang="en-US" baseline="0" dirty="0" smtClean="0">
                <a:sym typeface="Wingdings" panose="05000000000000000000" pitchFamily="2" charset="2"/>
              </a:rPr>
              <a:t>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/>
              <a:t>Static context field addition allows: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Access to information about which application is requesting the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Ability to communicate with the Operating System and other processes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 of OS for smartphones: Android, Windows Phone, and Blackberry all use the permission model for applications versus. iOS which uses explicit user authentication for each </a:t>
            </a:r>
            <a:r>
              <a:rPr lang="en-US" baseline="0" dirty="0" smtClean="0"/>
              <a:t>access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03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the slides: Three instances of LP-Guardian use that require user interaction…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Placement of prompts</a:t>
            </a:r>
            <a:r>
              <a:rPr lang="en-US" baseline="0" dirty="0" smtClean="0"/>
              <a:t> for controlling resource access obey the four main rules/objectives: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Safety – user prompt precedes every resource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Frugality – user prompt is </a:t>
            </a:r>
            <a:r>
              <a:rPr lang="en-US" i="1" baseline="0" dirty="0" smtClean="0"/>
              <a:t>only</a:t>
            </a:r>
            <a:r>
              <a:rPr lang="en-US" i="0" baseline="0" dirty="0" smtClean="0"/>
              <a:t> displayed in the event of a resource access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Visibility – user prompt displayed only if the application in the foreground is attempting to access a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Non-repetitiveness – prompt never displayed when a more critical resource of the same type has been authorized (implied authorization)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amazon</a:t>
            </a:r>
            <a:r>
              <a:rPr lang="en-US" baseline="0" dirty="0" smtClean="0"/>
              <a:t> mechanical 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Kassem Fawaz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l="3267" b="3872"/>
          <a:stretch/>
        </p:blipFill>
        <p:spPr>
          <a:xfrm>
            <a:off x="2124154" y="4168816"/>
            <a:ext cx="4810046" cy="246447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810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 Interceptor: diverts the application flow to LP-Guardian upon location access </a:t>
            </a:r>
            <a:r>
              <a:rPr lang="en-US" dirty="0" smtClean="0"/>
              <a:t>(blocks </a:t>
            </a:r>
            <a:r>
              <a:rPr lang="en-US" dirty="0" smtClean="0"/>
              <a:t>the app.) and returns the anonymized location</a:t>
            </a:r>
          </a:p>
          <a:p>
            <a:r>
              <a:rPr lang="en-US" dirty="0" smtClean="0"/>
              <a:t>Rule Manager: rules are selected by user and cached for subsequent use</a:t>
            </a:r>
          </a:p>
          <a:p>
            <a:pPr lvl="1"/>
            <a:r>
              <a:rPr lang="en-US" dirty="0" smtClean="0"/>
              <a:t>Global rules determine whether the location is safe to release</a:t>
            </a:r>
          </a:p>
          <a:p>
            <a:pPr lvl="1"/>
            <a:r>
              <a:rPr lang="en-US" dirty="0" smtClean="0"/>
              <a:t>Per-place rules determine the coarseness of the released location</a:t>
            </a:r>
          </a:p>
          <a:p>
            <a:r>
              <a:rPr lang="en-US" dirty="0" smtClean="0"/>
              <a:t>Place/City Detector: determines whether the location has been previously visited and maintains the “Mobility Model”</a:t>
            </a:r>
          </a:p>
          <a:p>
            <a:r>
              <a:rPr lang="en-US" dirty="0" smtClean="0"/>
              <a:t>Location Anonymizer: uses the location sample, the application state, and the Rule Manager to create an anonymized location for the Interceptor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7400" y="5791200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254" y="4168816"/>
            <a:ext cx="1038146" cy="10127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0354" y="4168816"/>
            <a:ext cx="923846" cy="1088984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3404" y="5769591"/>
            <a:ext cx="923846" cy="842095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General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3200" y="1874519"/>
            <a:ext cx="5791200" cy="3916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Implemented for Android 4.3 (Jelly Bean)</a:t>
            </a:r>
          </a:p>
          <a:p>
            <a:r>
              <a:rPr lang="en-US" dirty="0" smtClean="0"/>
              <a:t>Applications’ </a:t>
            </a:r>
            <a:r>
              <a:rPr lang="en-US" dirty="0"/>
              <a:t>location access </a:t>
            </a:r>
            <a:r>
              <a:rPr lang="en-US" dirty="0" smtClean="0"/>
              <a:t>limited </a:t>
            </a:r>
            <a:r>
              <a:rPr lang="en-US" dirty="0"/>
              <a:t>to Location API’s (i.e. </a:t>
            </a:r>
            <a:r>
              <a:rPr lang="en-US" dirty="0" smtClean="0"/>
              <a:t>no location from scanning nearby WiFi access points)</a:t>
            </a:r>
          </a:p>
          <a:p>
            <a:r>
              <a:rPr lang="en-US" dirty="0" smtClean="0"/>
              <a:t>LP-Guardian </a:t>
            </a:r>
            <a:r>
              <a:rPr lang="en-US" dirty="0" smtClean="0"/>
              <a:t>modifies the location object before it reaches the application requesting the location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 smtClean="0"/>
              <a:t>Android Location </a:t>
            </a:r>
            <a:r>
              <a:rPr lang="en-US" dirty="0" smtClean="0"/>
              <a:t>class to contain a static context field that is populated whenever a context is created for the application</a:t>
            </a:r>
          </a:p>
          <a:p>
            <a:pPr lvl="1"/>
            <a:r>
              <a:rPr lang="en-US" dirty="0" smtClean="0"/>
              <a:t>Treats the requesting application as a black box</a:t>
            </a:r>
          </a:p>
          <a:p>
            <a:r>
              <a:rPr lang="en-US" dirty="0" smtClean="0"/>
              <a:t>LP-Guardian runs ever 750ms to reduce processing costs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33847"/>
            <a:ext cx="2171178" cy="28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Application User (bootstrapping)</a:t>
            </a:r>
          </a:p>
          <a:p>
            <a:pPr lvl="1"/>
            <a:r>
              <a:rPr lang="en-US" dirty="0" smtClean="0"/>
              <a:t>First use of LP-Guardian: the user ranks his or her top </a:t>
            </a:r>
            <a:r>
              <a:rPr lang="en-US" i="1" dirty="0" smtClean="0"/>
              <a:t>N</a:t>
            </a:r>
            <a:r>
              <a:rPr lang="en-US" dirty="0" smtClean="0"/>
              <a:t> visited locations so the application can assign probabilities of visitation</a:t>
            </a:r>
          </a:p>
          <a:p>
            <a:pPr lvl="1"/>
            <a:r>
              <a:rPr lang="en-US" dirty="0" smtClean="0"/>
              <a:t>Anonymization rules set when a new application attempt to access a location</a:t>
            </a:r>
          </a:p>
          <a:p>
            <a:pPr lvl="2"/>
            <a:r>
              <a:rPr lang="en-US" dirty="0" smtClean="0"/>
              <a:t>User can choose to hide his or her location or to allow the location to be passed to the application unmodified</a:t>
            </a:r>
          </a:p>
          <a:p>
            <a:r>
              <a:rPr lang="en-US" dirty="0" smtClean="0"/>
              <a:t>Per-place Control Decisions</a:t>
            </a:r>
          </a:p>
          <a:p>
            <a:pPr lvl="1"/>
            <a:r>
              <a:rPr lang="en-US" dirty="0" smtClean="0"/>
              <a:t>Three options presented to user when LP-Guardian recognizes a new location: allow the location for only that session, allow the location permanently, or block the location</a:t>
            </a:r>
          </a:p>
          <a:p>
            <a:r>
              <a:rPr lang="en-US" dirty="0" smtClean="0"/>
              <a:t>Per-session Control Decisions</a:t>
            </a:r>
          </a:p>
          <a:p>
            <a:pPr lvl="1"/>
            <a:r>
              <a:rPr lang="en-US" dirty="0" smtClean="0"/>
              <a:t>Push notifications inform the user of anonymization and allow disabling/re-enabling of the feature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Details: </a:t>
            </a:r>
            <a:br>
              <a:rPr lang="en-US" dirty="0" smtClean="0"/>
            </a:br>
            <a:r>
              <a:rPr lang="en-US" dirty="0" smtClean="0"/>
              <a:t>User Interaction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9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1828122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8841510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4531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(WhatsApp):  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2859790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58966106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997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anonymization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40040108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037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6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time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Section 7.2??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Threat Model: the adversary…</a:t>
            </a:r>
          </a:p>
          <a:p>
            <a:pPr lvl="1"/>
            <a:r>
              <a:rPr lang="en-US" dirty="0" smtClean="0"/>
              <a:t>Only accesses the user’s location via available application APIs</a:t>
            </a:r>
          </a:p>
          <a:p>
            <a:pPr lvl="1"/>
            <a:r>
              <a:rPr lang="en-US" dirty="0" smtClean="0"/>
              <a:t>Will not attempt to hack or modify privacy controls on the operating system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  <a:p>
            <a:r>
              <a:rPr lang="en-US" dirty="0" smtClean="0"/>
              <a:t>Threats indicate need for system to make following security improvements:</a:t>
            </a:r>
          </a:p>
          <a:p>
            <a:pPr lvl="1"/>
            <a:r>
              <a:rPr lang="en-US" dirty="0" smtClean="0"/>
              <a:t>Only access location data when the user expects the app to do so</a:t>
            </a:r>
          </a:p>
          <a:p>
            <a:pPr lvl="1"/>
            <a:r>
              <a:rPr lang="en-US" dirty="0" smtClean="0"/>
              <a:t>Only access location data with granularity necessary to perform intended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etc.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</a:p>
          <a:p>
            <a:r>
              <a:rPr lang="en-US" dirty="0" smtClean="0"/>
              <a:t>Make a similar app for iOS devices</a:t>
            </a:r>
          </a:p>
          <a:p>
            <a:r>
              <a:rPr lang="en-US" dirty="0" smtClean="0"/>
              <a:t>Navigation Apps – Allow app to collect accurate location data, but prevent it from transmitting the data</a:t>
            </a:r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61454"/>
              </p:ext>
            </p:extLst>
          </p:nvPr>
        </p:nvGraphicFramePr>
        <p:xfrm>
          <a:off x="685800" y="1600200"/>
          <a:ext cx="7696201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594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Motivation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 Summary and Limitations</a:t>
                      </a:r>
                      <a:r>
                        <a:rPr lang="en-US" baseline="0" dirty="0" smtClean="0"/>
                        <a:t> of Prior </a:t>
                      </a:r>
                      <a:r>
                        <a:rPr lang="en-US" baseline="0" dirty="0" smtClean="0"/>
                        <a:t>Art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Proposed Approach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- Advantages of Proposed Approach over Prior </a:t>
                      </a:r>
                      <a:r>
                        <a:rPr lang="en-US" baseline="0" dirty="0" smtClean="0"/>
                        <a:t>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Technical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Experimental</a:t>
                      </a:r>
                      <a:r>
                        <a:rPr lang="en-US" baseline="0" dirty="0" smtClean="0"/>
                        <a:t> Results</a:t>
                      </a:r>
                    </a:p>
                    <a:p>
                      <a:r>
                        <a:rPr lang="en-US" baseline="0" dirty="0" smtClean="0"/>
                        <a:t>- Technical Weaknesses of the Paper</a:t>
                      </a:r>
                    </a:p>
                    <a:p>
                      <a:r>
                        <a:rPr lang="en-US" baseline="0" dirty="0" smtClean="0"/>
                        <a:t>- Potential Future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MockDroid</a:t>
            </a:r>
          </a:p>
          <a:p>
            <a:pPr lvl="1"/>
            <a:r>
              <a:rPr lang="en-US" dirty="0" smtClean="0"/>
              <a:t>Allows user to disable apps using any location data</a:t>
            </a:r>
          </a:p>
          <a:p>
            <a:pPr lvl="1"/>
            <a:r>
              <a:rPr lang="en-US" dirty="0" smtClean="0"/>
              <a:t>Very secure, but severely hinders functionality of many apps</a:t>
            </a:r>
          </a:p>
          <a:p>
            <a:r>
              <a:rPr lang="en-US" dirty="0" smtClean="0"/>
              <a:t>Koi &amp; Caché</a:t>
            </a:r>
          </a:p>
          <a:p>
            <a:pPr lvl="1"/>
            <a:r>
              <a:rPr lang="en-US" dirty="0" smtClean="0"/>
              <a:t>These require other apps to use their APIs to provide secure location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53400" cy="1143000"/>
          </a:xfrm>
        </p:spPr>
        <p:txBody>
          <a:bodyPr/>
          <a:lstStyle/>
          <a:p>
            <a:r>
              <a:rPr lang="en-US" dirty="0" smtClean="0"/>
              <a:t>Technical Details: Design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519" y="1200943"/>
            <a:ext cx="6673081" cy="5370513"/>
          </a:xfrm>
        </p:spPr>
        <p:txBody>
          <a:bodyPr/>
          <a:lstStyle/>
          <a:p>
            <a:r>
              <a:rPr lang="en-US" dirty="0" smtClean="0"/>
              <a:t>Identification </a:t>
            </a:r>
            <a:r>
              <a:rPr lang="en-US" dirty="0" smtClean="0"/>
              <a:t>Protection</a:t>
            </a:r>
          </a:p>
          <a:p>
            <a:pPr lvl="1"/>
            <a:r>
              <a:rPr lang="en-US" dirty="0" smtClean="0"/>
              <a:t>Assumption is that there is a one-to-one mapping between a foreground application session and a visited location</a:t>
            </a:r>
          </a:p>
          <a:p>
            <a:pPr lvl="1"/>
            <a:r>
              <a:rPr lang="en-US" dirty="0" smtClean="0"/>
              <a:t>Identification can be </a:t>
            </a:r>
            <a:r>
              <a:rPr lang="en-US" dirty="0" smtClean="0"/>
              <a:t>achieved</a:t>
            </a:r>
            <a:r>
              <a:rPr lang="en-US" dirty="0" smtClean="0"/>
              <a:t> </a:t>
            </a:r>
            <a:r>
              <a:rPr lang="en-US" dirty="0" smtClean="0"/>
              <a:t>via an anonymous </a:t>
            </a:r>
            <a:r>
              <a:rPr lang="en-US" dirty="0" smtClean="0"/>
              <a:t>histogram of city blocks visited given a database of background information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LP-Guardian releases the location as long as the histogram is reasonably close to that of another </a:t>
            </a:r>
            <a:r>
              <a:rPr lang="en-US" dirty="0" smtClean="0"/>
              <a:t>individual’s in the city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r>
              <a:rPr lang="en-US" i="1" dirty="0" err="1"/>
              <a:t>p</a:t>
            </a:r>
            <a:r>
              <a:rPr lang="en-US" i="1" baseline="-25000" dirty="0" err="1" smtClean="0"/>
              <a:t>min</a:t>
            </a:r>
            <a:r>
              <a:rPr lang="en-US" i="1" baseline="-25000" dirty="0" smtClean="0"/>
              <a:t> </a:t>
            </a:r>
            <a:r>
              <a:rPr lang="en-US" dirty="0" smtClean="0"/>
              <a:t>ensures the user is indistinguishable from a theoretical set of users with a minimum probability of visiting the places in the user’s histogram</a:t>
            </a:r>
          </a:p>
          <a:p>
            <a:pPr lvl="3"/>
            <a:r>
              <a:rPr lang="en-US" dirty="0" smtClean="0"/>
              <a:t>Can be a general value or set on a per-application basis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1026" name="Picture 2" descr="https://lh3.googleusercontent.com/kEu7F5Cvvlf3pT0AFk2iXwWeRNgiUXOi0Va24WJ3k9ns981_1a-iNkk_3bDUU8JmEKYc6ACXXqGdoJjjDkI3zaRh9JawO2oQRGK2xXwPhzaUvWDTHjvmlPVfEfEcUsvU_Z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2826307"/>
            <a:ext cx="21240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SyJerlST6vQsSXxMNoN0ec-3HWEIzdYy1UNGiRsPUMkBu2SJEm4HQdPG_cQZ0IAQB80MKTcuOqZAQc424IcnT0J2YMoI5yhI8GMu0vUf8l6XoRwcA8NjiNG5KrLcZ2LS8M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1" y="4038600"/>
            <a:ext cx="20574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279854" y="4227516"/>
            <a:ext cx="3948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lh6.googleusercontent.com/5c6xeLjRTldbn0zhkYEt7NWE1Oy9cCYKsOEfs9rJH9170EJh2rky738UzZf6wxubjhXrWWIAUwdkrbv_5SW2gNbnnt2dSZWQloIMUNMuV5rJqzmmRUhCrODsZakMmzkIN2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69" y="4038600"/>
            <a:ext cx="28003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Location anonymization makes the reported address indistinguishable from the actual location within a given radius by adding noise from a polar Laplacian distribution</a:t>
            </a:r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47682"/>
            <a:ext cx="6553200" cy="40673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Profiling Protection: each time the user opens a location-polling application from a new place, he must decide whether to hide the location</a:t>
            </a:r>
          </a:p>
          <a:p>
            <a:pPr lvl="1"/>
            <a:r>
              <a:rPr lang="en-US" dirty="0" smtClean="0"/>
              <a:t>Given a user’s location </a:t>
            </a:r>
            <a:r>
              <a:rPr lang="en-US" i="1" dirty="0" smtClean="0"/>
              <a:t> (x, y)</a:t>
            </a:r>
            <a:r>
              <a:rPr lang="en-US" dirty="0" smtClean="0"/>
              <a:t> and anonymization radius </a:t>
            </a:r>
            <a:r>
              <a:rPr lang="en-US" i="1" dirty="0" smtClean="0"/>
              <a:t>r</a:t>
            </a:r>
            <a:r>
              <a:rPr lang="en-US" dirty="0" smtClean="0"/>
              <a:t>, noise pair </a:t>
            </a:r>
            <a:r>
              <a:rPr lang="en-US" i="1" dirty="0" smtClean="0"/>
              <a:t>(rad,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r>
              <a:rPr lang="en-US" dirty="0" smtClean="0"/>
              <a:t>is computed as:</a:t>
            </a:r>
          </a:p>
          <a:p>
            <a:pPr lvl="2"/>
            <a:r>
              <a:rPr lang="el-GR" i="1" dirty="0" smtClean="0"/>
              <a:t>θ</a:t>
            </a:r>
            <a:r>
              <a:rPr lang="en-US" i="1" dirty="0" smtClean="0"/>
              <a:t>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2</a:t>
            </a:r>
            <a:r>
              <a:rPr lang="el-GR" i="1" dirty="0" smtClean="0"/>
              <a:t>π</a:t>
            </a:r>
            <a:r>
              <a:rPr lang="en-US" i="1" dirty="0" smtClean="0"/>
              <a:t>)</a:t>
            </a:r>
          </a:p>
          <a:p>
            <a:pPr lvl="2"/>
            <a:r>
              <a:rPr lang="en-US" i="1" dirty="0" smtClean="0"/>
              <a:t>p </a:t>
            </a:r>
            <a:r>
              <a:rPr lang="en-US" dirty="0" smtClean="0"/>
              <a:t>is drawn from the uniform distribution </a:t>
            </a:r>
            <a:r>
              <a:rPr lang="en-US" i="1" dirty="0" smtClean="0"/>
              <a:t>[0, 1] </a:t>
            </a:r>
            <a:r>
              <a:rPr lang="en-US" dirty="0" smtClean="0"/>
              <a:t>and </a:t>
            </a:r>
            <a:r>
              <a:rPr lang="en-US" i="1" dirty="0" smtClean="0"/>
              <a:t>rad = </a:t>
            </a:r>
            <a:endParaRPr lang="en-US" dirty="0" smtClean="0"/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Same anonymized location is always mapped to the same real location</a:t>
            </a:r>
          </a:p>
          <a:p>
            <a:pPr lvl="1"/>
            <a:r>
              <a:rPr lang="en-US" dirty="0" smtClean="0"/>
              <a:t>Additional suggestion to use TOR application to anonymize IP address</a:t>
            </a:r>
          </a:p>
          <a:p>
            <a:r>
              <a:rPr lang="en-US" dirty="0" smtClean="0"/>
              <a:t>Synthetic Route: for fitness tracking applications, LP-Guardian modifies the route information while retaining speed/distance information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638"/>
            <a:ext cx="8153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Technical Details: Design (2 of 2)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4" y="1958499"/>
            <a:ext cx="1953876" cy="2269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684753"/>
            <a:ext cx="1695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865</TotalTime>
  <Words>2233</Words>
  <Application>Microsoft Office PowerPoint</Application>
  <PresentationFormat>On-screen Show (4:3)</PresentationFormat>
  <Paragraphs>251</Paragraphs>
  <Slides>23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Wingdings</vt:lpstr>
      <vt:lpstr>Wingdings 3</vt:lpstr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Details: Design (1 of 2)</vt:lpstr>
      <vt:lpstr>Technical Details: Design</vt:lpstr>
      <vt:lpstr>Technical Details: Design</vt:lpstr>
      <vt:lpstr>Technical Details: Architecture</vt:lpstr>
      <vt:lpstr>Technical Details:  General Implementation</vt:lpstr>
      <vt:lpstr>Technical Details:  User Interaction Specifics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Technical Weaknesses of Paper</vt:lpstr>
      <vt:lpstr>Potential 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58</cp:revision>
  <dcterms:created xsi:type="dcterms:W3CDTF">2006-08-16T00:00:00Z</dcterms:created>
  <dcterms:modified xsi:type="dcterms:W3CDTF">2015-02-25T12:01:28Z</dcterms:modified>
</cp:coreProperties>
</file>