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0"/>
  </p:notesMasterIdLst>
  <p:sldIdLst>
    <p:sldId id="256" r:id="rId2"/>
    <p:sldId id="291" r:id="rId3"/>
    <p:sldId id="290" r:id="rId4"/>
    <p:sldId id="275" r:id="rId5"/>
    <p:sldId id="295" r:id="rId6"/>
    <p:sldId id="292" r:id="rId7"/>
    <p:sldId id="294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6" r:id="rId18"/>
    <p:sldId id="30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72114" autoAdjust="0"/>
  </p:normalViewPr>
  <p:slideViewPr>
    <p:cSldViewPr>
      <p:cViewPr varScale="1">
        <p:scale>
          <a:sx n="52" d="100"/>
          <a:sy n="52" d="100"/>
        </p:scale>
        <p:origin x="-19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Shows</a:t>
            </a:r>
            <a:r>
              <a:rPr lang="en-US" baseline="0" dirty="0" smtClean="0"/>
              <a:t> average fitness at each generation number for each configuration type.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Only first 100 generations are shown since lines become steady after and to decrease clutter in graph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Population of 48 gets to better fitness a little faster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Population of 48 also arrives at a better overall fitness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Shows same average as previous slide, but with error bars showing</a:t>
            </a:r>
            <a:r>
              <a:rPr lang="en-US" baseline="0" dirty="0" smtClean="0"/>
              <a:t> the 95% confidence interval.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Overall error bars are pretty small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all three cases, error bars get smaller as the number of generations increases.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This is because the population is becoming less diverse.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Expert only used one or the other at a time,</a:t>
            </a:r>
            <a:r>
              <a:rPr lang="en-US" baseline="0" dirty="0" smtClean="0"/>
              <a:t> because this is realistic scenario, plus the scale would be difficult to get exactly right, thus the fitness would be worse (since it is a raw subtraction)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Wiener might be 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Weiner</a:t>
            </a:r>
            <a:r>
              <a:rPr lang="en-US" baseline="0" dirty="0" smtClean="0"/>
              <a:t> is better</a:t>
            </a:r>
          </a:p>
          <a:p>
            <a:r>
              <a:rPr lang="en-US" baseline="0" dirty="0" smtClean="0"/>
              <a:t>Difficult to compare to expert results, not usually done this way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can improve, but with the </a:t>
            </a:r>
            <a:r>
              <a:rPr lang="en-US" baseline="0" dirty="0" err="1" smtClean="0"/>
              <a:t>comutation</a:t>
            </a:r>
            <a:r>
              <a:rPr lang="en-US" baseline="0" dirty="0" smtClean="0"/>
              <a:t> time the gain </a:t>
            </a:r>
            <a:r>
              <a:rPr lang="en-US" baseline="0" dirty="0" err="1" smtClean="0"/>
              <a:t>isnt</a:t>
            </a:r>
            <a:r>
              <a:rPr lang="en-US" baseline="0" dirty="0" smtClean="0"/>
              <a:t> that great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06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06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Covariance matrix “learns” relationships</a:t>
            </a:r>
            <a:r>
              <a:rPr lang="en-US" baseline="0" dirty="0" smtClean="0"/>
              <a:t> between the variables.</a:t>
            </a:r>
          </a:p>
          <a:p>
            <a:r>
              <a:rPr lang="en-US" baseline="0" dirty="0" smtClean="0"/>
              <a:t>Helps point mutation in the right n-dimensional direction, using these relationships.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Version we’re using: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S.F. Boll (1979): "Suppression of acoustic noise in speech using spectral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subtraction."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Transactions on ASSP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113–120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 piece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signal that is noise only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Noise Margin = threshold of difference between Y and N that will be considered noise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Hang Over = number of samples that will be considered noise once noise flag is 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Code adapted from Two-Step</a:t>
            </a:r>
            <a:r>
              <a:rPr lang="en-US" baseline="0" dirty="0" smtClean="0"/>
              <a:t> Noise Reduction version of </a:t>
            </a:r>
            <a:r>
              <a:rPr lang="en-US" dirty="0" err="1" smtClean="0"/>
              <a:t>WeinerNoiseReduction</a:t>
            </a:r>
            <a:r>
              <a:rPr lang="en-US" baseline="0" dirty="0" smtClean="0"/>
              <a:t> by Pascal </a:t>
            </a:r>
            <a:r>
              <a:rPr lang="en-US" baseline="0" dirty="0" err="1" smtClean="0"/>
              <a:t>Scalart</a:t>
            </a:r>
            <a:r>
              <a:rPr lang="en-US" baseline="0" dirty="0" smtClean="0"/>
              <a:t> (2009)</a:t>
            </a:r>
          </a:p>
          <a:p>
            <a:r>
              <a:rPr lang="en-US" baseline="0" dirty="0" smtClean="0"/>
              <a:t>S instead of Y?</a:t>
            </a:r>
          </a:p>
          <a:p>
            <a:r>
              <a:rPr lang="en-US" baseline="0" dirty="0" smtClean="0"/>
              <a:t>Why is S squared but not N</a:t>
            </a:r>
          </a:p>
          <a:p>
            <a:endParaRPr lang="en-US" baseline="0" dirty="0" smtClean="0"/>
          </a:p>
          <a:p>
            <a:r>
              <a:rPr lang="en-US" baseline="0" dirty="0" smtClean="0"/>
              <a:t>Y and S </a:t>
            </a:r>
            <a:r>
              <a:rPr lang="en-US" baseline="0" dirty="0" smtClean="0"/>
              <a:t>is power spectral density of noisy speech</a:t>
            </a:r>
          </a:p>
          <a:p>
            <a:r>
              <a:rPr lang="en-US" baseline="0" dirty="0" smtClean="0"/>
              <a:t>N is power spectral density of noise-only portion of signal</a:t>
            </a:r>
          </a:p>
          <a:p>
            <a:r>
              <a:rPr lang="en-US" baseline="0" dirty="0" smtClean="0"/>
              <a:t>H(f) is FFT of h(t). In this case h(t) ~= 1. For real system h(t) would have to do with acoustics of the car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Weighted recombination = best individuals are given higher</a:t>
            </a:r>
            <a:r>
              <a:rPr lang="en-US" baseline="0" dirty="0" smtClean="0"/>
              <a:t> weight when computing the new distribution mean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78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3" Type="http://schemas.microsoft.com/office/2007/relationships/media" Target="../media/media2.wav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10" Type="http://schemas.openxmlformats.org/officeDocument/2006/relationships/image" Target="../media/image12.png"/><Relationship Id="rId4" Type="http://schemas.openxmlformats.org/officeDocument/2006/relationships/audio" Target="../media/media2.wav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80010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Evolutionary Computation for Speech Enhancement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03575"/>
            <a:ext cx="7772400" cy="15208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B</a:t>
            </a:r>
            <a:r>
              <a:rPr lang="en-US" sz="2000" dirty="0" smtClean="0"/>
              <a:t>y: Vince Fasburg and Josh Thomas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1026" name="Picture 2" descr="C:\GEAviationSystems\Edison\MSU\Classes\CSE_848\cse_848\project\avg_fitnes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6" r="7857"/>
          <a:stretch/>
        </p:blipFill>
        <p:spPr bwMode="auto">
          <a:xfrm>
            <a:off x="304800" y="1439065"/>
            <a:ext cx="8566416" cy="488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48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052" name="Picture 4" descr="C:\GEAviationSystems\Edison\MSU\Classes\CSE_848\cse_848\project\CI_1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3" r="6746"/>
          <a:stretch/>
        </p:blipFill>
        <p:spPr bwMode="auto">
          <a:xfrm>
            <a:off x="228600" y="1209302"/>
            <a:ext cx="4191000" cy="234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GEAviationSystems\Edison\MSU\Classes\CSE_848\cse_848\project\CI_2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" r="6708"/>
          <a:stretch/>
        </p:blipFill>
        <p:spPr bwMode="auto">
          <a:xfrm>
            <a:off x="4724400" y="1219200"/>
            <a:ext cx="4178228" cy="233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GEAviationSystems\Edison\MSU\Classes\CSE_848\cse_848\project\CI_48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3" r="7158"/>
          <a:stretch/>
        </p:blipFill>
        <p:spPr bwMode="auto">
          <a:xfrm>
            <a:off x="2590800" y="3886200"/>
            <a:ext cx="4191000" cy="234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4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040722"/>
              </p:ext>
            </p:extLst>
          </p:nvPr>
        </p:nvGraphicFramePr>
        <p:xfrm>
          <a:off x="838200" y="1767840"/>
          <a:ext cx="7542618" cy="39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1066800"/>
                <a:gridCol w="1066800"/>
                <a:gridCol w="1066800"/>
                <a:gridCol w="1066800"/>
                <a:gridCol w="1065618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Expert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Expert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Best Pop 12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Best Pop 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Best Pop 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%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Wiener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1.10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0.97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1.10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Alpha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% Spectral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0.41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0.45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0.41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Noise Length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13.65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18.92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0.69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Noise Margin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18.23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0.78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15.35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Hang Over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9.33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0.58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18.16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Threshold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0.03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0.03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0.03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0.03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0.03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Attack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1.5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1.5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1.25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1.25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Fitness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0.0301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0.0316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0.0225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0.0223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0.0225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91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dirty="0" smtClean="0"/>
              <a:t>Running the best results with only</a:t>
            </a:r>
          </a:p>
          <a:p>
            <a:pPr marL="109728" indent="0" algn="ctr">
              <a:buNone/>
            </a:pPr>
            <a:r>
              <a:rPr lang="en-US" dirty="0" smtClean="0"/>
              <a:t>the Wiener Filter</a:t>
            </a:r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831513"/>
              </p:ext>
            </p:extLst>
          </p:nvPr>
        </p:nvGraphicFramePr>
        <p:xfrm>
          <a:off x="2514600" y="2910840"/>
          <a:ext cx="4343400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Expert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Best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%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Wiener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Alpha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% Spectral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Fitness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0.0301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0.0240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97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dirty="0" smtClean="0"/>
              <a:t>Running the best results with only</a:t>
            </a:r>
          </a:p>
          <a:p>
            <a:pPr marL="109728" indent="0" algn="ctr">
              <a:buNone/>
            </a:pPr>
            <a:r>
              <a:rPr lang="en-US" dirty="0" smtClean="0"/>
              <a:t>Spectral Subtraction</a:t>
            </a:r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316419"/>
              </p:ext>
            </p:extLst>
          </p:nvPr>
        </p:nvGraphicFramePr>
        <p:xfrm>
          <a:off x="2514600" y="2910840"/>
          <a:ext cx="4343400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Expert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Best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%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Wiener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%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spectral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%Noise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 Length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18.92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Noise Margin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0.78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Hang Over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0.58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Fitness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0.0316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0.0315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I_am_sitting_clean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572806" y="1524000"/>
            <a:ext cx="609600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0800000" flipH="1" flipV="1">
            <a:off x="533400" y="1644134"/>
            <a:ext cx="179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Clean File</a:t>
            </a:r>
            <a:endParaRPr lang="en-US" dirty="0"/>
          </a:p>
        </p:txBody>
      </p:sp>
      <p:pic>
        <p:nvPicPr>
          <p:cNvPr id="6" name="I_am_sitting_dirty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572806" y="2743200"/>
            <a:ext cx="609600" cy="60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0800000" flipH="1" flipV="1">
            <a:off x="533399" y="2907267"/>
            <a:ext cx="179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Dirty File</a:t>
            </a:r>
            <a:endParaRPr lang="en-US" dirty="0"/>
          </a:p>
        </p:txBody>
      </p:sp>
      <p:pic>
        <p:nvPicPr>
          <p:cNvPr id="8" name="I_am_sitting_processed2.wa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572806" y="3962400"/>
            <a:ext cx="60960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0800000" flipH="1" flipV="1">
            <a:off x="533400" y="4126468"/>
            <a:ext cx="179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Processed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4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92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292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585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able to improve upon the expert results with the use of Evolutionary Computation.</a:t>
            </a:r>
          </a:p>
          <a:p>
            <a:r>
              <a:rPr lang="en-US" dirty="0" smtClean="0"/>
              <a:t>The larger the population the faster the best solution is found.</a:t>
            </a:r>
          </a:p>
          <a:p>
            <a:r>
              <a:rPr lang="en-US" dirty="0" smtClean="0"/>
              <a:t>As the number of generations increases the population becomes less diverse.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1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fitness function </a:t>
            </a:r>
          </a:p>
          <a:p>
            <a:pPr lvl="1"/>
            <a:r>
              <a:rPr lang="en-US" dirty="0" smtClean="0"/>
              <a:t>tuned to human hearing</a:t>
            </a:r>
          </a:p>
          <a:p>
            <a:pPr lvl="1"/>
            <a:r>
              <a:rPr lang="en-US" dirty="0" smtClean="0"/>
              <a:t>for computer interpretation</a:t>
            </a:r>
            <a:endParaRPr lang="en-US" dirty="0" smtClean="0"/>
          </a:p>
          <a:p>
            <a:r>
              <a:rPr lang="en-US" dirty="0" smtClean="0"/>
              <a:t>Evolve different combinations of de-noising algorithms alongside parameters</a:t>
            </a:r>
          </a:p>
          <a:p>
            <a:pPr lvl="1"/>
            <a:r>
              <a:rPr lang="en-US" dirty="0" smtClean="0"/>
              <a:t>Genetic programming</a:t>
            </a:r>
            <a:endParaRPr lang="en-US" dirty="0" smtClean="0"/>
          </a:p>
          <a:p>
            <a:r>
              <a:rPr lang="en-US" dirty="0" smtClean="0"/>
              <a:t>Variety of audio samples</a:t>
            </a:r>
          </a:p>
          <a:p>
            <a:pPr lvl="1"/>
            <a:r>
              <a:rPr lang="en-US" dirty="0" smtClean="0"/>
              <a:t>Different voices</a:t>
            </a:r>
          </a:p>
          <a:p>
            <a:pPr lvl="1"/>
            <a:r>
              <a:rPr lang="en-US" dirty="0" smtClean="0"/>
              <a:t>Different noise situations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18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NGGZ7MT\AppData\Local\Microsoft\Windows\Temporary Internet Files\Content.IE5\N691L41P\MP90039883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8259020" cy="5562600"/>
          </a:xfrm>
          <a:prstGeom prst="rect">
            <a:avLst/>
          </a:prstGeom>
          <a:noFill/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/>
          <p:cNvSpPr txBox="1">
            <a:spLocks/>
          </p:cNvSpPr>
          <p:nvPr/>
        </p:nvSpPr>
        <p:spPr>
          <a:xfrm>
            <a:off x="609600" y="1295400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Weiner Filter</a:t>
            </a:r>
          </a:p>
          <a:p>
            <a:pPr lvl="1"/>
            <a:r>
              <a:rPr lang="en-US" dirty="0" smtClean="0"/>
              <a:t>Spectral Subtraction</a:t>
            </a:r>
          </a:p>
          <a:p>
            <a:pPr lvl="1"/>
            <a:r>
              <a:rPr lang="en-US" dirty="0" smtClean="0"/>
              <a:t>Noise Gate</a:t>
            </a:r>
          </a:p>
          <a:p>
            <a:r>
              <a:rPr lang="en-US" dirty="0" smtClean="0"/>
              <a:t>Evolutionary Strategy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2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Problem</a:t>
            </a:r>
          </a:p>
          <a:p>
            <a:pPr marL="109728" indent="0" algn="ctr">
              <a:buNone/>
            </a:pPr>
            <a:r>
              <a:rPr lang="en-US" dirty="0" smtClean="0"/>
              <a:t>Recover clean speech signal from audio corrupted by noise, such as road noise.</a:t>
            </a:r>
          </a:p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r>
              <a:rPr lang="en-US" b="1" dirty="0" smtClean="0"/>
              <a:t>Approach</a:t>
            </a:r>
            <a:endParaRPr lang="en-US" b="1" dirty="0"/>
          </a:p>
          <a:p>
            <a:pPr marL="109728" indent="0" algn="ctr">
              <a:buNone/>
            </a:pPr>
            <a:r>
              <a:rPr lang="en-US" dirty="0" smtClean="0"/>
              <a:t>Combine several existing de-noising algorithms, using evolutionary strategies to tune parameters to recreate clean signal.</a:t>
            </a:r>
            <a:endParaRPr lang="en-US" dirty="0"/>
          </a:p>
          <a:p>
            <a:pPr marL="109728" indent="0" algn="ctr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871472"/>
          </a:xfrm>
        </p:spPr>
        <p:txBody>
          <a:bodyPr>
            <a:normAutofit/>
          </a:bodyPr>
          <a:lstStyle/>
          <a:p>
            <a:r>
              <a:rPr lang="en-US" dirty="0" smtClean="0"/>
              <a:t>Real-valued parameters make up individuals</a:t>
            </a:r>
          </a:p>
          <a:p>
            <a:r>
              <a:rPr lang="en-US" dirty="0" smtClean="0"/>
              <a:t>Random mutation from mean every gen</a:t>
            </a:r>
          </a:p>
          <a:p>
            <a:r>
              <a:rPr lang="en-US" dirty="0" smtClean="0"/>
              <a:t>Mutation in direction of eigenvectors of covariance matrix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CMA-ES</a:t>
            </a:r>
            <a:endParaRPr lang="en-US" dirty="0"/>
          </a:p>
        </p:txBody>
      </p:sp>
      <p:pic>
        <p:nvPicPr>
          <p:cNvPr id="3074" name="Picture 2" descr="https://upload.wikimedia.org/wikipedia/en/thumb/d/d8/Concept_of_directional_optimization_in_CMA-ES_algorithm.png/400px-Concept_of_directional_optimization_in_CMA-ES_algorith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76600"/>
            <a:ext cx="5105400" cy="338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0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Basic Algorithm: </a:t>
            </a:r>
          </a:p>
          <a:p>
            <a:r>
              <a:rPr lang="en-US" dirty="0" smtClean="0"/>
              <a:t>Subtract power spectrum of noise only from that of noisy signal                                    			X</a:t>
            </a:r>
            <a:r>
              <a:rPr lang="en-US" baseline="30000" dirty="0" smtClean="0"/>
              <a:t>2</a:t>
            </a:r>
            <a:r>
              <a:rPr lang="en-US" dirty="0" smtClean="0"/>
              <a:t> = (Y</a:t>
            </a:r>
            <a:r>
              <a:rPr lang="en-US" baseline="30000" dirty="0" smtClean="0"/>
              <a:t>2</a:t>
            </a:r>
            <a:r>
              <a:rPr lang="en-US" dirty="0" smtClean="0"/>
              <a:t> – 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r>
              <a:rPr lang="en-US" baseline="30000" dirty="0" smtClean="0"/>
              <a:t>1/2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Improvements: </a:t>
            </a:r>
          </a:p>
          <a:p>
            <a:r>
              <a:rPr lang="en-US" dirty="0" smtClean="0"/>
              <a:t>Y values smoothed</a:t>
            </a:r>
          </a:p>
          <a:p>
            <a:r>
              <a:rPr lang="en-US" dirty="0" smtClean="0"/>
              <a:t>Speech/Noise decision with hold times</a:t>
            </a:r>
          </a:p>
          <a:p>
            <a:r>
              <a:rPr lang="en-US" dirty="0" smtClean="0"/>
              <a:t>Parameters: Noise Margin, Hang Over, Noise Smoothing Factor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Background: Spectral Subtraction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4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Estimate </a:t>
            </a:r>
            <a:r>
              <a:rPr lang="en-US" dirty="0"/>
              <a:t>SNR = </a:t>
            </a:r>
            <a:r>
              <a:rPr lang="en-US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/N</a:t>
            </a:r>
            <a:r>
              <a:rPr lang="en-US" dirty="0"/>
              <a:t>, similarly to Spectral </a:t>
            </a:r>
            <a:r>
              <a:rPr lang="en-US" dirty="0" smtClean="0"/>
              <a:t>Sub</a:t>
            </a:r>
          </a:p>
          <a:p>
            <a:r>
              <a:rPr lang="en-US" dirty="0" smtClean="0"/>
              <a:t>Use SNR to find best gains for FIR filter</a:t>
            </a:r>
          </a:p>
          <a:p>
            <a:r>
              <a:rPr lang="en-US" dirty="0" smtClean="0"/>
              <a:t>Apply filter to eliminate noise</a:t>
            </a:r>
          </a:p>
          <a:p>
            <a:r>
              <a:rPr lang="en-US" dirty="0" smtClean="0"/>
              <a:t>Parameters: SNR Smoothing Factor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Wiener Filter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3400" y="3582894"/>
                <a:ext cx="426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s</m:t>
                    </m:r>
                    <m:r>
                      <a:rPr lang="en-US" sz="2800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t</m:t>
                    </m:r>
                    <m:r>
                      <a:rPr lang="en-US" sz="2800" b="0" i="0" smtClean="0">
                        <a:latin typeface="Cambria Math"/>
                      </a:rPr>
                      <m:t>)</m:t>
                    </m:r>
                    <m:r>
                      <a:rPr lang="en-US" sz="280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h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⋆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𝑡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582894"/>
                <a:ext cx="4267200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3000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419600" y="5823632"/>
                <a:ext cx="3962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80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𝑖𝑓𝑓𝑡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𝐺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823632"/>
                <a:ext cx="3962400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8800" y="4301988"/>
                <a:ext cx="4703064" cy="1266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𝐻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𝐻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𝑆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301988"/>
                <a:ext cx="4703064" cy="126618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2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7364" y="4724400"/>
            <a:ext cx="8229600" cy="1642872"/>
          </a:xfrm>
        </p:spPr>
        <p:txBody>
          <a:bodyPr>
            <a:normAutofit/>
          </a:bodyPr>
          <a:lstStyle/>
          <a:p>
            <a:r>
              <a:rPr lang="en-US" dirty="0" smtClean="0"/>
              <a:t>Parameters: Threshold, Attack, Release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Noise Gate</a:t>
            </a:r>
            <a:endParaRPr lang="en-US" dirty="0"/>
          </a:p>
        </p:txBody>
      </p:sp>
      <p:pic>
        <p:nvPicPr>
          <p:cNvPr id="5" name="Picture 2" descr="https://upload.wikimedia.org/wikipedia/commons/thumb/6/6e/Noise_Gate_Attack_Hold_Release.svg/400px-Noise_Gate_Attack_Hold_Releas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66" y="1447800"/>
            <a:ext cx="7214197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2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(</a:t>
            </a:r>
            <a:r>
              <a:rPr lang="el-GR" dirty="0" smtClean="0"/>
              <a:t>μ</a:t>
            </a:r>
            <a:r>
              <a:rPr lang="en-US" dirty="0" smtClean="0"/>
              <a:t>, </a:t>
            </a:r>
            <a:r>
              <a:rPr lang="el-GR" dirty="0" smtClean="0"/>
              <a:t>λ)</a:t>
            </a:r>
            <a:r>
              <a:rPr lang="en-US" dirty="0" smtClean="0"/>
              <a:t> CMA-ES with weighted recombination</a:t>
            </a:r>
          </a:p>
          <a:p>
            <a:r>
              <a:rPr lang="el-GR" dirty="0" smtClean="0"/>
              <a:t>μ</a:t>
            </a:r>
            <a:r>
              <a:rPr lang="en-US" dirty="0" smtClean="0"/>
              <a:t> = 6,12,24  parents, </a:t>
            </a:r>
            <a:r>
              <a:rPr lang="el-GR" dirty="0" smtClean="0"/>
              <a:t>λ</a:t>
            </a:r>
            <a:r>
              <a:rPr lang="en-US" dirty="0" smtClean="0"/>
              <a:t> = 12,24,48 offspring</a:t>
            </a:r>
          </a:p>
          <a:p>
            <a:r>
              <a:rPr lang="en-US" dirty="0" smtClean="0"/>
              <a:t>Each offspring contains 8 parameters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Strategy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04800" y="3355848"/>
            <a:ext cx="8287512" cy="1975104"/>
            <a:chOff x="304800" y="3355848"/>
            <a:chExt cx="8287512" cy="197510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04800" y="43434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990600" y="3657600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990600" y="4343400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90600" y="36576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90600" y="50292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Process 14"/>
            <p:cNvSpPr/>
            <p:nvPr/>
          </p:nvSpPr>
          <p:spPr>
            <a:xfrm>
              <a:off x="1676400" y="3396996"/>
              <a:ext cx="685800" cy="60350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G</a:t>
              </a:r>
              <a:r>
                <a:rPr lang="en-US" baseline="-25000" dirty="0" err="1" smtClean="0">
                  <a:solidFill>
                    <a:schemeClr val="tx1"/>
                  </a:solidFill>
                </a:rPr>
                <a:t>w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1682496" y="4727448"/>
              <a:ext cx="685800" cy="60350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G</a:t>
              </a:r>
              <a:r>
                <a:rPr lang="en-US" baseline="-25000" dirty="0" err="1" smtClean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368296" y="36576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Process 17"/>
            <p:cNvSpPr/>
            <p:nvPr/>
          </p:nvSpPr>
          <p:spPr>
            <a:xfrm>
              <a:off x="3054096" y="3355848"/>
              <a:ext cx="1898904" cy="64465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Wiener(</a:t>
              </a:r>
              <a:r>
                <a:rPr lang="el-GR" dirty="0" smtClean="0">
                  <a:solidFill>
                    <a:schemeClr val="tx1"/>
                  </a:solidFill>
                </a:rPr>
                <a:t>α</a:t>
              </a:r>
              <a:r>
                <a:rPr lang="en-US" dirty="0" smtClean="0">
                  <a:solidFill>
                    <a:schemeClr val="tx1"/>
                  </a:solidFill>
                </a:rPr>
                <a:t>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lowchart: Process 18"/>
            <p:cNvSpPr/>
            <p:nvPr/>
          </p:nvSpPr>
          <p:spPr>
            <a:xfrm>
              <a:off x="3054096" y="4686300"/>
              <a:ext cx="1898904" cy="64465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SpecSub</a:t>
              </a:r>
              <a:r>
                <a:rPr lang="en-US" dirty="0" smtClean="0">
                  <a:solidFill>
                    <a:schemeClr val="tx1"/>
                  </a:solidFill>
                </a:rPr>
                <a:t>(N,H,L)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382012" y="50292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664708" y="4322826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960620" y="5029200"/>
              <a:ext cx="7040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664708" y="3698748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664708" y="4302252"/>
              <a:ext cx="0" cy="7269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960620" y="3698748"/>
              <a:ext cx="7040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Connector 26"/>
            <p:cNvSpPr/>
            <p:nvPr/>
          </p:nvSpPr>
          <p:spPr>
            <a:xfrm>
              <a:off x="5356098" y="4018026"/>
              <a:ext cx="617220" cy="609600"/>
            </a:xfrm>
            <a:prstGeom prst="flowChartConnector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aseline="-25000" dirty="0" smtClean="0">
                  <a:solidFill>
                    <a:schemeClr val="tx1"/>
                  </a:solidFill>
                </a:rPr>
                <a:t>+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Process 27"/>
            <p:cNvSpPr/>
            <p:nvPr/>
          </p:nvSpPr>
          <p:spPr>
            <a:xfrm>
              <a:off x="6350508" y="4000500"/>
              <a:ext cx="1898904" cy="64465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Gate(T,A/R)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8249412" y="4322826"/>
              <a:ext cx="3429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651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r>
              <a:rPr lang="en-US" dirty="0" smtClean="0"/>
              <a:t>Three different run configurations</a:t>
            </a:r>
          </a:p>
          <a:p>
            <a:pPr lvl="1"/>
            <a:r>
              <a:rPr lang="en-US" dirty="0" smtClean="0"/>
              <a:t>1</a:t>
            </a:r>
            <a:r>
              <a:rPr lang="en-US" dirty="0"/>
              <a:t>: Population of 12</a:t>
            </a:r>
          </a:p>
          <a:p>
            <a:pPr lvl="1"/>
            <a:r>
              <a:rPr lang="en-US" dirty="0" smtClean="0"/>
              <a:t>2</a:t>
            </a:r>
            <a:r>
              <a:rPr lang="en-US" dirty="0"/>
              <a:t>: Population of 24</a:t>
            </a:r>
          </a:p>
          <a:p>
            <a:pPr lvl="1"/>
            <a:r>
              <a:rPr lang="en-US" dirty="0" smtClean="0"/>
              <a:t>3</a:t>
            </a:r>
            <a:r>
              <a:rPr lang="en-US" dirty="0"/>
              <a:t>: Population of </a:t>
            </a:r>
            <a:r>
              <a:rPr lang="en-US" dirty="0" smtClean="0"/>
              <a:t>48</a:t>
            </a:r>
          </a:p>
          <a:p>
            <a:r>
              <a:rPr lang="en-US" dirty="0" smtClean="0"/>
              <a:t>300 Generations per run</a:t>
            </a:r>
          </a:p>
          <a:p>
            <a:r>
              <a:rPr lang="en-US" dirty="0" smtClean="0"/>
              <a:t>50 runs per configuration</a:t>
            </a:r>
          </a:p>
          <a:p>
            <a:pPr lvl="1"/>
            <a:endParaRPr lang="en-US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1802</TotalTime>
  <Words>816</Words>
  <Application>Microsoft Office PowerPoint</Application>
  <PresentationFormat>On-screen Show (4:3)</PresentationFormat>
  <Paragraphs>229</Paragraphs>
  <Slides>18</Slides>
  <Notes>17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Evolutionary Computation for Speech Enhancement</vt:lpstr>
      <vt:lpstr>Overview</vt:lpstr>
      <vt:lpstr>Introduction</vt:lpstr>
      <vt:lpstr>Background: CMA-ES</vt:lpstr>
      <vt:lpstr>Background: Spectral Subtraction</vt:lpstr>
      <vt:lpstr>Background: Wiener Filter</vt:lpstr>
      <vt:lpstr>Background: Noise Gate</vt:lpstr>
      <vt:lpstr>Evolutionary Strategy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Conclusions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Vince</cp:lastModifiedBy>
  <cp:revision>161</cp:revision>
  <dcterms:created xsi:type="dcterms:W3CDTF">2006-08-16T00:00:00Z</dcterms:created>
  <dcterms:modified xsi:type="dcterms:W3CDTF">2015-12-01T17:23:07Z</dcterms:modified>
</cp:coreProperties>
</file>