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sldIdLst>
    <p:sldId id="256" r:id="rId2"/>
    <p:sldId id="291" r:id="rId3"/>
    <p:sldId id="290" r:id="rId4"/>
    <p:sldId id="275" r:id="rId5"/>
    <p:sldId id="295" r:id="rId6"/>
    <p:sldId id="292" r:id="rId7"/>
    <p:sldId id="294" r:id="rId8"/>
    <p:sldId id="296" r:id="rId9"/>
    <p:sldId id="280" r:id="rId10"/>
    <p:sldId id="28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2114" autoAdjust="0"/>
  </p:normalViewPr>
  <p:slideViewPr>
    <p:cSldViewPr>
      <p:cViewPr varScale="1">
        <p:scale>
          <a:sx n="52" d="100"/>
          <a:sy n="52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Covariance matrix “learns” relationships</a:t>
            </a:r>
            <a:r>
              <a:rPr lang="en-US" baseline="0" dirty="0" smtClean="0"/>
              <a:t> between the variables.</a:t>
            </a:r>
          </a:p>
          <a:p>
            <a:r>
              <a:rPr lang="en-US" baseline="0" dirty="0" smtClean="0"/>
              <a:t>Helps point mutation in the right n-dimensional direction, using these 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we’re using: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S.F. Boll (1979): "Suppression of acoustic noise in speech using spectral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subtraction."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Transactions on ASSP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113–120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piece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signal that is noise only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 Margin = threshold of difference between Y and N that will be considered noise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 Over = number of samples that will be considered noise once noise flag is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Code adapted from Two-Step</a:t>
            </a:r>
            <a:r>
              <a:rPr lang="en-US" baseline="0" dirty="0" smtClean="0"/>
              <a:t> Noise Reduction version of </a:t>
            </a:r>
            <a:r>
              <a:rPr lang="en-US" dirty="0" err="1" smtClean="0"/>
              <a:t>WeinerNoiseReduction</a:t>
            </a:r>
            <a:r>
              <a:rPr lang="en-US" baseline="0" dirty="0" smtClean="0"/>
              <a:t> by Pascal </a:t>
            </a:r>
            <a:r>
              <a:rPr lang="en-US" baseline="0" dirty="0" err="1" smtClean="0"/>
              <a:t>Scalart</a:t>
            </a:r>
            <a:r>
              <a:rPr lang="en-US" baseline="0" dirty="0" smtClean="0"/>
              <a:t> (2009)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 is power spectral density of noisy speech</a:t>
            </a:r>
          </a:p>
          <a:p>
            <a:r>
              <a:rPr lang="en-US" baseline="0" dirty="0" smtClean="0"/>
              <a:t>N is power spectral density of noise-only portion of signal</a:t>
            </a:r>
          </a:p>
          <a:p>
            <a:r>
              <a:rPr lang="en-US" baseline="0" dirty="0" smtClean="0"/>
              <a:t>H(f) is FFT of h(t). In this case h(t) ~= 1. For real system h(t) would have to do with acoustics of the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recombination = best individuals are given higher</a:t>
            </a:r>
            <a:r>
              <a:rPr lang="en-US" baseline="0" dirty="0" smtClean="0"/>
              <a:t> weight when computing the new distribution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Evolutionary Computation for Speech Enhancement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y: Vince Fasburg and Josh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Weiner Filter</a:t>
            </a:r>
          </a:p>
          <a:p>
            <a:pPr lvl="1"/>
            <a:r>
              <a:rPr lang="en-US" dirty="0" smtClean="0"/>
              <a:t>Spectral Subtraction</a:t>
            </a:r>
          </a:p>
          <a:p>
            <a:pPr lvl="1"/>
            <a:r>
              <a:rPr lang="en-US" dirty="0" smtClean="0"/>
              <a:t>Noise Gate</a:t>
            </a:r>
          </a:p>
          <a:p>
            <a:r>
              <a:rPr lang="en-US" dirty="0" smtClean="0"/>
              <a:t>Evolutionary Strategy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Problem</a:t>
            </a:r>
          </a:p>
          <a:p>
            <a:pPr marL="109728" indent="0" algn="ctr">
              <a:buNone/>
            </a:pPr>
            <a:r>
              <a:rPr lang="en-US" dirty="0" smtClean="0"/>
              <a:t>Recover clean speech signal from audio corrupted by noise, such as road noise.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b="1" dirty="0" smtClean="0"/>
              <a:t>Approach</a:t>
            </a:r>
            <a:endParaRPr lang="en-US" b="1" dirty="0"/>
          </a:p>
          <a:p>
            <a:pPr marL="109728" indent="0" algn="ctr">
              <a:buNone/>
            </a:pPr>
            <a:r>
              <a:rPr lang="en-US" dirty="0" smtClean="0"/>
              <a:t>Combine several existing de-noising algorithms, using evolutionary strategies to tune parameters to recreate clean signal.</a:t>
            </a:r>
            <a:endParaRPr lang="en-US" dirty="0"/>
          </a:p>
          <a:p>
            <a:pPr marL="109728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871472"/>
          </a:xfrm>
        </p:spPr>
        <p:txBody>
          <a:bodyPr>
            <a:normAutofit/>
          </a:bodyPr>
          <a:lstStyle/>
          <a:p>
            <a:r>
              <a:rPr lang="en-US" dirty="0" smtClean="0"/>
              <a:t>Real-valued parameters make up individuals</a:t>
            </a:r>
          </a:p>
          <a:p>
            <a:r>
              <a:rPr lang="en-US" dirty="0" smtClean="0"/>
              <a:t>Random mutation from mean every gen</a:t>
            </a:r>
          </a:p>
          <a:p>
            <a:r>
              <a:rPr lang="en-US" dirty="0" smtClean="0"/>
              <a:t>Mutation in direction of eigenvectors of covariance matrix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CMA-ES</a:t>
            </a:r>
            <a:endParaRPr lang="en-US" dirty="0"/>
          </a:p>
        </p:txBody>
      </p:sp>
      <p:pic>
        <p:nvPicPr>
          <p:cNvPr id="3074" name="Picture 2" descr="https://upload.wikimedia.org/wikipedia/en/thumb/d/d8/Concept_of_directional_optimization_in_CMA-ES_algorithm.png/400px-Concept_of_directional_optimization_in_CMA-ES_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105400" cy="33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Algorithm: </a:t>
            </a:r>
          </a:p>
          <a:p>
            <a:r>
              <a:rPr lang="en-US" dirty="0" smtClean="0"/>
              <a:t>Subtract power spectrum of noise only from that of noisy signal                                    			X</a:t>
            </a:r>
            <a:r>
              <a:rPr lang="en-US" baseline="30000" dirty="0" smtClean="0"/>
              <a:t>2</a:t>
            </a:r>
            <a:r>
              <a:rPr lang="en-US" dirty="0" smtClean="0"/>
              <a:t> = (Y</a:t>
            </a:r>
            <a:r>
              <a:rPr lang="en-US" baseline="30000" dirty="0" smtClean="0"/>
              <a:t>2</a:t>
            </a:r>
            <a:r>
              <a:rPr lang="en-US" dirty="0" smtClean="0"/>
              <a:t> – 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1/2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Improvements: </a:t>
            </a:r>
          </a:p>
          <a:p>
            <a:r>
              <a:rPr lang="en-US" dirty="0" smtClean="0"/>
              <a:t>Y values smoothed</a:t>
            </a:r>
          </a:p>
          <a:p>
            <a:r>
              <a:rPr lang="en-US" dirty="0" smtClean="0"/>
              <a:t>Speech/Noise decision with hold times</a:t>
            </a:r>
          </a:p>
          <a:p>
            <a:r>
              <a:rPr lang="en-US" dirty="0" smtClean="0"/>
              <a:t>Parameters: Noise Margin, Hang Over, Noise Smoothing Factor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Spectral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 </a:t>
            </a:r>
            <a:r>
              <a:rPr lang="en-US" dirty="0"/>
              <a:t>SNR = 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/N</a:t>
            </a:r>
            <a:r>
              <a:rPr lang="en-US" dirty="0"/>
              <a:t>, similarly to Spectral </a:t>
            </a:r>
            <a:r>
              <a:rPr lang="en-US" dirty="0" smtClean="0"/>
              <a:t>Sub</a:t>
            </a:r>
          </a:p>
          <a:p>
            <a:r>
              <a:rPr lang="en-US" dirty="0" smtClean="0"/>
              <a:t>Use SNR to find best gains for FIR filter</a:t>
            </a:r>
          </a:p>
          <a:p>
            <a:r>
              <a:rPr lang="en-US" dirty="0" smtClean="0"/>
              <a:t>Apply filter to eliminate noise</a:t>
            </a:r>
          </a:p>
          <a:p>
            <a:r>
              <a:rPr lang="en-US" dirty="0" smtClean="0"/>
              <a:t>Parameters: SNR Smoothing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Wiener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s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  <m:r>
                      <a:rPr lang="en-US" sz="28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⋆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00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𝑖𝑓𝑓𝑡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364" y="4724400"/>
            <a:ext cx="8229600" cy="1642872"/>
          </a:xfrm>
        </p:spPr>
        <p:txBody>
          <a:bodyPr>
            <a:normAutofit/>
          </a:bodyPr>
          <a:lstStyle/>
          <a:p>
            <a:r>
              <a:rPr lang="en-US" dirty="0" smtClean="0"/>
              <a:t>Parameters: Threshold, Attack, Release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Noise Gate</a:t>
            </a:r>
            <a:endParaRPr lang="en-US" dirty="0"/>
          </a:p>
        </p:txBody>
      </p:sp>
      <p:pic>
        <p:nvPicPr>
          <p:cNvPr id="5" name="Picture 2" descr="https://upload.wikimedia.org/wikipedia/commons/thumb/6/6e/Noise_Gate_Attack_Hold_Release.svg/400px-Noise_Gate_Attack_Hold_Releas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66" y="1447800"/>
            <a:ext cx="72141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λ)</a:t>
            </a:r>
            <a:r>
              <a:rPr lang="en-US" dirty="0" smtClean="0"/>
              <a:t> CMA-ES with weighted recombination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= </a:t>
            </a:r>
            <a:r>
              <a:rPr lang="en-US" dirty="0" smtClean="0"/>
              <a:t>6,12,24  </a:t>
            </a:r>
            <a:r>
              <a:rPr lang="en-US" dirty="0" smtClean="0"/>
              <a:t>parents, </a:t>
            </a:r>
            <a:r>
              <a:rPr lang="el-GR" dirty="0" smtClean="0"/>
              <a:t>λ</a:t>
            </a:r>
            <a:r>
              <a:rPr lang="en-US" dirty="0" smtClean="0"/>
              <a:t> = </a:t>
            </a:r>
            <a:r>
              <a:rPr lang="en-US" dirty="0" smtClean="0"/>
              <a:t>12,24,48 </a:t>
            </a:r>
            <a:r>
              <a:rPr lang="en-US" dirty="0" smtClean="0"/>
              <a:t>offspring</a:t>
            </a:r>
          </a:p>
          <a:p>
            <a:r>
              <a:rPr lang="en-US" dirty="0" smtClean="0"/>
              <a:t>Each offspring contains 8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4800" y="3355848"/>
            <a:ext cx="8287512" cy="1975104"/>
            <a:chOff x="304800" y="3355848"/>
            <a:chExt cx="8287512" cy="197510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4343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90600" y="3657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90600" y="43434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0600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0600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ocess 14"/>
            <p:cNvSpPr/>
            <p:nvPr/>
          </p:nvSpPr>
          <p:spPr>
            <a:xfrm>
              <a:off x="1676400" y="3396996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1682496" y="4727448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368296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3054096" y="3355848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Wiener(</a:t>
              </a:r>
              <a:r>
                <a:rPr lang="el-GR" dirty="0" smtClean="0">
                  <a:solidFill>
                    <a:schemeClr val="tx1"/>
                  </a:solidFill>
                </a:rPr>
                <a:t>α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3054096" y="46863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SpecSub</a:t>
              </a:r>
              <a:r>
                <a:rPr lang="en-US" dirty="0" smtClean="0">
                  <a:solidFill>
                    <a:schemeClr val="tx1"/>
                  </a:solidFill>
                </a:rPr>
                <a:t>(N,H,L)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382012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64708" y="432282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0620" y="5029200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64708" y="3698748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64708" y="4302252"/>
              <a:ext cx="0" cy="726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60620" y="3698748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356098" y="4018026"/>
              <a:ext cx="617220" cy="609600"/>
            </a:xfrm>
            <a:prstGeom prst="flowChartConnector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aseline="-25000" dirty="0" smtClean="0">
                  <a:solidFill>
                    <a:schemeClr val="tx1"/>
                  </a:solidFill>
                </a:rPr>
                <a:t>+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6350508" y="40005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Gate(T,A/R)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49412" y="4322826"/>
              <a:ext cx="342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51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1778</TotalTime>
  <Words>376</Words>
  <Application>Microsoft Office PowerPoint</Application>
  <PresentationFormat>On-screen Show (4:3)</PresentationFormat>
  <Paragraphs>76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Evolutionary Computation for Speech Enhancement</vt:lpstr>
      <vt:lpstr>Overview</vt:lpstr>
      <vt:lpstr>Introduction</vt:lpstr>
      <vt:lpstr>Background: CMA-ES</vt:lpstr>
      <vt:lpstr>Background: Spectral Subtraction</vt:lpstr>
      <vt:lpstr>Background: Wiener Filter</vt:lpstr>
      <vt:lpstr>Background: Noise Gate</vt:lpstr>
      <vt:lpstr>Evolutionary Strategy</vt:lpstr>
      <vt:lpstr>Results</vt:lpstr>
      <vt:lpstr>Conclusions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158</cp:revision>
  <dcterms:created xsi:type="dcterms:W3CDTF">2006-08-16T00:00:00Z</dcterms:created>
  <dcterms:modified xsi:type="dcterms:W3CDTF">2015-12-01T00:24:10Z</dcterms:modified>
</cp:coreProperties>
</file>