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1" r:id="rId3"/>
    <p:sldId id="275" r:id="rId4"/>
    <p:sldId id="290" r:id="rId5"/>
    <p:sldId id="293" r:id="rId6"/>
    <p:sldId id="282" r:id="rId7"/>
    <p:sldId id="277" r:id="rId8"/>
    <p:sldId id="276" r:id="rId9"/>
    <p:sldId id="278" r:id="rId10"/>
    <p:sldId id="283" r:id="rId11"/>
    <p:sldId id="284" r:id="rId12"/>
    <p:sldId id="279" r:id="rId13"/>
    <p:sldId id="294" r:id="rId14"/>
    <p:sldId id="280" r:id="rId15"/>
    <p:sldId id="287" r:id="rId16"/>
    <p:sldId id="285" r:id="rId17"/>
    <p:sldId id="295" r:id="rId18"/>
    <p:sldId id="288" r:id="rId19"/>
    <p:sldId id="289" r:id="rId20"/>
    <p:sldId id="286" r:id="rId21"/>
    <p:sldId id="281" r:id="rId22"/>
    <p:sldId id="292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0399" autoAdjust="0"/>
  </p:normalViewPr>
  <p:slideViewPr>
    <p:cSldViewPr>
      <p:cViewPr varScale="1">
        <p:scale>
          <a:sx n="59" d="100"/>
          <a:sy n="59" d="100"/>
        </p:scale>
        <p:origin x="-169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363F8-FFE5-4BF3-A041-C591F6C11BB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74A5-2FBC-4B2A-BF83-5BA8E7E7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81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11/23/2015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Initialize:</a:t>
            </a:r>
            <a:r>
              <a:rPr lang="en-US" baseline="0" dirty="0" smtClean="0"/>
              <a:t> Creates initial number of apps from random developers</a:t>
            </a:r>
          </a:p>
          <a:p>
            <a:r>
              <a:rPr lang="en-US" baseline="0" dirty="0" smtClean="0"/>
              <a:t>Dev Build Apps: For each active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daysTaken</a:t>
            </a:r>
            <a:r>
              <a:rPr lang="en-US" baseline="0" dirty="0" smtClean="0"/>
              <a:t>++ if </a:t>
            </a:r>
            <a:r>
              <a:rPr lang="en-US" baseline="0" dirty="0" err="1" smtClean="0"/>
              <a:t>daysTaken</a:t>
            </a:r>
            <a:r>
              <a:rPr lang="en-US" baseline="0" dirty="0" smtClean="0"/>
              <a:t> &gt; </a:t>
            </a:r>
            <a:r>
              <a:rPr lang="en-US" baseline="0" dirty="0" err="1" smtClean="0"/>
              <a:t>devDuration</a:t>
            </a:r>
            <a:r>
              <a:rPr lang="en-US" baseline="0" dirty="0" smtClean="0"/>
              <a:t> app is uploaded to Store</a:t>
            </a:r>
          </a:p>
          <a:p>
            <a:r>
              <a:rPr lang="en-US" baseline="0" dirty="0" smtClean="0"/>
              <a:t>App Store: New Apps Chart and Top Apps Chart is updated</a:t>
            </a:r>
          </a:p>
          <a:p>
            <a:r>
              <a:rPr lang="en-US" baseline="0" dirty="0" smtClean="0"/>
              <a:t>User Agents: For each user, </a:t>
            </a:r>
            <a:r>
              <a:rPr lang="en-US" baseline="0" dirty="0" err="1" smtClean="0"/>
              <a:t>daysElapsed</a:t>
            </a:r>
            <a:r>
              <a:rPr lang="en-US" baseline="0" dirty="0" smtClean="0"/>
              <a:t>++ if </a:t>
            </a:r>
            <a:r>
              <a:rPr lang="en-US" baseline="0" dirty="0" err="1" smtClean="0"/>
              <a:t>daysElapsed</a:t>
            </a:r>
            <a:r>
              <a:rPr lang="en-US" baseline="0" dirty="0" smtClean="0"/>
              <a:t> &gt; </a:t>
            </a:r>
            <a:r>
              <a:rPr lang="en-US" baseline="0" dirty="0" err="1" smtClean="0"/>
              <a:t>daysBtwBrowse</a:t>
            </a:r>
            <a:r>
              <a:rPr lang="en-US" baseline="0" dirty="0" smtClean="0"/>
              <a:t> user looks at store</a:t>
            </a:r>
          </a:p>
          <a:p>
            <a:r>
              <a:rPr lang="en-US" baseline="0" dirty="0" smtClean="0"/>
              <a:t>Increase Population: Increases </a:t>
            </a:r>
            <a:r>
              <a:rPr lang="en-US" baseline="0" dirty="0" err="1" smtClean="0"/>
              <a:t>devs</a:t>
            </a:r>
            <a:r>
              <a:rPr lang="en-US" baseline="0" dirty="0" smtClean="0"/>
              <a:t> and 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985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Diversity measured</a:t>
            </a:r>
            <a:r>
              <a:rPr lang="en-US" baseline="0" dirty="0" smtClean="0"/>
              <a:t> by a coefficient of feature variation, based on the mean and standard deviation of values from the feature grid.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AvgDl</a:t>
            </a:r>
            <a:r>
              <a:rPr lang="en-US" baseline="0" dirty="0" smtClean="0"/>
              <a:t>: total number of downloads / total number of apps</a:t>
            </a:r>
          </a:p>
          <a:p>
            <a:r>
              <a:rPr lang="en-US" baseline="0" dirty="0" smtClean="0"/>
              <a:t>Top20TotDl: Rank top 20 based on total number of downloads, % proportion belonging to each strategy</a:t>
            </a:r>
          </a:p>
          <a:p>
            <a:r>
              <a:rPr lang="en-US" baseline="0" dirty="0" smtClean="0"/>
              <a:t>Top20AvgDl: Rank top 20 based on average number of downloads, % proportion belonging to each strategy</a:t>
            </a:r>
          </a:p>
          <a:p>
            <a:r>
              <a:rPr lang="en-US" baseline="0" dirty="0" err="1" smtClean="0"/>
              <a:t>ZeroDl</a:t>
            </a:r>
            <a:r>
              <a:rPr lang="en-US" baseline="0" dirty="0" smtClean="0"/>
              <a:t>: Proportion of </a:t>
            </a:r>
            <a:r>
              <a:rPr lang="en-US" baseline="0" dirty="0" err="1" smtClean="0"/>
              <a:t>devs</a:t>
            </a:r>
            <a:r>
              <a:rPr lang="en-US" baseline="0" dirty="0" smtClean="0"/>
              <a:t> who received no downloads for any apps so far.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FeatCV</a:t>
            </a:r>
            <a:r>
              <a:rPr lang="en-US" baseline="0" dirty="0" smtClean="0"/>
              <a:t>: Measure app coverage of features that are desired by </a:t>
            </a:r>
            <a:r>
              <a:rPr lang="en-US" baseline="0" dirty="0" smtClean="0"/>
              <a:t>users. </a:t>
            </a:r>
            <a:r>
              <a:rPr lang="en-US" baseline="0" dirty="0" err="1" smtClean="0"/>
              <a:t>FeatCV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stddev</a:t>
            </a:r>
            <a:r>
              <a:rPr lang="en-US" baseline="0" dirty="0" smtClean="0"/>
              <a:t>/mean. Lower means more even coverage of desired features.</a:t>
            </a:r>
            <a:endParaRPr lang="en-US" baseline="0" dirty="0" smtClean="0"/>
          </a:p>
          <a:p>
            <a:r>
              <a:rPr lang="en-US" baseline="0" dirty="0" smtClean="0"/>
              <a:t>	Good strategy has low </a:t>
            </a:r>
            <a:r>
              <a:rPr lang="en-US" baseline="0" dirty="0" err="1" smtClean="0"/>
              <a:t>FeatCV</a:t>
            </a:r>
            <a:endParaRPr lang="en-US" baseline="0" dirty="0" smtClean="0"/>
          </a:p>
          <a:p>
            <a:r>
              <a:rPr lang="en-US" baseline="0" dirty="0" smtClean="0"/>
              <a:t>	Mean preference for user population is evenly distributed</a:t>
            </a:r>
          </a:p>
          <a:p>
            <a:r>
              <a:rPr lang="en-US" baseline="0" dirty="0" smtClean="0"/>
              <a:t>	Indicates all the apps have features that cover the desired region in feature matrix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Measure fitness of each strategy as developers</a:t>
            </a:r>
            <a:r>
              <a:rPr lang="en-US" baseline="0" dirty="0" smtClean="0"/>
              <a:t> gain more experience in app development</a:t>
            </a:r>
          </a:p>
          <a:p>
            <a:r>
              <a:rPr lang="en-US" baseline="0" dirty="0" smtClean="0"/>
              <a:t>Survey users if they would download the app</a:t>
            </a:r>
          </a:p>
          <a:p>
            <a:r>
              <a:rPr lang="en-US" baseline="0" dirty="0" smtClean="0"/>
              <a:t>	Fitness = 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 download / </a:t>
            </a:r>
            <a:r>
              <a:rPr lang="en-US" baseline="0" dirty="0" err="1" smtClean="0"/>
              <a:t>NumUsers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S0: Innovator</a:t>
            </a:r>
          </a:p>
          <a:p>
            <a:r>
              <a:rPr lang="en-US" baseline="0" dirty="0" smtClean="0"/>
              <a:t>S1: </a:t>
            </a:r>
            <a:r>
              <a:rPr lang="en-US" baseline="0" dirty="0" err="1" smtClean="0"/>
              <a:t>Milker</a:t>
            </a:r>
            <a:endParaRPr lang="en-US" baseline="0" dirty="0" smtClean="0"/>
          </a:p>
          <a:p>
            <a:r>
              <a:rPr lang="en-US" baseline="0" dirty="0" smtClean="0"/>
              <a:t>S2: Optimizer</a:t>
            </a:r>
          </a:p>
          <a:p>
            <a:r>
              <a:rPr lang="en-US" baseline="0" dirty="0" smtClean="0"/>
              <a:t>S3: </a:t>
            </a:r>
            <a:r>
              <a:rPr lang="en-US" baseline="0" dirty="0" err="1" smtClean="0"/>
              <a:t>CopyCat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89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Fitness is for a strategy.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AvgDl</a:t>
            </a:r>
            <a:r>
              <a:rPr lang="en-US" baseline="0" dirty="0" smtClean="0"/>
              <a:t> is number of downloads for all of strategy’s apps, divided by number of that strategy’s apps.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09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Fitness is for a strategy.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AvgDl</a:t>
            </a:r>
            <a:r>
              <a:rPr lang="en-US" baseline="0" dirty="0" smtClean="0"/>
              <a:t> is number of downloads for all of strategy’s apps, divided by number of that strategy’s apps.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09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Between fixed &amp; flexible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0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user preferences were not met</a:t>
            </a:r>
            <a:r>
              <a:rPr lang="en-US" baseline="0" dirty="0" smtClean="0"/>
              <a:t> by a single app when the whole developer population was not flexible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0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Including some</a:t>
            </a:r>
            <a:r>
              <a:rPr lang="en-US" baseline="0" dirty="0" smtClean="0"/>
              <a:t> random elements in user and developer behaviors would be interesting. Should have tried to assess validity of results based on empirical data.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Flexible strategies have a 1% chance of changing strategy, but it is not mentioned how selection pressure was applied to make strategies appear in uneven proportions.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Paper says that nearby cells are similar features, but it is not clear whether this is used when determining a user’s preference for an app.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realistic download model would consider apps a user already has, and number of features a user wants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72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Garg and </a:t>
            </a:r>
            <a:r>
              <a:rPr lang="en-US" dirty="0" err="1" smtClean="0"/>
              <a:t>Telang</a:t>
            </a:r>
            <a:r>
              <a:rPr lang="en-US" baseline="0" dirty="0" smtClean="0"/>
              <a:t> – developed strategies to infer the current sales of an app based on it ranking in the app store.</a:t>
            </a:r>
          </a:p>
          <a:p>
            <a:r>
              <a:rPr lang="en-US" baseline="0" dirty="0" smtClean="0"/>
              <a:t>	- no certainty a new app will appear ranked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Bohmer</a:t>
            </a:r>
            <a:r>
              <a:rPr lang="en-US" baseline="0" dirty="0" smtClean="0"/>
              <a:t> – developed app to collect app usage data.</a:t>
            </a:r>
          </a:p>
          <a:p>
            <a:r>
              <a:rPr lang="en-US" baseline="0" dirty="0" smtClean="0"/>
              <a:t>	- Average app session time is less than a minute</a:t>
            </a:r>
          </a:p>
          <a:p>
            <a:r>
              <a:rPr lang="en-US" baseline="0" dirty="0" smtClean="0"/>
              <a:t>	- People use news apps in the morning, games at night, and communication apps during the day</a:t>
            </a:r>
          </a:p>
          <a:p>
            <a:r>
              <a:rPr lang="en-US" baseline="0" dirty="0" smtClean="0"/>
              <a:t>	- Informative, but only studies what is already out there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Holland – Echo: ecosystem model where evolving agents are placed in a resource limited environment</a:t>
            </a:r>
          </a:p>
          <a:p>
            <a:r>
              <a:rPr lang="en-US" baseline="0" dirty="0" smtClean="0"/>
              <a:t>	Study the interaction between </a:t>
            </a:r>
            <a:r>
              <a:rPr lang="en-US" baseline="0" dirty="0" err="1" smtClean="0"/>
              <a:t>organisims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mobile app ecosystem was</a:t>
            </a:r>
            <a:r>
              <a:rPr lang="en-US" baseline="0" dirty="0" smtClean="0"/>
              <a:t> developed to model the creation and downloading of mobile apps simulate Apple’s iOS and investigate common developer strategies.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Evaluate in terms of downloads received, app diversity, and adoption 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Coevolving systems</a:t>
            </a:r>
            <a:r>
              <a:rPr lang="en-US" baseline="0" dirty="0" smtClean="0"/>
              <a:t> of apps, developers, and users</a:t>
            </a:r>
          </a:p>
          <a:p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Developer agents build and upload apps to the app store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User agents browse the store and download the apps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27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Innovator: All cells filled based</a:t>
            </a:r>
            <a:r>
              <a:rPr lang="en-US" baseline="0" dirty="0" smtClean="0"/>
              <a:t> on random probability of being filled</a:t>
            </a:r>
          </a:p>
          <a:p>
            <a:r>
              <a:rPr lang="en-US" baseline="0" dirty="0" err="1" smtClean="0"/>
              <a:t>Milker</a:t>
            </a:r>
            <a:r>
              <a:rPr lang="en-US" baseline="0" dirty="0" smtClean="0"/>
              <a:t>: Copies features from previous app with random mutation</a:t>
            </a:r>
          </a:p>
          <a:p>
            <a:r>
              <a:rPr lang="en-US" baseline="0" dirty="0" smtClean="0"/>
              <a:t>Optimizer: Copies features from own best app with random mutation</a:t>
            </a:r>
          </a:p>
          <a:p>
            <a:r>
              <a:rPr lang="en-US" baseline="0" dirty="0" err="1" smtClean="0"/>
              <a:t>CopyCat</a:t>
            </a:r>
            <a:r>
              <a:rPr lang="en-US" baseline="0" dirty="0" smtClean="0"/>
              <a:t>: App randomly selected from top charts and copied with random mutation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45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Variables: </a:t>
            </a:r>
          </a:p>
          <a:p>
            <a:r>
              <a:rPr lang="en-US" baseline="0" dirty="0" smtClean="0"/>
              <a:t>Development duration – random value for days to build an app</a:t>
            </a:r>
          </a:p>
          <a:p>
            <a:r>
              <a:rPr lang="en-US" baseline="0" dirty="0" smtClean="0"/>
              <a:t>Probability to become inactive – to model hobbyists and tendency to stop building apps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Innovator: Innovative </a:t>
            </a:r>
            <a:r>
              <a:rPr lang="en-US" baseline="0" dirty="0" err="1" smtClean="0"/>
              <a:t>Devloper</a:t>
            </a:r>
            <a:r>
              <a:rPr lang="en-US" baseline="0" dirty="0" smtClean="0"/>
              <a:t> to create random features each time</a:t>
            </a:r>
          </a:p>
          <a:p>
            <a:r>
              <a:rPr lang="en-US" baseline="0" dirty="0" err="1" smtClean="0"/>
              <a:t>Milker</a:t>
            </a:r>
            <a:r>
              <a:rPr lang="en-US" baseline="0" dirty="0" smtClean="0"/>
              <a:t>: “milk” a single app idea repeatedly</a:t>
            </a:r>
          </a:p>
          <a:p>
            <a:r>
              <a:rPr lang="en-US" baseline="0" dirty="0" smtClean="0"/>
              <a:t>Optimizer: improve on the best app</a:t>
            </a:r>
          </a:p>
          <a:p>
            <a:r>
              <a:rPr lang="en-US" baseline="0" dirty="0" smtClean="0"/>
              <a:t>Copycat: Less creative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Flexible: </a:t>
            </a:r>
            <a:r>
              <a:rPr lang="en-US" dirty="0" smtClean="0"/>
              <a:t>Some</a:t>
            </a:r>
            <a:r>
              <a:rPr lang="en-US" baseline="0" dirty="0" smtClean="0"/>
              <a:t> are “flexible” meaning there is a 1% chance that after any given app is released, it will change it’s style. Later we will see what happens if everyone is flexible.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78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Unwanted features – difficult to use interface</a:t>
            </a:r>
            <a:r>
              <a:rPr lang="en-US" baseline="0" dirty="0" smtClean="0"/>
              <a:t> or malicious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25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E5661A-BDAA-4579-B2F5-AA9011776D83}" type="datetimeFigureOut">
              <a:rPr lang="en-US" smtClean="0"/>
              <a:t>11/23/2015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001000" cy="152400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How to be a Successful App Developer:</a:t>
            </a:r>
            <a:br>
              <a:rPr lang="en-US" sz="2800" dirty="0"/>
            </a:br>
            <a:r>
              <a:rPr lang="en-US" sz="2800" dirty="0"/>
              <a:t>Lessons from the Simulation of an App Ecosystem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8374"/>
            <a:ext cx="7772400" cy="1520826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Paper by: </a:t>
            </a:r>
            <a:r>
              <a:rPr lang="en-US" sz="2000" dirty="0" err="1"/>
              <a:t>Soo</a:t>
            </a:r>
            <a:r>
              <a:rPr lang="en-US" sz="2000" dirty="0"/>
              <a:t> Ling Lim, Peter J. </a:t>
            </a:r>
            <a:r>
              <a:rPr lang="en-US" sz="2000" dirty="0" smtClean="0"/>
              <a:t>Bentley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Presentation by: Vince Fasburg and Josh Thomas</a:t>
            </a:r>
            <a:endParaRPr lang="en-US" sz="2000" dirty="0"/>
          </a:p>
        </p:txBody>
      </p:sp>
      <p:pic>
        <p:nvPicPr>
          <p:cNvPr id="1028" name="Picture 4" descr="http://www.pcgames.de/screenshots/1280x1024/2012/02/Logo-des-App-Store-von-Apple-400x300-4337d3888429118c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6" r="12657"/>
          <a:stretch/>
        </p:blipFill>
        <p:spPr bwMode="auto">
          <a:xfrm>
            <a:off x="7617093" y="2209800"/>
            <a:ext cx="993507" cy="98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dn.geekwire.com/wp-content/uploads/2014/01/windows-store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139" y="3493533"/>
            <a:ext cx="1070404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tse2.mm.bing.net/th?id=OIP.Ma5e184db8cbd8dea2e453156260f65d6H0&amp;pid=15.1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1" t="9711" r="7496" b="8277"/>
          <a:stretch/>
        </p:blipFill>
        <p:spPr bwMode="auto">
          <a:xfrm>
            <a:off x="6096000" y="2243853"/>
            <a:ext cx="1231929" cy="118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685800" y="2646114"/>
            <a:ext cx="1758206" cy="401886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en-US" sz="2000" dirty="0" smtClean="0"/>
              <a:t>GECCO 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46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Model: Users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24000"/>
            <a:ext cx="629602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 descr="https://tse1.mm.bing.net/th?&amp;id=OIP.Mfef892ba552ef6770e1f21a88d8680b0H0&amp;w=300&amp;h=300&amp;c=0&amp;pid=1.9&amp;rs=0&amp;p=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62" y="1981200"/>
            <a:ext cx="106899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s://tse1.mm.bing.net/th?&amp;id=OIP.Md3878cc478ed38d181e985bf3ea0ae02H0&amp;w=300&amp;h=300&amp;c=0&amp;pid=1.9&amp;rs=0&amp;p=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038600"/>
            <a:ext cx="1092454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13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86" y="1828800"/>
            <a:ext cx="6180352" cy="3096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462088"/>
            <a:ext cx="796290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72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parameters set up to mimic </a:t>
            </a:r>
            <a:r>
              <a:rPr lang="en-US" dirty="0" err="1" smtClean="0"/>
              <a:t>iOS</a:t>
            </a:r>
            <a:r>
              <a:rPr lang="en-US" dirty="0" smtClean="0"/>
              <a:t> app store in July 2008, simulated to June 2011</a:t>
            </a:r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154" y="2500313"/>
            <a:ext cx="6388587" cy="214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449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480" y="1143000"/>
            <a:ext cx="6553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589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Which developer strategy enables individual developers </a:t>
            </a:r>
            <a:r>
              <a:rPr lang="en-US" i="1" dirty="0" smtClean="0"/>
              <a:t>to be </a:t>
            </a:r>
            <a:r>
              <a:rPr lang="en-US" i="1" dirty="0"/>
              <a:t>most successful</a:t>
            </a:r>
            <a:r>
              <a:rPr lang="en-US" i="1" dirty="0" smtClean="0"/>
              <a:t>?</a:t>
            </a:r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i="1" dirty="0"/>
              <a:t>What is the diversity of apps produced by each strategy?</a:t>
            </a:r>
          </a:p>
          <a:p>
            <a:endParaRPr lang="en-US" i="1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2514600"/>
            <a:ext cx="638175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ine Callout 2 3"/>
          <p:cNvSpPr/>
          <p:nvPr/>
        </p:nvSpPr>
        <p:spPr>
          <a:xfrm rot="16200000">
            <a:off x="6096367" y="3209924"/>
            <a:ext cx="2514600" cy="904875"/>
          </a:xfrm>
          <a:prstGeom prst="borderCallout2">
            <a:avLst>
              <a:gd name="adj1" fmla="val 57983"/>
              <a:gd name="adj2" fmla="val -213"/>
              <a:gd name="adj3" fmla="val 57616"/>
              <a:gd name="adj4" fmla="val -33450"/>
              <a:gd name="adj5" fmla="val -397443"/>
              <a:gd name="adj6" fmla="val -354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Callout 2 5"/>
          <p:cNvSpPr/>
          <p:nvPr/>
        </p:nvSpPr>
        <p:spPr>
          <a:xfrm rot="5400000">
            <a:off x="2933699" y="962026"/>
            <a:ext cx="2295526" cy="5400675"/>
          </a:xfrm>
          <a:prstGeom prst="borderCallout2">
            <a:avLst>
              <a:gd name="adj1" fmla="val 49897"/>
              <a:gd name="adj2" fmla="val 496"/>
              <a:gd name="adj3" fmla="val -19322"/>
              <a:gd name="adj4" fmla="val -20828"/>
              <a:gd name="adj5" fmla="val 987"/>
              <a:gd name="adj6" fmla="val -2147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12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124200"/>
            <a:ext cx="6248400" cy="3686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Which strategy </a:t>
            </a:r>
            <a:r>
              <a:rPr lang="en-US" i="1" dirty="0"/>
              <a:t>enables the developer to </a:t>
            </a:r>
            <a:r>
              <a:rPr lang="en-US" i="1" dirty="0" smtClean="0"/>
              <a:t>improve as </a:t>
            </a:r>
            <a:r>
              <a:rPr lang="en-US" i="1" dirty="0"/>
              <a:t>they develop more apps? </a:t>
            </a:r>
          </a:p>
          <a:p>
            <a:pPr lvl="1"/>
            <a:r>
              <a:rPr lang="en-US" dirty="0" smtClean="0"/>
              <a:t>Optimizer – continuously improving upon itself</a:t>
            </a:r>
          </a:p>
          <a:p>
            <a:pPr lvl="1"/>
            <a:r>
              <a:rPr lang="en-US" dirty="0" smtClean="0"/>
              <a:t>Similar to (1+</a:t>
            </a:r>
            <a:r>
              <a:rPr lang="el-GR" dirty="0" smtClean="0"/>
              <a:t>λ</a:t>
            </a:r>
            <a:r>
              <a:rPr lang="en-US" dirty="0" smtClean="0"/>
              <a:t>) Evolutionary Strategy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66572" y="4000362"/>
            <a:ext cx="2362200" cy="990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687056" y="4000362"/>
            <a:ext cx="1143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Innovator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687056" y="4260866"/>
            <a:ext cx="1143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Milker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684008" y="4569028"/>
            <a:ext cx="145999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Optimizer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684008" y="4821685"/>
            <a:ext cx="145999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CopyCat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9593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When strategies compete, how often is each strategy </a:t>
            </a:r>
            <a:r>
              <a:rPr lang="en-US" i="1" dirty="0" smtClean="0"/>
              <a:t>chosen by </a:t>
            </a:r>
            <a:r>
              <a:rPr lang="en-US" i="1" dirty="0"/>
              <a:t>developers? </a:t>
            </a:r>
            <a:endParaRPr lang="en-US" i="1" dirty="0" smtClean="0"/>
          </a:p>
          <a:p>
            <a:pPr lvl="1"/>
            <a:r>
              <a:rPr lang="en-US" i="1" dirty="0" smtClean="0"/>
              <a:t>Copycat is least often chosen, others vary widely by individual run</a:t>
            </a:r>
          </a:p>
          <a:p>
            <a:pPr lvl="1"/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193" y="3429000"/>
            <a:ext cx="7100607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257800"/>
            <a:ext cx="25146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589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752600"/>
            <a:ext cx="8182357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944612" y="2809417"/>
            <a:ext cx="1143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Innovator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944612" y="3069921"/>
            <a:ext cx="1143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Milker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941564" y="3378083"/>
            <a:ext cx="145999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Optimizer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941564" y="3630740"/>
            <a:ext cx="145999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CopyCat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328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What </a:t>
            </a:r>
            <a:r>
              <a:rPr lang="en-US" i="1" dirty="0"/>
              <a:t>is the diversity of apps produced</a:t>
            </a:r>
            <a:r>
              <a:rPr lang="en-US" i="1" dirty="0" smtClean="0"/>
              <a:t>?</a:t>
            </a:r>
          </a:p>
          <a:p>
            <a:pPr lvl="1"/>
            <a:r>
              <a:rPr lang="en-US" dirty="0" err="1" smtClean="0"/>
              <a:t>FeatureCV</a:t>
            </a:r>
            <a:r>
              <a:rPr lang="en-US" dirty="0" smtClean="0"/>
              <a:t> much </a:t>
            </a:r>
            <a:r>
              <a:rPr lang="en-US" dirty="0" smtClean="0"/>
              <a:t>lower when </a:t>
            </a:r>
            <a:r>
              <a:rPr lang="en-US" dirty="0" smtClean="0"/>
              <a:t>developers can change strategies </a:t>
            </a:r>
            <a:r>
              <a:rPr lang="en-US" dirty="0" smtClean="0"/>
              <a:t>(2.33</a:t>
            </a:r>
            <a:r>
              <a:rPr lang="en-US" dirty="0"/>
              <a:t>%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/>
              <a:t>6.28</a:t>
            </a:r>
            <a:r>
              <a:rPr lang="en-US" smtClean="0"/>
              <a:t>%)</a:t>
            </a:r>
            <a:endParaRPr lang="en-US" dirty="0" smtClean="0"/>
          </a:p>
          <a:p>
            <a:pPr lvl="1"/>
            <a:r>
              <a:rPr lang="en-US" dirty="0" smtClean="0"/>
              <a:t>Apps evenly cover user preferences when developers are flexible</a:t>
            </a:r>
          </a:p>
          <a:p>
            <a:pPr lvl="1"/>
            <a:r>
              <a:rPr lang="en-US" dirty="0" smtClean="0"/>
              <a:t>Without all flexible developers, there were some user preferences that were not met by a single app!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4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Is this ecosystem able to improve its performance in the long term?</a:t>
            </a:r>
          </a:p>
          <a:p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62200"/>
            <a:ext cx="6515726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5763" y="54102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E1 = Fixed Strategies  E2 = Flexible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5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Previous Work</a:t>
            </a:r>
          </a:p>
          <a:p>
            <a:r>
              <a:rPr lang="en-US" dirty="0" smtClean="0"/>
              <a:t>Problem</a:t>
            </a:r>
          </a:p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Apps</a:t>
            </a:r>
          </a:p>
          <a:p>
            <a:pPr lvl="1"/>
            <a:r>
              <a:rPr lang="en-US" dirty="0" smtClean="0"/>
              <a:t>Developers</a:t>
            </a:r>
          </a:p>
          <a:p>
            <a:pPr lvl="1"/>
            <a:r>
              <a:rPr lang="en-US" dirty="0" smtClean="0"/>
              <a:t>Users</a:t>
            </a:r>
          </a:p>
          <a:p>
            <a:r>
              <a:rPr lang="en-US" dirty="0" smtClean="0"/>
              <a:t>Algorithm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Limitations</a:t>
            </a:r>
          </a:p>
          <a:p>
            <a:r>
              <a:rPr lang="en-US" dirty="0" smtClean="0"/>
              <a:t>Conclusions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1026" name="Picture 2" descr="http://blogs.which.co.uk/technology/files/2013/03/iphone_5_her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41" r="36186"/>
          <a:stretch/>
        </p:blipFill>
        <p:spPr bwMode="auto">
          <a:xfrm rot="20374585">
            <a:off x="5930668" y="3620344"/>
            <a:ext cx="2303052" cy="480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s.samsung.com/is/image/samsung/es_SM-G920FZKAPHE_001_Front_black?$TM-Gallery$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5" t="19567" r="33290" b="18644"/>
          <a:stretch/>
        </p:blipFill>
        <p:spPr bwMode="auto">
          <a:xfrm rot="19332886">
            <a:off x="7560972" y="959049"/>
            <a:ext cx="2436813" cy="451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42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reasons for choice of developer strategies</a:t>
            </a:r>
          </a:p>
          <a:p>
            <a:r>
              <a:rPr lang="en-US" dirty="0" smtClean="0"/>
              <a:t>Overly simplistic models for user downloads</a:t>
            </a:r>
          </a:p>
          <a:p>
            <a:pPr lvl="1"/>
            <a:r>
              <a:rPr lang="en-US" dirty="0" smtClean="0"/>
              <a:t>Wanted </a:t>
            </a:r>
            <a:r>
              <a:rPr lang="en-US" dirty="0" err="1" smtClean="0"/>
              <a:t>vs</a:t>
            </a:r>
            <a:r>
              <a:rPr lang="en-US" dirty="0" smtClean="0"/>
              <a:t> unwanted features</a:t>
            </a:r>
          </a:p>
          <a:p>
            <a:pPr lvl="1"/>
            <a:r>
              <a:rPr lang="en-US" dirty="0" smtClean="0"/>
              <a:t>Feature closeness to desired features</a:t>
            </a:r>
          </a:p>
          <a:p>
            <a:pPr lvl="1"/>
            <a:r>
              <a:rPr lang="en-US" dirty="0" smtClean="0"/>
              <a:t>App popularity</a:t>
            </a:r>
          </a:p>
          <a:p>
            <a:pPr lvl="1"/>
            <a:r>
              <a:rPr lang="en-US" dirty="0" smtClean="0"/>
              <a:t>Currently owned apps</a:t>
            </a:r>
          </a:p>
          <a:p>
            <a:r>
              <a:rPr lang="en-US" dirty="0" smtClean="0"/>
              <a:t>Lack </a:t>
            </a:r>
            <a:r>
              <a:rPr lang="en-US" dirty="0"/>
              <a:t>of evidence that results predict </a:t>
            </a:r>
            <a:r>
              <a:rPr lang="en-US" dirty="0" smtClean="0"/>
              <a:t>reality</a:t>
            </a:r>
          </a:p>
          <a:p>
            <a:r>
              <a:rPr lang="en-US" dirty="0" smtClean="0"/>
              <a:t>No mention of how strategies are selected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1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Copycat is most lucrative for developers</a:t>
            </a:r>
          </a:p>
          <a:p>
            <a:pPr lvl="1"/>
            <a:r>
              <a:rPr lang="en-US" dirty="0" smtClean="0"/>
              <a:t>This only works when a minority of developers follow copycat strategy</a:t>
            </a:r>
          </a:p>
          <a:p>
            <a:pPr lvl="1"/>
            <a:r>
              <a:rPr lang="en-US" dirty="0" smtClean="0"/>
              <a:t>Good apps needed from other developers to be copied</a:t>
            </a:r>
          </a:p>
          <a:p>
            <a:r>
              <a:rPr lang="en-US" dirty="0" smtClean="0"/>
              <a:t>App diversity and fitness over time is improved by making developer strategies flexible</a:t>
            </a:r>
          </a:p>
          <a:p>
            <a:r>
              <a:rPr lang="en-US" dirty="0" smtClean="0"/>
              <a:t>More work needed in comparing results to real world and adjusting models accordingly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4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NGGZ7MT\AppData\Local\Microsoft\Windows\Temporary Internet Files\Content.IE5\N691L41P\MP90039883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8259020" cy="5562600"/>
          </a:xfrm>
          <a:prstGeom prst="rect">
            <a:avLst/>
          </a:prstGeom>
          <a:noFill/>
          <a:effectLst>
            <a:softEdge rad="228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3"/>
          <p:cNvSpPr txBox="1">
            <a:spLocks/>
          </p:cNvSpPr>
          <p:nvPr/>
        </p:nvSpPr>
        <p:spPr>
          <a:xfrm>
            <a:off x="609600" y="1295400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0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has been little work in mobile app ecosystem modeling, but a lot of related work in ecosystem modeling.</a:t>
            </a:r>
          </a:p>
          <a:p>
            <a:r>
              <a:rPr lang="en-US" dirty="0" smtClean="0"/>
              <a:t>Garg and </a:t>
            </a:r>
            <a:r>
              <a:rPr lang="en-US" dirty="0" err="1" smtClean="0"/>
              <a:t>Telang</a:t>
            </a:r>
            <a:r>
              <a:rPr lang="en-US" dirty="0"/>
              <a:t> </a:t>
            </a:r>
            <a:r>
              <a:rPr lang="en-US" dirty="0" smtClean="0"/>
              <a:t>– strategy to infer the sales based on ranking</a:t>
            </a:r>
          </a:p>
          <a:p>
            <a:r>
              <a:rPr lang="en-US" dirty="0" err="1" smtClean="0"/>
              <a:t>Bohmer</a:t>
            </a:r>
            <a:r>
              <a:rPr lang="en-US" dirty="0" smtClean="0"/>
              <a:t> – developed app to collect mobile app usage data</a:t>
            </a:r>
          </a:p>
          <a:p>
            <a:r>
              <a:rPr lang="en-US" dirty="0" smtClean="0"/>
              <a:t>Holland – agent based models to model complex systems by the interaction of autonomous “agents”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endParaRPr lang="en-US" b="1" dirty="0" smtClean="0"/>
          </a:p>
          <a:p>
            <a:pPr marL="109728" indent="0" algn="ctr">
              <a:buNone/>
            </a:pPr>
            <a:r>
              <a:rPr lang="en-US" dirty="0" smtClean="0"/>
              <a:t>App developers are always competing with each other to get more downloads of their apps.</a:t>
            </a:r>
          </a:p>
          <a:p>
            <a:pPr marL="109728" indent="0" algn="ctr">
              <a:buNone/>
            </a:pPr>
            <a:endParaRPr lang="en-US" dirty="0" smtClean="0"/>
          </a:p>
          <a:p>
            <a:pPr marL="109728" indent="0" algn="ctr">
              <a:buNone/>
            </a:pPr>
            <a:endParaRPr lang="en-US" dirty="0" smtClean="0"/>
          </a:p>
          <a:p>
            <a:pPr marL="109728" indent="0" algn="ctr">
              <a:buNone/>
            </a:pPr>
            <a:r>
              <a:rPr lang="en-US" dirty="0" smtClean="0"/>
              <a:t>What strategy should app developers use to be successful?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pays to </a:t>
            </a:r>
            <a:r>
              <a:rPr lang="en-US" dirty="0"/>
              <a:t>be</a:t>
            </a:r>
            <a:r>
              <a:rPr lang="en-US" dirty="0" smtClean="0"/>
              <a:t> a successful app developer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Angry Birds revenue of $100 Million in 2011</a:t>
            </a:r>
          </a:p>
          <a:p>
            <a:endParaRPr lang="en-US" dirty="0" smtClean="0"/>
          </a:p>
          <a:p>
            <a:r>
              <a:rPr lang="en-US" dirty="0" smtClean="0"/>
              <a:t>Total revenue projected to reach $77 Billion by 2017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care?</a:t>
            </a:r>
            <a:endParaRPr lang="en-US" dirty="0"/>
          </a:p>
        </p:txBody>
      </p:sp>
      <p:pic>
        <p:nvPicPr>
          <p:cNvPr id="2050" name="Picture 2" descr="http://1.bp.blogspot.com/_mvNr_X5-d9Y/TEsagGI_rwI/AAAAAAAAAAc/bu6-S3mqXoY/S760/dollar-signs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792" y="2209800"/>
            <a:ext cx="838200" cy="89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cons.iconarchive.com/icons/femfoyou/angry-birds/1024/angry-bird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09799"/>
            <a:ext cx="1295401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13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4513" y="246185"/>
            <a:ext cx="8229600" cy="1143000"/>
          </a:xfrm>
        </p:spPr>
        <p:txBody>
          <a:bodyPr/>
          <a:lstStyle/>
          <a:p>
            <a:r>
              <a:rPr lang="en-US" dirty="0" smtClean="0"/>
              <a:t>The Model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926123" y="1460562"/>
            <a:ext cx="6324600" cy="25146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2" descr="Image result for facebook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facebook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7" descr="Image result for social media app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7" y="1932049"/>
            <a:ext cx="29051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74423" y="1078037"/>
            <a:ext cx="1404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App Store</a:t>
            </a:r>
            <a:endParaRPr lang="en-US" sz="2000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09" y="4419600"/>
            <a:ext cx="1576387" cy="157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128255" y="5686364"/>
            <a:ext cx="214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App Developers</a:t>
            </a:r>
            <a:endParaRPr lang="en-US" sz="2000" dirty="0"/>
          </a:p>
        </p:txBody>
      </p:sp>
      <p:sp>
        <p:nvSpPr>
          <p:cNvPr id="9" name="AutoShape 12" descr="Image result for smartphone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43" y="4624203"/>
            <a:ext cx="1400358" cy="1400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172200" y="6086474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App Users</a:t>
            </a:r>
            <a:endParaRPr lang="en-US" sz="2000" dirty="0"/>
          </a:p>
        </p:txBody>
      </p:sp>
      <p:sp>
        <p:nvSpPr>
          <p:cNvPr id="10" name="Up Arrow 9"/>
          <p:cNvSpPr/>
          <p:nvPr/>
        </p:nvSpPr>
        <p:spPr>
          <a:xfrm rot="1500000">
            <a:off x="1931524" y="3872563"/>
            <a:ext cx="308945" cy="7965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 rot="9120000">
            <a:off x="6360044" y="3736618"/>
            <a:ext cx="381000" cy="838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4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Represented by 10x10 binary grid of “features”</a:t>
            </a:r>
          </a:p>
          <a:p>
            <a:r>
              <a:rPr lang="en-US" dirty="0" smtClean="0"/>
              <a:t>Features occupying spaces on the grid near each other represent similar features</a:t>
            </a:r>
          </a:p>
          <a:p>
            <a:r>
              <a:rPr lang="en-US" dirty="0" smtClean="0"/>
              <a:t>Feature grid is filled depending on the strategy used by the app developer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Model: Apps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68433"/>
          <a:stretch/>
        </p:blipFill>
        <p:spPr bwMode="auto">
          <a:xfrm>
            <a:off x="6013572" y="4191000"/>
            <a:ext cx="1987428" cy="213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54" b="50000"/>
          <a:stretch/>
        </p:blipFill>
        <p:spPr bwMode="auto">
          <a:xfrm>
            <a:off x="3493110" y="4191001"/>
            <a:ext cx="2005013" cy="213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985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 develop apps at regular intervals, using one of four strategies. SOME can change strategies throughout simulation</a:t>
            </a:r>
          </a:p>
          <a:p>
            <a:pPr lvl="1"/>
            <a:r>
              <a:rPr lang="en-US" i="1" u="sng" dirty="0" smtClean="0"/>
              <a:t>Innovator</a:t>
            </a:r>
            <a:r>
              <a:rPr lang="en-US" u="sng" dirty="0" smtClean="0"/>
              <a:t>: </a:t>
            </a:r>
            <a:r>
              <a:rPr lang="en-US" dirty="0" smtClean="0"/>
              <a:t>Creates new, totally different apps each time</a:t>
            </a:r>
          </a:p>
          <a:p>
            <a:pPr lvl="1"/>
            <a:r>
              <a:rPr lang="en-US" i="1" u="sng" dirty="0" err="1" smtClean="0"/>
              <a:t>Milker</a:t>
            </a:r>
            <a:r>
              <a:rPr lang="en-US" u="sng" dirty="0" smtClean="0"/>
              <a:t>: </a:t>
            </a:r>
            <a:r>
              <a:rPr lang="en-US" dirty="0" smtClean="0"/>
              <a:t>Produces apps that are a variation of their most recent app</a:t>
            </a:r>
          </a:p>
          <a:p>
            <a:pPr lvl="1"/>
            <a:r>
              <a:rPr lang="en-US" i="1" u="sng" dirty="0" smtClean="0"/>
              <a:t>Optimizer: </a:t>
            </a:r>
            <a:r>
              <a:rPr lang="en-US" dirty="0" smtClean="0"/>
              <a:t>Develops apps that are a variation of their best app to date</a:t>
            </a:r>
          </a:p>
          <a:p>
            <a:pPr lvl="1"/>
            <a:r>
              <a:rPr lang="en-US" i="1" u="sng" dirty="0" smtClean="0"/>
              <a:t>Copycat: </a:t>
            </a:r>
            <a:r>
              <a:rPr lang="en-US" dirty="0"/>
              <a:t> </a:t>
            </a:r>
            <a:r>
              <a:rPr lang="en-US" dirty="0" smtClean="0"/>
              <a:t>Duplicates current best selling apps, with minor variations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Model: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5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10x10 grid representing desired features</a:t>
            </a:r>
          </a:p>
          <a:p>
            <a:r>
              <a:rPr lang="en-US" dirty="0" smtClean="0"/>
              <a:t>All users have same blank 5x5 block of unwanted features</a:t>
            </a:r>
          </a:p>
          <a:p>
            <a:r>
              <a:rPr lang="en-US" dirty="0" smtClean="0"/>
              <a:t>User downloads apps at regular intervals</a:t>
            </a:r>
          </a:p>
          <a:p>
            <a:r>
              <a:rPr lang="en-US" dirty="0" smtClean="0"/>
              <a:t>All apps that include only desired features are downloaded at each interval</a:t>
            </a:r>
          </a:p>
          <a:p>
            <a:r>
              <a:rPr lang="en-US" dirty="0" smtClean="0"/>
              <a:t>User population increases over time governed by sigmoid growth function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Model: Users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48" t="24122" b="24482"/>
          <a:stretch/>
        </p:blipFill>
        <p:spPr bwMode="auto">
          <a:xfrm>
            <a:off x="6019800" y="4767661"/>
            <a:ext cx="1981200" cy="1861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811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1745</TotalTime>
  <Words>1237</Words>
  <Application>Microsoft Office PowerPoint</Application>
  <PresentationFormat>On-screen Show (4:3)</PresentationFormat>
  <Paragraphs>195</Paragraphs>
  <Slides>22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Concourse</vt:lpstr>
      <vt:lpstr>How to be a Successful App Developer: Lessons from the Simulation of an App Ecosystem</vt:lpstr>
      <vt:lpstr>Overview</vt:lpstr>
      <vt:lpstr>Previous Work</vt:lpstr>
      <vt:lpstr>Problem</vt:lpstr>
      <vt:lpstr>Why do we care?</vt:lpstr>
      <vt:lpstr>The Model</vt:lpstr>
      <vt:lpstr>The Model: Apps</vt:lpstr>
      <vt:lpstr>The Model: Developers</vt:lpstr>
      <vt:lpstr>The Model: Users</vt:lpstr>
      <vt:lpstr>The Model: Users</vt:lpstr>
      <vt:lpstr>Algorithm</vt:lpstr>
      <vt:lpstr>Algorithm</vt:lpstr>
      <vt:lpstr>Algorithm</vt:lpstr>
      <vt:lpstr>Results</vt:lpstr>
      <vt:lpstr>Results</vt:lpstr>
      <vt:lpstr>Results</vt:lpstr>
      <vt:lpstr>Results</vt:lpstr>
      <vt:lpstr>Results</vt:lpstr>
      <vt:lpstr>Results</vt:lpstr>
      <vt:lpstr>Limitations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Vince</cp:lastModifiedBy>
  <cp:revision>157</cp:revision>
  <cp:lastPrinted>2015-11-23T14:24:23Z</cp:lastPrinted>
  <dcterms:created xsi:type="dcterms:W3CDTF">2006-08-16T00:00:00Z</dcterms:created>
  <dcterms:modified xsi:type="dcterms:W3CDTF">2015-11-23T15:51:30Z</dcterms:modified>
</cp:coreProperties>
</file>