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2"/>
  </p:notesMasterIdLst>
  <p:sldIdLst>
    <p:sldId id="256" r:id="rId2"/>
    <p:sldId id="291" r:id="rId3"/>
    <p:sldId id="290" r:id="rId4"/>
    <p:sldId id="275" r:id="rId5"/>
    <p:sldId id="295" r:id="rId6"/>
    <p:sldId id="292" r:id="rId7"/>
    <p:sldId id="294" r:id="rId8"/>
    <p:sldId id="29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0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3056" autoAdjust="0"/>
  </p:normalViewPr>
  <p:slideViewPr>
    <p:cSldViewPr>
      <p:cViewPr varScale="1">
        <p:scale>
          <a:sx n="61" d="100"/>
          <a:sy n="61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</a:t>
            </a:r>
            <a:r>
              <a:rPr lang="en-US" baseline="0" dirty="0" smtClean="0"/>
              <a:t> average fitness at each </a:t>
            </a:r>
            <a:r>
              <a:rPr lang="en-US" baseline="0" dirty="0" smtClean="0"/>
              <a:t>generation </a:t>
            </a:r>
            <a:r>
              <a:rPr lang="en-US" baseline="0" dirty="0" smtClean="0"/>
              <a:t>for each configuration type.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Only first 100 generations are shown since lines become steady after </a:t>
            </a:r>
            <a:r>
              <a:rPr lang="en-US" baseline="0" dirty="0" smtClean="0"/>
              <a:t>100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Offspring </a:t>
            </a:r>
            <a:r>
              <a:rPr lang="en-US" baseline="0" dirty="0" smtClean="0"/>
              <a:t>of 48 also arrives at a better overall fitness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same average as previous slide, but with error bars showing</a:t>
            </a:r>
            <a:r>
              <a:rPr lang="en-US" baseline="0" dirty="0" smtClean="0"/>
              <a:t> the 95% confidence interval.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Overall error bars are pretty small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all three cases, error bars get smaller as the number of generations increases.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This is because the population is becoming less diverse.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Expert only used one or the other at a time,</a:t>
            </a:r>
            <a:r>
              <a:rPr lang="en-US" baseline="0" dirty="0" smtClean="0"/>
              <a:t> because this is realistic scenario, plus the scale would be difficult to get exactly right, thus the fitness would be worse (since it is a raw subtraction)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Wiener </a:t>
            </a:r>
            <a:r>
              <a:rPr lang="en-US" baseline="0" dirty="0" smtClean="0"/>
              <a:t>is </a:t>
            </a:r>
            <a:r>
              <a:rPr lang="en-US" baseline="0" dirty="0" smtClean="0"/>
              <a:t>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Difficult to compare to expert results, not usually done this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Weiner</a:t>
            </a:r>
            <a:r>
              <a:rPr lang="en-US" baseline="0" dirty="0" smtClean="0"/>
              <a:t> is better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</a:t>
            </a:r>
            <a:r>
              <a:rPr lang="en-US" baseline="0" dirty="0" smtClean="0"/>
              <a:t>can improve, but with the </a:t>
            </a:r>
            <a:r>
              <a:rPr lang="en-US" baseline="0" dirty="0" smtClean="0"/>
              <a:t>computation </a:t>
            </a:r>
            <a:r>
              <a:rPr lang="en-US" baseline="0" dirty="0" smtClean="0"/>
              <a:t>time the gain </a:t>
            </a:r>
            <a:r>
              <a:rPr lang="en-US" baseline="0" dirty="0" smtClean="0"/>
              <a:t>isn't </a:t>
            </a:r>
            <a:r>
              <a:rPr lang="en-US" baseline="0" dirty="0" smtClean="0"/>
              <a:t>that great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6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</a:t>
            </a:r>
            <a:r>
              <a:rPr lang="en-US" baseline="0" dirty="0" smtClean="0"/>
              <a:t> of applications for cars</a:t>
            </a:r>
          </a:p>
          <a:p>
            <a:r>
              <a:rPr lang="en-US" baseline="0" dirty="0" smtClean="0"/>
              <a:t>Cell phone calls</a:t>
            </a:r>
          </a:p>
          <a:p>
            <a:r>
              <a:rPr lang="en-US" baseline="0" dirty="0" smtClean="0"/>
              <a:t>Voice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Covariance Matrix Adaptation</a:t>
            </a:r>
            <a:r>
              <a:rPr lang="en-US" baseline="0" dirty="0" smtClean="0"/>
              <a:t> – Evolutionary strategies</a:t>
            </a:r>
            <a:endParaRPr lang="en-US" dirty="0" smtClean="0"/>
          </a:p>
          <a:p>
            <a:r>
              <a:rPr lang="en-US" dirty="0" smtClean="0"/>
              <a:t>Covariance matrix “learns” relationships</a:t>
            </a:r>
            <a:r>
              <a:rPr lang="en-US" baseline="0" dirty="0" smtClean="0"/>
              <a:t> between the variables.</a:t>
            </a:r>
          </a:p>
          <a:p>
            <a:r>
              <a:rPr lang="en-US" baseline="0" dirty="0" smtClean="0"/>
              <a:t>Helps point mutation in the right n-dimensional direction, using these 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Fourier domain</a:t>
            </a:r>
            <a:r>
              <a:rPr lang="en-US" baseline="0" dirty="0" smtClean="0"/>
              <a:t> – results in energy values for different frequency bins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Version we’re using: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S.F. Boll (1979): "Suppression of acoustic noise in speech using spectral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subtraction."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Transactions on ASSP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113–120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 piece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signal that is noise only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Noise Margin = threshold of difference between Y and N that will be considered noise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Hang Over = number of samples that will be considered noise once noise flag is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Code adapted from Two-Step</a:t>
            </a:r>
            <a:r>
              <a:rPr lang="en-US" baseline="0" dirty="0" smtClean="0"/>
              <a:t> Noise Reduction version of </a:t>
            </a:r>
            <a:r>
              <a:rPr lang="en-US" dirty="0" err="1" smtClean="0"/>
              <a:t>WeinerNoiseReduction</a:t>
            </a:r>
            <a:r>
              <a:rPr lang="en-US" baseline="0" dirty="0" smtClean="0"/>
              <a:t> by Pascal </a:t>
            </a:r>
            <a:r>
              <a:rPr lang="en-US" baseline="0" dirty="0" err="1" smtClean="0"/>
              <a:t>Scalart</a:t>
            </a:r>
            <a:r>
              <a:rPr lang="en-US" baseline="0" dirty="0" smtClean="0"/>
              <a:t> (2009)</a:t>
            </a:r>
          </a:p>
          <a:p>
            <a:endParaRPr lang="en-US" baseline="0" dirty="0" smtClean="0"/>
          </a:p>
          <a:p>
            <a:r>
              <a:rPr lang="en-US" baseline="0" dirty="0" smtClean="0"/>
              <a:t>y(t) is what we can hear (</a:t>
            </a:r>
            <a:r>
              <a:rPr lang="en-US" baseline="0" dirty="0" err="1" smtClean="0"/>
              <a:t>nosiy</a:t>
            </a:r>
            <a:r>
              <a:rPr lang="en-US" baseline="0" dirty="0" smtClean="0"/>
              <a:t> speech)</a:t>
            </a:r>
          </a:p>
          <a:p>
            <a:r>
              <a:rPr lang="en-US" baseline="0" dirty="0" smtClean="0"/>
              <a:t>x(t) is the unknown clean speech that</a:t>
            </a:r>
          </a:p>
          <a:p>
            <a:r>
              <a:rPr lang="en-US" baseline="0" dirty="0" smtClean="0"/>
              <a:t>n(t) is additive noise</a:t>
            </a:r>
          </a:p>
          <a:p>
            <a:r>
              <a:rPr lang="en-US" baseline="0" dirty="0" smtClean="0"/>
              <a:t>h(t) is the Linear Time Invariant system applied to x (in this case, the car)</a:t>
            </a:r>
          </a:p>
          <a:p>
            <a:endParaRPr lang="en-US" baseline="0" dirty="0" smtClean="0"/>
          </a:p>
          <a:p>
            <a:r>
              <a:rPr lang="en-US" baseline="0" dirty="0" smtClean="0"/>
              <a:t>Y is power spectral density of noisy speech</a:t>
            </a:r>
          </a:p>
          <a:p>
            <a:r>
              <a:rPr lang="en-US" baseline="0" dirty="0" smtClean="0"/>
              <a:t>N is power spectral density of noise-only portion of signal</a:t>
            </a:r>
          </a:p>
          <a:p>
            <a:r>
              <a:rPr lang="en-US" baseline="0" dirty="0" smtClean="0"/>
              <a:t>H(f) is FFT of h(t). In this case h(t) ~= 1. For real system h(t) would have to do with acoustics of the car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above threshold, does nothing</a:t>
            </a:r>
          </a:p>
          <a:p>
            <a:r>
              <a:rPr lang="en-US" baseline="0" dirty="0" smtClean="0"/>
              <a:t>When below threshold, attenuates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made hold = 0 and attack = release to 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Weighted recombination = best individuals are given higher</a:t>
            </a:r>
            <a:r>
              <a:rPr lang="en-US" baseline="0" dirty="0" smtClean="0"/>
              <a:t> weight when computing the new distribution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a black box problem</a:t>
            </a:r>
          </a:p>
          <a:p>
            <a:r>
              <a:rPr lang="en-US" baseline="0" dirty="0" smtClean="0"/>
              <a:t>ES saw parameters cut off at 0 and 1</a:t>
            </a:r>
          </a:p>
          <a:p>
            <a:r>
              <a:rPr lang="en-US" baseline="0" dirty="0" smtClean="0"/>
              <a:t>Scales were applied during fitness function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 are given wider than usual space as to not make too many 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13.png"/><Relationship Id="rId4" Type="http://schemas.openxmlformats.org/officeDocument/2006/relationships/audio" Target="../media/media2.wav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80010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Evolutionary Computation for Speech Enhancement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15208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B</a:t>
            </a:r>
            <a:r>
              <a:rPr lang="en-US" sz="2000" dirty="0" smtClean="0"/>
              <a:t>y: Vince Fasburg and Josh Thomas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/>
              <p:cNvSpPr txBox="1">
                <a:spLocks/>
              </p:cNvSpPr>
              <p:nvPr/>
            </p:nvSpPr>
            <p:spPr>
              <a:xfrm>
                <a:off x="457200" y="1481328"/>
                <a:ext cx="8229600" cy="452596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365760" lvl="1" indent="-256032"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r>
                  <a:rPr lang="en-US" sz="2700" dirty="0"/>
                  <a:t>Average of the differences between the clean audio file and the processed audio file</a:t>
                </a:r>
                <a:r>
                  <a:rPr lang="en-US" sz="2700" dirty="0" smtClean="0"/>
                  <a:t>.</a:t>
                </a:r>
              </a:p>
              <a:p>
                <a:pPr marL="365760" lvl="1" indent="-256032"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endParaRPr lang="en-US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𝐹𝑖𝑡𝑛𝑒𝑠𝑠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𝐴𝐵𝑆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𝐶𝑙𝑒𝑎𝑛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𝑃𝑟𝑜𝑐𝑒𝑠𝑠𝑒𝑑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i="1" dirty="0" smtClean="0"/>
              </a:p>
              <a:p>
                <a:pPr marL="393192" lvl="1" indent="0">
                  <a:buNone/>
                </a:pPr>
                <a:endParaRPr lang="en-US" i="1" dirty="0"/>
              </a:p>
              <a:p>
                <a:r>
                  <a:rPr lang="en-US" dirty="0" smtClean="0"/>
                  <a:t>Lower fitness is desired since it will have less difference from the clean file.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81328"/>
                <a:ext cx="8229600" cy="4525963"/>
              </a:xfrm>
              <a:prstGeom prst="rect">
                <a:avLst/>
              </a:prstGeom>
              <a:blipFill rotWithShape="1">
                <a:blip r:embed="rId3"/>
                <a:stretch>
                  <a:fillRect t="-1213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r>
              <a:rPr lang="en-US" dirty="0" smtClean="0"/>
              <a:t>Three different run configurations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: </a:t>
            </a:r>
            <a:r>
              <a:rPr lang="en-US" dirty="0" smtClean="0"/>
              <a:t>Offspring of </a:t>
            </a:r>
            <a:r>
              <a:rPr lang="en-US" dirty="0"/>
              <a:t>12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: </a:t>
            </a:r>
            <a:r>
              <a:rPr lang="en-US" dirty="0" smtClean="0"/>
              <a:t>Offspring</a:t>
            </a:r>
            <a:r>
              <a:rPr lang="en-US" dirty="0" smtClean="0"/>
              <a:t> </a:t>
            </a:r>
            <a:r>
              <a:rPr lang="en-US" dirty="0"/>
              <a:t>of 24</a:t>
            </a:r>
          </a:p>
          <a:p>
            <a:pPr lvl="1"/>
            <a:r>
              <a:rPr lang="en-US" dirty="0" smtClean="0"/>
              <a:t>3</a:t>
            </a:r>
            <a:r>
              <a:rPr lang="en-US" dirty="0"/>
              <a:t>: </a:t>
            </a:r>
            <a:r>
              <a:rPr lang="en-US" dirty="0" smtClean="0"/>
              <a:t>Offspring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48</a:t>
            </a:r>
          </a:p>
          <a:p>
            <a:r>
              <a:rPr lang="en-US" dirty="0"/>
              <a:t>50 runs per </a:t>
            </a:r>
            <a:r>
              <a:rPr lang="en-US" dirty="0" smtClean="0"/>
              <a:t>configuration</a:t>
            </a:r>
            <a:endParaRPr lang="en-US" dirty="0" smtClean="0"/>
          </a:p>
          <a:p>
            <a:r>
              <a:rPr lang="en-US" dirty="0" smtClean="0"/>
              <a:t>300 </a:t>
            </a:r>
            <a:r>
              <a:rPr lang="en-US" dirty="0" smtClean="0"/>
              <a:t>Generations per run</a:t>
            </a:r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2" descr="C:\GEAviationSystems\Edison\MSU\Classes\CSE_848\cse_848\project\avg_fitnes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4" t="2942" r="7686" b="2689"/>
          <a:stretch/>
        </p:blipFill>
        <p:spPr bwMode="auto">
          <a:xfrm>
            <a:off x="381000" y="1447800"/>
            <a:ext cx="8534400" cy="45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9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2" descr="C:\GEAviationSystems\Edison\MSU\Classes\CSE_848\cse_848\project\CI_1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" r="7601"/>
          <a:stretch/>
        </p:blipFill>
        <p:spPr bwMode="auto">
          <a:xfrm>
            <a:off x="152400" y="1373186"/>
            <a:ext cx="4344026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GEAviationSystems\Edison\MSU\Classes\CSE_848\cse_848\project\CI_2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7332"/>
          <a:stretch/>
        </p:blipFill>
        <p:spPr bwMode="auto">
          <a:xfrm>
            <a:off x="4671512" y="1371600"/>
            <a:ext cx="4336511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GEAviationSystems\Edison\MSU\Classes\CSE_848\cse_848\project\CI_48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6" r="7943"/>
          <a:stretch/>
        </p:blipFill>
        <p:spPr bwMode="auto">
          <a:xfrm>
            <a:off x="2405396" y="3962400"/>
            <a:ext cx="4376404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1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04970"/>
              </p:ext>
            </p:extLst>
          </p:nvPr>
        </p:nvGraphicFramePr>
        <p:xfrm>
          <a:off x="838200" y="1767840"/>
          <a:ext cx="7542618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  <a:gridCol w="1066800"/>
                <a:gridCol w="1066800"/>
                <a:gridCol w="1065618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12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Wiener Gain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Wiener Smoothing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Spec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Sub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 Gain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Noise 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13.65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18.92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0.69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Noise Margin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18.23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15.35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Hang Over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9.33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0.58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18.16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Threshold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Attack/Release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1.25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1.25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0.0301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0.0316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0.0225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0.0223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0.0225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6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dirty="0" smtClean="0"/>
              <a:t>Running the best results with only</a:t>
            </a:r>
          </a:p>
          <a:p>
            <a:pPr marL="109728" indent="0" algn="ctr">
              <a:buNone/>
            </a:pPr>
            <a:r>
              <a:rPr lang="en-US" dirty="0" smtClean="0"/>
              <a:t>the Wiener Filter</a:t>
            </a:r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062854"/>
              </p:ext>
            </p:extLst>
          </p:nvPr>
        </p:nvGraphicFramePr>
        <p:xfrm>
          <a:off x="2514600" y="2910840"/>
          <a:ext cx="43434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Wiener Gain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Wiener Smoothing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Spec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Sub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 Gain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0.0301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0.0270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1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dirty="0" smtClean="0"/>
              <a:t>Running the best results with only</a:t>
            </a:r>
          </a:p>
          <a:p>
            <a:pPr marL="109728" indent="0" algn="ctr">
              <a:buNone/>
            </a:pPr>
            <a:r>
              <a:rPr lang="en-US" dirty="0" smtClean="0"/>
              <a:t>Spectral Subtraction</a:t>
            </a:r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86099"/>
              </p:ext>
            </p:extLst>
          </p:nvPr>
        </p:nvGraphicFramePr>
        <p:xfrm>
          <a:off x="2514600" y="2910840"/>
          <a:ext cx="434340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Wiener Gain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Spec Sub Gain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Noise 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18.92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Noise Margin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Hang Over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0.58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0.0316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0.0354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9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I_am_sitting_clean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572806" y="1524000"/>
            <a:ext cx="6096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800000" flipH="1" flipV="1">
            <a:off x="533400" y="1644134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Clean File</a:t>
            </a:r>
            <a:endParaRPr lang="en-US" dirty="0"/>
          </a:p>
        </p:txBody>
      </p:sp>
      <p:pic>
        <p:nvPicPr>
          <p:cNvPr id="6" name="I_am_sitting_dirty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72806" y="2743200"/>
            <a:ext cx="609600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0800000" flipH="1" flipV="1">
            <a:off x="533399" y="2907267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Dirty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0800000" flipH="1" flipV="1">
            <a:off x="533400" y="4126468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Processed File</a:t>
            </a:r>
            <a:endParaRPr lang="en-US" dirty="0"/>
          </a:p>
        </p:txBody>
      </p:sp>
      <p:pic>
        <p:nvPicPr>
          <p:cNvPr id="10" name="I_am_sitting_processed2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90800" y="3962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8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9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92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mprove </a:t>
            </a:r>
            <a:r>
              <a:rPr lang="en-US" dirty="0" smtClean="0"/>
              <a:t>upon the expert results with </a:t>
            </a:r>
            <a:r>
              <a:rPr lang="en-US" dirty="0" smtClean="0"/>
              <a:t>ES</a:t>
            </a:r>
            <a:endParaRPr lang="en-US" dirty="0" smtClean="0"/>
          </a:p>
          <a:p>
            <a:r>
              <a:rPr lang="en-US" dirty="0"/>
              <a:t>Fitness is improved from expert </a:t>
            </a:r>
            <a:r>
              <a:rPr lang="en-US" dirty="0" smtClean="0"/>
              <a:t>results</a:t>
            </a:r>
            <a:endParaRPr lang="en-US" dirty="0"/>
          </a:p>
          <a:p>
            <a:pPr lvl="1"/>
            <a:r>
              <a:rPr lang="en-US" dirty="0"/>
              <a:t>Computation time of EC may not be worth </a:t>
            </a:r>
            <a:r>
              <a:rPr lang="en-US" dirty="0" smtClean="0"/>
              <a:t>it </a:t>
            </a:r>
            <a:endParaRPr lang="en-US" dirty="0" smtClean="0"/>
          </a:p>
          <a:p>
            <a:r>
              <a:rPr lang="en-US" dirty="0" smtClean="0"/>
              <a:t>Wiener Filter is better than Spectral Subtraction at reducing noise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03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fitness function </a:t>
            </a:r>
          </a:p>
          <a:p>
            <a:pPr lvl="1"/>
            <a:r>
              <a:rPr lang="en-US" dirty="0" smtClean="0"/>
              <a:t>tuned to human hearing</a:t>
            </a:r>
          </a:p>
          <a:p>
            <a:pPr lvl="1"/>
            <a:r>
              <a:rPr lang="en-US" dirty="0" smtClean="0"/>
              <a:t>for computer interpretation</a:t>
            </a:r>
          </a:p>
          <a:p>
            <a:r>
              <a:rPr lang="en-US" dirty="0" smtClean="0"/>
              <a:t>Evolve different combinations of de-noising algorithms alongside parameters</a:t>
            </a:r>
          </a:p>
          <a:p>
            <a:pPr lvl="1"/>
            <a:r>
              <a:rPr lang="en-US" dirty="0" smtClean="0"/>
              <a:t>Genetic programming</a:t>
            </a:r>
          </a:p>
          <a:p>
            <a:r>
              <a:rPr lang="en-US" dirty="0" smtClean="0"/>
              <a:t>Variety of audio samples</a:t>
            </a:r>
          </a:p>
          <a:p>
            <a:pPr lvl="1"/>
            <a:r>
              <a:rPr lang="en-US" dirty="0" smtClean="0"/>
              <a:t>Different voices</a:t>
            </a:r>
          </a:p>
          <a:p>
            <a:pPr lvl="1"/>
            <a:r>
              <a:rPr lang="en-US" dirty="0" smtClean="0"/>
              <a:t>Different noise situations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CMA-ES</a:t>
            </a:r>
          </a:p>
          <a:p>
            <a:pPr lvl="1"/>
            <a:r>
              <a:rPr lang="en-US" dirty="0" smtClean="0"/>
              <a:t>Weiner Filter</a:t>
            </a:r>
          </a:p>
          <a:p>
            <a:pPr lvl="1"/>
            <a:r>
              <a:rPr lang="en-US" dirty="0" smtClean="0"/>
              <a:t>Spectral Subtraction</a:t>
            </a:r>
          </a:p>
          <a:p>
            <a:pPr lvl="1"/>
            <a:r>
              <a:rPr lang="en-US" dirty="0" smtClean="0"/>
              <a:t>Noise Gate</a:t>
            </a:r>
          </a:p>
          <a:p>
            <a:r>
              <a:rPr lang="en-US" dirty="0" smtClean="0"/>
              <a:t>Evolutionary Strategy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Problem</a:t>
            </a:r>
          </a:p>
          <a:p>
            <a:pPr marL="109728" indent="0" algn="ctr">
              <a:buNone/>
            </a:pPr>
            <a:r>
              <a:rPr lang="en-US" dirty="0" smtClean="0"/>
              <a:t>Recover clean speech signal from audio corrupted by noise, such as road noise.</a:t>
            </a:r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b="1" dirty="0" smtClean="0"/>
              <a:t>Approach</a:t>
            </a:r>
            <a:endParaRPr lang="en-US" b="1" dirty="0"/>
          </a:p>
          <a:p>
            <a:pPr marL="109728" indent="0" algn="ctr">
              <a:buNone/>
            </a:pPr>
            <a:r>
              <a:rPr lang="en-US" dirty="0" smtClean="0"/>
              <a:t>Combine several existing de-noising algorithms, using evolutionary strategies to tune parameters to recreate clean signal.</a:t>
            </a:r>
            <a:endParaRPr lang="en-US" dirty="0"/>
          </a:p>
          <a:p>
            <a:pPr marL="109728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871472"/>
          </a:xfrm>
        </p:spPr>
        <p:txBody>
          <a:bodyPr>
            <a:normAutofit/>
          </a:bodyPr>
          <a:lstStyle/>
          <a:p>
            <a:r>
              <a:rPr lang="en-US" dirty="0" smtClean="0"/>
              <a:t>Real-valued parameters make up individuals</a:t>
            </a:r>
          </a:p>
          <a:p>
            <a:r>
              <a:rPr lang="en-US" dirty="0" smtClean="0"/>
              <a:t>Random mutation from mean every gen</a:t>
            </a:r>
          </a:p>
          <a:p>
            <a:r>
              <a:rPr lang="en-US" dirty="0" smtClean="0"/>
              <a:t>Mutation in direction of eigenvectors of covariance matrix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CMA-ES</a:t>
            </a:r>
            <a:endParaRPr lang="en-US" dirty="0"/>
          </a:p>
        </p:txBody>
      </p:sp>
      <p:pic>
        <p:nvPicPr>
          <p:cNvPr id="3074" name="Picture 2" descr="https://upload.wikimedia.org/wikipedia/en/thumb/d/d8/Concept_of_directional_optimization_in_CMA-ES_algorithm.png/400px-Concept_of_directional_optimization_in_CMA-ES_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5105400" cy="33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0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 Algorithm: </a:t>
            </a:r>
          </a:p>
          <a:p>
            <a:r>
              <a:rPr lang="en-US" dirty="0" smtClean="0"/>
              <a:t>Subtract power spectrum of noise only from that of noisy signal                                    			X = (Y</a:t>
            </a:r>
            <a:r>
              <a:rPr lang="en-US" baseline="30000" dirty="0" smtClean="0"/>
              <a:t>2</a:t>
            </a:r>
            <a:r>
              <a:rPr lang="en-US" dirty="0" smtClean="0"/>
              <a:t> – 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1/2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Improvements: </a:t>
            </a:r>
          </a:p>
          <a:p>
            <a:r>
              <a:rPr lang="en-US" dirty="0" smtClean="0"/>
              <a:t>Y values smoothed</a:t>
            </a:r>
          </a:p>
          <a:p>
            <a:r>
              <a:rPr lang="en-US" dirty="0" smtClean="0"/>
              <a:t>Speech/Noise decision with hold times</a:t>
            </a:r>
          </a:p>
          <a:p>
            <a:r>
              <a:rPr lang="en-US" dirty="0" smtClean="0"/>
              <a:t>Parameters: Noise Margin, Hang Over, Smoothing Factor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Spectral Subtraction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Estimate </a:t>
            </a:r>
            <a:r>
              <a:rPr lang="en-US" dirty="0"/>
              <a:t>SNR = </a:t>
            </a:r>
            <a:r>
              <a:rPr lang="en-US" dirty="0" smtClean="0"/>
              <a:t>Y/N</a:t>
            </a:r>
          </a:p>
          <a:p>
            <a:r>
              <a:rPr lang="en-US" dirty="0" smtClean="0"/>
              <a:t>Use SNR to find best gains for FIR filter</a:t>
            </a:r>
          </a:p>
          <a:p>
            <a:r>
              <a:rPr lang="en-US" dirty="0" smtClean="0"/>
              <a:t>Apply filter to eliminate noise</a:t>
            </a:r>
          </a:p>
          <a:p>
            <a:r>
              <a:rPr lang="en-US" dirty="0" smtClean="0"/>
              <a:t>Parameters: SNR Smoothing Factor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Wiener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3582894"/>
                <a:ext cx="426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y</m:t>
                    </m:r>
                    <m:r>
                      <a:rPr lang="en-US" sz="28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t</m:t>
                    </m:r>
                    <m:r>
                      <a:rPr lang="en-US" sz="2800" b="0" i="0" smtClean="0">
                        <a:latin typeface="Cambria Math"/>
                      </a:rPr>
                      <m:t>)</m:t>
                    </m:r>
                    <m:r>
                      <a:rPr lang="en-US" sz="280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⋆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82894"/>
                <a:ext cx="426720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00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9600" y="5823632"/>
                <a:ext cx="396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𝑖𝑓𝑓𝑡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823632"/>
                <a:ext cx="3962400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4301988"/>
                <a:ext cx="4703064" cy="126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𝐻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𝐻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301988"/>
                <a:ext cx="4703064" cy="12661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7364" y="4724400"/>
            <a:ext cx="8229600" cy="1642872"/>
          </a:xfrm>
        </p:spPr>
        <p:txBody>
          <a:bodyPr>
            <a:normAutofit/>
          </a:bodyPr>
          <a:lstStyle/>
          <a:p>
            <a:r>
              <a:rPr lang="en-US" dirty="0" smtClean="0"/>
              <a:t>Parameters: Threshold, Attack, Release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Noise Gate</a:t>
            </a:r>
            <a:endParaRPr lang="en-US" dirty="0"/>
          </a:p>
        </p:txBody>
      </p:sp>
      <p:pic>
        <p:nvPicPr>
          <p:cNvPr id="5" name="Picture 2" descr="https://upload.wikimedia.org/wikipedia/commons/thumb/6/6e/Noise_Gate_Attack_Hold_Release.svg/400px-Noise_Gate_Attack_Hold_Releas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66" y="1447800"/>
            <a:ext cx="721419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(</a:t>
            </a:r>
            <a:r>
              <a:rPr lang="el-GR" dirty="0" smtClean="0"/>
              <a:t>μ</a:t>
            </a:r>
            <a:r>
              <a:rPr lang="en-US" dirty="0" smtClean="0"/>
              <a:t>, </a:t>
            </a:r>
            <a:r>
              <a:rPr lang="el-GR" dirty="0" smtClean="0"/>
              <a:t>λ)</a:t>
            </a:r>
            <a:r>
              <a:rPr lang="en-US" dirty="0" smtClean="0"/>
              <a:t> CMA-ES with weighted recombination</a:t>
            </a:r>
          </a:p>
          <a:p>
            <a:r>
              <a:rPr lang="el-GR" dirty="0" smtClean="0"/>
              <a:t>μ</a:t>
            </a:r>
            <a:r>
              <a:rPr lang="en-US" dirty="0" smtClean="0"/>
              <a:t> = 6,12,24  parents, </a:t>
            </a:r>
            <a:r>
              <a:rPr lang="el-GR" dirty="0" smtClean="0"/>
              <a:t>λ</a:t>
            </a:r>
            <a:r>
              <a:rPr lang="en-US" dirty="0" smtClean="0"/>
              <a:t> = 12,24,48 offspring</a:t>
            </a:r>
          </a:p>
          <a:p>
            <a:r>
              <a:rPr lang="en-US" dirty="0" smtClean="0"/>
              <a:t>Each offspring contains 8 parameters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Strategy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4800" y="3355848"/>
            <a:ext cx="8287512" cy="1975104"/>
            <a:chOff x="304800" y="3355848"/>
            <a:chExt cx="8287512" cy="197510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4800" y="43434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990600" y="36576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990600" y="43434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0600" y="3657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0600" y="5029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Process 14"/>
            <p:cNvSpPr/>
            <p:nvPr/>
          </p:nvSpPr>
          <p:spPr>
            <a:xfrm>
              <a:off x="1676400" y="3396996"/>
              <a:ext cx="685800" cy="60350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1682496" y="4727448"/>
              <a:ext cx="685800" cy="60350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368296" y="3657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Process 17"/>
            <p:cNvSpPr/>
            <p:nvPr/>
          </p:nvSpPr>
          <p:spPr>
            <a:xfrm>
              <a:off x="3054096" y="3355848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Wiener(</a:t>
              </a:r>
              <a:r>
                <a:rPr lang="el-GR" dirty="0" smtClean="0">
                  <a:solidFill>
                    <a:schemeClr val="tx1"/>
                  </a:solidFill>
                </a:rPr>
                <a:t>α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3054096" y="4686300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SpecSub</a:t>
              </a:r>
              <a:r>
                <a:rPr lang="en-US" dirty="0" smtClean="0">
                  <a:solidFill>
                    <a:schemeClr val="tx1"/>
                  </a:solidFill>
                </a:rPr>
                <a:t>(N,H,L)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382012" y="5029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664708" y="4322826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60620" y="5029200"/>
              <a:ext cx="704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664708" y="3698748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664708" y="4302252"/>
              <a:ext cx="0" cy="726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960620" y="3698748"/>
              <a:ext cx="704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5356098" y="4018026"/>
              <a:ext cx="617220" cy="609600"/>
            </a:xfrm>
            <a:prstGeom prst="flowChartConnector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aseline="-25000" dirty="0" smtClean="0">
                  <a:solidFill>
                    <a:schemeClr val="tx1"/>
                  </a:solidFill>
                </a:rPr>
                <a:t>+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6350508" y="4000500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Gate(T,A/R)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249412" y="4322826"/>
              <a:ext cx="3429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51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parameter scaled differently</a:t>
            </a:r>
            <a:r>
              <a:rPr lang="en-US" dirty="0"/>
              <a:t> </a:t>
            </a:r>
            <a:r>
              <a:rPr lang="en-US" dirty="0" smtClean="0"/>
              <a:t>from [0,1]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Strategy</a:t>
            </a:r>
          </a:p>
        </p:txBody>
      </p:sp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967663"/>
              </p:ext>
            </p:extLst>
          </p:nvPr>
        </p:nvGraphicFramePr>
        <p:xfrm>
          <a:off x="457200" y="2362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1752600"/>
                <a:gridCol w="16002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“Expert”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Wiener</a:t>
                      </a:r>
                      <a:r>
                        <a:rPr lang="en-US" baseline="0" dirty="0" smtClean="0"/>
                        <a:t> Smoothing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Wiener</a:t>
                      </a:r>
                      <a:r>
                        <a:rPr lang="en-US" baseline="0" dirty="0" smtClean="0"/>
                        <a:t> 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 Sub 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</a:t>
                      </a:r>
                      <a:r>
                        <a:rPr lang="en-US" baseline="0" dirty="0" smtClean="0"/>
                        <a:t> 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Hangover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Attack/Release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7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1896</TotalTime>
  <Words>1014</Words>
  <Application>Microsoft Office PowerPoint</Application>
  <PresentationFormat>On-screen Show (4:3)</PresentationFormat>
  <Paragraphs>295</Paragraphs>
  <Slides>20</Slides>
  <Notes>19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Evolutionary Computation for Speech Enhancement</vt:lpstr>
      <vt:lpstr>Overview</vt:lpstr>
      <vt:lpstr>Introduction</vt:lpstr>
      <vt:lpstr>Background: CMA-ES</vt:lpstr>
      <vt:lpstr>Background: Spectral Subtraction</vt:lpstr>
      <vt:lpstr>Background: Wiener Filter</vt:lpstr>
      <vt:lpstr>Background: Noise Gate</vt:lpstr>
      <vt:lpstr>Evolutionary Strategy</vt:lpstr>
      <vt:lpstr>Evolutionary Strategy</vt:lpstr>
      <vt:lpstr>Fitness Function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210068857</cp:lastModifiedBy>
  <cp:revision>173</cp:revision>
  <dcterms:created xsi:type="dcterms:W3CDTF">2006-08-16T00:00:00Z</dcterms:created>
  <dcterms:modified xsi:type="dcterms:W3CDTF">2015-12-01T22:31:15Z</dcterms:modified>
</cp:coreProperties>
</file>