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 ExtraBold"/>
      <p:bold r:id="rId18"/>
      <p:boldItalic r:id="rId19"/>
    </p:embeddedFont>
    <p:embeddedFont>
      <p:font typeface="Share"/>
      <p:regular r:id="rId20"/>
      <p:bold r:id="rId21"/>
      <p:italic r:id="rId22"/>
      <p:boldItalic r:id="rId23"/>
    </p:embeddedFont>
    <p:embeddedFont>
      <p:font typeface="Open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OpenSansLight-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OpenSansExtraBold-bold.fntdata"/><Relationship Id="rId21" Type="http://schemas.openxmlformats.org/officeDocument/2006/relationships/font" Target="fonts/Share-bold.fntdata"/><Relationship Id="rId3" Type="http://schemas.openxmlformats.org/officeDocument/2006/relationships/presProps" Target="presProps.xml"/><Relationship Id="rId25" Type="http://schemas.openxmlformats.org/officeDocument/2006/relationships/font" Target="fonts/OpenSansLight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font" Target="fonts/Share-regular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Share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font" Target="fonts/OpenSansExtraBold-boldItalic.fntdata"/><Relationship Id="rId22" Type="http://schemas.openxmlformats.org/officeDocument/2006/relationships/font" Target="fonts/Share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OpenSansLight-boldItalic.fntdata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82b7b6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f82b7b6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f82b7b6a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f82b7b6a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f82b7b6a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f82b7b6a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51b942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51b942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f82b7b6a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f82b7b6a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a641545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a641545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f82b7b6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f82b7b6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5fd96b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5fd96b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f82b7b6a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f82b7b6a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f82b7b6a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f82b7b6a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1cd589c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1cd589c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2825" y="4697688"/>
            <a:ext cx="1354544" cy="3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25" y="0"/>
            <a:ext cx="9144000" cy="45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0" y="5095675"/>
            <a:ext cx="9144003" cy="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0" y="5095675"/>
            <a:ext cx="9144003" cy="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5095675"/>
            <a:ext cx="9144003" cy="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"/>
              <a:buNone/>
              <a:defRPr b="1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"/>
              <a:buNone/>
              <a:defRPr b="1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"/>
              <a:buNone/>
              <a:defRPr b="1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"/>
              <a:buNone/>
              <a:defRPr b="1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"/>
              <a:buNone/>
              <a:defRPr b="1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"/>
              <a:buNone/>
              <a:defRPr b="1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"/>
              <a:buNone/>
              <a:defRPr b="1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"/>
              <a:buNone/>
              <a:defRPr b="1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"/>
              <a:buNone/>
              <a:defRPr b="1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Char char="●"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 Light"/>
              <a:buChar char="○"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 Light"/>
              <a:buChar char="■"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 Light"/>
              <a:buChar char="●"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 Light"/>
              <a:buChar char="○"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 Light"/>
              <a:buChar char="■"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 Light"/>
              <a:buChar char="●"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 Light"/>
              <a:buChar char="○"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 Light"/>
              <a:buChar char="■"/>
              <a:defRPr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72825" y="4697688"/>
            <a:ext cx="1354544" cy="324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-faBI103MeS6fUus6P5LXhfmTOjaiMCh/view" TargetMode="External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5"/>
            <a:ext cx="9144000" cy="513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Desenvolvido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317325" y="1028400"/>
            <a:ext cx="39534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Implementação do Banco de Dados</a:t>
            </a:r>
            <a:endParaRPr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Implementação das Funções do Perfil, como chat e edição.</a:t>
            </a:r>
            <a:endParaRPr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inclusão de governos e ONGs como partes interessadas.</a:t>
            </a:r>
            <a:endParaRPr sz="11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17325" y="290900"/>
            <a:ext cx="47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Share"/>
                <a:ea typeface="Share"/>
                <a:cs typeface="Share"/>
                <a:sym typeface="Share"/>
              </a:rPr>
              <a:t>Implementações futuras</a:t>
            </a:r>
            <a:endParaRPr b="1" sz="2800">
              <a:solidFill>
                <a:schemeClr val="dk1"/>
              </a:solidFill>
              <a:latin typeface="Share"/>
              <a:ea typeface="Share"/>
              <a:cs typeface="Share"/>
              <a:sym typeface="Share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1302" r="0" t="0"/>
          <a:stretch/>
        </p:blipFill>
        <p:spPr>
          <a:xfrm>
            <a:off x="5051775" y="119175"/>
            <a:ext cx="3192751" cy="25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775" y="2697536"/>
            <a:ext cx="3192749" cy="21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25" y="1593875"/>
            <a:ext cx="4895949" cy="13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243675"/>
            <a:ext cx="8520600" cy="5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700">
                <a:latin typeface="Open Sans ExtraBold"/>
                <a:ea typeface="Open Sans ExtraBold"/>
                <a:cs typeface="Open Sans ExtraBold"/>
                <a:sym typeface="Open Sans ExtraBold"/>
              </a:rPr>
              <a:t>Projeto Interdisciplinar II</a:t>
            </a:r>
            <a:endParaRPr b="0" sz="17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1688425" y="849350"/>
            <a:ext cx="12324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Ana </a:t>
            </a: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Laura Lazdenas</a:t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2995000" y="849350"/>
            <a:ext cx="1067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Felipe </a:t>
            </a: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Rodrigues</a:t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4126162" y="849350"/>
            <a:ext cx="1067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Júlia Soares</a:t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5257323" y="849350"/>
            <a:ext cx="1067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Murilo Rodrigues</a:t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1" name="Google Shape;71;p14"/>
          <p:cNvSpPr txBox="1"/>
          <p:nvPr>
            <p:ph idx="4294967295" type="title"/>
          </p:nvPr>
        </p:nvSpPr>
        <p:spPr>
          <a:xfrm>
            <a:off x="6388485" y="849350"/>
            <a:ext cx="1067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Victor Favretto</a:t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5">
            <a:alphaModFix/>
          </a:blip>
          <a:srcRect b="0" l="0" r="0" t="98837"/>
          <a:stretch/>
        </p:blipFill>
        <p:spPr>
          <a:xfrm>
            <a:off x="0" y="4506601"/>
            <a:ext cx="9144003" cy="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4294967295" type="title"/>
          </p:nvPr>
        </p:nvSpPr>
        <p:spPr>
          <a:xfrm>
            <a:off x="3630438" y="3307008"/>
            <a:ext cx="18831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Profª Cristiane Palomar Mercado</a:t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3630438" y="3567272"/>
            <a:ext cx="18831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ProfºWladimir Zuanazzi</a:t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5" name="Google Shape;75;p14"/>
          <p:cNvSpPr txBox="1"/>
          <p:nvPr>
            <p:ph idx="4294967295" type="title"/>
          </p:nvPr>
        </p:nvSpPr>
        <p:spPr>
          <a:xfrm>
            <a:off x="3630438" y="4087800"/>
            <a:ext cx="18831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Profº Jones Artur Gonçalves</a:t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6" name="Google Shape;76;p14"/>
          <p:cNvSpPr txBox="1"/>
          <p:nvPr>
            <p:ph idx="4294967295" type="title"/>
          </p:nvPr>
        </p:nvSpPr>
        <p:spPr>
          <a:xfrm>
            <a:off x="3630425" y="3827536"/>
            <a:ext cx="18831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00">
                <a:latin typeface="Open Sans Light"/>
                <a:ea typeface="Open Sans Light"/>
                <a:cs typeface="Open Sans Light"/>
                <a:sym typeface="Open Sans Light"/>
              </a:rPr>
              <a:t>Profº Rodrigo de Paula Diver</a:t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 title="PITCH LUMINA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300" y="4675"/>
            <a:ext cx="9144000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do Software</a:t>
            </a:r>
            <a:endParaRPr sz="2000"/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1341575"/>
            <a:ext cx="44910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projeto visa estabelecer uma plataforma interativa e colaborativa. </a:t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Oferta de artigos informativos sobre tecnologia sustentável.  </a:t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Destaca a importância de parcerias para impulsionar inovações na sustentabilidade empresarial.</a:t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76800" y="4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</a:t>
            </a:r>
            <a:endParaRPr sz="2000"/>
          </a:p>
        </p:txBody>
      </p:sp>
      <p:sp>
        <p:nvSpPr>
          <p:cNvPr id="93" name="Google Shape;93;p17"/>
          <p:cNvSpPr txBox="1"/>
          <p:nvPr/>
        </p:nvSpPr>
        <p:spPr>
          <a:xfrm>
            <a:off x="376800" y="1387975"/>
            <a:ext cx="7741800" cy="30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 Light"/>
              <a:buChar char="●"/>
            </a:pPr>
            <a:r>
              <a:rPr lang="pt-BR" sz="16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Plataforma digital que conecta empresas fornecedoras de serviços de sustentabilidade com empresas que necessitam desses serviços.</a:t>
            </a:r>
            <a:endParaRPr sz="16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 Light"/>
              <a:buChar char="●"/>
            </a:pPr>
            <a:r>
              <a:rPr lang="pt-BR" sz="16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Incentivar mudanças empresariais, influenciar políticas públicas e iniciativas sociais para um futuro sustentável.</a:t>
            </a:r>
            <a:endParaRPr sz="16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 Light"/>
              <a:buChar char="●"/>
            </a:pPr>
            <a:r>
              <a:rPr lang="pt-BR" sz="16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Catalisar transformações positivas, unindo agentes para enfrentar desafios contemporâneos colaborativamente.</a:t>
            </a:r>
            <a:endParaRPr sz="16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163550" y="901800"/>
            <a:ext cx="6816900" cy="3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 Light"/>
              <a:buChar char="●"/>
            </a:pPr>
            <a:r>
              <a:rPr lang="pt-BR" sz="15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Fornecer informações confiáveis sobre práticas sustentáveis, atendendo empresas e profissionais em busca de conteúdo atualizado.</a:t>
            </a:r>
            <a:endParaRPr sz="15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 Light"/>
              <a:buChar char="●"/>
            </a:pPr>
            <a:r>
              <a:rPr lang="pt-BR" sz="15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Suprir a carência de plataformas que facilitem a troca de conhecimento e parcerias em sustentabilidade.</a:t>
            </a:r>
            <a:endParaRPr sz="15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 Light"/>
              <a:buChar char="●"/>
            </a:pPr>
            <a:r>
              <a:rPr lang="pt-BR" sz="15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Falta de acesso a informações confiáveis sobre práticas sustentáveis.</a:t>
            </a:r>
            <a:endParaRPr sz="15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 Light"/>
              <a:buChar char="●"/>
            </a:pPr>
            <a:r>
              <a:rPr lang="pt-BR" sz="15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Carência de conexões estratégicas entre empresas, governos, ONGs e outros stakeholders.</a:t>
            </a:r>
            <a:endParaRPr sz="15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76800" y="4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 sz="2000"/>
          </a:p>
        </p:txBody>
      </p:sp>
      <p:sp>
        <p:nvSpPr>
          <p:cNvPr id="114" name="Google Shape;114;p21"/>
          <p:cNvSpPr txBox="1"/>
          <p:nvPr/>
        </p:nvSpPr>
        <p:spPr>
          <a:xfrm>
            <a:off x="376800" y="1243675"/>
            <a:ext cx="3916800" cy="30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Cadastro/Login - acessar a plataforma;</a:t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Buscar Empresas - encontrar parceiros;</a:t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Blog - curadoria de notícias sustentáveis;</a:t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 Light"/>
              <a:buChar char="●"/>
            </a:pPr>
            <a:r>
              <a:rPr lang="pt-BR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Chat - plataforma de interação entre empresas cadastradas.</a:t>
            </a:r>
            <a:endParaRPr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MINA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2FAC66"/>
      </a:accent1>
      <a:accent2>
        <a:srgbClr val="EEEEEE"/>
      </a:accent2>
      <a:accent3>
        <a:srgbClr val="12A19A"/>
      </a:accent3>
      <a:accent4>
        <a:srgbClr val="2B2E83"/>
      </a:accent4>
      <a:accent5>
        <a:srgbClr val="4DD0E1"/>
      </a:accent5>
      <a:accent6>
        <a:srgbClr val="A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4DDDD0345FAF4F8E94AF6EA8FE2467" ma:contentTypeVersion="4" ma:contentTypeDescription="Crie um novo documento." ma:contentTypeScope="" ma:versionID="0ebc09615da6ee86cffd1e15da5799a0">
  <xsd:schema xmlns:xsd="http://www.w3.org/2001/XMLSchema" xmlns:xs="http://www.w3.org/2001/XMLSchema" xmlns:p="http://schemas.microsoft.com/office/2006/metadata/properties" xmlns:ns2="02cbdb59-c1ad-4d6a-8126-fe6203ed9107" targetNamespace="http://schemas.microsoft.com/office/2006/metadata/properties" ma:root="true" ma:fieldsID="086ddb3ee9b96238b3948cbaf66e0c00" ns2:_="">
    <xsd:import namespace="02cbdb59-c1ad-4d6a-8126-fe6203ed91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bdb59-c1ad-4d6a-8126-fe6203ed91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E5D147-47D2-47C6-90DB-6A2DA402F056}"/>
</file>

<file path=customXml/itemProps2.xml><?xml version="1.0" encoding="utf-8"?>
<ds:datastoreItem xmlns:ds="http://schemas.openxmlformats.org/officeDocument/2006/customXml" ds:itemID="{8B033A6E-D718-4DEE-BA89-FE80F55A10DD}"/>
</file>