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0" r:id="rId3"/>
    <p:sldId id="411" r:id="rId5"/>
    <p:sldId id="412" r:id="rId6"/>
    <p:sldId id="451" r:id="rId7"/>
    <p:sldId id="486" r:id="rId8"/>
    <p:sldId id="512" r:id="rId9"/>
    <p:sldId id="413" r:id="rId10"/>
    <p:sldId id="490" r:id="rId11"/>
    <p:sldId id="491" r:id="rId12"/>
    <p:sldId id="532" r:id="rId13"/>
    <p:sldId id="533" r:id="rId14"/>
    <p:sldId id="534" r:id="rId15"/>
    <p:sldId id="536" r:id="rId16"/>
    <p:sldId id="535" r:id="rId17"/>
    <p:sldId id="567" r:id="rId18"/>
    <p:sldId id="415" r:id="rId19"/>
    <p:sldId id="433" r:id="rId20"/>
    <p:sldId id="473" r:id="rId21"/>
    <p:sldId id="450" r:id="rId22"/>
    <p:sldId id="452" r:id="rId23"/>
    <p:sldId id="414" r:id="rId24"/>
    <p:sldId id="449" r:id="rId25"/>
    <p:sldId id="435" r:id="rId26"/>
    <p:sldId id="423" r:id="rId27"/>
    <p:sldId id="417" r:id="rId28"/>
    <p:sldId id="484" r:id="rId29"/>
    <p:sldId id="568" r:id="rId30"/>
    <p:sldId id="570" r:id="rId31"/>
    <p:sldId id="530" r:id="rId32"/>
    <p:sldId id="416" r:id="rId33"/>
  </p:sldIdLst>
  <p:sldSz cx="25918795" cy="145796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po ch" initials="E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20508"/>
    <a:srgbClr val="FFFFFF"/>
    <a:srgbClr val="F0F0F0"/>
    <a:srgbClr val="B9070F"/>
    <a:srgbClr val="C6080C"/>
    <a:srgbClr val="8C0609"/>
    <a:srgbClr val="5B0405"/>
    <a:srgbClr val="DCDCDC"/>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37" d="100"/>
          <a:sy n="37" d="100"/>
        </p:scale>
        <p:origin x="115" y="235"/>
      </p:cViewPr>
      <p:guideLst>
        <p:guide orient="horz" pos="4120"/>
        <p:guide pos="8212"/>
        <p:guide pos="2621"/>
        <p:guide pos="9190"/>
        <p:guide pos="85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pc="100" dirty="0">
              <a:solidFill>
                <a:schemeClr val="bg1">
                  <a:lumMod val="95000"/>
                </a:schemeClr>
              </a:solidFill>
              <a:latin typeface="+mj-ea"/>
              <a:ea typeface="+mj-ea"/>
              <a:cs typeface="+mj-ea"/>
              <a:sym typeface="iekie jianheiti" panose="02000000000000000000" pitchFamily="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2548686" y="1944053"/>
            <a:ext cx="20833404" cy="5464780"/>
          </a:xfrm>
        </p:spPr>
        <p:txBody>
          <a:bodyPr lIns="90000" tIns="46800" rIns="90000" bIns="46800" anchor="b" anchorCtr="0">
            <a:normAutofit/>
          </a:bodyPr>
          <a:lstStyle>
            <a:lvl1pPr algn="ctr">
              <a:defRPr sz="12755"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2548686" y="7569561"/>
            <a:ext cx="20833404" cy="3130385"/>
          </a:xfrm>
        </p:spPr>
        <p:txBody>
          <a:bodyPr lIns="90000" tIns="46800" rIns="90000" bIns="46800">
            <a:normAutofit/>
          </a:bodyPr>
          <a:lstStyle>
            <a:lvl1pPr marL="0" indent="0" algn="ctr" eaLnBrk="1" fontAlgn="auto" latinLnBrk="0" hangingPunct="1">
              <a:lnSpc>
                <a:spcPct val="110000"/>
              </a:lnSpc>
              <a:buNone/>
              <a:defRPr sz="5100" u="none" strike="noStrike" kern="1200" cap="none" spc="200" normalizeH="0" baseline="0">
                <a:solidFill>
                  <a:schemeClr val="tx1">
                    <a:lumMod val="65000"/>
                    <a:lumOff val="35000"/>
                  </a:schemeClr>
                </a:solidFill>
                <a:uFillTx/>
              </a:defRPr>
            </a:lvl1pPr>
            <a:lvl2pPr marL="972185" indent="0" algn="ctr">
              <a:buNone/>
              <a:defRPr sz="4250"/>
            </a:lvl2pPr>
            <a:lvl3pPr marL="1943735" indent="0" algn="ctr">
              <a:buNone/>
              <a:defRPr sz="3825"/>
            </a:lvl3pPr>
            <a:lvl4pPr marL="2915920" indent="0" algn="ctr">
              <a:buNone/>
              <a:defRPr sz="3400"/>
            </a:lvl4pPr>
            <a:lvl5pPr marL="3888105" indent="0" algn="ctr">
              <a:buNone/>
              <a:defRPr sz="3400"/>
            </a:lvl5pPr>
            <a:lvl6pPr marL="4860290" indent="0" algn="ctr">
              <a:buNone/>
              <a:defRPr sz="3400"/>
            </a:lvl6pPr>
            <a:lvl7pPr marL="5831840" indent="0" algn="ctr">
              <a:buNone/>
              <a:defRPr sz="3400"/>
            </a:lvl7pPr>
            <a:lvl8pPr marL="6804025" indent="0" algn="ctr">
              <a:buNone/>
              <a:defRPr sz="3400"/>
            </a:lvl8pPr>
            <a:lvl9pPr marL="7776210" indent="0" algn="ctr">
              <a:buNone/>
              <a:defRPr sz="34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
            </p:custDataLst>
          </p:nvPr>
        </p:nvSpPr>
        <p:spPr>
          <a:xfrm>
            <a:off x="1293477" y="1293484"/>
            <a:ext cx="23320860" cy="1500135"/>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1293477" y="3168654"/>
            <a:ext cx="23320860" cy="10118261"/>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4"/>
            </p:custDataLst>
          </p:nvPr>
        </p:nvSpPr>
        <p:spPr>
          <a:xfrm>
            <a:off x="1301131" y="13424682"/>
            <a:ext cx="5740284" cy="673530"/>
          </a:xfrm>
          <a:prstGeom prst="rect">
            <a:avLst/>
          </a:prstGeom>
        </p:spPr>
        <p:txBody>
          <a:bodyPr vert="horz" lIns="91440" tIns="45720" rIns="91440" bIns="45720" rtlCol="0" anchor="ctr">
            <a:normAutofit/>
          </a:bodyPr>
          <a:lstStyle>
            <a:lvl1pPr algn="l">
              <a:defRPr sz="2125"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8750744" y="13424682"/>
            <a:ext cx="8419083" cy="673530"/>
          </a:xfrm>
          <a:prstGeom prst="rect">
            <a:avLst/>
          </a:prstGeom>
        </p:spPr>
        <p:txBody>
          <a:bodyPr vert="horz" lIns="91440" tIns="45720" rIns="91440" bIns="45720" rtlCol="0" anchor="ctr">
            <a:normAutofit/>
          </a:bodyPr>
          <a:lstStyle>
            <a:lvl1pPr algn="ctr">
              <a:defRPr sz="2125"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6"/>
            </p:custDataLst>
          </p:nvPr>
        </p:nvSpPr>
        <p:spPr>
          <a:xfrm>
            <a:off x="18874053" y="13424682"/>
            <a:ext cx="5740284" cy="673530"/>
          </a:xfrm>
          <a:prstGeom prst="rect">
            <a:avLst/>
          </a:prstGeom>
        </p:spPr>
        <p:txBody>
          <a:bodyPr vert="horz" lIns="91440" tIns="45720" rIns="91440" bIns="45720" rtlCol="0" anchor="ctr">
            <a:normAutofit/>
          </a:bodyPr>
          <a:lstStyle>
            <a:lvl1pPr algn="r">
              <a:defRPr sz="2125"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1943735" rtl="0" eaLnBrk="1" fontAlgn="auto" latinLnBrk="0" hangingPunct="1">
        <a:lnSpc>
          <a:spcPct val="100000"/>
        </a:lnSpc>
        <a:spcBef>
          <a:spcPct val="0"/>
        </a:spcBef>
        <a:buNone/>
        <a:defRPr sz="7655"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485775" indent="-485775" algn="l" defTabSz="1943735" rtl="0" eaLnBrk="1" fontAlgn="auto" latinLnBrk="0" hangingPunct="1">
        <a:lnSpc>
          <a:spcPct val="130000"/>
        </a:lnSpc>
        <a:spcBef>
          <a:spcPct val="1000"/>
        </a:spcBef>
        <a:spcAft>
          <a:spcPts val="1000"/>
        </a:spcAft>
        <a:buFont typeface="Arial" panose="020B0604020202020204" pitchFamily="34" charset="0"/>
        <a:buChar char="●"/>
        <a:defRPr sz="3825"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1457960" indent="-485775" algn="l" defTabSz="1943735" rtl="0" eaLnBrk="1" fontAlgn="auto" latinLnBrk="0" hangingPunct="1">
        <a:lnSpc>
          <a:spcPct val="120000"/>
        </a:lnSpc>
        <a:spcBef>
          <a:spcPct val="1000"/>
        </a:spcBef>
        <a:spcAft>
          <a:spcPts val="600"/>
        </a:spcAft>
        <a:buFont typeface="Arial" panose="020B0604020202020204" pitchFamily="34" charset="0"/>
        <a:buChar char="●"/>
        <a:tabLst>
          <a:tab pos="3422015" algn="l"/>
          <a:tab pos="3422015" algn="l"/>
          <a:tab pos="3422015" algn="l"/>
          <a:tab pos="3422015" algn="l"/>
        </a:tabLst>
        <a:defRPr sz="3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2430145" indent="-485775" algn="l" defTabSz="1943735" rtl="0" eaLnBrk="1" fontAlgn="auto" latinLnBrk="0" hangingPunct="1">
        <a:lnSpc>
          <a:spcPct val="120000"/>
        </a:lnSpc>
        <a:spcBef>
          <a:spcPct val="1000"/>
        </a:spcBef>
        <a:spcAft>
          <a:spcPts val="600"/>
        </a:spcAft>
        <a:buFont typeface="Arial" panose="020B0604020202020204" pitchFamily="34" charset="0"/>
        <a:buChar char="●"/>
        <a:defRPr sz="3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3401695" indent="-485775" algn="l" defTabSz="1943735" rtl="0" eaLnBrk="1" fontAlgn="auto" latinLnBrk="0" hangingPunct="1">
        <a:lnSpc>
          <a:spcPct val="120000"/>
        </a:lnSpc>
        <a:spcBef>
          <a:spcPct val="1000"/>
        </a:spcBef>
        <a:spcAft>
          <a:spcPts val="300"/>
        </a:spcAft>
        <a:buFont typeface="Wingdings" panose="05000000000000000000" charset="0"/>
        <a:buChar char=""/>
        <a:defRPr sz="2975"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4373880" indent="-485775" algn="l" defTabSz="1943735" rtl="0" eaLnBrk="1" fontAlgn="auto" latinLnBrk="0" hangingPunct="1">
        <a:lnSpc>
          <a:spcPct val="120000"/>
        </a:lnSpc>
        <a:spcBef>
          <a:spcPct val="1000"/>
        </a:spcBef>
        <a:spcAft>
          <a:spcPts val="300"/>
        </a:spcAft>
        <a:buFont typeface="Arial" panose="020B0604020202020204" pitchFamily="34" charset="0"/>
        <a:buChar char="•"/>
        <a:defRPr sz="2975"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5346065" indent="-485775" algn="l" defTabSz="1943735" rtl="0" eaLnBrk="1" latinLnBrk="0" hangingPunct="1">
        <a:lnSpc>
          <a:spcPct val="90000"/>
        </a:lnSpc>
        <a:spcBef>
          <a:spcPts val="1065"/>
        </a:spcBef>
        <a:buFont typeface="Arial" panose="020B0604020202020204" pitchFamily="34" charset="0"/>
        <a:buChar char="•"/>
        <a:defRPr sz="3825" kern="1200">
          <a:solidFill>
            <a:schemeClr val="tx1"/>
          </a:solidFill>
          <a:latin typeface="+mn-lt"/>
          <a:ea typeface="+mn-ea"/>
          <a:cs typeface="+mn-cs"/>
        </a:defRPr>
      </a:lvl6pPr>
      <a:lvl7pPr marL="6318250" indent="-485775" algn="l" defTabSz="1943735" rtl="0" eaLnBrk="1" latinLnBrk="0" hangingPunct="1">
        <a:lnSpc>
          <a:spcPct val="90000"/>
        </a:lnSpc>
        <a:spcBef>
          <a:spcPts val="1065"/>
        </a:spcBef>
        <a:buFont typeface="Arial" panose="020B0604020202020204" pitchFamily="34" charset="0"/>
        <a:buChar char="•"/>
        <a:defRPr sz="3825" kern="1200">
          <a:solidFill>
            <a:schemeClr val="tx1"/>
          </a:solidFill>
          <a:latin typeface="+mn-lt"/>
          <a:ea typeface="+mn-ea"/>
          <a:cs typeface="+mn-cs"/>
        </a:defRPr>
      </a:lvl7pPr>
      <a:lvl8pPr marL="7289800" indent="-485775" algn="l" defTabSz="1943735" rtl="0" eaLnBrk="1" latinLnBrk="0" hangingPunct="1">
        <a:lnSpc>
          <a:spcPct val="90000"/>
        </a:lnSpc>
        <a:spcBef>
          <a:spcPts val="1065"/>
        </a:spcBef>
        <a:buFont typeface="Arial" panose="020B0604020202020204" pitchFamily="34" charset="0"/>
        <a:buChar char="•"/>
        <a:defRPr sz="3825" kern="1200">
          <a:solidFill>
            <a:schemeClr val="tx1"/>
          </a:solidFill>
          <a:latin typeface="+mn-lt"/>
          <a:ea typeface="+mn-ea"/>
          <a:cs typeface="+mn-cs"/>
        </a:defRPr>
      </a:lvl8pPr>
      <a:lvl9pPr marL="8261985" indent="-485775" algn="l" defTabSz="1943735" rtl="0" eaLnBrk="1" latinLnBrk="0" hangingPunct="1">
        <a:lnSpc>
          <a:spcPct val="90000"/>
        </a:lnSpc>
        <a:spcBef>
          <a:spcPts val="1065"/>
        </a:spcBef>
        <a:buFont typeface="Arial" panose="020B0604020202020204" pitchFamily="34" charset="0"/>
        <a:buChar char="•"/>
        <a:defRPr sz="3825" kern="1200">
          <a:solidFill>
            <a:schemeClr val="tx1"/>
          </a:solidFill>
          <a:latin typeface="+mn-lt"/>
          <a:ea typeface="+mn-ea"/>
          <a:cs typeface="+mn-cs"/>
        </a:defRPr>
      </a:lvl9pPr>
    </p:bodyStyle>
    <p:otherStyle>
      <a:defPPr>
        <a:defRPr lang="zh-CN"/>
      </a:defPPr>
      <a:lvl1pPr marL="0" algn="l" defTabSz="1943735" rtl="0" eaLnBrk="1" latinLnBrk="0" hangingPunct="1">
        <a:defRPr sz="3825" kern="1200">
          <a:solidFill>
            <a:schemeClr val="tx1"/>
          </a:solidFill>
          <a:latin typeface="+mn-lt"/>
          <a:ea typeface="+mn-ea"/>
          <a:cs typeface="+mn-cs"/>
        </a:defRPr>
      </a:lvl1pPr>
      <a:lvl2pPr marL="972185" algn="l" defTabSz="1943735" rtl="0" eaLnBrk="1" latinLnBrk="0" hangingPunct="1">
        <a:defRPr sz="3825" kern="1200">
          <a:solidFill>
            <a:schemeClr val="tx1"/>
          </a:solidFill>
          <a:latin typeface="+mn-lt"/>
          <a:ea typeface="+mn-ea"/>
          <a:cs typeface="+mn-cs"/>
        </a:defRPr>
      </a:lvl2pPr>
      <a:lvl3pPr marL="1943735" algn="l" defTabSz="1943735" rtl="0" eaLnBrk="1" latinLnBrk="0" hangingPunct="1">
        <a:defRPr sz="3825" kern="1200">
          <a:solidFill>
            <a:schemeClr val="tx1"/>
          </a:solidFill>
          <a:latin typeface="+mn-lt"/>
          <a:ea typeface="+mn-ea"/>
          <a:cs typeface="+mn-cs"/>
        </a:defRPr>
      </a:lvl3pPr>
      <a:lvl4pPr marL="2915920" algn="l" defTabSz="1943735" rtl="0" eaLnBrk="1" latinLnBrk="0" hangingPunct="1">
        <a:defRPr sz="3825" kern="1200">
          <a:solidFill>
            <a:schemeClr val="tx1"/>
          </a:solidFill>
          <a:latin typeface="+mn-lt"/>
          <a:ea typeface="+mn-ea"/>
          <a:cs typeface="+mn-cs"/>
        </a:defRPr>
      </a:lvl4pPr>
      <a:lvl5pPr marL="3888105" algn="l" defTabSz="1943735" rtl="0" eaLnBrk="1" latinLnBrk="0" hangingPunct="1">
        <a:defRPr sz="3825" kern="1200">
          <a:solidFill>
            <a:schemeClr val="tx1"/>
          </a:solidFill>
          <a:latin typeface="+mn-lt"/>
          <a:ea typeface="+mn-ea"/>
          <a:cs typeface="+mn-cs"/>
        </a:defRPr>
      </a:lvl5pPr>
      <a:lvl6pPr marL="4860290" algn="l" defTabSz="1943735" rtl="0" eaLnBrk="1" latinLnBrk="0" hangingPunct="1">
        <a:defRPr sz="3825" kern="1200">
          <a:solidFill>
            <a:schemeClr val="tx1"/>
          </a:solidFill>
          <a:latin typeface="+mn-lt"/>
          <a:ea typeface="+mn-ea"/>
          <a:cs typeface="+mn-cs"/>
        </a:defRPr>
      </a:lvl6pPr>
      <a:lvl7pPr marL="5831840" algn="l" defTabSz="1943735" rtl="0" eaLnBrk="1" latinLnBrk="0" hangingPunct="1">
        <a:defRPr sz="3825" kern="1200">
          <a:solidFill>
            <a:schemeClr val="tx1"/>
          </a:solidFill>
          <a:latin typeface="+mn-lt"/>
          <a:ea typeface="+mn-ea"/>
          <a:cs typeface="+mn-cs"/>
        </a:defRPr>
      </a:lvl7pPr>
      <a:lvl8pPr marL="6804025" algn="l" defTabSz="1943735" rtl="0" eaLnBrk="1" latinLnBrk="0" hangingPunct="1">
        <a:defRPr sz="3825" kern="1200">
          <a:solidFill>
            <a:schemeClr val="tx1"/>
          </a:solidFill>
          <a:latin typeface="+mn-lt"/>
          <a:ea typeface="+mn-ea"/>
          <a:cs typeface="+mn-cs"/>
        </a:defRPr>
      </a:lvl8pPr>
      <a:lvl9pPr marL="7776210" algn="l" defTabSz="1943735" rtl="0" eaLnBrk="1" latinLnBrk="0" hangingPunct="1">
        <a:defRPr sz="38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21.xml"/><Relationship Id="rId2" Type="http://schemas.openxmlformats.org/officeDocument/2006/relationships/image" Target="../media/image8.jpe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tags" Target="../tags/tag2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2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4" Type="http://schemas.openxmlformats.org/officeDocument/2006/relationships/notesSlide" Target="../notesSlides/notesSlide19.xml"/><Relationship Id="rId23" Type="http://schemas.openxmlformats.org/officeDocument/2006/relationships/slideLayout" Target="../slideLayouts/slideLayout1.xml"/><Relationship Id="rId22" Type="http://schemas.openxmlformats.org/officeDocument/2006/relationships/tags" Target="../tags/tag41.xml"/><Relationship Id="rId21" Type="http://schemas.openxmlformats.org/officeDocument/2006/relationships/image" Target="../media/image28.png"/><Relationship Id="rId20" Type="http://schemas.openxmlformats.org/officeDocument/2006/relationships/image" Target="../media/image27.png"/><Relationship Id="rId2" Type="http://schemas.openxmlformats.org/officeDocument/2006/relationships/tags" Target="../tags/tag31.xml"/><Relationship Id="rId19" Type="http://schemas.openxmlformats.org/officeDocument/2006/relationships/image" Target="../media/image26.png"/><Relationship Id="rId18" Type="http://schemas.openxmlformats.org/officeDocument/2006/relationships/image" Target="../media/image25.png"/><Relationship Id="rId17" Type="http://schemas.openxmlformats.org/officeDocument/2006/relationships/image" Target="../media/image24.png"/><Relationship Id="rId16" Type="http://schemas.openxmlformats.org/officeDocument/2006/relationships/image" Target="../media/image23.png"/><Relationship Id="rId15" Type="http://schemas.openxmlformats.org/officeDocument/2006/relationships/image" Target="../media/image22.png"/><Relationship Id="rId14" Type="http://schemas.openxmlformats.org/officeDocument/2006/relationships/image" Target="../media/image21.png"/><Relationship Id="rId13" Type="http://schemas.openxmlformats.org/officeDocument/2006/relationships/image" Target="../media/image1.svg"/><Relationship Id="rId12" Type="http://schemas.openxmlformats.org/officeDocument/2006/relationships/image" Target="../media/image20.png"/><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tags" Target="../tags/tag4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5" Type="http://schemas.openxmlformats.org/officeDocument/2006/relationships/notesSlide" Target="../notesSlides/notesSlide22.xml"/><Relationship Id="rId14" Type="http://schemas.openxmlformats.org/officeDocument/2006/relationships/slideLayout" Target="../slideLayouts/slideLayout1.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tags" Target="../tags/tag65.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tags" Target="../tags/tag67.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流程图: 手动输入 6"/>
          <p:cNvSpPr/>
          <p:nvPr/>
        </p:nvSpPr>
        <p:spPr>
          <a:xfrm rot="5400000">
            <a:off x="366395" y="-366395"/>
            <a:ext cx="14580870" cy="15313660"/>
          </a:xfrm>
          <a:prstGeom prst="flowChartManualInput">
            <a:avLst/>
          </a:prstGeom>
          <a:solidFill>
            <a:srgbClr val="9400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9" name="文本占位符 2"/>
          <p:cNvSpPr txBox="1"/>
          <p:nvPr/>
        </p:nvSpPr>
        <p:spPr>
          <a:xfrm>
            <a:off x="6591767" y="6541924"/>
            <a:ext cx="12734419" cy="645160"/>
          </a:xfrm>
          <a:prstGeom prst="rect">
            <a:avLst/>
          </a:prstGeom>
          <a:noFill/>
        </p:spPr>
        <p:txBody>
          <a:bodyPr vert="horz" wrap="square" lIns="91451" tIns="45724" rIns="91451" bIns="45724"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ysClr val="window" lastClr="FFFFFF"/>
                </a:solidFill>
                <a:effectLst>
                  <a:outerShdw blurRad="38100" dist="38100" dir="2700000" algn="tl">
                    <a:srgbClr val="000000">
                      <a:alpha val="43137"/>
                    </a:srgbClr>
                  </a:outerShdw>
                </a:effectLst>
                <a:latin typeface="方正黑体_GBK" panose="03000509000000000000" charset="-122"/>
                <a:ea typeface="方正黑体_GBK" panose="03000509000000000000" charset="-122"/>
                <a:cs typeface="方正黑体_GBK" panose="03000509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方正黑体_GBK" panose="03000509000000000000"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方正黑体_GBK" panose="03000509000000000000"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9pPr>
          </a:lstStyle>
          <a:p>
            <a:pPr marL="0" indent="0" algn="ctr">
              <a:lnSpc>
                <a:spcPct val="150000"/>
              </a:lnSpc>
              <a:buNone/>
            </a:pPr>
            <a:r>
              <a:rPr lang="en-US" altLang="zh-CN" sz="2400" b="0" cap="all" dirty="0">
                <a:solidFill>
                  <a:schemeClr val="bg1">
                    <a:lumMod val="95000"/>
                  </a:schemeClr>
                </a:solidFill>
                <a:effectLst/>
                <a:uFillTx/>
                <a:latin typeface="思源黑体 Regular" panose="02010600030101010101" charset="-122"/>
                <a:ea typeface="思源黑体 Regular" panose="02010600030101010101" charset="-122"/>
                <a:cs typeface="思源黑体 Regular" panose="02010600030101010101" charset="-122"/>
                <a:sym typeface="+mn-ea"/>
              </a:rPr>
              <a:t>Logistics robot</a:t>
            </a:r>
            <a:endParaRPr lang="en-US" altLang="zh-CN" sz="2400" b="0" cap="all" dirty="0">
              <a:solidFill>
                <a:schemeClr val="bg1">
                  <a:lumMod val="95000"/>
                </a:schemeClr>
              </a:solidFill>
              <a:effectLst/>
              <a:uFillTx/>
              <a:latin typeface="思源黑体 Regular" panose="02010600030101010101" charset="-122"/>
              <a:ea typeface="思源黑体 Regular" panose="02010600030101010101" charset="-122"/>
              <a:cs typeface="思源黑体 Regular" panose="02010600030101010101" charset="-122"/>
              <a:sym typeface="+mn-ea"/>
            </a:endParaRPr>
          </a:p>
        </p:txBody>
      </p:sp>
      <p:sp>
        <p:nvSpPr>
          <p:cNvPr id="10" name="文本框 9"/>
          <p:cNvSpPr txBox="1"/>
          <p:nvPr/>
        </p:nvSpPr>
        <p:spPr>
          <a:xfrm>
            <a:off x="8803640" y="8719820"/>
            <a:ext cx="10521950" cy="646430"/>
          </a:xfrm>
          <a:prstGeom prst="rect">
            <a:avLst/>
          </a:prstGeom>
          <a:noFill/>
        </p:spPr>
        <p:txBody>
          <a:bodyPr wrap="square" rtlCol="0" anchor="t">
            <a:spAutoFit/>
          </a:bodyPr>
          <a:lstStyle/>
          <a:p>
            <a:pPr algn="ctr"/>
            <a:r>
              <a:rPr lang="zh-CN" altLang="en-US" sz="3605" b="1" dirty="0">
                <a:solidFill>
                  <a:schemeClr val="bg1"/>
                </a:solidFill>
                <a:effectLst/>
                <a:latin typeface="思源黑体 Regular" panose="02010600030101010101" charset="-122"/>
                <a:ea typeface="思源黑体 Regular" panose="02010600030101010101" charset="-122"/>
                <a:cs typeface="思源黑体 Regular" panose="02010600030101010101" charset="-122"/>
                <a:sym typeface="方正黑体_GBK" panose="03000509000000000000" charset="-122"/>
              </a:rPr>
              <a:t>演讲</a:t>
            </a:r>
            <a:r>
              <a:rPr lang="en-US" altLang="zh-CN" sz="3605" b="1" dirty="0">
                <a:solidFill>
                  <a:schemeClr val="bg1"/>
                </a:solidFill>
                <a:effectLst/>
                <a:latin typeface="思源黑体 Regular" panose="02010600030101010101" charset="-122"/>
                <a:ea typeface="思源黑体 Regular" panose="02010600030101010101" charset="-122"/>
                <a:cs typeface="思源黑体 Regular" panose="02010600030101010101" charset="-122"/>
                <a:sym typeface="方正黑体_GBK" panose="03000509000000000000" charset="-122"/>
              </a:rPr>
              <a:t>:</a:t>
            </a:r>
            <a:r>
              <a:rPr lang="zh-CN" altLang="en-US" sz="3605" b="1" dirty="0">
                <a:solidFill>
                  <a:schemeClr val="bg1"/>
                </a:solidFill>
                <a:effectLst/>
                <a:latin typeface="思源黑体 Regular" panose="02010600030101010101" charset="-122"/>
                <a:ea typeface="思源黑体 Regular" panose="02010600030101010101" charset="-122"/>
                <a:cs typeface="思源黑体 Regular" panose="02010600030101010101" charset="-122"/>
                <a:sym typeface="方正黑体_GBK" panose="03000509000000000000" charset="-122"/>
              </a:rPr>
              <a:t>刘怡彤                    回答：卢晓雪</a:t>
            </a:r>
            <a:endParaRPr lang="zh-CN" altLang="en-US" sz="3605" b="1" dirty="0">
              <a:solidFill>
                <a:schemeClr val="bg1"/>
              </a:solidFill>
              <a:effectLst/>
              <a:latin typeface="思源黑体 Regular" panose="02010600030101010101" charset="-122"/>
              <a:ea typeface="思源黑体 Regular" panose="02010600030101010101" charset="-122"/>
              <a:cs typeface="思源黑体 Regular" panose="02010600030101010101" charset="-122"/>
              <a:sym typeface="方正黑体_GBK" panose="03000509000000000000" charset="-122"/>
            </a:endParaRPr>
          </a:p>
        </p:txBody>
      </p:sp>
      <p:sp>
        <p:nvSpPr>
          <p:cNvPr id="2" name="矩形 1"/>
          <p:cNvSpPr/>
          <p:nvPr/>
        </p:nvSpPr>
        <p:spPr>
          <a:xfrm>
            <a:off x="9133840" y="4490720"/>
            <a:ext cx="8426450" cy="1861185"/>
          </a:xfrm>
          <a:prstGeom prst="rect">
            <a:avLst/>
          </a:prstGeom>
          <a:noFill/>
          <a:ln>
            <a:noFill/>
          </a:ln>
        </p:spPr>
        <p:txBody>
          <a:bodyPr wrap="square" rtlCol="0" anchor="t">
            <a:spAutoFit/>
            <a:scene3d>
              <a:camera prst="orthographicFront"/>
              <a:lightRig rig="threePt" dir="t"/>
            </a:scene3d>
          </a:bodyPr>
          <a:lstStyle/>
          <a:p>
            <a:pPr algn="ctr"/>
            <a:r>
              <a:rPr lang="zh-CN" sz="11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思源黑体 Regular" panose="02010600030101010101" charset="-122"/>
              </a:rPr>
              <a:t>物流机器人</a:t>
            </a:r>
            <a:endParaRPr lang="zh-CN" altLang="en-US" sz="11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思源黑体 Regular" panose="0201060003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半闭框 8"/>
          <p:cNvSpPr/>
          <p:nvPr/>
        </p:nvSpPr>
        <p:spPr>
          <a:xfrm>
            <a:off x="12031345" y="3409315"/>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10800000">
            <a:off x="21305520" y="9037955"/>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10307320" y="2955290"/>
            <a:ext cx="309880" cy="368300"/>
          </a:xfrm>
          <a:prstGeom prst="rect">
            <a:avLst/>
          </a:prstGeom>
          <a:noFill/>
        </p:spPr>
        <p:txBody>
          <a:bodyPr wrap="none" rtlCol="0">
            <a:spAutoFit/>
          </a:bodyPr>
          <a:lstStyle/>
          <a:p>
            <a:endParaRPr lang="zh-CN" altLang="en-US"/>
          </a:p>
        </p:txBody>
      </p:sp>
      <p:sp>
        <p:nvSpPr>
          <p:cNvPr id="4" name="文本框 3"/>
          <p:cNvSpPr txBox="1"/>
          <p:nvPr/>
        </p:nvSpPr>
        <p:spPr>
          <a:xfrm>
            <a:off x="1379220" y="904240"/>
            <a:ext cx="9098280" cy="922020"/>
          </a:xfrm>
          <a:prstGeom prst="rect">
            <a:avLst/>
          </a:prstGeom>
          <a:noFill/>
        </p:spPr>
        <p:txBody>
          <a:bodyPr wrap="none" rtlCol="0">
            <a:spAutoFit/>
          </a:bodyPr>
          <a:lstStyle/>
          <a:p>
            <a:r>
              <a:rPr lang="zh-CN" altLang="en-US" sz="5400">
                <a:solidFill>
                  <a:schemeClr val="bg1"/>
                </a:solidFill>
              </a:rPr>
              <a:t>物流机器人在仓储环节的应用</a:t>
            </a:r>
            <a:endParaRPr lang="zh-CN" altLang="en-US" sz="5400">
              <a:solidFill>
                <a:schemeClr val="bg1"/>
              </a:solidFill>
            </a:endParaRPr>
          </a:p>
        </p:txBody>
      </p:sp>
      <p:pic>
        <p:nvPicPr>
          <p:cNvPr id="5" name="图片 4" descr="QQ图片20211218105643"/>
          <p:cNvPicPr>
            <a:picLocks noChangeAspect="1"/>
          </p:cNvPicPr>
          <p:nvPr/>
        </p:nvPicPr>
        <p:blipFill>
          <a:blip r:embed="rId1"/>
          <a:stretch>
            <a:fillRect/>
          </a:stretch>
        </p:blipFill>
        <p:spPr>
          <a:xfrm>
            <a:off x="1379220" y="4800600"/>
            <a:ext cx="10116185" cy="4711065"/>
          </a:xfrm>
          <a:prstGeom prst="rect">
            <a:avLst/>
          </a:prstGeom>
        </p:spPr>
      </p:pic>
      <p:sp>
        <p:nvSpPr>
          <p:cNvPr id="7" name="文本框 6"/>
          <p:cNvSpPr txBox="1"/>
          <p:nvPr/>
        </p:nvSpPr>
        <p:spPr>
          <a:xfrm>
            <a:off x="15170785" y="4443095"/>
            <a:ext cx="7943850" cy="4399915"/>
          </a:xfrm>
          <a:prstGeom prst="rect">
            <a:avLst/>
          </a:prstGeom>
          <a:noFill/>
        </p:spPr>
        <p:txBody>
          <a:bodyPr wrap="none" rtlCol="0">
            <a:spAutoFit/>
          </a:bodyPr>
          <a:lstStyle/>
          <a:p>
            <a:pPr algn="l"/>
            <a:r>
              <a:rPr lang="zh-CN" altLang="en-US" sz="4000">
                <a:solidFill>
                  <a:schemeClr val="bg1"/>
                </a:solidFill>
              </a:rPr>
              <a:t>从</a:t>
            </a:r>
            <a:r>
              <a:rPr lang="zh-CN" altLang="en-US" sz="4000">
                <a:gradFill>
                  <a:gsLst>
                    <a:gs pos="21000">
                      <a:srgbClr val="53575C"/>
                    </a:gs>
                    <a:gs pos="88000">
                      <a:srgbClr val="C5C7CA"/>
                    </a:gs>
                  </a:gsLst>
                  <a:lin ang="5400000"/>
                </a:gradFill>
                <a:effectLst/>
              </a:rPr>
              <a:t>作业模式</a:t>
            </a:r>
            <a:r>
              <a:rPr lang="zh-CN" altLang="en-US" sz="4000">
                <a:solidFill>
                  <a:schemeClr val="bg1"/>
                </a:solidFill>
              </a:rPr>
              <a:t>上，仓储机器人可分为:</a:t>
            </a:r>
            <a:endParaRPr lang="zh-CN" altLang="en-US" sz="4000">
              <a:solidFill>
                <a:schemeClr val="bg1"/>
              </a:solidFill>
            </a:endParaRPr>
          </a:p>
          <a:p>
            <a:pPr algn="l"/>
            <a:endParaRPr lang="zh-CN" altLang="en-US" sz="4000">
              <a:solidFill>
                <a:schemeClr val="bg1"/>
              </a:solidFill>
            </a:endParaRPr>
          </a:p>
          <a:p>
            <a:pPr algn="l"/>
            <a:r>
              <a:rPr lang="zh-CN" altLang="en-US" sz="4000">
                <a:solidFill>
                  <a:schemeClr val="bg1"/>
                </a:solidFill>
              </a:rPr>
              <a:t>引导式机器人</a:t>
            </a:r>
            <a:endParaRPr lang="zh-CN" altLang="en-US" sz="4000">
              <a:solidFill>
                <a:schemeClr val="bg1"/>
              </a:solidFill>
            </a:endParaRPr>
          </a:p>
          <a:p>
            <a:pPr algn="l"/>
            <a:endParaRPr lang="zh-CN" altLang="en-US" sz="4000">
              <a:solidFill>
                <a:schemeClr val="bg1"/>
              </a:solidFill>
            </a:endParaRPr>
          </a:p>
          <a:p>
            <a:pPr algn="l"/>
            <a:r>
              <a:rPr lang="zh-CN" altLang="en-US" sz="4000">
                <a:solidFill>
                  <a:schemeClr val="bg1"/>
                </a:solidFill>
              </a:rPr>
              <a:t>跟随机器人(followme)</a:t>
            </a:r>
            <a:endParaRPr lang="zh-CN" altLang="en-US" sz="4000">
              <a:solidFill>
                <a:schemeClr val="bg1"/>
              </a:solidFill>
            </a:endParaRPr>
          </a:p>
          <a:p>
            <a:pPr algn="l"/>
            <a:endParaRPr lang="zh-CN" altLang="en-US" sz="4000">
              <a:solidFill>
                <a:schemeClr val="bg1"/>
              </a:solidFill>
            </a:endParaRPr>
          </a:p>
          <a:p>
            <a:pPr algn="l"/>
            <a:r>
              <a:rPr lang="zh-CN" altLang="en-US" sz="4000">
                <a:solidFill>
                  <a:schemeClr val="bg1"/>
                </a:solidFill>
              </a:rPr>
              <a:t>自主运行机器</a:t>
            </a:r>
            <a:endParaRPr lang="zh-CN" altLang="en-US" sz="4000">
              <a:solidFill>
                <a:schemeClr val="bg1"/>
              </a:solidFill>
            </a:endParaRPr>
          </a:p>
        </p:txBody>
      </p:sp>
      <p:sp>
        <p:nvSpPr>
          <p:cNvPr id="8" name="文本框 7"/>
          <p:cNvSpPr txBox="1"/>
          <p:nvPr/>
        </p:nvSpPr>
        <p:spPr>
          <a:xfrm>
            <a:off x="970280" y="3115310"/>
            <a:ext cx="11061065" cy="645160"/>
          </a:xfrm>
          <a:prstGeom prst="rect">
            <a:avLst/>
          </a:prstGeom>
          <a:noFill/>
        </p:spPr>
        <p:txBody>
          <a:bodyPr wrap="square" rtlCol="0">
            <a:spAutoFit/>
          </a:bodyPr>
          <a:lstStyle/>
          <a:p>
            <a:pPr algn="l"/>
            <a:r>
              <a:rPr lang="zh-CN" altLang="en-US" sz="3600">
                <a:solidFill>
                  <a:schemeClr val="bg1"/>
                </a:solidFill>
                <a:sym typeface="+mn-ea"/>
              </a:rPr>
              <a:t>仓储机器人基于控制方式及程度，可分为以下四大类:</a:t>
            </a:r>
            <a:endParaRPr lang="zh-CN" altLang="en-US" sz="3600">
              <a:solidFill>
                <a:schemeClr val="bg1"/>
              </a:solidFill>
              <a:sym typeface="+mn-ea"/>
            </a:endParaRPr>
          </a:p>
        </p:txBody>
      </p:sp>
      <p:sp>
        <p:nvSpPr>
          <p:cNvPr id="11" name="矩形 10"/>
          <p:cNvSpPr/>
          <p:nvPr/>
        </p:nvSpPr>
        <p:spPr>
          <a:xfrm>
            <a:off x="320675" y="515874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仓</a:t>
            </a:r>
            <a:endParaRPr lang="zh-CN" altLang="en-US" sz="4000"/>
          </a:p>
        </p:txBody>
      </p:sp>
      <p:sp>
        <p:nvSpPr>
          <p:cNvPr id="12" name="矩形 11"/>
          <p:cNvSpPr/>
          <p:nvPr/>
        </p:nvSpPr>
        <p:spPr>
          <a:xfrm>
            <a:off x="320675" y="8520430"/>
            <a:ext cx="818515" cy="116395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客</a:t>
            </a:r>
            <a:endParaRPr lang="zh-CN" altLang="en-US" sz="4000"/>
          </a:p>
        </p:txBody>
      </p:sp>
      <p:sp>
        <p:nvSpPr>
          <p:cNvPr id="13" name="矩形 12"/>
          <p:cNvSpPr/>
          <p:nvPr/>
        </p:nvSpPr>
        <p:spPr>
          <a:xfrm>
            <a:off x="320675" y="6900545"/>
            <a:ext cx="818515" cy="116395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运</a:t>
            </a:r>
            <a:endParaRPr lang="zh-CN" altLang="en-US" sz="40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556"/>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半闭框 8"/>
          <p:cNvSpPr/>
          <p:nvPr/>
        </p:nvSpPr>
        <p:spPr>
          <a:xfrm>
            <a:off x="1292860" y="2187575"/>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10800000">
            <a:off x="9799320" y="11388090"/>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10307320" y="2955290"/>
            <a:ext cx="309880" cy="368300"/>
          </a:xfrm>
          <a:prstGeom prst="rect">
            <a:avLst/>
          </a:prstGeom>
          <a:noFill/>
        </p:spPr>
        <p:txBody>
          <a:bodyPr wrap="none" rtlCol="0">
            <a:spAutoFit/>
          </a:bodyPr>
          <a:lstStyle/>
          <a:p>
            <a:endParaRPr lang="zh-CN" altLang="en-US"/>
          </a:p>
        </p:txBody>
      </p:sp>
      <p:pic>
        <p:nvPicPr>
          <p:cNvPr id="4" name="图片 3" descr="QQ图片20211218145923"/>
          <p:cNvPicPr>
            <a:picLocks noChangeAspect="1"/>
          </p:cNvPicPr>
          <p:nvPr/>
        </p:nvPicPr>
        <p:blipFill>
          <a:blip r:embed="rId1"/>
          <a:stretch>
            <a:fillRect/>
          </a:stretch>
        </p:blipFill>
        <p:spPr>
          <a:xfrm>
            <a:off x="15149830" y="970280"/>
            <a:ext cx="9183370" cy="5235575"/>
          </a:xfrm>
          <a:prstGeom prst="rect">
            <a:avLst/>
          </a:prstGeom>
        </p:spPr>
      </p:pic>
      <p:sp>
        <p:nvSpPr>
          <p:cNvPr id="5" name="文本框 4"/>
          <p:cNvSpPr txBox="1"/>
          <p:nvPr/>
        </p:nvSpPr>
        <p:spPr>
          <a:xfrm>
            <a:off x="1939925" y="2724150"/>
            <a:ext cx="11699875" cy="8093710"/>
          </a:xfrm>
          <a:prstGeom prst="rect">
            <a:avLst/>
          </a:prstGeom>
          <a:noFill/>
        </p:spPr>
        <p:txBody>
          <a:bodyPr wrap="square" rtlCol="0">
            <a:spAutoFit/>
          </a:bodyPr>
          <a:lstStyle/>
          <a:p>
            <a:pPr algn="l"/>
            <a:r>
              <a:rPr lang="zh-CN" altLang="en-US" sz="4000">
                <a:solidFill>
                  <a:schemeClr val="bg1"/>
                </a:solidFill>
              </a:rPr>
              <a:t>AGV是AGVS (Automated Guided Vehicle System)仓储机器人系统的</a:t>
            </a:r>
            <a:r>
              <a:rPr lang="zh-CN" altLang="en-US" sz="4000" b="1">
                <a:solidFill>
                  <a:schemeClr val="bg1"/>
                </a:solidFill>
              </a:rPr>
              <a:t>硬件组成部分</a:t>
            </a:r>
            <a:r>
              <a:rPr lang="zh-CN" altLang="en-US" sz="4000">
                <a:solidFill>
                  <a:schemeClr val="bg1"/>
                </a:solidFill>
              </a:rPr>
              <a:t>，AGVS主要由三部分组成:</a:t>
            </a:r>
            <a:endParaRPr lang="zh-CN" altLang="en-US" sz="4000">
              <a:solidFill>
                <a:schemeClr val="bg1"/>
              </a:solidFill>
            </a:endParaRPr>
          </a:p>
          <a:p>
            <a:pPr algn="l"/>
            <a:endParaRPr lang="zh-CN" altLang="en-US" sz="4000">
              <a:solidFill>
                <a:schemeClr val="bg1"/>
              </a:solidFill>
            </a:endParaRPr>
          </a:p>
          <a:p>
            <a:pPr algn="l"/>
            <a:r>
              <a:rPr lang="en-US" altLang="zh-CN" sz="4000">
                <a:solidFill>
                  <a:srgbClr val="FFFFFF"/>
                </a:solidFill>
              </a:rPr>
              <a:t>1.</a:t>
            </a:r>
            <a:r>
              <a:rPr lang="zh-CN" altLang="en-US" sz="4000" b="1">
                <a:solidFill>
                  <a:srgbClr val="FFFFFF"/>
                </a:solidFill>
              </a:rPr>
              <a:t>AGV</a:t>
            </a:r>
            <a:endParaRPr lang="zh-CN" altLang="en-US" sz="4000" b="1">
              <a:solidFill>
                <a:srgbClr val="FFFFFF"/>
              </a:solidFill>
            </a:endParaRPr>
          </a:p>
          <a:p>
            <a:pPr algn="l"/>
            <a:endParaRPr lang="zh-CN" altLang="en-US" sz="4000">
              <a:solidFill>
                <a:srgbClr val="FFFFFF"/>
              </a:solidFill>
            </a:endParaRPr>
          </a:p>
          <a:p>
            <a:pPr algn="l"/>
            <a:r>
              <a:rPr lang="en-US" altLang="zh-CN" sz="4000">
                <a:solidFill>
                  <a:srgbClr val="FFFFFF"/>
                </a:solidFill>
              </a:rPr>
              <a:t>2.</a:t>
            </a:r>
            <a:r>
              <a:rPr lang="zh-CN" altLang="en-US" sz="4000" b="1">
                <a:solidFill>
                  <a:srgbClr val="FFFFFF"/>
                </a:solidFill>
              </a:rPr>
              <a:t>导引装置</a:t>
            </a:r>
            <a:r>
              <a:rPr lang="zh-CN" altLang="en-US" sz="4000">
                <a:solidFill>
                  <a:schemeClr val="bg1"/>
                </a:solidFill>
              </a:rPr>
              <a:t>(固定通道、半固定通道、无通道等)</a:t>
            </a:r>
            <a:endParaRPr lang="zh-CN" altLang="en-US" sz="4000">
              <a:solidFill>
                <a:schemeClr val="bg1"/>
              </a:solidFill>
            </a:endParaRPr>
          </a:p>
          <a:p>
            <a:pPr algn="l"/>
            <a:endParaRPr lang="zh-CN" altLang="en-US" sz="4000">
              <a:solidFill>
                <a:schemeClr val="bg1"/>
              </a:solidFill>
            </a:endParaRPr>
          </a:p>
          <a:p>
            <a:pPr algn="l"/>
            <a:r>
              <a:rPr lang="en-US" altLang="zh-CN" sz="4000">
                <a:solidFill>
                  <a:schemeClr val="bg1"/>
                </a:solidFill>
              </a:rPr>
              <a:t>3.</a:t>
            </a:r>
            <a:r>
              <a:rPr lang="zh-CN" altLang="en-US" sz="4000" b="1">
                <a:solidFill>
                  <a:schemeClr val="bg1"/>
                </a:solidFill>
              </a:rPr>
              <a:t>控制系统</a:t>
            </a:r>
            <a:r>
              <a:rPr lang="zh-CN" altLang="en-US" sz="4000">
                <a:solidFill>
                  <a:schemeClr val="bg1"/>
                </a:solidFill>
              </a:rPr>
              <a:t>(计算机控制、遥控、手动控制等)</a:t>
            </a:r>
            <a:endParaRPr lang="zh-CN" altLang="en-US" sz="4000">
              <a:solidFill>
                <a:schemeClr val="bg1"/>
              </a:solidFill>
            </a:endParaRPr>
          </a:p>
          <a:p>
            <a:pPr algn="l"/>
            <a:endParaRPr lang="zh-CN" altLang="en-US" sz="4000">
              <a:solidFill>
                <a:schemeClr val="bg1"/>
              </a:solidFill>
            </a:endParaRPr>
          </a:p>
          <a:p>
            <a:pPr algn="l"/>
            <a:r>
              <a:rPr lang="zh-CN" altLang="en-US" sz="4000">
                <a:solidFill>
                  <a:schemeClr val="bg1"/>
                </a:solidFill>
              </a:rPr>
              <a:t>通过与仓库内相关管理系统对接，完成仓内操作任务。</a:t>
            </a:r>
            <a:endParaRPr lang="zh-CN" altLang="en-US" sz="4000">
              <a:solidFill>
                <a:schemeClr val="bg1"/>
              </a:solidFill>
            </a:endParaRPr>
          </a:p>
          <a:p>
            <a:pPr algn="l"/>
            <a:endParaRPr lang="zh-CN" altLang="en-US" sz="4000">
              <a:solidFill>
                <a:schemeClr val="bg1"/>
              </a:solidFill>
            </a:endParaRPr>
          </a:p>
        </p:txBody>
      </p:sp>
      <p:sp>
        <p:nvSpPr>
          <p:cNvPr id="8" name="文本框 7"/>
          <p:cNvSpPr txBox="1"/>
          <p:nvPr/>
        </p:nvSpPr>
        <p:spPr>
          <a:xfrm>
            <a:off x="1443355" y="970280"/>
            <a:ext cx="5127625" cy="1568450"/>
          </a:xfrm>
          <a:prstGeom prst="rect">
            <a:avLst/>
          </a:prstGeom>
          <a:noFill/>
        </p:spPr>
        <p:txBody>
          <a:bodyPr wrap="none" rtlCol="0">
            <a:spAutoFit/>
          </a:bodyPr>
          <a:lstStyle/>
          <a:p>
            <a:pPr algn="l"/>
            <a:r>
              <a:rPr lang="zh-CN" altLang="en-US" sz="4800">
                <a:solidFill>
                  <a:schemeClr val="bg1"/>
                </a:solidFill>
                <a:sym typeface="+mn-ea"/>
              </a:rPr>
              <a:t>仓库机器人一AGV</a:t>
            </a:r>
            <a:endParaRPr lang="zh-CN" altLang="en-US" sz="4800">
              <a:solidFill>
                <a:schemeClr val="bg1"/>
              </a:solidFill>
            </a:endParaRPr>
          </a:p>
          <a:p>
            <a:endParaRPr lang="zh-CN" altLang="en-US" sz="4800">
              <a:solidFill>
                <a:schemeClr val="bg1"/>
              </a:solidFill>
            </a:endParaRPr>
          </a:p>
        </p:txBody>
      </p:sp>
      <p:pic>
        <p:nvPicPr>
          <p:cNvPr id="11" name="图片 10" descr="QQ图片20211218150726"/>
          <p:cNvPicPr>
            <a:picLocks noChangeAspect="1"/>
          </p:cNvPicPr>
          <p:nvPr/>
        </p:nvPicPr>
        <p:blipFill>
          <a:blip r:embed="rId2"/>
          <a:stretch>
            <a:fillRect/>
          </a:stretch>
        </p:blipFill>
        <p:spPr>
          <a:xfrm>
            <a:off x="14104620" y="7889240"/>
            <a:ext cx="11617325" cy="5396865"/>
          </a:xfrm>
          <a:prstGeom prst="rect">
            <a:avLst/>
          </a:prstGeom>
        </p:spPr>
      </p:pic>
      <p:sp>
        <p:nvSpPr>
          <p:cNvPr id="13" name="文本框 12"/>
          <p:cNvSpPr txBox="1"/>
          <p:nvPr/>
        </p:nvSpPr>
        <p:spPr>
          <a:xfrm>
            <a:off x="14104620" y="6690360"/>
            <a:ext cx="4475480" cy="1198880"/>
          </a:xfrm>
          <a:prstGeom prst="rect">
            <a:avLst/>
          </a:prstGeom>
          <a:noFill/>
        </p:spPr>
        <p:txBody>
          <a:bodyPr wrap="none" rtlCol="0">
            <a:spAutoFit/>
          </a:bodyPr>
          <a:lstStyle/>
          <a:p>
            <a:pPr algn="l"/>
            <a:r>
              <a:rPr lang="zh-CN" altLang="en-US" sz="3600">
                <a:solidFill>
                  <a:schemeClr val="bg1"/>
                </a:solidFill>
                <a:sym typeface="+mn-ea"/>
              </a:rPr>
              <a:t>AGV运行的基本要求:</a:t>
            </a:r>
            <a:endParaRPr lang="zh-CN" altLang="en-US" sz="3600">
              <a:solidFill>
                <a:schemeClr val="bg1"/>
              </a:solidFill>
            </a:endParaRPr>
          </a:p>
          <a:p>
            <a:endParaRPr lang="zh-CN" altLang="en-US" sz="3600">
              <a:solidFill>
                <a:schemeClr val="bg1"/>
              </a:solidFill>
            </a:endParaRPr>
          </a:p>
        </p:txBody>
      </p:sp>
      <p:sp>
        <p:nvSpPr>
          <p:cNvPr id="14" name="文本框 13"/>
          <p:cNvSpPr txBox="1"/>
          <p:nvPr/>
        </p:nvSpPr>
        <p:spPr>
          <a:xfrm>
            <a:off x="22337395" y="3343275"/>
            <a:ext cx="3823970" cy="1568450"/>
          </a:xfrm>
          <a:prstGeom prst="rect">
            <a:avLst/>
          </a:prstGeom>
          <a:noFill/>
        </p:spPr>
        <p:txBody>
          <a:bodyPr wrap="square" rtlCol="0">
            <a:spAutoFit/>
          </a:bodyPr>
          <a:lstStyle/>
          <a:p>
            <a:pPr algn="l"/>
            <a:r>
              <a:rPr lang="zh-CN" altLang="en-US" sz="2400"/>
              <a:t>急停按钮</a:t>
            </a:r>
            <a:endParaRPr lang="zh-CN" altLang="en-US" sz="2400"/>
          </a:p>
          <a:p>
            <a:pPr algn="l"/>
            <a:r>
              <a:rPr lang="zh-CN" altLang="en-US" sz="2400"/>
              <a:t>激光雷达</a:t>
            </a:r>
            <a:endParaRPr lang="zh-CN" altLang="en-US" sz="2400"/>
          </a:p>
          <a:p>
            <a:pPr algn="l"/>
            <a:r>
              <a:rPr lang="zh-CN" altLang="en-US" sz="2400"/>
              <a:t>安全PLC</a:t>
            </a:r>
            <a:endParaRPr lang="zh-CN" altLang="en-US" sz="2400"/>
          </a:p>
          <a:p>
            <a:pPr algn="l"/>
            <a:r>
              <a:rPr lang="zh-CN" altLang="en-US" sz="2400"/>
              <a:t>安全速度模块</a:t>
            </a:r>
            <a:endParaRPr lang="zh-CN" altLang="en-US" sz="2400"/>
          </a:p>
        </p:txBody>
      </p:sp>
      <p:sp>
        <p:nvSpPr>
          <p:cNvPr id="15" name="文本框 14"/>
          <p:cNvSpPr txBox="1"/>
          <p:nvPr/>
        </p:nvSpPr>
        <p:spPr>
          <a:xfrm>
            <a:off x="18886805" y="6400165"/>
            <a:ext cx="2316480" cy="2676525"/>
          </a:xfrm>
          <a:prstGeom prst="rect">
            <a:avLst/>
          </a:prstGeom>
          <a:noFill/>
        </p:spPr>
        <p:txBody>
          <a:bodyPr wrap="none" rtlCol="0">
            <a:spAutoFit/>
          </a:bodyPr>
          <a:lstStyle/>
          <a:p>
            <a:pPr algn="l"/>
            <a:r>
              <a:rPr lang="zh-CN" altLang="en-US" sz="2400">
                <a:solidFill>
                  <a:srgbClr val="FFFFFF"/>
                </a:solidFill>
              </a:rPr>
              <a:t>指令解析</a:t>
            </a:r>
            <a:endParaRPr lang="zh-CN" altLang="en-US" sz="2400">
              <a:solidFill>
                <a:srgbClr val="FFFFFF"/>
              </a:solidFill>
            </a:endParaRPr>
          </a:p>
          <a:p>
            <a:pPr algn="l"/>
            <a:r>
              <a:rPr lang="zh-CN" altLang="en-US" sz="2400">
                <a:solidFill>
                  <a:srgbClr val="FFFFFF"/>
                </a:solidFill>
              </a:rPr>
              <a:t>无线通信</a:t>
            </a:r>
            <a:endParaRPr lang="zh-CN" altLang="en-US" sz="2400">
              <a:solidFill>
                <a:srgbClr val="FFFFFF"/>
              </a:solidFill>
            </a:endParaRPr>
          </a:p>
          <a:p>
            <a:pPr algn="l"/>
            <a:r>
              <a:rPr lang="zh-CN" altLang="en-US" sz="2400">
                <a:solidFill>
                  <a:srgbClr val="FFFFFF"/>
                </a:solidFill>
              </a:rPr>
              <a:t>导航数据处理</a:t>
            </a:r>
            <a:endParaRPr lang="zh-CN" altLang="en-US" sz="2400">
              <a:solidFill>
                <a:srgbClr val="FFFFFF"/>
              </a:solidFill>
            </a:endParaRPr>
          </a:p>
          <a:p>
            <a:pPr algn="l"/>
            <a:r>
              <a:rPr lang="zh-CN" altLang="en-US" sz="2400">
                <a:solidFill>
                  <a:srgbClr val="FFFFFF"/>
                </a:solidFill>
              </a:rPr>
              <a:t>图像处理</a:t>
            </a:r>
            <a:endParaRPr lang="zh-CN" altLang="en-US" sz="2400">
              <a:solidFill>
                <a:srgbClr val="FFFFFF"/>
              </a:solidFill>
            </a:endParaRPr>
          </a:p>
          <a:p>
            <a:pPr algn="l"/>
            <a:r>
              <a:rPr lang="zh-CN" altLang="en-US" sz="2400">
                <a:solidFill>
                  <a:schemeClr val="tx1"/>
                </a:solidFill>
              </a:rPr>
              <a:t>障碍物检测</a:t>
            </a:r>
            <a:endParaRPr lang="zh-CN" altLang="en-US" sz="2400">
              <a:solidFill>
                <a:schemeClr val="tx1"/>
              </a:solidFill>
            </a:endParaRPr>
          </a:p>
          <a:p>
            <a:pPr algn="l"/>
            <a:r>
              <a:rPr lang="zh-CN" altLang="en-US" sz="2400">
                <a:solidFill>
                  <a:schemeClr val="tx1"/>
                </a:solidFill>
              </a:rPr>
              <a:t>速度、转向控制</a:t>
            </a:r>
            <a:endParaRPr lang="zh-CN" altLang="en-US" sz="2400">
              <a:solidFill>
                <a:schemeClr val="tx1"/>
              </a:solidFill>
            </a:endParaRPr>
          </a:p>
          <a:p>
            <a:pPr algn="l"/>
            <a:r>
              <a:rPr lang="zh-CN" altLang="en-US" sz="2400">
                <a:solidFill>
                  <a:schemeClr val="tx1"/>
                </a:solidFill>
              </a:rPr>
              <a:t>电源、充电控制</a:t>
            </a:r>
            <a:endParaRPr lang="zh-CN" altLang="en-US" sz="2400">
              <a:solidFill>
                <a:schemeClr val="tx1"/>
              </a:solidFill>
            </a:endParaRPr>
          </a:p>
        </p:txBody>
      </p:sp>
      <p:sp>
        <p:nvSpPr>
          <p:cNvPr id="7" name="矩形 6"/>
          <p:cNvSpPr/>
          <p:nvPr/>
        </p:nvSpPr>
        <p:spPr>
          <a:xfrm>
            <a:off x="320675" y="4727575"/>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仓</a:t>
            </a:r>
            <a:endParaRPr lang="zh-CN" altLang="en-US" sz="4000"/>
          </a:p>
        </p:txBody>
      </p:sp>
      <p:sp>
        <p:nvSpPr>
          <p:cNvPr id="12" name="矩形 11"/>
          <p:cNvSpPr/>
          <p:nvPr/>
        </p:nvSpPr>
        <p:spPr>
          <a:xfrm>
            <a:off x="320675" y="6205855"/>
            <a:ext cx="818515" cy="11639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t>运</a:t>
            </a:r>
            <a:endParaRPr lang="zh-CN" altLang="en-US" sz="3600"/>
          </a:p>
        </p:txBody>
      </p:sp>
      <p:sp>
        <p:nvSpPr>
          <p:cNvPr id="16" name="矩形 15"/>
          <p:cNvSpPr/>
          <p:nvPr/>
        </p:nvSpPr>
        <p:spPr>
          <a:xfrm>
            <a:off x="320675" y="7746365"/>
            <a:ext cx="818515" cy="11639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客</a:t>
            </a:r>
            <a:endParaRPr lang="zh-CN" altLang="en-US" sz="400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834" y="-556"/>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半闭框 8"/>
          <p:cNvSpPr/>
          <p:nvPr/>
        </p:nvSpPr>
        <p:spPr>
          <a:xfrm>
            <a:off x="12542520" y="2352040"/>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10800000">
            <a:off x="21219795" y="10526395"/>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10307320" y="2955290"/>
            <a:ext cx="309880" cy="368300"/>
          </a:xfrm>
          <a:prstGeom prst="rect">
            <a:avLst/>
          </a:prstGeom>
          <a:noFill/>
        </p:spPr>
        <p:txBody>
          <a:bodyPr wrap="none" rtlCol="0">
            <a:spAutoFit/>
          </a:bodyPr>
          <a:lstStyle/>
          <a:p>
            <a:endParaRPr lang="zh-CN" altLang="en-US"/>
          </a:p>
        </p:txBody>
      </p:sp>
      <p:pic>
        <p:nvPicPr>
          <p:cNvPr id="4" name="图片 3" descr="QQ图片20211218152225"/>
          <p:cNvPicPr>
            <a:picLocks noChangeAspect="1"/>
          </p:cNvPicPr>
          <p:nvPr/>
        </p:nvPicPr>
        <p:blipFill>
          <a:blip r:embed="rId1"/>
          <a:stretch>
            <a:fillRect/>
          </a:stretch>
        </p:blipFill>
        <p:spPr>
          <a:xfrm>
            <a:off x="1444625" y="5452745"/>
            <a:ext cx="11724005" cy="5805805"/>
          </a:xfrm>
          <a:prstGeom prst="rect">
            <a:avLst/>
          </a:prstGeom>
        </p:spPr>
      </p:pic>
      <p:sp>
        <p:nvSpPr>
          <p:cNvPr id="5" name="文本框 4"/>
          <p:cNvSpPr txBox="1"/>
          <p:nvPr/>
        </p:nvSpPr>
        <p:spPr>
          <a:xfrm>
            <a:off x="13383260" y="3323590"/>
            <a:ext cx="10739755" cy="7108825"/>
          </a:xfrm>
          <a:prstGeom prst="rect">
            <a:avLst/>
          </a:prstGeom>
          <a:noFill/>
        </p:spPr>
        <p:txBody>
          <a:bodyPr wrap="square" rtlCol="0">
            <a:spAutoFit/>
          </a:bodyPr>
          <a:lstStyle/>
          <a:p>
            <a:pPr algn="l"/>
            <a:r>
              <a:rPr lang="zh-CN" altLang="en-US" sz="4000" b="1">
                <a:solidFill>
                  <a:schemeClr val="bg1"/>
                </a:solidFill>
              </a:rPr>
              <a:t>仓库AGV优点:</a:t>
            </a:r>
            <a:endParaRPr lang="zh-CN" altLang="en-US" sz="4000" b="1">
              <a:solidFill>
                <a:schemeClr val="bg1"/>
              </a:solidFill>
            </a:endParaRPr>
          </a:p>
          <a:p>
            <a:pPr algn="l"/>
            <a:endParaRPr lang="zh-CN" altLang="en-US" sz="3200">
              <a:solidFill>
                <a:schemeClr val="bg1"/>
              </a:solidFill>
            </a:endParaRPr>
          </a:p>
          <a:p>
            <a:pPr algn="l"/>
            <a:r>
              <a:rPr lang="zh-CN" altLang="en-US" sz="3200">
                <a:solidFill>
                  <a:schemeClr val="bg1"/>
                </a:solidFill>
              </a:rPr>
              <a:t>柔性的场地要求、优化场地占用及利用率</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实现仓库标准化管理及作业</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基于系统控制(订单系统调度系统等)，提升订单操作准确性及调度能力，优化客户服务能力</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自动运输，提升效率，降低人工作业</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支持特殊工作环境下的作业要求</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在一定的订单密度下，长期有成本优势</a:t>
            </a:r>
            <a:endParaRPr lang="zh-CN" altLang="en-US" sz="3200">
              <a:solidFill>
                <a:schemeClr val="bg1"/>
              </a:solidFill>
            </a:endParaRPr>
          </a:p>
        </p:txBody>
      </p:sp>
      <p:sp>
        <p:nvSpPr>
          <p:cNvPr id="7" name="文本框 6"/>
          <p:cNvSpPr txBox="1"/>
          <p:nvPr/>
        </p:nvSpPr>
        <p:spPr>
          <a:xfrm>
            <a:off x="1047115" y="783590"/>
            <a:ext cx="5127625" cy="1568450"/>
          </a:xfrm>
          <a:prstGeom prst="rect">
            <a:avLst/>
          </a:prstGeom>
          <a:noFill/>
        </p:spPr>
        <p:txBody>
          <a:bodyPr wrap="none" rtlCol="0">
            <a:spAutoFit/>
          </a:bodyPr>
          <a:lstStyle/>
          <a:p>
            <a:pPr algn="l"/>
            <a:r>
              <a:rPr lang="zh-CN" altLang="en-US" sz="4800">
                <a:solidFill>
                  <a:schemeClr val="bg1"/>
                </a:solidFill>
                <a:sym typeface="+mn-ea"/>
              </a:rPr>
              <a:t>AGV在仓库的应用</a:t>
            </a:r>
            <a:endParaRPr lang="zh-CN" altLang="en-US" sz="4800">
              <a:solidFill>
                <a:schemeClr val="bg1"/>
              </a:solidFill>
            </a:endParaRPr>
          </a:p>
          <a:p>
            <a:endParaRPr lang="zh-CN" altLang="en-US" sz="4800">
              <a:solidFill>
                <a:schemeClr val="bg1"/>
              </a:solidFill>
            </a:endParaRPr>
          </a:p>
        </p:txBody>
      </p:sp>
      <p:sp>
        <p:nvSpPr>
          <p:cNvPr id="8" name="文本框 7"/>
          <p:cNvSpPr txBox="1"/>
          <p:nvPr/>
        </p:nvSpPr>
        <p:spPr>
          <a:xfrm>
            <a:off x="1047115" y="4597400"/>
            <a:ext cx="3999230" cy="1076325"/>
          </a:xfrm>
          <a:prstGeom prst="rect">
            <a:avLst/>
          </a:prstGeom>
          <a:noFill/>
        </p:spPr>
        <p:txBody>
          <a:bodyPr wrap="none" rtlCol="0">
            <a:spAutoFit/>
          </a:bodyPr>
          <a:lstStyle/>
          <a:p>
            <a:pPr algn="l"/>
            <a:r>
              <a:rPr lang="zh-CN" altLang="en-US" sz="3200">
                <a:solidFill>
                  <a:schemeClr val="bg1"/>
                </a:solidFill>
                <a:sym typeface="+mn-ea"/>
              </a:rPr>
              <a:t>仓库内AGV主要分类:</a:t>
            </a:r>
            <a:endParaRPr lang="zh-CN" altLang="en-US" sz="3200">
              <a:solidFill>
                <a:schemeClr val="bg1"/>
              </a:solidFill>
            </a:endParaRPr>
          </a:p>
          <a:p>
            <a:endParaRPr lang="zh-CN" altLang="en-US" sz="3200">
              <a:solidFill>
                <a:schemeClr val="bg1"/>
              </a:solidFill>
            </a:endParaRPr>
          </a:p>
        </p:txBody>
      </p:sp>
      <p:sp>
        <p:nvSpPr>
          <p:cNvPr id="11" name="文本框 10"/>
          <p:cNvSpPr txBox="1"/>
          <p:nvPr/>
        </p:nvSpPr>
        <p:spPr>
          <a:xfrm>
            <a:off x="1444625" y="2352040"/>
            <a:ext cx="8427720" cy="2245360"/>
          </a:xfrm>
          <a:prstGeom prst="rect">
            <a:avLst/>
          </a:prstGeom>
          <a:noFill/>
        </p:spPr>
        <p:txBody>
          <a:bodyPr wrap="square" rtlCol="0">
            <a:spAutoFit/>
          </a:bodyPr>
          <a:lstStyle/>
          <a:p>
            <a:pPr algn="l"/>
            <a:r>
              <a:rPr lang="zh-CN" altLang="en-US" sz="2800">
                <a:solidFill>
                  <a:schemeClr val="bg1"/>
                </a:solidFill>
                <a:sym typeface="+mn-ea"/>
              </a:rPr>
              <a:t>AGV是自动化/半自动化仓库的重要基础设施之一， 通过AGV实现库内搬运、分拣等作业的自动化，以节省人力，提升效率。近年我国AGV需求持续以较高的增速发展。</a:t>
            </a:r>
            <a:endParaRPr lang="zh-CN" altLang="en-US" sz="2800">
              <a:solidFill>
                <a:schemeClr val="bg1"/>
              </a:solidFill>
            </a:endParaRPr>
          </a:p>
          <a:p>
            <a:endParaRPr lang="zh-CN" altLang="en-US" sz="2800">
              <a:solidFill>
                <a:schemeClr val="bg1"/>
              </a:solidFill>
            </a:endParaRPr>
          </a:p>
        </p:txBody>
      </p:sp>
      <p:sp>
        <p:nvSpPr>
          <p:cNvPr id="12" name="文本框 11"/>
          <p:cNvSpPr txBox="1"/>
          <p:nvPr/>
        </p:nvSpPr>
        <p:spPr>
          <a:xfrm>
            <a:off x="818515" y="11558905"/>
            <a:ext cx="9982200" cy="583565"/>
          </a:xfrm>
          <a:prstGeom prst="rect">
            <a:avLst/>
          </a:prstGeom>
          <a:noFill/>
        </p:spPr>
        <p:txBody>
          <a:bodyPr wrap="none" rtlCol="0">
            <a:spAutoFit/>
          </a:bodyPr>
          <a:lstStyle/>
          <a:p>
            <a:pPr algn="l"/>
            <a:r>
              <a:rPr lang="zh-CN" altLang="en-US" sz="3200">
                <a:solidFill>
                  <a:schemeClr val="bg1"/>
                </a:solidFill>
                <a:sym typeface="+mn-ea"/>
              </a:rPr>
              <a:t>AGV应用还包括与机械手臂结合形成的复合机器人等。</a:t>
            </a:r>
            <a:endParaRPr lang="zh-CN" altLang="en-US" sz="3200">
              <a:solidFill>
                <a:schemeClr val="bg1"/>
              </a:solidFill>
              <a:sym typeface="+mn-ea"/>
            </a:endParaRPr>
          </a:p>
        </p:txBody>
      </p:sp>
      <p:sp>
        <p:nvSpPr>
          <p:cNvPr id="13" name="矩形 12"/>
          <p:cNvSpPr/>
          <p:nvPr/>
        </p:nvSpPr>
        <p:spPr>
          <a:xfrm>
            <a:off x="320675" y="474853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仓</a:t>
            </a:r>
            <a:endParaRPr lang="zh-CN" altLang="en-US" sz="4000"/>
          </a:p>
        </p:txBody>
      </p:sp>
      <p:sp>
        <p:nvSpPr>
          <p:cNvPr id="14" name="矩形 13"/>
          <p:cNvSpPr/>
          <p:nvPr/>
        </p:nvSpPr>
        <p:spPr>
          <a:xfrm>
            <a:off x="320675" y="8143240"/>
            <a:ext cx="818515" cy="116395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客</a:t>
            </a:r>
            <a:endParaRPr lang="zh-CN" altLang="en-US" sz="4000"/>
          </a:p>
        </p:txBody>
      </p:sp>
      <p:sp>
        <p:nvSpPr>
          <p:cNvPr id="15" name="矩形 14"/>
          <p:cNvSpPr/>
          <p:nvPr/>
        </p:nvSpPr>
        <p:spPr>
          <a:xfrm>
            <a:off x="320675" y="6435725"/>
            <a:ext cx="818515" cy="116395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运</a:t>
            </a:r>
            <a:endParaRPr lang="zh-CN" altLang="en-US" sz="40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半闭框 8"/>
          <p:cNvSpPr/>
          <p:nvPr/>
        </p:nvSpPr>
        <p:spPr>
          <a:xfrm>
            <a:off x="7337425" y="331470"/>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10800000">
            <a:off x="21089620" y="1707515"/>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10307320" y="2955290"/>
            <a:ext cx="309880" cy="368300"/>
          </a:xfrm>
          <a:prstGeom prst="rect">
            <a:avLst/>
          </a:prstGeom>
          <a:noFill/>
        </p:spPr>
        <p:txBody>
          <a:bodyPr wrap="none" rtlCol="0">
            <a:spAutoFit/>
          </a:bodyPr>
          <a:lstStyle/>
          <a:p>
            <a:endParaRPr lang="zh-CN" altLang="en-US"/>
          </a:p>
        </p:txBody>
      </p:sp>
      <p:sp>
        <p:nvSpPr>
          <p:cNvPr id="4" name="文本框 3"/>
          <p:cNvSpPr txBox="1"/>
          <p:nvPr/>
        </p:nvSpPr>
        <p:spPr>
          <a:xfrm>
            <a:off x="926465" y="783590"/>
            <a:ext cx="6278880" cy="1568450"/>
          </a:xfrm>
          <a:prstGeom prst="rect">
            <a:avLst/>
          </a:prstGeom>
          <a:noFill/>
        </p:spPr>
        <p:txBody>
          <a:bodyPr wrap="none" rtlCol="0">
            <a:spAutoFit/>
          </a:bodyPr>
          <a:lstStyle/>
          <a:p>
            <a:pPr algn="l"/>
            <a:r>
              <a:rPr lang="zh-CN" altLang="en-US" sz="4800" b="1">
                <a:solidFill>
                  <a:schemeClr val="bg1"/>
                </a:solidFill>
                <a:sym typeface="+mn-ea"/>
              </a:rPr>
              <a:t>机器人在运输中的应用</a:t>
            </a:r>
            <a:endParaRPr lang="zh-CN" altLang="en-US" sz="4800" b="1">
              <a:solidFill>
                <a:schemeClr val="bg1"/>
              </a:solidFill>
            </a:endParaRPr>
          </a:p>
          <a:p>
            <a:endParaRPr lang="zh-CN" altLang="en-US" sz="4800" b="1">
              <a:solidFill>
                <a:schemeClr val="bg1"/>
              </a:solidFill>
            </a:endParaRPr>
          </a:p>
        </p:txBody>
      </p:sp>
      <p:sp>
        <p:nvSpPr>
          <p:cNvPr id="5" name="文本框 4"/>
          <p:cNvSpPr txBox="1"/>
          <p:nvPr/>
        </p:nvSpPr>
        <p:spPr>
          <a:xfrm>
            <a:off x="1120140" y="2001520"/>
            <a:ext cx="2722880" cy="1322070"/>
          </a:xfrm>
          <a:prstGeom prst="rect">
            <a:avLst/>
          </a:prstGeom>
          <a:noFill/>
        </p:spPr>
        <p:txBody>
          <a:bodyPr wrap="none" rtlCol="0">
            <a:spAutoFit/>
          </a:bodyPr>
          <a:lstStyle/>
          <a:p>
            <a:pPr algn="l"/>
            <a:r>
              <a:rPr lang="zh-CN" altLang="en-US" sz="4000">
                <a:solidFill>
                  <a:schemeClr val="bg1"/>
                </a:solidFill>
                <a:sym typeface="+mn-ea"/>
              </a:rPr>
              <a:t>无人配送车</a:t>
            </a:r>
            <a:endParaRPr lang="zh-CN" altLang="en-US" sz="4000">
              <a:solidFill>
                <a:schemeClr val="bg1"/>
              </a:solidFill>
            </a:endParaRPr>
          </a:p>
          <a:p>
            <a:endParaRPr lang="zh-CN" altLang="en-US" sz="4000">
              <a:solidFill>
                <a:schemeClr val="bg1"/>
              </a:solidFill>
            </a:endParaRPr>
          </a:p>
        </p:txBody>
      </p:sp>
      <p:pic>
        <p:nvPicPr>
          <p:cNvPr id="7" name="图片 6" descr="QQ图片20211219143116"/>
          <p:cNvPicPr>
            <a:picLocks noChangeAspect="1"/>
          </p:cNvPicPr>
          <p:nvPr/>
        </p:nvPicPr>
        <p:blipFill>
          <a:blip r:embed="rId1"/>
          <a:stretch>
            <a:fillRect/>
          </a:stretch>
        </p:blipFill>
        <p:spPr>
          <a:xfrm>
            <a:off x="1823720" y="8051800"/>
            <a:ext cx="6002655" cy="3985260"/>
          </a:xfrm>
          <a:prstGeom prst="rect">
            <a:avLst/>
          </a:prstGeom>
        </p:spPr>
      </p:pic>
      <p:pic>
        <p:nvPicPr>
          <p:cNvPr id="8" name="图片 7" descr="QQ图片20211219143123"/>
          <p:cNvPicPr>
            <a:picLocks noChangeAspect="1"/>
          </p:cNvPicPr>
          <p:nvPr/>
        </p:nvPicPr>
        <p:blipFill>
          <a:blip r:embed="rId2"/>
          <a:stretch>
            <a:fillRect/>
          </a:stretch>
        </p:blipFill>
        <p:spPr>
          <a:xfrm>
            <a:off x="8077835" y="3813175"/>
            <a:ext cx="4902200" cy="3432175"/>
          </a:xfrm>
          <a:prstGeom prst="rect">
            <a:avLst/>
          </a:prstGeom>
        </p:spPr>
      </p:pic>
      <p:pic>
        <p:nvPicPr>
          <p:cNvPr id="11" name="图片 10" descr="QQ图片20211219143128"/>
          <p:cNvPicPr>
            <a:picLocks noChangeAspect="1"/>
          </p:cNvPicPr>
          <p:nvPr/>
        </p:nvPicPr>
        <p:blipFill>
          <a:blip r:embed="rId3"/>
          <a:stretch>
            <a:fillRect/>
          </a:stretch>
        </p:blipFill>
        <p:spPr>
          <a:xfrm>
            <a:off x="13458825" y="4371975"/>
            <a:ext cx="4556760" cy="3288665"/>
          </a:xfrm>
          <a:prstGeom prst="rect">
            <a:avLst/>
          </a:prstGeom>
        </p:spPr>
      </p:pic>
      <p:pic>
        <p:nvPicPr>
          <p:cNvPr id="12" name="图片 11" descr="QQ图片20211219143134"/>
          <p:cNvPicPr>
            <a:picLocks noChangeAspect="1"/>
          </p:cNvPicPr>
          <p:nvPr/>
        </p:nvPicPr>
        <p:blipFill>
          <a:blip r:embed="rId4"/>
          <a:stretch>
            <a:fillRect/>
          </a:stretch>
        </p:blipFill>
        <p:spPr>
          <a:xfrm>
            <a:off x="13458825" y="9062085"/>
            <a:ext cx="4966335" cy="3322320"/>
          </a:xfrm>
          <a:prstGeom prst="rect">
            <a:avLst/>
          </a:prstGeom>
        </p:spPr>
      </p:pic>
      <p:sp>
        <p:nvSpPr>
          <p:cNvPr id="14" name="矩形 13"/>
          <p:cNvSpPr/>
          <p:nvPr/>
        </p:nvSpPr>
        <p:spPr>
          <a:xfrm>
            <a:off x="8143875" y="7475855"/>
            <a:ext cx="4769485" cy="5416550"/>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8230850" y="3777615"/>
            <a:ext cx="4769485" cy="4274185"/>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8598515" y="8716645"/>
            <a:ext cx="4769485" cy="4747895"/>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761605" y="783590"/>
            <a:ext cx="17353280" cy="2861310"/>
          </a:xfrm>
          <a:prstGeom prst="rect">
            <a:avLst/>
          </a:prstGeom>
          <a:noFill/>
        </p:spPr>
        <p:txBody>
          <a:bodyPr wrap="square" rtlCol="0">
            <a:spAutoFit/>
          </a:bodyPr>
          <a:lstStyle/>
          <a:p>
            <a:pPr algn="l"/>
            <a:r>
              <a:rPr lang="zh-CN" altLang="en-US" sz="3600">
                <a:solidFill>
                  <a:schemeClr val="bg1"/>
                </a:solidFill>
                <a:sym typeface="+mn-ea"/>
              </a:rPr>
              <a:t>伴随着人口红利的消失，快递行业的用工成本压力愈加严重，无人驾驶技术在最后一公里配送领域的应用成为热点， 国内外物流科技公司纷纷试水无人配送车，以应对未来的成本挑战。目前，国内的京东、菜鸟、饿了么等企业均已经对无人配送车进行过公开测试。</a:t>
            </a:r>
            <a:endParaRPr lang="zh-CN" altLang="en-US" sz="3600">
              <a:solidFill>
                <a:schemeClr val="bg1"/>
              </a:solidFill>
            </a:endParaRPr>
          </a:p>
          <a:p>
            <a:endParaRPr lang="zh-CN" altLang="en-US" sz="3600">
              <a:solidFill>
                <a:schemeClr val="bg1"/>
              </a:solidFill>
            </a:endParaRPr>
          </a:p>
        </p:txBody>
      </p:sp>
      <p:sp>
        <p:nvSpPr>
          <p:cNvPr id="18" name="矩形 17"/>
          <p:cNvSpPr/>
          <p:nvPr/>
        </p:nvSpPr>
        <p:spPr>
          <a:xfrm>
            <a:off x="2435860" y="4076700"/>
            <a:ext cx="4769485" cy="3583940"/>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673350" y="4615180"/>
            <a:ext cx="4302760" cy="2061210"/>
          </a:xfrm>
          <a:prstGeom prst="rect">
            <a:avLst/>
          </a:prstGeom>
          <a:noFill/>
        </p:spPr>
        <p:txBody>
          <a:bodyPr wrap="square" rtlCol="0">
            <a:spAutoFit/>
          </a:bodyPr>
          <a:lstStyle/>
          <a:p>
            <a:pPr algn="l"/>
            <a:r>
              <a:rPr lang="zh-CN" altLang="en-US" sz="3200">
                <a:solidFill>
                  <a:schemeClr val="bg1"/>
                </a:solidFill>
                <a:sym typeface="+mn-ea"/>
              </a:rPr>
              <a:t>NURO宣布推出全球首个Level4全自动无人配送车(载重: 100kg以上)</a:t>
            </a:r>
            <a:endParaRPr lang="zh-CN" altLang="en-US" sz="3200">
              <a:solidFill>
                <a:schemeClr val="bg1"/>
              </a:solidFill>
            </a:endParaRPr>
          </a:p>
          <a:p>
            <a:endParaRPr lang="zh-CN" altLang="en-US" sz="3200">
              <a:solidFill>
                <a:schemeClr val="bg1"/>
              </a:solidFill>
            </a:endParaRPr>
          </a:p>
        </p:txBody>
      </p:sp>
      <p:sp>
        <p:nvSpPr>
          <p:cNvPr id="20" name="文本框 19"/>
          <p:cNvSpPr txBox="1"/>
          <p:nvPr/>
        </p:nvSpPr>
        <p:spPr>
          <a:xfrm>
            <a:off x="8594725" y="8051800"/>
            <a:ext cx="3868420" cy="4092575"/>
          </a:xfrm>
          <a:prstGeom prst="rect">
            <a:avLst/>
          </a:prstGeom>
          <a:noFill/>
        </p:spPr>
        <p:txBody>
          <a:bodyPr wrap="square" rtlCol="0">
            <a:spAutoFit/>
          </a:bodyPr>
          <a:lstStyle/>
          <a:p>
            <a:pPr algn="l"/>
            <a:r>
              <a:rPr lang="zh-CN" altLang="en-US" sz="3600" b="1">
                <a:solidFill>
                  <a:schemeClr val="bg1"/>
                </a:solidFill>
                <a:sym typeface="+mn-ea"/>
              </a:rPr>
              <a:t>京东无人轻型货车</a:t>
            </a:r>
            <a:endParaRPr lang="zh-CN" altLang="en-US" sz="3600" b="1">
              <a:solidFill>
                <a:schemeClr val="bg1"/>
              </a:solidFill>
              <a:sym typeface="+mn-ea"/>
            </a:endParaRPr>
          </a:p>
          <a:p>
            <a:pPr algn="l"/>
            <a:endParaRPr lang="zh-CN" altLang="en-US" sz="3200">
              <a:solidFill>
                <a:schemeClr val="bg1"/>
              </a:solidFill>
              <a:sym typeface="+mn-ea"/>
            </a:endParaRPr>
          </a:p>
          <a:p>
            <a:pPr algn="l"/>
            <a:r>
              <a:rPr lang="zh-CN" altLang="en-US" sz="3200">
                <a:solidFill>
                  <a:schemeClr val="bg1"/>
                </a:solidFill>
                <a:sym typeface="+mn-ea"/>
              </a:rPr>
              <a:t>2017.09，京东联手上汽、东风、智行者推出的无人驾驶轻型货车试行。</a:t>
            </a:r>
            <a:endParaRPr lang="zh-CN" altLang="en-US" sz="3200">
              <a:solidFill>
                <a:schemeClr val="bg1"/>
              </a:solidFill>
            </a:endParaRPr>
          </a:p>
          <a:p>
            <a:pPr algn="l"/>
            <a:endParaRPr lang="zh-CN" altLang="en-US" sz="3200">
              <a:solidFill>
                <a:schemeClr val="bg1"/>
              </a:solidFill>
            </a:endParaRPr>
          </a:p>
          <a:p>
            <a:endParaRPr lang="zh-CN" altLang="en-US" sz="3200">
              <a:solidFill>
                <a:schemeClr val="bg1"/>
              </a:solidFill>
            </a:endParaRPr>
          </a:p>
        </p:txBody>
      </p:sp>
      <p:sp>
        <p:nvSpPr>
          <p:cNvPr id="21" name="文本框 20"/>
          <p:cNvSpPr txBox="1"/>
          <p:nvPr/>
        </p:nvSpPr>
        <p:spPr>
          <a:xfrm>
            <a:off x="18425160" y="4122420"/>
            <a:ext cx="3810635" cy="3046095"/>
          </a:xfrm>
          <a:prstGeom prst="rect">
            <a:avLst/>
          </a:prstGeom>
          <a:noFill/>
        </p:spPr>
        <p:txBody>
          <a:bodyPr wrap="square" rtlCol="0">
            <a:spAutoFit/>
          </a:bodyPr>
          <a:lstStyle/>
          <a:p>
            <a:pPr algn="l"/>
            <a:r>
              <a:rPr lang="zh-CN" altLang="en-US" sz="3200" b="1">
                <a:solidFill>
                  <a:schemeClr val="bg1"/>
                </a:solidFill>
                <a:sym typeface="+mn-ea"/>
              </a:rPr>
              <a:t>京东无人配送车</a:t>
            </a:r>
            <a:endParaRPr lang="zh-CN" altLang="en-US" sz="3200" b="1">
              <a:solidFill>
                <a:schemeClr val="bg1"/>
              </a:solidFill>
              <a:sym typeface="+mn-ea"/>
            </a:endParaRPr>
          </a:p>
          <a:p>
            <a:pPr algn="l"/>
            <a:endParaRPr lang="zh-CN" altLang="en-US" sz="3200">
              <a:solidFill>
                <a:schemeClr val="bg1"/>
              </a:solidFill>
              <a:sym typeface="+mn-ea"/>
            </a:endParaRPr>
          </a:p>
          <a:p>
            <a:pPr algn="l"/>
            <a:r>
              <a:rPr lang="zh-CN" altLang="en-US" sz="3200">
                <a:solidFill>
                  <a:schemeClr val="bg1"/>
                </a:solidFill>
                <a:sym typeface="+mn-ea"/>
              </a:rPr>
              <a:t>容量: 5件快递</a:t>
            </a:r>
            <a:endParaRPr lang="zh-CN" altLang="en-US" sz="3200">
              <a:solidFill>
                <a:schemeClr val="bg1"/>
              </a:solidFill>
              <a:sym typeface="+mn-ea"/>
            </a:endParaRPr>
          </a:p>
          <a:p>
            <a:pPr algn="l"/>
            <a:r>
              <a:rPr lang="zh-CN" altLang="en-US" sz="3200">
                <a:solidFill>
                  <a:schemeClr val="bg1"/>
                </a:solidFill>
                <a:sym typeface="+mn-ea"/>
              </a:rPr>
              <a:t>行驶: 20km</a:t>
            </a:r>
            <a:endParaRPr lang="zh-CN" altLang="en-US" sz="3200">
              <a:solidFill>
                <a:schemeClr val="bg1"/>
              </a:solidFill>
              <a:sym typeface="+mn-ea"/>
            </a:endParaRPr>
          </a:p>
          <a:p>
            <a:pPr algn="l"/>
            <a:r>
              <a:rPr lang="zh-CN" altLang="en-US" sz="3200">
                <a:solidFill>
                  <a:schemeClr val="bg1"/>
                </a:solidFill>
                <a:sym typeface="+mn-ea"/>
              </a:rPr>
              <a:t>载重: 100kg</a:t>
            </a:r>
            <a:endParaRPr lang="zh-CN" altLang="en-US" sz="3200">
              <a:solidFill>
                <a:schemeClr val="bg1"/>
              </a:solidFill>
            </a:endParaRPr>
          </a:p>
          <a:p>
            <a:endParaRPr lang="zh-CN" altLang="en-US" sz="3200">
              <a:solidFill>
                <a:schemeClr val="bg1"/>
              </a:solidFill>
            </a:endParaRPr>
          </a:p>
        </p:txBody>
      </p:sp>
      <p:sp>
        <p:nvSpPr>
          <p:cNvPr id="22" name="文本框 21"/>
          <p:cNvSpPr txBox="1"/>
          <p:nvPr/>
        </p:nvSpPr>
        <p:spPr>
          <a:xfrm>
            <a:off x="18793460" y="9062085"/>
            <a:ext cx="4574540" cy="4030980"/>
          </a:xfrm>
          <a:prstGeom prst="rect">
            <a:avLst/>
          </a:prstGeom>
          <a:noFill/>
        </p:spPr>
        <p:txBody>
          <a:bodyPr wrap="square" rtlCol="0">
            <a:spAutoFit/>
          </a:bodyPr>
          <a:lstStyle/>
          <a:p>
            <a:pPr algn="l"/>
            <a:r>
              <a:rPr lang="zh-CN" altLang="en-US" sz="3200" b="1">
                <a:solidFill>
                  <a:schemeClr val="bg1"/>
                </a:solidFill>
                <a:sym typeface="+mn-ea"/>
              </a:rPr>
              <a:t>菜乌配送机器人小G</a:t>
            </a:r>
            <a:endParaRPr lang="zh-CN" altLang="en-US" sz="3200" b="1">
              <a:solidFill>
                <a:schemeClr val="bg1"/>
              </a:solidFill>
              <a:sym typeface="+mn-ea"/>
            </a:endParaRPr>
          </a:p>
          <a:p>
            <a:pPr algn="l"/>
            <a:endParaRPr lang="zh-CN" altLang="en-US" sz="3200">
              <a:solidFill>
                <a:schemeClr val="bg1"/>
              </a:solidFill>
              <a:sym typeface="+mn-ea"/>
            </a:endParaRPr>
          </a:p>
          <a:p>
            <a:pPr algn="l"/>
            <a:r>
              <a:rPr lang="zh-CN" altLang="en-US" sz="3200">
                <a:solidFill>
                  <a:schemeClr val="bg1"/>
                </a:solidFill>
                <a:sym typeface="+mn-ea"/>
              </a:rPr>
              <a:t>容量: 10件快递</a:t>
            </a:r>
            <a:endParaRPr lang="zh-CN" altLang="en-US" sz="3200">
              <a:solidFill>
                <a:schemeClr val="bg1"/>
              </a:solidFill>
              <a:sym typeface="+mn-ea"/>
            </a:endParaRPr>
          </a:p>
          <a:p>
            <a:pPr algn="l"/>
            <a:r>
              <a:rPr lang="zh-CN" altLang="en-US" sz="3200">
                <a:solidFill>
                  <a:schemeClr val="bg1"/>
                </a:solidFill>
                <a:sym typeface="+mn-ea"/>
              </a:rPr>
              <a:t>续航: 8h</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sym typeface="+mn-ea"/>
              </a:rPr>
              <a:t>陆续推出小G_二代plus陆续</a:t>
            </a:r>
            <a:endParaRPr lang="zh-CN" altLang="en-US" sz="3200">
              <a:solidFill>
                <a:schemeClr val="bg1"/>
              </a:solidFill>
            </a:endParaRPr>
          </a:p>
          <a:p>
            <a:endParaRPr lang="zh-CN" altLang="en-US" sz="3200">
              <a:solidFill>
                <a:schemeClr val="bg1"/>
              </a:solidFill>
            </a:endParaRPr>
          </a:p>
        </p:txBody>
      </p:sp>
      <p:sp>
        <p:nvSpPr>
          <p:cNvPr id="23" name="矩形 22"/>
          <p:cNvSpPr/>
          <p:nvPr/>
        </p:nvSpPr>
        <p:spPr>
          <a:xfrm>
            <a:off x="301625" y="8500745"/>
            <a:ext cx="818515" cy="11639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a:t>客</a:t>
            </a:r>
            <a:endParaRPr lang="zh-CN" altLang="en-US" sz="4400"/>
          </a:p>
        </p:txBody>
      </p:sp>
      <p:sp>
        <p:nvSpPr>
          <p:cNvPr id="24" name="矩形 23"/>
          <p:cNvSpPr/>
          <p:nvPr/>
        </p:nvSpPr>
        <p:spPr>
          <a:xfrm>
            <a:off x="301625" y="6887845"/>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运</a:t>
            </a:r>
            <a:endParaRPr lang="zh-CN" altLang="en-US" sz="4000"/>
          </a:p>
        </p:txBody>
      </p:sp>
      <p:sp>
        <p:nvSpPr>
          <p:cNvPr id="25" name="矩形 24"/>
          <p:cNvSpPr/>
          <p:nvPr/>
        </p:nvSpPr>
        <p:spPr>
          <a:xfrm>
            <a:off x="301625" y="5287010"/>
            <a:ext cx="818515" cy="11639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仓</a:t>
            </a:r>
            <a:endParaRPr lang="zh-CN" altLang="en-US" sz="4000"/>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556"/>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半闭框 8"/>
          <p:cNvSpPr/>
          <p:nvPr/>
        </p:nvSpPr>
        <p:spPr>
          <a:xfrm>
            <a:off x="6776720" y="1769745"/>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10800000">
            <a:off x="21132165" y="3603625"/>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10307320" y="2955290"/>
            <a:ext cx="309880" cy="368300"/>
          </a:xfrm>
          <a:prstGeom prst="rect">
            <a:avLst/>
          </a:prstGeom>
          <a:noFill/>
        </p:spPr>
        <p:txBody>
          <a:bodyPr wrap="none" rtlCol="0">
            <a:spAutoFit/>
          </a:bodyPr>
          <a:lstStyle/>
          <a:p>
            <a:endParaRPr lang="zh-CN" altLang="en-US"/>
          </a:p>
        </p:txBody>
      </p:sp>
      <p:sp>
        <p:nvSpPr>
          <p:cNvPr id="4" name="文本框 3"/>
          <p:cNvSpPr txBox="1"/>
          <p:nvPr/>
        </p:nvSpPr>
        <p:spPr>
          <a:xfrm>
            <a:off x="818515" y="948690"/>
            <a:ext cx="6278880" cy="1568450"/>
          </a:xfrm>
          <a:prstGeom prst="rect">
            <a:avLst/>
          </a:prstGeom>
          <a:noFill/>
        </p:spPr>
        <p:txBody>
          <a:bodyPr wrap="none" rtlCol="0">
            <a:spAutoFit/>
          </a:bodyPr>
          <a:lstStyle/>
          <a:p>
            <a:pPr algn="l"/>
            <a:r>
              <a:rPr lang="zh-CN" altLang="en-US" sz="4800" b="1">
                <a:solidFill>
                  <a:schemeClr val="bg1"/>
                </a:solidFill>
                <a:sym typeface="+mn-ea"/>
              </a:rPr>
              <a:t>机器人在运输中的应用</a:t>
            </a:r>
            <a:endParaRPr lang="zh-CN" altLang="en-US" sz="4800" b="1">
              <a:solidFill>
                <a:schemeClr val="bg1"/>
              </a:solidFill>
            </a:endParaRPr>
          </a:p>
          <a:p>
            <a:endParaRPr lang="zh-CN" altLang="en-US" sz="4800" b="1">
              <a:solidFill>
                <a:schemeClr val="bg1"/>
              </a:solidFill>
            </a:endParaRPr>
          </a:p>
        </p:txBody>
      </p:sp>
      <p:sp>
        <p:nvSpPr>
          <p:cNvPr id="5" name="文本框 4"/>
          <p:cNvSpPr txBox="1"/>
          <p:nvPr/>
        </p:nvSpPr>
        <p:spPr>
          <a:xfrm>
            <a:off x="1012825" y="2281555"/>
            <a:ext cx="2976880" cy="1322070"/>
          </a:xfrm>
          <a:prstGeom prst="rect">
            <a:avLst/>
          </a:prstGeom>
          <a:noFill/>
        </p:spPr>
        <p:txBody>
          <a:bodyPr wrap="none" rtlCol="0">
            <a:spAutoFit/>
          </a:bodyPr>
          <a:lstStyle/>
          <a:p>
            <a:pPr marL="0" indent="0" algn="l">
              <a:buNone/>
            </a:pPr>
            <a:r>
              <a:rPr lang="zh-CN" altLang="en-US" sz="4400">
                <a:solidFill>
                  <a:schemeClr val="bg1"/>
                </a:solidFill>
                <a:sym typeface="+mn-ea"/>
              </a:rPr>
              <a:t>配送无人机</a:t>
            </a:r>
            <a:endParaRPr lang="zh-CN" altLang="en-US" sz="4400">
              <a:solidFill>
                <a:schemeClr val="bg1"/>
              </a:solidFill>
            </a:endParaRPr>
          </a:p>
          <a:p>
            <a:pPr marL="0" indent="0" algn="l">
              <a:buNone/>
            </a:pPr>
            <a:endParaRPr lang="zh-CN" altLang="en-US"/>
          </a:p>
          <a:p>
            <a:endParaRPr lang="zh-CN" altLang="en-US"/>
          </a:p>
        </p:txBody>
      </p:sp>
      <p:sp>
        <p:nvSpPr>
          <p:cNvPr id="8" name="文本框 7"/>
          <p:cNvSpPr txBox="1"/>
          <p:nvPr/>
        </p:nvSpPr>
        <p:spPr>
          <a:xfrm>
            <a:off x="7567295" y="2346325"/>
            <a:ext cx="16891000" cy="3046095"/>
          </a:xfrm>
          <a:prstGeom prst="rect">
            <a:avLst/>
          </a:prstGeom>
          <a:noFill/>
        </p:spPr>
        <p:txBody>
          <a:bodyPr wrap="square" rtlCol="0">
            <a:spAutoFit/>
          </a:bodyPr>
          <a:lstStyle/>
          <a:p>
            <a:pPr algn="l"/>
            <a:r>
              <a:rPr lang="zh-CN" altLang="en-US" sz="3200">
                <a:solidFill>
                  <a:schemeClr val="bg1"/>
                </a:solidFill>
                <a:sym typeface="+mn-ea"/>
              </a:rPr>
              <a:t>无人机是人力成本问题的另一套解决方案， 相较于无人配送车面临的复杂路况，无人机有看环境简单、覆盖范围广、 速度快等诸多优势，对于农村等常规配送网络覆盖不足、建设成本高的地区，是较优解决方案， 也是各大物流公司公司着力发展的方向。目前京东、顺丰、苏宁、菜鸟等企业均对最后一公里无人机配送进行过测试， 除物流巨头外也有很多初创公司投入到物流无人机的研发当中。</a:t>
            </a:r>
            <a:endParaRPr lang="zh-CN" altLang="en-US" sz="3200">
              <a:solidFill>
                <a:schemeClr val="bg1"/>
              </a:solidFill>
            </a:endParaRPr>
          </a:p>
          <a:p>
            <a:endParaRPr lang="zh-CN" altLang="en-US" sz="3200">
              <a:solidFill>
                <a:schemeClr val="bg1"/>
              </a:solidFill>
            </a:endParaRPr>
          </a:p>
        </p:txBody>
      </p:sp>
      <p:pic>
        <p:nvPicPr>
          <p:cNvPr id="11" name="图片 10" descr="QQ图片20211219145554"/>
          <p:cNvPicPr>
            <a:picLocks noChangeAspect="1"/>
          </p:cNvPicPr>
          <p:nvPr/>
        </p:nvPicPr>
        <p:blipFill>
          <a:blip r:embed="rId1"/>
          <a:stretch>
            <a:fillRect/>
          </a:stretch>
        </p:blipFill>
        <p:spPr>
          <a:xfrm>
            <a:off x="2693035" y="5626735"/>
            <a:ext cx="5611495" cy="4102735"/>
          </a:xfrm>
          <a:prstGeom prst="rect">
            <a:avLst/>
          </a:prstGeom>
        </p:spPr>
      </p:pic>
      <p:pic>
        <p:nvPicPr>
          <p:cNvPr id="12" name="图片 11" descr="QQ图片20211219145600"/>
          <p:cNvPicPr>
            <a:picLocks noChangeAspect="1"/>
          </p:cNvPicPr>
          <p:nvPr/>
        </p:nvPicPr>
        <p:blipFill>
          <a:blip r:embed="rId2"/>
          <a:stretch>
            <a:fillRect/>
          </a:stretch>
        </p:blipFill>
        <p:spPr>
          <a:xfrm>
            <a:off x="9989820" y="5492115"/>
            <a:ext cx="5313680" cy="4372610"/>
          </a:xfrm>
          <a:prstGeom prst="rect">
            <a:avLst/>
          </a:prstGeom>
        </p:spPr>
      </p:pic>
      <p:pic>
        <p:nvPicPr>
          <p:cNvPr id="13" name="图片 12" descr="QQ图片20211219145606"/>
          <p:cNvPicPr>
            <a:picLocks noChangeAspect="1"/>
          </p:cNvPicPr>
          <p:nvPr/>
        </p:nvPicPr>
        <p:blipFill>
          <a:blip r:embed="rId3"/>
          <a:stretch>
            <a:fillRect/>
          </a:stretch>
        </p:blipFill>
        <p:spPr>
          <a:xfrm>
            <a:off x="17632680" y="5491480"/>
            <a:ext cx="5828665" cy="4372610"/>
          </a:xfrm>
          <a:prstGeom prst="rect">
            <a:avLst/>
          </a:prstGeom>
        </p:spPr>
      </p:pic>
      <p:sp>
        <p:nvSpPr>
          <p:cNvPr id="18" name="矩形 17"/>
          <p:cNvSpPr/>
          <p:nvPr/>
        </p:nvSpPr>
        <p:spPr>
          <a:xfrm>
            <a:off x="3114040" y="10133965"/>
            <a:ext cx="4769485" cy="3583940"/>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307320" y="10265410"/>
            <a:ext cx="4769485" cy="3583940"/>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8413730" y="10133965"/>
            <a:ext cx="4769485" cy="3583940"/>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596640" y="10133965"/>
            <a:ext cx="3185160" cy="2799715"/>
          </a:xfrm>
          <a:prstGeom prst="rect">
            <a:avLst/>
          </a:prstGeom>
          <a:noFill/>
        </p:spPr>
        <p:txBody>
          <a:bodyPr wrap="none" rtlCol="0">
            <a:spAutoFit/>
          </a:bodyPr>
          <a:lstStyle/>
          <a:p>
            <a:pPr marL="0" indent="0" algn="l">
              <a:buNone/>
            </a:pPr>
            <a:r>
              <a:rPr lang="zh-CN" altLang="en-US" sz="3200" b="1">
                <a:solidFill>
                  <a:schemeClr val="bg1"/>
                </a:solidFill>
                <a:sym typeface="+mn-ea"/>
              </a:rPr>
              <a:t>京东无人机</a:t>
            </a:r>
            <a:endParaRPr lang="zh-CN" altLang="en-US" sz="3200" b="1">
              <a:solidFill>
                <a:schemeClr val="bg1"/>
              </a:solidFill>
            </a:endParaRPr>
          </a:p>
          <a:p>
            <a:pPr marL="0" indent="0" algn="l">
              <a:buNone/>
            </a:pPr>
            <a:endParaRPr lang="zh-CN" altLang="en-US" sz="3200" b="1">
              <a:solidFill>
                <a:schemeClr val="bg1"/>
              </a:solidFill>
            </a:endParaRPr>
          </a:p>
          <a:p>
            <a:pPr marL="0" indent="0" algn="l">
              <a:buNone/>
            </a:pPr>
            <a:r>
              <a:rPr lang="zh-CN" altLang="en-US" sz="2800">
                <a:solidFill>
                  <a:schemeClr val="bg1"/>
                </a:solidFill>
                <a:sym typeface="+mn-ea"/>
              </a:rPr>
              <a:t>载重:10kg</a:t>
            </a:r>
            <a:endParaRPr lang="zh-CN" altLang="en-US" sz="2800">
              <a:solidFill>
                <a:schemeClr val="bg1"/>
              </a:solidFill>
            </a:endParaRPr>
          </a:p>
          <a:p>
            <a:pPr marL="0" indent="0" algn="l">
              <a:buNone/>
            </a:pPr>
            <a:r>
              <a:rPr lang="zh-CN" altLang="en-US" sz="2800">
                <a:solidFill>
                  <a:schemeClr val="bg1"/>
                </a:solidFill>
              </a:rPr>
              <a:t>体积：</a:t>
            </a:r>
            <a:r>
              <a:rPr lang="en-US" altLang="zh-CN" sz="2800">
                <a:solidFill>
                  <a:schemeClr val="bg1"/>
                </a:solidFill>
              </a:rPr>
              <a:t>40*40*40cm</a:t>
            </a:r>
            <a:endParaRPr lang="zh-CN" altLang="en-US" sz="2800">
              <a:solidFill>
                <a:schemeClr val="bg1"/>
              </a:solidFill>
            </a:endParaRPr>
          </a:p>
          <a:p>
            <a:pPr marL="0" indent="0" algn="l">
              <a:buNone/>
            </a:pPr>
            <a:r>
              <a:rPr lang="zh-CN" altLang="en-US" sz="2800">
                <a:solidFill>
                  <a:schemeClr val="bg1"/>
                </a:solidFill>
                <a:sym typeface="+mn-ea"/>
              </a:rPr>
              <a:t>临飞行高度:100m</a:t>
            </a:r>
            <a:endParaRPr lang="zh-CN" altLang="en-US" sz="2800">
              <a:solidFill>
                <a:schemeClr val="bg1"/>
              </a:solidFill>
            </a:endParaRPr>
          </a:p>
          <a:p>
            <a:endParaRPr lang="zh-CN" altLang="en-US" sz="2800">
              <a:solidFill>
                <a:schemeClr val="bg1"/>
              </a:solidFill>
            </a:endParaRPr>
          </a:p>
        </p:txBody>
      </p:sp>
      <p:sp>
        <p:nvSpPr>
          <p:cNvPr id="19" name="文本框 18"/>
          <p:cNvSpPr txBox="1"/>
          <p:nvPr/>
        </p:nvSpPr>
        <p:spPr>
          <a:xfrm>
            <a:off x="10862310" y="10265410"/>
            <a:ext cx="3659505" cy="4461510"/>
          </a:xfrm>
          <a:prstGeom prst="rect">
            <a:avLst/>
          </a:prstGeom>
          <a:noFill/>
        </p:spPr>
        <p:txBody>
          <a:bodyPr wrap="square" rtlCol="0">
            <a:spAutoFit/>
          </a:bodyPr>
          <a:lstStyle/>
          <a:p>
            <a:pPr algn="l"/>
            <a:r>
              <a:rPr lang="zh-CN" altLang="en-US" sz="3200" b="1">
                <a:solidFill>
                  <a:schemeClr val="bg1"/>
                </a:solidFill>
                <a:sym typeface="+mn-ea"/>
              </a:rPr>
              <a:t>顺丰无人机</a:t>
            </a:r>
            <a:endParaRPr lang="zh-CN" altLang="en-US" sz="3200" b="1">
              <a:solidFill>
                <a:schemeClr val="bg1"/>
              </a:solidFill>
            </a:endParaRPr>
          </a:p>
          <a:p>
            <a:pPr algn="l"/>
            <a:endParaRPr lang="zh-CN" altLang="en-US" sz="2800">
              <a:solidFill>
                <a:schemeClr val="bg1"/>
              </a:solidFill>
            </a:endParaRPr>
          </a:p>
          <a:p>
            <a:pPr algn="l"/>
            <a:r>
              <a:rPr lang="zh-CN" altLang="en-US" sz="2800">
                <a:solidFill>
                  <a:schemeClr val="bg1"/>
                </a:solidFill>
                <a:sym typeface="+mn-ea"/>
              </a:rPr>
              <a:t>载重:5-25kg</a:t>
            </a:r>
            <a:endParaRPr lang="zh-CN" altLang="en-US" sz="2800">
              <a:solidFill>
                <a:schemeClr val="bg1"/>
              </a:solidFill>
            </a:endParaRPr>
          </a:p>
          <a:p>
            <a:pPr algn="l"/>
            <a:r>
              <a:rPr lang="zh-CN" altLang="en-US" sz="2800">
                <a:solidFill>
                  <a:schemeClr val="bg1"/>
                </a:solidFill>
                <a:sym typeface="+mn-ea"/>
              </a:rPr>
              <a:t>飞行距离: 15-100km</a:t>
            </a:r>
            <a:endParaRPr lang="zh-CN" altLang="en-US" sz="2800">
              <a:solidFill>
                <a:schemeClr val="bg1"/>
              </a:solidFill>
            </a:endParaRPr>
          </a:p>
          <a:p>
            <a:pPr algn="l"/>
            <a:r>
              <a:rPr lang="zh-CN" altLang="en-US" sz="2800">
                <a:solidFill>
                  <a:schemeClr val="bg1"/>
                </a:solidFill>
                <a:sym typeface="+mn-ea"/>
              </a:rPr>
              <a:t>2015年2月首次试行，载</a:t>
            </a:r>
            <a:endParaRPr lang="zh-CN" altLang="en-US" sz="2800">
              <a:solidFill>
                <a:schemeClr val="bg1"/>
              </a:solidFill>
            </a:endParaRPr>
          </a:p>
          <a:p>
            <a:pPr algn="l"/>
            <a:r>
              <a:rPr lang="zh-CN" altLang="en-US" sz="2800">
                <a:solidFill>
                  <a:schemeClr val="bg1"/>
                </a:solidFill>
                <a:sym typeface="+mn-ea"/>
              </a:rPr>
              <a:t>重: 1kg;挂载飞行时间:</a:t>
            </a:r>
            <a:endParaRPr lang="zh-CN" altLang="en-US" sz="2800">
              <a:solidFill>
                <a:schemeClr val="bg1"/>
              </a:solidFill>
            </a:endParaRPr>
          </a:p>
          <a:p>
            <a:pPr algn="l"/>
            <a:r>
              <a:rPr lang="zh-CN" altLang="en-US" sz="2800">
                <a:solidFill>
                  <a:schemeClr val="bg1"/>
                </a:solidFill>
                <a:sym typeface="+mn-ea"/>
              </a:rPr>
              <a:t>1 6min</a:t>
            </a:r>
            <a:endParaRPr lang="zh-CN" altLang="en-US" sz="2800">
              <a:solidFill>
                <a:schemeClr val="bg1"/>
              </a:solidFill>
            </a:endParaRPr>
          </a:p>
          <a:p>
            <a:pPr algn="l"/>
            <a:endParaRPr lang="zh-CN" altLang="en-US" sz="2800">
              <a:solidFill>
                <a:schemeClr val="bg1"/>
              </a:solidFill>
            </a:endParaRPr>
          </a:p>
          <a:p>
            <a:endParaRPr lang="zh-CN" altLang="en-US" sz="2800">
              <a:solidFill>
                <a:schemeClr val="bg1"/>
              </a:solidFill>
            </a:endParaRPr>
          </a:p>
        </p:txBody>
      </p:sp>
      <p:sp>
        <p:nvSpPr>
          <p:cNvPr id="20" name="文本框 19"/>
          <p:cNvSpPr txBox="1"/>
          <p:nvPr/>
        </p:nvSpPr>
        <p:spPr>
          <a:xfrm>
            <a:off x="18414365" y="10133965"/>
            <a:ext cx="4432300" cy="4030980"/>
          </a:xfrm>
          <a:prstGeom prst="rect">
            <a:avLst/>
          </a:prstGeom>
          <a:noFill/>
        </p:spPr>
        <p:txBody>
          <a:bodyPr wrap="square" rtlCol="0">
            <a:spAutoFit/>
          </a:bodyPr>
          <a:lstStyle/>
          <a:p>
            <a:pPr algn="l"/>
            <a:r>
              <a:rPr lang="zh-CN" altLang="en-US" sz="3200" b="1">
                <a:solidFill>
                  <a:schemeClr val="bg1"/>
                </a:solidFill>
                <a:sym typeface="+mn-ea"/>
              </a:rPr>
              <a:t>饿了么E7</a:t>
            </a:r>
            <a:endParaRPr lang="zh-CN" altLang="en-US" sz="3200" b="1">
              <a:solidFill>
                <a:schemeClr val="bg1"/>
              </a:solidFill>
            </a:endParaRPr>
          </a:p>
          <a:p>
            <a:pPr algn="l"/>
            <a:endParaRPr lang="zh-CN" altLang="en-US" sz="2800">
              <a:solidFill>
                <a:schemeClr val="bg1"/>
              </a:solidFill>
              <a:sym typeface="+mn-ea"/>
            </a:endParaRPr>
          </a:p>
          <a:p>
            <a:pPr algn="l"/>
            <a:r>
              <a:rPr lang="zh-CN" altLang="en-US" sz="2800">
                <a:solidFill>
                  <a:schemeClr val="bg1"/>
                </a:solidFill>
                <a:sym typeface="+mn-ea"/>
              </a:rPr>
              <a:t>载重: 6kg</a:t>
            </a:r>
            <a:endParaRPr lang="zh-CN" altLang="en-US" sz="2800">
              <a:solidFill>
                <a:schemeClr val="bg1"/>
              </a:solidFill>
            </a:endParaRPr>
          </a:p>
          <a:p>
            <a:pPr algn="l"/>
            <a:r>
              <a:rPr lang="zh-CN" altLang="en-US" sz="2800">
                <a:solidFill>
                  <a:schemeClr val="bg1"/>
                </a:solidFill>
                <a:sym typeface="+mn-ea"/>
              </a:rPr>
              <a:t>时速: 65km/h</a:t>
            </a:r>
            <a:endParaRPr lang="zh-CN" altLang="en-US" sz="2800">
              <a:solidFill>
                <a:schemeClr val="bg1"/>
              </a:solidFill>
            </a:endParaRPr>
          </a:p>
          <a:p>
            <a:pPr marL="0" indent="0" algn="l">
              <a:buNone/>
            </a:pPr>
            <a:r>
              <a:rPr lang="zh-CN" altLang="en-US" sz="2800">
                <a:solidFill>
                  <a:schemeClr val="bg1"/>
                </a:solidFill>
                <a:sym typeface="+mn-ea"/>
              </a:rPr>
              <a:t>飞行距离: 20km</a:t>
            </a:r>
            <a:endParaRPr lang="zh-CN" altLang="en-US" sz="2800">
              <a:solidFill>
                <a:schemeClr val="bg1"/>
              </a:solidFill>
            </a:endParaRPr>
          </a:p>
          <a:p>
            <a:pPr algn="l"/>
            <a:r>
              <a:rPr lang="zh-CN" altLang="en-US" sz="2800">
                <a:solidFill>
                  <a:schemeClr val="bg1"/>
                </a:solidFill>
                <a:sym typeface="+mn-ea"/>
              </a:rPr>
              <a:t>容积: 20L</a:t>
            </a:r>
            <a:endParaRPr lang="zh-CN" altLang="en-US" sz="2800">
              <a:solidFill>
                <a:schemeClr val="bg1"/>
              </a:solidFill>
            </a:endParaRPr>
          </a:p>
          <a:p>
            <a:pPr marL="0" indent="0" algn="l">
              <a:buNone/>
            </a:pPr>
            <a:r>
              <a:rPr lang="zh-CN" altLang="en-US" sz="2800">
                <a:solidFill>
                  <a:schemeClr val="bg1"/>
                </a:solidFill>
                <a:sym typeface="+mn-ea"/>
              </a:rPr>
              <a:t>自重:485g</a:t>
            </a:r>
            <a:endParaRPr lang="zh-CN" altLang="en-US" sz="2800">
              <a:solidFill>
                <a:schemeClr val="bg1"/>
              </a:solidFill>
            </a:endParaRPr>
          </a:p>
          <a:p>
            <a:pPr algn="l"/>
            <a:endParaRPr lang="zh-CN" altLang="en-US" sz="2800">
              <a:solidFill>
                <a:schemeClr val="bg1"/>
              </a:solidFill>
            </a:endParaRPr>
          </a:p>
          <a:p>
            <a:endParaRPr lang="zh-CN" altLang="en-US" sz="2800">
              <a:solidFill>
                <a:schemeClr val="bg1"/>
              </a:solidFill>
            </a:endParaRPr>
          </a:p>
        </p:txBody>
      </p:sp>
      <p:sp>
        <p:nvSpPr>
          <p:cNvPr id="7" name="矩形 6"/>
          <p:cNvSpPr/>
          <p:nvPr/>
        </p:nvSpPr>
        <p:spPr>
          <a:xfrm>
            <a:off x="447675" y="5050790"/>
            <a:ext cx="818515" cy="116395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仓</a:t>
            </a:r>
            <a:endParaRPr lang="zh-CN" altLang="en-US" sz="4000"/>
          </a:p>
        </p:txBody>
      </p:sp>
      <p:sp>
        <p:nvSpPr>
          <p:cNvPr id="17" name="矩形 16"/>
          <p:cNvSpPr/>
          <p:nvPr/>
        </p:nvSpPr>
        <p:spPr>
          <a:xfrm>
            <a:off x="447675" y="8390890"/>
            <a:ext cx="818515" cy="116395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客</a:t>
            </a:r>
            <a:endParaRPr lang="zh-CN" altLang="en-US" sz="4000"/>
          </a:p>
        </p:txBody>
      </p:sp>
      <p:sp>
        <p:nvSpPr>
          <p:cNvPr id="21" name="矩形 20"/>
          <p:cNvSpPr/>
          <p:nvPr/>
        </p:nvSpPr>
        <p:spPr>
          <a:xfrm>
            <a:off x="447675" y="670814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运</a:t>
            </a:r>
            <a:endParaRPr lang="zh-CN" altLang="en-US" sz="4000"/>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684"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146685" y="20193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083945" y="368935"/>
            <a:ext cx="18773775" cy="829945"/>
          </a:xfrm>
          <a:prstGeom prst="rect">
            <a:avLst/>
          </a:prstGeom>
          <a:noFill/>
        </p:spPr>
        <p:txBody>
          <a:bodyPr wrap="square">
            <a:spAutoFit/>
            <a:scene3d>
              <a:camera prst="orthographicFront"/>
              <a:lightRig rig="threePt" dir="t"/>
            </a:scene3d>
            <a:sp3d contourW="12700"/>
          </a:bodyPr>
          <a:lstStyle/>
          <a:p>
            <a:pPr>
              <a:defRPr/>
            </a:pPr>
            <a:r>
              <a:rPr lang="zh-CN" altLang="en-US" sz="4800" b="1" dirty="0">
                <a:solidFill>
                  <a:schemeClr val="bg1"/>
                </a:solidFill>
                <a:latin typeface="黑体" panose="02010609060101010101" charset="-122"/>
                <a:ea typeface="黑体" panose="02010609060101010101" charset="-122"/>
                <a:cs typeface="思源黑体 Regular" panose="02010600030101010101" charset="-122"/>
              </a:rPr>
              <a:t>机器人在客户服务中的应用</a:t>
            </a:r>
            <a:endParaRPr lang="zh-CN" altLang="en-US" sz="4800" b="1" dirty="0">
              <a:solidFill>
                <a:schemeClr val="bg1"/>
              </a:solidFill>
              <a:latin typeface="黑体" panose="02010609060101010101" charset="-122"/>
              <a:ea typeface="黑体" panose="02010609060101010101" charset="-122"/>
              <a:cs typeface="思源黑体 Regular" panose="02010600030101010101" charset="-122"/>
            </a:endParaRPr>
          </a:p>
        </p:txBody>
      </p:sp>
      <p:sp>
        <p:nvSpPr>
          <p:cNvPr id="7" name="L 形 6"/>
          <p:cNvSpPr/>
          <p:nvPr/>
        </p:nvSpPr>
        <p:spPr>
          <a:xfrm rot="10800000">
            <a:off x="21694140" y="3583305"/>
            <a:ext cx="2621280"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 形 10"/>
          <p:cNvSpPr/>
          <p:nvPr/>
        </p:nvSpPr>
        <p:spPr>
          <a:xfrm rot="10800000" flipH="1">
            <a:off x="1207770" y="3583305"/>
            <a:ext cx="2497455"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p:cNvSpPr/>
          <p:nvPr/>
        </p:nvSpPr>
        <p:spPr>
          <a:xfrm>
            <a:off x="1207770" y="11765280"/>
            <a:ext cx="2621280"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 形 12"/>
          <p:cNvSpPr/>
          <p:nvPr/>
        </p:nvSpPr>
        <p:spPr>
          <a:xfrm flipH="1">
            <a:off x="21694140" y="11765280"/>
            <a:ext cx="2621280" cy="1066800"/>
          </a:xfrm>
          <a:prstGeom prst="corner">
            <a:avLst>
              <a:gd name="adj1" fmla="val 52857"/>
              <a:gd name="adj2" fmla="val 50000"/>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QQ图片20211219150119"/>
          <p:cNvPicPr>
            <a:picLocks noChangeAspect="1"/>
          </p:cNvPicPr>
          <p:nvPr/>
        </p:nvPicPr>
        <p:blipFill>
          <a:blip r:embed="rId1"/>
          <a:stretch>
            <a:fillRect/>
          </a:stretch>
        </p:blipFill>
        <p:spPr>
          <a:xfrm>
            <a:off x="8870315" y="5227955"/>
            <a:ext cx="7004050" cy="6258560"/>
          </a:xfrm>
          <a:prstGeom prst="rect">
            <a:avLst/>
          </a:prstGeom>
        </p:spPr>
      </p:pic>
      <p:sp>
        <p:nvSpPr>
          <p:cNvPr id="5" name="文本框 4"/>
          <p:cNvSpPr txBox="1"/>
          <p:nvPr/>
        </p:nvSpPr>
        <p:spPr>
          <a:xfrm>
            <a:off x="804545" y="1538605"/>
            <a:ext cx="21823045" cy="1137285"/>
          </a:xfrm>
          <a:prstGeom prst="rect">
            <a:avLst/>
          </a:prstGeom>
          <a:noFill/>
        </p:spPr>
        <p:txBody>
          <a:bodyPr wrap="square" rtlCol="0">
            <a:spAutoFit/>
          </a:bodyPr>
          <a:lstStyle/>
          <a:p>
            <a:r>
              <a:rPr lang="zh-CN" altLang="en-US" sz="3200">
                <a:solidFill>
                  <a:srgbClr val="F0F0F0"/>
                </a:solidFill>
                <a:latin typeface="黑体" panose="02010609060101010101" charset="-122"/>
                <a:ea typeface="黑体" panose="02010609060101010101" charset="-122"/>
                <a:cs typeface="黑体" panose="02010609060101010101" charset="-122"/>
              </a:rPr>
              <a:t>传统客服是典型的人力密集型行业，传统电商、快递企为应对亿级客户的售后，需要规模庞大的客服团队支持，成本高。客服机器人逐渐成为智能化替代方案之一，据了解，目前中通快递80%的对话以实现由客服机器人完成</a:t>
            </a:r>
            <a:r>
              <a:rPr lang="zh-CN" altLang="en-US" sz="3600">
                <a:solidFill>
                  <a:srgbClr val="F0F0F0"/>
                </a:solidFill>
                <a:latin typeface="黑体" panose="02010609060101010101" charset="-122"/>
                <a:ea typeface="黑体" panose="02010609060101010101" charset="-122"/>
                <a:cs typeface="黑体" panose="02010609060101010101" charset="-122"/>
              </a:rPr>
              <a:t>。</a:t>
            </a:r>
            <a:endParaRPr lang="zh-CN" altLang="en-US" sz="3600">
              <a:solidFill>
                <a:srgbClr val="F0F0F0"/>
              </a:solidFill>
              <a:latin typeface="黑体" panose="02010609060101010101" charset="-122"/>
              <a:ea typeface="黑体" panose="02010609060101010101" charset="-122"/>
              <a:cs typeface="黑体" panose="02010609060101010101" charset="-122"/>
            </a:endParaRPr>
          </a:p>
        </p:txBody>
      </p:sp>
      <p:sp>
        <p:nvSpPr>
          <p:cNvPr id="8" name="文本框 7"/>
          <p:cNvSpPr txBox="1"/>
          <p:nvPr/>
        </p:nvSpPr>
        <p:spPr>
          <a:xfrm>
            <a:off x="9590405" y="4216400"/>
            <a:ext cx="5563235" cy="768350"/>
          </a:xfrm>
          <a:prstGeom prst="rect">
            <a:avLst/>
          </a:prstGeom>
          <a:noFill/>
        </p:spPr>
        <p:txBody>
          <a:bodyPr wrap="square" rtlCol="0">
            <a:spAutoFit/>
          </a:bodyPr>
          <a:lstStyle/>
          <a:p>
            <a:r>
              <a:rPr lang="zh-CN" altLang="en-US" sz="4400" b="1">
                <a:solidFill>
                  <a:srgbClr val="F0F0F0"/>
                </a:solidFill>
              </a:rPr>
              <a:t>客服机器人关键技术</a:t>
            </a:r>
            <a:endParaRPr lang="zh-CN" altLang="en-US" sz="4400" b="1">
              <a:solidFill>
                <a:srgbClr val="F0F0F0"/>
              </a:solidFill>
            </a:endParaRPr>
          </a:p>
        </p:txBody>
      </p:sp>
      <p:sp>
        <p:nvSpPr>
          <p:cNvPr id="9" name="文本框 8"/>
          <p:cNvSpPr txBox="1"/>
          <p:nvPr/>
        </p:nvSpPr>
        <p:spPr>
          <a:xfrm>
            <a:off x="1602740" y="4649470"/>
            <a:ext cx="6532245" cy="5815965"/>
          </a:xfrm>
          <a:prstGeom prst="rect">
            <a:avLst/>
          </a:prstGeom>
          <a:noFill/>
        </p:spPr>
        <p:txBody>
          <a:bodyPr wrap="square" rtlCol="0">
            <a:spAutoFit/>
          </a:bodyPr>
          <a:lstStyle/>
          <a:p>
            <a:r>
              <a:rPr lang="zh-CN" altLang="en-US" sz="4400" b="1">
                <a:solidFill>
                  <a:srgbClr val="F0F0F0"/>
                </a:solidFill>
              </a:rPr>
              <a:t>京东智能客服机器人JIMI</a:t>
            </a:r>
            <a:endParaRPr lang="zh-CN" altLang="en-US" sz="4400" b="1">
              <a:solidFill>
                <a:srgbClr val="F0F0F0"/>
              </a:solidFill>
            </a:endParaRPr>
          </a:p>
          <a:p>
            <a:endParaRPr lang="zh-CN" altLang="en-US" sz="3200">
              <a:solidFill>
                <a:srgbClr val="F0F0F0"/>
              </a:solidFill>
            </a:endParaRPr>
          </a:p>
          <a:p>
            <a:r>
              <a:rPr lang="zh-CN" altLang="en-US" sz="3200">
                <a:solidFill>
                  <a:srgbClr val="F0F0F0"/>
                </a:solidFill>
              </a:rPr>
              <a:t>基于大数据的智能聊天机器人</a:t>
            </a:r>
            <a:endParaRPr lang="zh-CN" altLang="en-US" sz="4400">
              <a:solidFill>
                <a:srgbClr val="F0F0F0"/>
              </a:solidFill>
            </a:endParaRPr>
          </a:p>
          <a:p>
            <a:endParaRPr lang="zh-CN" altLang="en-US" sz="4400">
              <a:solidFill>
                <a:srgbClr val="F0F0F0"/>
              </a:solidFill>
            </a:endParaRPr>
          </a:p>
          <a:p>
            <a:pPr marL="571500" indent="-571500">
              <a:buFont typeface="Arial" panose="020B0604020202020204" pitchFamily="34" charset="0"/>
              <a:buChar char="•"/>
            </a:pPr>
            <a:r>
              <a:rPr lang="zh-CN" altLang="en-US" sz="4400">
                <a:solidFill>
                  <a:srgbClr val="F0F0F0"/>
                </a:solidFill>
              </a:rPr>
              <a:t>7x24 小时服务</a:t>
            </a:r>
            <a:endParaRPr lang="zh-CN" altLang="en-US" sz="4400">
              <a:solidFill>
                <a:srgbClr val="F0F0F0"/>
              </a:solidFill>
            </a:endParaRPr>
          </a:p>
          <a:p>
            <a:pPr marL="571500" indent="-571500">
              <a:buFont typeface="Arial" panose="020B0604020202020204" pitchFamily="34" charset="0"/>
              <a:buChar char="•"/>
            </a:pPr>
            <a:r>
              <a:rPr lang="zh-CN" altLang="en-US" sz="4400">
                <a:solidFill>
                  <a:srgbClr val="F0F0F0"/>
                </a:solidFill>
              </a:rPr>
              <a:t>无限量接待用户</a:t>
            </a:r>
            <a:endParaRPr lang="zh-CN" altLang="en-US" sz="4400">
              <a:solidFill>
                <a:srgbClr val="F0F0F0"/>
              </a:solidFill>
            </a:endParaRPr>
          </a:p>
          <a:p>
            <a:pPr marL="571500" indent="-571500">
              <a:buFont typeface="Arial" panose="020B0604020202020204" pitchFamily="34" charset="0"/>
              <a:buChar char="•"/>
            </a:pPr>
            <a:r>
              <a:rPr lang="zh-CN" altLang="en-US" sz="4400">
                <a:solidFill>
                  <a:srgbClr val="F0F0F0"/>
                </a:solidFill>
              </a:rPr>
              <a:t>响应迅速</a:t>
            </a:r>
            <a:endParaRPr lang="zh-CN" altLang="en-US" sz="4400">
              <a:solidFill>
                <a:srgbClr val="F0F0F0"/>
              </a:solidFill>
            </a:endParaRPr>
          </a:p>
          <a:p>
            <a:pPr marL="571500" indent="-571500">
              <a:buFont typeface="Arial" panose="020B0604020202020204" pitchFamily="34" charset="0"/>
              <a:buChar char="•"/>
            </a:pPr>
            <a:r>
              <a:rPr lang="zh-CN" altLang="en-US" sz="4400">
                <a:solidFill>
                  <a:srgbClr val="F0F0F0"/>
                </a:solidFill>
              </a:rPr>
              <a:t>效率更高</a:t>
            </a:r>
            <a:endParaRPr lang="zh-CN" altLang="en-US" sz="4400">
              <a:solidFill>
                <a:srgbClr val="F0F0F0"/>
              </a:solidFill>
            </a:endParaRPr>
          </a:p>
          <a:p>
            <a:pPr marL="571500" indent="-571500">
              <a:buFont typeface="Arial" panose="020B0604020202020204" pitchFamily="34" charset="0"/>
              <a:buChar char="•"/>
            </a:pPr>
            <a:r>
              <a:rPr lang="zh-CN" altLang="en-US" sz="4400">
                <a:solidFill>
                  <a:srgbClr val="F0F0F0"/>
                </a:solidFill>
              </a:rPr>
              <a:t>成本更低</a:t>
            </a:r>
            <a:endParaRPr lang="zh-CN" altLang="en-US" sz="4400">
              <a:solidFill>
                <a:srgbClr val="F0F0F0"/>
              </a:solidFill>
            </a:endParaRPr>
          </a:p>
        </p:txBody>
      </p:sp>
      <p:sp>
        <p:nvSpPr>
          <p:cNvPr id="10" name="文本框 9"/>
          <p:cNvSpPr txBox="1"/>
          <p:nvPr/>
        </p:nvSpPr>
        <p:spPr>
          <a:xfrm>
            <a:off x="16760825" y="4649470"/>
            <a:ext cx="5262245" cy="7416165"/>
          </a:xfrm>
          <a:prstGeom prst="rect">
            <a:avLst/>
          </a:prstGeom>
          <a:noFill/>
        </p:spPr>
        <p:txBody>
          <a:bodyPr wrap="square" rtlCol="0">
            <a:spAutoFit/>
          </a:bodyPr>
          <a:lstStyle/>
          <a:p>
            <a:r>
              <a:rPr lang="zh-CN" altLang="en-US" sz="4400" b="1">
                <a:solidFill>
                  <a:srgbClr val="F0F0F0"/>
                </a:solidFill>
              </a:rPr>
              <a:t>服务场景:</a:t>
            </a:r>
            <a:endParaRPr lang="zh-CN" altLang="en-US" sz="4400" b="1">
              <a:solidFill>
                <a:srgbClr val="F0F0F0"/>
              </a:solidFill>
            </a:endParaRPr>
          </a:p>
          <a:p>
            <a:endParaRPr lang="zh-CN" altLang="en-US">
              <a:solidFill>
                <a:srgbClr val="F0F0F0"/>
              </a:solidFill>
            </a:endParaRPr>
          </a:p>
          <a:p>
            <a:endParaRPr lang="zh-CN" altLang="en-US">
              <a:solidFill>
                <a:srgbClr val="F0F0F0"/>
              </a:solidFill>
            </a:endParaRPr>
          </a:p>
          <a:p>
            <a:r>
              <a:rPr lang="zh-CN" altLang="en-US" sz="3600" b="1">
                <a:solidFill>
                  <a:srgbClr val="F0F0F0"/>
                </a:solidFill>
              </a:rPr>
              <a:t>售前咨询</a:t>
            </a:r>
            <a:endParaRPr lang="zh-CN" altLang="en-US" sz="3600" b="1">
              <a:solidFill>
                <a:srgbClr val="F0F0F0"/>
              </a:solidFill>
            </a:endParaRPr>
          </a:p>
          <a:p>
            <a:r>
              <a:rPr lang="zh-CN" altLang="en-US" sz="3600">
                <a:solidFill>
                  <a:srgbClr val="F0F0F0"/>
                </a:solidFill>
              </a:rPr>
              <a:t>精准响应，准确定位问题，快速反馈用户。</a:t>
            </a:r>
            <a:endParaRPr lang="zh-CN" altLang="en-US" sz="3600">
              <a:solidFill>
                <a:srgbClr val="F0F0F0"/>
              </a:solidFill>
            </a:endParaRPr>
          </a:p>
          <a:p>
            <a:r>
              <a:rPr lang="zh-CN" altLang="en-US" sz="3600" b="1">
                <a:solidFill>
                  <a:srgbClr val="F0F0F0"/>
                </a:solidFill>
              </a:rPr>
              <a:t>售后服务</a:t>
            </a:r>
            <a:endParaRPr lang="zh-CN" altLang="en-US" sz="3600" b="1">
              <a:solidFill>
                <a:srgbClr val="F0F0F0"/>
              </a:solidFill>
            </a:endParaRPr>
          </a:p>
          <a:p>
            <a:r>
              <a:rPr lang="zh-CN" altLang="en-US" sz="3600">
                <a:solidFill>
                  <a:srgbClr val="F0F0F0"/>
                </a:solidFill>
              </a:rPr>
              <a:t>售后MM:退货办理，投诉处理，电器维修，故障自检</a:t>
            </a:r>
            <a:endParaRPr lang="zh-CN" altLang="en-US" sz="3600">
              <a:solidFill>
                <a:srgbClr val="F0F0F0"/>
              </a:solidFill>
            </a:endParaRPr>
          </a:p>
          <a:p>
            <a:r>
              <a:rPr lang="zh-CN" altLang="en-US" sz="3600" b="1">
                <a:solidFill>
                  <a:srgbClr val="F0F0F0"/>
                </a:solidFill>
              </a:rPr>
              <a:t>生活伴侣</a:t>
            </a:r>
            <a:endParaRPr lang="zh-CN" altLang="en-US" sz="3600" b="1">
              <a:solidFill>
                <a:srgbClr val="F0F0F0"/>
              </a:solidFill>
            </a:endParaRPr>
          </a:p>
          <a:p>
            <a:r>
              <a:rPr lang="zh-CN" altLang="en-US" sz="3600">
                <a:solidFill>
                  <a:srgbClr val="F0F0F0"/>
                </a:solidFill>
              </a:rPr>
              <a:t>你开心，所以我快乐:闲聊天气实时资讯、知识百科</a:t>
            </a:r>
            <a:endParaRPr lang="zh-CN" altLang="en-US" sz="3600">
              <a:solidFill>
                <a:srgbClr val="F0F0F0"/>
              </a:solidFill>
            </a:endParaRPr>
          </a:p>
        </p:txBody>
      </p:sp>
      <p:sp>
        <p:nvSpPr>
          <p:cNvPr id="25" name="矩形 24"/>
          <p:cNvSpPr/>
          <p:nvPr/>
        </p:nvSpPr>
        <p:spPr>
          <a:xfrm>
            <a:off x="48895" y="5362575"/>
            <a:ext cx="818515" cy="11639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仓</a:t>
            </a:r>
            <a:endParaRPr lang="zh-CN" altLang="en-US" sz="4000"/>
          </a:p>
        </p:txBody>
      </p:sp>
      <p:sp>
        <p:nvSpPr>
          <p:cNvPr id="2" name="矩形 1"/>
          <p:cNvSpPr/>
          <p:nvPr/>
        </p:nvSpPr>
        <p:spPr>
          <a:xfrm>
            <a:off x="48895" y="7148830"/>
            <a:ext cx="818515" cy="11639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运</a:t>
            </a:r>
            <a:endParaRPr lang="zh-CN" altLang="en-US" sz="4000"/>
          </a:p>
        </p:txBody>
      </p:sp>
      <p:sp>
        <p:nvSpPr>
          <p:cNvPr id="15" name="矩形 14"/>
          <p:cNvSpPr/>
          <p:nvPr/>
        </p:nvSpPr>
        <p:spPr>
          <a:xfrm>
            <a:off x="48895" y="8935085"/>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客</a:t>
            </a:r>
            <a:endParaRPr lang="zh-CN" altLang="en-US" sz="40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流程图: 手动输入 6"/>
          <p:cNvSpPr/>
          <p:nvPr/>
        </p:nvSpPr>
        <p:spPr>
          <a:xfrm rot="5400000">
            <a:off x="4413250" y="1993900"/>
            <a:ext cx="3083560" cy="11968480"/>
          </a:xfrm>
          <a:prstGeom prst="flowChartManualInpu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5">
                <a:latin typeface="思源黑体 Regular" panose="02010600030101010101" charset="-122"/>
                <a:ea typeface="思源黑体 Regular" panose="02010600030101010101" charset="-122"/>
                <a:cs typeface="思源黑体 Regular" panose="02010600030101010101" charset="-122"/>
              </a:rPr>
              <a:t>78</a:t>
            </a:r>
            <a:endParaRPr lang="en-US" altLang="zh-CN" sz="1795">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2213064" y="2635998"/>
            <a:ext cx="11761094" cy="7724140"/>
          </a:xfrm>
          <a:prstGeom prst="rect">
            <a:avLst/>
          </a:prstGeom>
          <a:noFill/>
        </p:spPr>
        <p:txBody>
          <a:bodyPr wrap="square" rtlCol="0">
            <a:spAutoFit/>
          </a:bodyPr>
          <a:lstStyle/>
          <a:p>
            <a:r>
              <a:rPr lang="en-US" altLang="zh-CN" sz="49600" b="1">
                <a:solidFill>
                  <a:schemeClr val="bg1"/>
                </a:solidFill>
                <a:effectLst>
                  <a:innerShdw blurRad="63500" dist="50800" dir="16200000">
                    <a:prstClr val="black">
                      <a:alpha val="50000"/>
                    </a:prstClr>
                  </a:innerShdw>
                </a:effectLst>
                <a:latin typeface="思源黑体 Regular" panose="02010600030101010101" charset="-122"/>
                <a:ea typeface="思源黑体 Regular" panose="02010600030101010101" charset="-122"/>
                <a:cs typeface="思源黑体 Regular" panose="02010600030101010101" charset="-122"/>
              </a:rPr>
              <a:t>03</a:t>
            </a:r>
            <a:endParaRPr lang="en-US" altLang="zh-CN" sz="49600" b="1">
              <a:solidFill>
                <a:schemeClr val="bg1"/>
              </a:solidFill>
              <a:effectLst>
                <a:innerShdw blurRad="63500" dist="50800" dir="16200000">
                  <a:prstClr val="black">
                    <a:alpha val="50000"/>
                  </a:prstClr>
                </a:innerShdw>
              </a:effectLst>
              <a:latin typeface="思源黑体 Regular" panose="02010600030101010101" charset="-122"/>
              <a:ea typeface="思源黑体 Regular" panose="02010600030101010101" charset="-122"/>
              <a:cs typeface="思源黑体 Regular" panose="02010600030101010101" charset="-122"/>
            </a:endParaRPr>
          </a:p>
        </p:txBody>
      </p:sp>
      <p:sp>
        <p:nvSpPr>
          <p:cNvPr id="59" name="矩形 58"/>
          <p:cNvSpPr/>
          <p:nvPr/>
        </p:nvSpPr>
        <p:spPr>
          <a:xfrm>
            <a:off x="12808585" y="5050155"/>
            <a:ext cx="12280265" cy="2186940"/>
          </a:xfrm>
          <a:prstGeom prst="rect">
            <a:avLst/>
          </a:prstGeom>
        </p:spPr>
        <p:txBody>
          <a:bodyPr wrap="square">
            <a:spAutoFit/>
          </a:bodyPr>
          <a:lstStyle/>
          <a:p>
            <a:r>
              <a:rPr lang="zh-CN" altLang="en-US" sz="6805" b="1" dirty="0">
                <a:solidFill>
                  <a:schemeClr val="bg1"/>
                </a:solidFill>
                <a:sym typeface="+mn-lt"/>
              </a:rPr>
              <a:t>物流机器人图谱及企业介绍</a:t>
            </a:r>
            <a:endParaRPr kumimoji="0" lang="zh-CN" altLang="en-US" sz="6805" i="0" u="none" strike="noStrike" kern="1200" cap="none" spc="0" normalizeH="0" baseline="0" noProof="0" dirty="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a:p>
            <a:endParaRPr lang="zh-CN" altLang="en-US" sz="6805" dirty="0">
              <a:solidFill>
                <a:schemeClr val="bg1"/>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60" name="文本框 59"/>
          <p:cNvSpPr txBox="1"/>
          <p:nvPr/>
        </p:nvSpPr>
        <p:spPr>
          <a:xfrm>
            <a:off x="12808577" y="6436244"/>
            <a:ext cx="9341982" cy="1346835"/>
          </a:xfrm>
          <a:prstGeom prst="rect">
            <a:avLst/>
          </a:prstGeom>
          <a:noFill/>
        </p:spPr>
        <p:txBody>
          <a:bodyPr wrap="square" rtlCol="0">
            <a:spAutoFit/>
          </a:bodyPr>
          <a:lstStyle/>
          <a:p>
            <a:pPr>
              <a:lnSpc>
                <a:spcPct val="120000"/>
              </a:lnSpc>
            </a:pPr>
            <a:r>
              <a:rPr lang="en-US" altLang="zh-CN"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LOREM IPSUM DOLOR SIT AMET</a:t>
            </a:r>
            <a:r>
              <a:rPr lang="zh-CN" altLang="en-US"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 </a:t>
            </a:r>
            <a:r>
              <a:rPr lang="en-US" altLang="zh-CN"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 CONSECTETUER</a:t>
            </a:r>
            <a:endParaRPr lang="en-US" altLang="zh-CN"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61" name="PA-文本框 9"/>
          <p:cNvSpPr txBox="1"/>
          <p:nvPr>
            <p:custDataLst>
              <p:tags r:id="rId1"/>
            </p:custDataLst>
          </p:nvPr>
        </p:nvSpPr>
        <p:spPr>
          <a:xfrm>
            <a:off x="12808841" y="7783414"/>
            <a:ext cx="12279265" cy="221996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gn="just"/>
            <a:r>
              <a:rPr lang="en-US" altLang="zh-CN" sz="2125" dirty="0">
                <a:solidFill>
                  <a:schemeClr val="bg1">
                    <a:lumMod val="85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THIS TEMPLATE IS EXCLUSIVELY DESIGNED BY FEI ER CREATIVE, AND COPYRIGHTS BELONG TO BAO TU INTERNET. THIS TEMPLATE IS EXCLUSIVELY DESIGNED BY FEI ER CREATIVE, AND COPYRIGHTS BELONG TO BAO TU INTERNET. THIS TEMPLATE IS EXCLUSIVELY DESIGNED BY FEI ER CREATIVE, AND COPYRIGHTS BELONG TO BAO TU INTERNET. THIS TEMPLATE IS EXCLUSIVELY DESIGNED BY FEI ER CREATIVE, </a:t>
            </a:r>
            <a:endParaRPr lang="en-US" altLang="zh-CN" sz="2125" dirty="0">
              <a:solidFill>
                <a:schemeClr val="bg1">
                  <a:lumMod val="85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059940" y="1631315"/>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EXCLUSIVELY DESIGNED COPYRIGHTS BELONG </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2059980" y="610971"/>
            <a:ext cx="6138781"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chemeClr val="bg1"/>
                </a:solidFill>
                <a:latin typeface="+mj-ea"/>
                <a:ea typeface="+mj-ea"/>
                <a:cs typeface="思源黑体 Regular" panose="02010600030101010101" charset="-122"/>
              </a:rPr>
              <a:t>物流机器人图谱</a:t>
            </a:r>
            <a:endParaRPr lang="zh-CN" altLang="en-US" sz="6000" dirty="0">
              <a:solidFill>
                <a:schemeClr val="bg1"/>
              </a:solidFill>
              <a:latin typeface="+mj-ea"/>
              <a:ea typeface="+mj-ea"/>
              <a:cs typeface="思源黑体 Regular" panose="02010600030101010101" charset="-122"/>
            </a:endParaRPr>
          </a:p>
        </p:txBody>
      </p:sp>
      <p:pic>
        <p:nvPicPr>
          <p:cNvPr id="5" name="图片 4" descr="15"/>
          <p:cNvPicPr>
            <a:picLocks noChangeAspect="1"/>
          </p:cNvPicPr>
          <p:nvPr/>
        </p:nvPicPr>
        <p:blipFill>
          <a:blip r:embed="rId1"/>
          <a:stretch>
            <a:fillRect/>
          </a:stretch>
        </p:blipFill>
        <p:spPr>
          <a:xfrm>
            <a:off x="2059940" y="2097405"/>
            <a:ext cx="22122765" cy="1174559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059940" y="1631315"/>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EXCLUSIVELY DESIGNED COPYRIGHTS BELONG </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2059980" y="610971"/>
            <a:ext cx="6138781"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chemeClr val="bg1"/>
                </a:solidFill>
                <a:latin typeface="+mn-ea"/>
                <a:cs typeface="思源黑体 Regular" panose="02010600030101010101" charset="-122"/>
              </a:rPr>
              <a:t>物流机器人图谱</a:t>
            </a:r>
            <a:endParaRPr lang="zh-CN" altLang="en-US" sz="6000" dirty="0">
              <a:solidFill>
                <a:schemeClr val="bg1"/>
              </a:solidFill>
              <a:latin typeface="+mn-ea"/>
              <a:cs typeface="思源黑体 Regular" panose="02010600030101010101" charset="-122"/>
            </a:endParaRPr>
          </a:p>
        </p:txBody>
      </p:sp>
      <p:pic>
        <p:nvPicPr>
          <p:cNvPr id="7" name="图片 6" descr="16"/>
          <p:cNvPicPr>
            <a:picLocks noChangeAspect="1"/>
          </p:cNvPicPr>
          <p:nvPr/>
        </p:nvPicPr>
        <p:blipFill>
          <a:blip r:embed="rId1"/>
          <a:stretch>
            <a:fillRect/>
          </a:stretch>
        </p:blipFill>
        <p:spPr>
          <a:xfrm>
            <a:off x="2060575" y="2420620"/>
            <a:ext cx="21450935" cy="1057846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556"/>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86205" y="1625600"/>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EXCLUSIVELY DESIGNED COPYRIGHTS BELONG </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1303020" y="661035"/>
            <a:ext cx="7388225"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chemeClr val="bg1"/>
                </a:solidFill>
                <a:latin typeface="+mj-ea"/>
                <a:ea typeface="+mj-ea"/>
                <a:cs typeface="思源黑体 Regular" panose="02010600030101010101" charset="-122"/>
              </a:rPr>
              <a:t>京东智能物流体系</a:t>
            </a:r>
            <a:endParaRPr lang="zh-CN" altLang="en-US" sz="6000" dirty="0">
              <a:solidFill>
                <a:schemeClr val="bg1"/>
              </a:solidFill>
              <a:latin typeface="+mj-ea"/>
              <a:ea typeface="+mj-ea"/>
              <a:cs typeface="思源黑体 Regular" panose="02010600030101010101" charset="-122"/>
            </a:endParaRPr>
          </a:p>
        </p:txBody>
      </p:sp>
      <p:cxnSp>
        <p:nvCxnSpPr>
          <p:cNvPr id="5" name="直接连接符 4"/>
          <p:cNvCxnSpPr/>
          <p:nvPr>
            <p:custDataLst>
              <p:tags r:id="rId1"/>
            </p:custDataLst>
          </p:nvPr>
        </p:nvCxnSpPr>
        <p:spPr>
          <a:xfrm flipH="1">
            <a:off x="17973612" y="5552675"/>
            <a:ext cx="1522144" cy="0"/>
          </a:xfrm>
          <a:prstGeom prst="line">
            <a:avLst/>
          </a:prstGeom>
          <a:ln w="12700">
            <a:solidFill>
              <a:sysClr val="windowText" lastClr="000000"/>
            </a:solidFill>
          </a:ln>
        </p:spPr>
        <p:style>
          <a:lnRef idx="1">
            <a:srgbClr val="FC546D"/>
          </a:lnRef>
          <a:fillRef idx="0">
            <a:srgbClr val="FC546D"/>
          </a:fillRef>
          <a:effectRef idx="0">
            <a:srgbClr val="FC546D"/>
          </a:effectRef>
          <a:fontRef idx="minor">
            <a:sysClr val="windowText" lastClr="000000"/>
          </a:fontRef>
        </p:style>
      </p:cxnSp>
      <p:cxnSp>
        <p:nvCxnSpPr>
          <p:cNvPr id="38" name="直接连接符 37"/>
          <p:cNvCxnSpPr/>
          <p:nvPr>
            <p:custDataLst>
              <p:tags r:id="rId2"/>
            </p:custDataLst>
          </p:nvPr>
        </p:nvCxnSpPr>
        <p:spPr>
          <a:xfrm flipH="1">
            <a:off x="17973612" y="8959757"/>
            <a:ext cx="1522144" cy="0"/>
          </a:xfrm>
          <a:prstGeom prst="line">
            <a:avLst/>
          </a:prstGeom>
          <a:ln w="12700">
            <a:solidFill>
              <a:sysClr val="windowText" lastClr="000000"/>
            </a:solidFill>
          </a:ln>
        </p:spPr>
        <p:style>
          <a:lnRef idx="1">
            <a:srgbClr val="FC546D"/>
          </a:lnRef>
          <a:fillRef idx="0">
            <a:srgbClr val="FC546D"/>
          </a:fillRef>
          <a:effectRef idx="0">
            <a:srgbClr val="FC546D"/>
          </a:effectRef>
          <a:fontRef idx="minor">
            <a:sysClr val="windowText" lastClr="000000"/>
          </a:fontRef>
        </p:style>
      </p:cxnSp>
      <p:cxnSp>
        <p:nvCxnSpPr>
          <p:cNvPr id="7" name="直接连接符 6"/>
          <p:cNvCxnSpPr/>
          <p:nvPr>
            <p:custDataLst>
              <p:tags r:id="rId3"/>
            </p:custDataLst>
          </p:nvPr>
        </p:nvCxnSpPr>
        <p:spPr>
          <a:xfrm flipH="1">
            <a:off x="6912426" y="8963701"/>
            <a:ext cx="1522144" cy="0"/>
          </a:xfrm>
          <a:prstGeom prst="line">
            <a:avLst/>
          </a:prstGeom>
          <a:ln w="12700">
            <a:solidFill>
              <a:sysClr val="windowText" lastClr="000000"/>
            </a:solidFill>
          </a:ln>
        </p:spPr>
        <p:style>
          <a:lnRef idx="1">
            <a:srgbClr val="FC546D"/>
          </a:lnRef>
          <a:fillRef idx="0">
            <a:srgbClr val="FC546D"/>
          </a:fillRef>
          <a:effectRef idx="0">
            <a:srgbClr val="FC546D"/>
          </a:effectRef>
          <a:fontRef idx="minor">
            <a:sysClr val="windowText" lastClr="000000"/>
          </a:fontRef>
        </p:style>
      </p:cxnSp>
      <p:cxnSp>
        <p:nvCxnSpPr>
          <p:cNvPr id="8" name="直接连接符 7"/>
          <p:cNvCxnSpPr/>
          <p:nvPr>
            <p:custDataLst>
              <p:tags r:id="rId4"/>
            </p:custDataLst>
          </p:nvPr>
        </p:nvCxnSpPr>
        <p:spPr>
          <a:xfrm flipH="1">
            <a:off x="6912426" y="5552675"/>
            <a:ext cx="1522144" cy="0"/>
          </a:xfrm>
          <a:prstGeom prst="line">
            <a:avLst/>
          </a:prstGeom>
          <a:ln w="12700">
            <a:solidFill>
              <a:sysClr val="windowText" lastClr="000000"/>
            </a:solidFill>
          </a:ln>
        </p:spPr>
        <p:style>
          <a:lnRef idx="1">
            <a:srgbClr val="FC546D"/>
          </a:lnRef>
          <a:fillRef idx="0">
            <a:srgbClr val="FC546D"/>
          </a:fillRef>
          <a:effectRef idx="0">
            <a:srgbClr val="FC546D"/>
          </a:effectRef>
          <a:fontRef idx="minor">
            <a:sysClr val="windowText" lastClr="000000"/>
          </a:fontRef>
        </p:style>
      </p:cxnSp>
      <p:sp>
        <p:nvSpPr>
          <p:cNvPr id="52" name="六边形 51"/>
          <p:cNvSpPr/>
          <p:nvPr>
            <p:custDataLst>
              <p:tags r:id="rId5"/>
            </p:custDataLst>
          </p:nvPr>
        </p:nvSpPr>
        <p:spPr>
          <a:xfrm>
            <a:off x="14983893" y="3217311"/>
            <a:ext cx="2989084" cy="2614463"/>
          </a:xfrm>
          <a:prstGeom prst="hexagon">
            <a:avLst/>
          </a:prstGeom>
          <a:solidFill>
            <a:srgbClr val="FE8A57"/>
          </a:solidFill>
          <a:ln>
            <a:noFill/>
          </a:ln>
        </p:spPr>
        <p:style>
          <a:lnRef idx="2">
            <a:srgbClr val="FC546D">
              <a:shade val="50000"/>
            </a:srgbClr>
          </a:lnRef>
          <a:fillRef idx="1">
            <a:srgbClr val="FC546D"/>
          </a:fillRef>
          <a:effectRef idx="0">
            <a:srgbClr val="FC546D"/>
          </a:effectRef>
          <a:fontRef idx="minor">
            <a:sysClr val="window" lastClr="FFFFFF"/>
          </a:fontRef>
        </p:style>
        <p:txBody>
          <a:bodyPr anchor="ctr">
            <a:normAutofit/>
          </a:bodyPr>
          <a:lstStyle/>
          <a:p>
            <a:pPr algn="ctr" eaLnBrk="1" hangingPunct="1">
              <a:lnSpc>
                <a:spcPct val="120000"/>
              </a:lnSpc>
              <a:defRPr/>
            </a:pPr>
            <a:endParaRPr lang="zh-CN" altLang="en-US" sz="180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27"/>
          <p:cNvSpPr txBox="1">
            <a:spLocks noChangeArrowheads="1"/>
          </p:cNvSpPr>
          <p:nvPr>
            <p:custDataLst>
              <p:tags r:id="rId6"/>
            </p:custDataLst>
          </p:nvPr>
        </p:nvSpPr>
        <p:spPr bwMode="auto">
          <a:xfrm>
            <a:off x="15373985" y="3989070"/>
            <a:ext cx="2211070" cy="156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9pPr>
          </a:lstStyle>
          <a:p>
            <a:pPr algn="ctr" eaLnBrk="1" hangingPunct="1">
              <a:lnSpc>
                <a:spcPct val="130000"/>
              </a:lnSpc>
              <a:spcBef>
                <a:spcPct val="0"/>
              </a:spcBef>
              <a:buFontTx/>
              <a:buNone/>
            </a:pPr>
            <a:r>
              <a:rPr lang="zh-CN" altLang="en-US" sz="4800" b="1" dirty="0">
                <a:solidFill>
                  <a:sysClr val="window" lastClr="FFFFFF"/>
                </a:solidFill>
                <a:latin typeface="黑体" panose="02010609060101010101" charset="-122"/>
                <a:ea typeface="黑体" panose="02010609060101010101" charset="-122"/>
                <a:cs typeface="思源黑体 Regular" panose="02010600030101010101" charset="-122"/>
                <a:sym typeface="Arial" panose="020B0604020202020204" pitchFamily="34" charset="0"/>
              </a:rPr>
              <a:t>无人机</a:t>
            </a:r>
            <a:endParaRPr lang="zh-CN" altLang="en-US" sz="4800" b="1" baseline="-3000" dirty="0">
              <a:solidFill>
                <a:sysClr val="window" lastClr="FFFFFF"/>
              </a:solidFill>
              <a:latin typeface="黑体" panose="02010609060101010101" charset="-122"/>
              <a:ea typeface="黑体" panose="02010609060101010101" charset="-122"/>
              <a:cs typeface="思源黑体 Regular" panose="02010600030101010101" charset="-122"/>
              <a:sym typeface="Arial" panose="020B0604020202020204" pitchFamily="34" charset="0"/>
            </a:endParaRPr>
          </a:p>
        </p:txBody>
      </p:sp>
      <p:sp>
        <p:nvSpPr>
          <p:cNvPr id="58" name="六边形 57"/>
          <p:cNvSpPr/>
          <p:nvPr>
            <p:custDataLst>
              <p:tags r:id="rId7"/>
            </p:custDataLst>
          </p:nvPr>
        </p:nvSpPr>
        <p:spPr>
          <a:xfrm>
            <a:off x="11744193" y="8963733"/>
            <a:ext cx="2989084" cy="2614463"/>
          </a:xfrm>
          <a:prstGeom prst="hexagon">
            <a:avLst/>
          </a:prstGeom>
          <a:solidFill>
            <a:srgbClr val="FE8A57"/>
          </a:solidFill>
          <a:ln>
            <a:noFill/>
          </a:ln>
        </p:spPr>
        <p:style>
          <a:lnRef idx="2">
            <a:srgbClr val="FC546D">
              <a:shade val="50000"/>
            </a:srgbClr>
          </a:lnRef>
          <a:fillRef idx="1">
            <a:srgbClr val="FC546D"/>
          </a:fillRef>
          <a:effectRef idx="0">
            <a:srgbClr val="FC546D"/>
          </a:effectRef>
          <a:fontRef idx="minor">
            <a:sysClr val="window" lastClr="FFFFFF"/>
          </a:fontRef>
        </p:style>
        <p:txBody>
          <a:bodyPr anchor="ctr">
            <a:normAutofit/>
          </a:bodyPr>
          <a:lstStyle/>
          <a:p>
            <a:pPr algn="ctr" eaLnBrk="1" hangingPunct="1">
              <a:lnSpc>
                <a:spcPct val="120000"/>
              </a:lnSpc>
              <a:defRPr/>
            </a:pPr>
            <a:endParaRPr lang="zh-CN" altLang="en-US" sz="180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36"/>
          <p:cNvSpPr txBox="1">
            <a:spLocks noChangeArrowheads="1"/>
          </p:cNvSpPr>
          <p:nvPr>
            <p:custDataLst>
              <p:tags r:id="rId8"/>
            </p:custDataLst>
          </p:nvPr>
        </p:nvSpPr>
        <p:spPr bwMode="auto">
          <a:xfrm>
            <a:off x="12310110" y="9783445"/>
            <a:ext cx="2025650" cy="156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9pPr>
          </a:lstStyle>
          <a:p>
            <a:pPr algn="ctr" eaLnBrk="1" hangingPunct="1">
              <a:lnSpc>
                <a:spcPct val="130000"/>
              </a:lnSpc>
              <a:spcBef>
                <a:spcPct val="0"/>
              </a:spcBef>
              <a:buFontTx/>
              <a:buNone/>
            </a:pPr>
            <a:r>
              <a:rPr lang="zh-CN" altLang="en-US" sz="4000" b="1" dirty="0">
                <a:solidFill>
                  <a:sysClr val="window" lastClr="FFFFFF"/>
                </a:solidFill>
                <a:latin typeface="黑体" panose="02010609060101010101" charset="-122"/>
                <a:ea typeface="黑体" panose="02010609060101010101" charset="-122"/>
                <a:cs typeface="思源黑体 Regular" panose="02010600030101010101" charset="-122"/>
                <a:sym typeface="Arial" panose="020B0604020202020204" pitchFamily="34" charset="0"/>
              </a:rPr>
              <a:t>无人仓</a:t>
            </a:r>
            <a:endParaRPr lang="zh-CN" altLang="en-US" sz="4000" b="1" dirty="0">
              <a:solidFill>
                <a:sysClr val="window" lastClr="FFFFFF"/>
              </a:solidFill>
              <a:latin typeface="黑体" panose="02010609060101010101" charset="-122"/>
              <a:ea typeface="黑体" panose="02010609060101010101" charset="-122"/>
              <a:cs typeface="思源黑体 Regular" panose="02010600030101010101" charset="-122"/>
              <a:sym typeface="Arial" panose="020B0604020202020204" pitchFamily="34" charset="0"/>
            </a:endParaRPr>
          </a:p>
        </p:txBody>
      </p:sp>
      <p:sp>
        <p:nvSpPr>
          <p:cNvPr id="60" name="六边形 59"/>
          <p:cNvSpPr/>
          <p:nvPr>
            <p:custDataLst>
              <p:tags r:id="rId9"/>
            </p:custDataLst>
          </p:nvPr>
        </p:nvSpPr>
        <p:spPr>
          <a:xfrm>
            <a:off x="8456798" y="3988836"/>
            <a:ext cx="2989084" cy="2614463"/>
          </a:xfrm>
          <a:prstGeom prst="hexagon">
            <a:avLst/>
          </a:prstGeom>
          <a:ln>
            <a:noFill/>
          </a:ln>
        </p:spPr>
        <p:style>
          <a:lnRef idx="2">
            <a:schemeClr val="accent4">
              <a:shade val="50000"/>
            </a:schemeClr>
          </a:lnRef>
          <a:fillRef idx="1">
            <a:schemeClr val="accent4"/>
          </a:fillRef>
          <a:effectRef idx="0">
            <a:schemeClr val="accent4"/>
          </a:effectRef>
          <a:fontRef idx="minor">
            <a:schemeClr val="lt1"/>
          </a:fontRef>
        </p:style>
        <p:txBody>
          <a:bodyPr anchor="ctr">
            <a:normAutofit/>
          </a:bodyPr>
          <a:lstStyle/>
          <a:p>
            <a:pPr algn="ctr" eaLnBrk="1" hangingPunct="1">
              <a:lnSpc>
                <a:spcPct val="120000"/>
              </a:lnSpc>
              <a:defRPr/>
            </a:pPr>
            <a:endParaRPr lang="zh-CN" altLang="en-US" sz="180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39"/>
          <p:cNvSpPr txBox="1">
            <a:spLocks noChangeArrowheads="1"/>
          </p:cNvSpPr>
          <p:nvPr>
            <p:custDataLst>
              <p:tags r:id="rId10"/>
            </p:custDataLst>
          </p:nvPr>
        </p:nvSpPr>
        <p:spPr bwMode="auto">
          <a:xfrm>
            <a:off x="9031605" y="4906645"/>
            <a:ext cx="1838960" cy="156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charset="0"/>
                <a:ea typeface="宋体" panose="02010600030101010101" pitchFamily="2" charset="-122"/>
              </a:defRPr>
            </a:lvl9pPr>
          </a:lstStyle>
          <a:p>
            <a:pPr algn="ctr" eaLnBrk="1" hangingPunct="1">
              <a:lnSpc>
                <a:spcPct val="130000"/>
              </a:lnSpc>
              <a:spcBef>
                <a:spcPct val="0"/>
              </a:spcBef>
              <a:buFontTx/>
              <a:buNone/>
            </a:pPr>
            <a:r>
              <a:rPr lang="zh-CN" altLang="en-US" sz="4000" b="1" dirty="0">
                <a:solidFill>
                  <a:sysClr val="window" lastClr="FFFFFF"/>
                </a:solidFill>
                <a:latin typeface="黑体" panose="02010609060101010101" charset="-122"/>
                <a:ea typeface="黑体" panose="02010609060101010101" charset="-122"/>
                <a:cs typeface="思源黑体 Regular" panose="02010600030101010101" charset="-122"/>
                <a:sym typeface="Arial" panose="020B0604020202020204" pitchFamily="34" charset="0"/>
              </a:rPr>
              <a:t>无人车</a:t>
            </a:r>
            <a:endParaRPr lang="zh-CN" altLang="en-US" sz="4000" b="1" dirty="0">
              <a:solidFill>
                <a:sysClr val="window" lastClr="FFFFFF"/>
              </a:solidFill>
              <a:latin typeface="黑体" panose="02010609060101010101" charset="-122"/>
              <a:ea typeface="黑体" panose="02010609060101010101" charset="-122"/>
              <a:cs typeface="思源黑体 Regular" panose="02010600030101010101" charset="-122"/>
              <a:sym typeface="Arial" panose="020B0604020202020204" pitchFamily="34" charset="0"/>
            </a:endParaRPr>
          </a:p>
        </p:txBody>
      </p:sp>
      <p:sp>
        <p:nvSpPr>
          <p:cNvPr id="64" name="六边形 63"/>
          <p:cNvSpPr/>
          <p:nvPr>
            <p:custDataLst>
              <p:tags r:id="rId11"/>
            </p:custDataLst>
          </p:nvPr>
        </p:nvSpPr>
        <p:spPr>
          <a:xfrm>
            <a:off x="11096741" y="4897817"/>
            <a:ext cx="4688679" cy="3955212"/>
          </a:xfrm>
          <a:prstGeom prst="hexagon">
            <a:avLst/>
          </a:prstGeom>
          <a:solidFill>
            <a:srgbClr val="820508"/>
          </a:solidFill>
          <a:ln>
            <a:noFill/>
          </a:ln>
        </p:spPr>
        <p:style>
          <a:lnRef idx="2">
            <a:srgbClr val="FC546D">
              <a:shade val="50000"/>
            </a:srgbClr>
          </a:lnRef>
          <a:fillRef idx="1">
            <a:srgbClr val="FC546D"/>
          </a:fillRef>
          <a:effectRef idx="0">
            <a:srgbClr val="FC546D"/>
          </a:effectRef>
          <a:fontRef idx="minor">
            <a:sysClr val="window" lastClr="FFFFFF"/>
          </a:fontRef>
        </p:style>
        <p:txBody>
          <a:bodyPr anchor="ctr">
            <a:normAutofit/>
          </a:bodyPr>
          <a:lstStyle/>
          <a:p>
            <a:pPr algn="ctr" eaLnBrk="1" hangingPunct="1">
              <a:lnSpc>
                <a:spcPct val="120000"/>
              </a:lnSpc>
              <a:defRPr/>
            </a:pPr>
            <a:endParaRPr lang="zh-CN" altLang="en-US" sz="180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20"/>
          <p:cNvSpPr txBox="1"/>
          <p:nvPr/>
        </p:nvSpPr>
        <p:spPr>
          <a:xfrm>
            <a:off x="2275840" y="2321560"/>
            <a:ext cx="5855335" cy="2585085"/>
          </a:xfrm>
          <a:prstGeom prst="rect">
            <a:avLst/>
          </a:prstGeom>
          <a:noFill/>
        </p:spPr>
        <p:txBody>
          <a:bodyPr wrap="square" lIns="0" tIns="0" rIns="0" bIns="0" rtlCol="0">
            <a:spAutoFit/>
          </a:bodyPr>
          <a:lstStyle/>
          <a:p>
            <a:pPr algn="just">
              <a:lnSpc>
                <a:spcPct val="150000"/>
              </a:lnSpc>
            </a:pPr>
            <a:r>
              <a:rPr lang="zh-CN" altLang="en-US" sz="2800" dirty="0">
                <a:solidFill>
                  <a:schemeClr val="bg1">
                    <a:lumMod val="95000"/>
                  </a:schemeClr>
                </a:solidFill>
                <a:latin typeface="+mj-ea"/>
                <a:ea typeface="+mj-ea"/>
                <a:cs typeface="思源黑体 Regular" panose="02010600030101010101" charset="-122"/>
                <a:sym typeface="Arial" panose="020B0604020202020204" pitchFamily="34" charset="0"/>
              </a:rPr>
              <a:t>以自动驾驶核心技术为基础，根据不同场景用户需求，研发并生产多种系列，多种型号的无人车，包括配送车、服务机器人、巡检机器人等</a:t>
            </a:r>
            <a:endParaRPr lang="zh-CN" altLang="en-US" sz="2800" dirty="0">
              <a:solidFill>
                <a:schemeClr val="bg1">
                  <a:lumMod val="95000"/>
                </a:schemeClr>
              </a:solidFill>
              <a:latin typeface="+mj-ea"/>
              <a:ea typeface="+mj-ea"/>
              <a:cs typeface="思源黑体 Regular" panose="02010600030101010101" charset="-122"/>
              <a:sym typeface="Arial" panose="020B0604020202020204" pitchFamily="34" charset="0"/>
            </a:endParaRPr>
          </a:p>
        </p:txBody>
      </p:sp>
      <p:sp>
        <p:nvSpPr>
          <p:cNvPr id="11" name="TextBox 20"/>
          <p:cNvSpPr txBox="1"/>
          <p:nvPr/>
        </p:nvSpPr>
        <p:spPr>
          <a:xfrm>
            <a:off x="5025390" y="8813165"/>
            <a:ext cx="6398260" cy="2585085"/>
          </a:xfrm>
          <a:prstGeom prst="rect">
            <a:avLst/>
          </a:prstGeom>
          <a:noFill/>
        </p:spPr>
        <p:txBody>
          <a:bodyPr wrap="square" lIns="0" tIns="0" rIns="0" bIns="0" rtlCol="0">
            <a:spAutoFit/>
          </a:bodyPr>
          <a:lstStyle/>
          <a:p>
            <a:pPr algn="just">
              <a:lnSpc>
                <a:spcPct val="150000"/>
              </a:lnSpc>
            </a:pPr>
            <a:r>
              <a:rPr lang="zh-CN" altLang="en-US" sz="2800" dirty="0">
                <a:solidFill>
                  <a:schemeClr val="bg1">
                    <a:lumMod val="95000"/>
                  </a:schemeClr>
                </a:solidFill>
                <a:latin typeface="+mj-ea"/>
                <a:ea typeface="+mj-ea"/>
                <a:cs typeface="思源黑体 Regular" panose="02010600030101010101" charset="-122"/>
                <a:sym typeface="Arial" panose="020B0604020202020204" pitchFamily="34" charset="0"/>
              </a:rPr>
              <a:t>京东无人仓是集成智能物流设备，实现高密度立体存储和全自动化生产的高效无人仓库，无人仓大量采用智能机器人进行多环节、全流程作业。</a:t>
            </a:r>
            <a:endParaRPr lang="zh-CN" altLang="en-US" sz="2800" dirty="0">
              <a:solidFill>
                <a:schemeClr val="bg1">
                  <a:lumMod val="95000"/>
                </a:schemeClr>
              </a:solidFill>
              <a:latin typeface="+mj-ea"/>
              <a:ea typeface="+mj-ea"/>
              <a:cs typeface="思源黑体 Regular" panose="02010600030101010101" charset="-122"/>
              <a:sym typeface="Arial" panose="020B0604020202020204" pitchFamily="34" charset="0"/>
            </a:endParaRPr>
          </a:p>
        </p:txBody>
      </p:sp>
      <p:sp>
        <p:nvSpPr>
          <p:cNvPr id="13" name="TextBox 20"/>
          <p:cNvSpPr txBox="1"/>
          <p:nvPr/>
        </p:nvSpPr>
        <p:spPr>
          <a:xfrm>
            <a:off x="18210530" y="661035"/>
            <a:ext cx="5750560" cy="5170805"/>
          </a:xfrm>
          <a:prstGeom prst="rect">
            <a:avLst/>
          </a:prstGeom>
          <a:noFill/>
        </p:spPr>
        <p:txBody>
          <a:bodyPr wrap="square" lIns="0" tIns="0" rIns="0" bIns="0" rtlCol="0">
            <a:spAutoFit/>
          </a:bodyPr>
          <a:lstStyle/>
          <a:p>
            <a:pPr algn="just">
              <a:lnSpc>
                <a:spcPct val="150000"/>
              </a:lnSpc>
            </a:pPr>
            <a:r>
              <a:rPr lang="zh-CN" altLang="en-US" sz="2800" dirty="0">
                <a:solidFill>
                  <a:schemeClr val="bg1">
                    <a:lumMod val="95000"/>
                  </a:schemeClr>
                </a:solidFill>
                <a:latin typeface="+mj-ea"/>
                <a:ea typeface="+mj-ea"/>
                <a:cs typeface="+mj-ea"/>
                <a:sym typeface="Arial" panose="020B0604020202020204" pitchFamily="34" charset="0"/>
              </a:rPr>
              <a:t>京东无人机致力打造干线级、支线级、末端级三级无人机</a:t>
            </a:r>
            <a:r>
              <a:rPr lang="en-US" altLang="zh-CN" sz="2800" dirty="0">
                <a:solidFill>
                  <a:schemeClr val="bg1">
                    <a:lumMod val="95000"/>
                  </a:schemeClr>
                </a:solidFill>
                <a:latin typeface="+mj-ea"/>
                <a:ea typeface="+mj-ea"/>
                <a:cs typeface="+mj-ea"/>
                <a:sym typeface="Arial" panose="020B0604020202020204" pitchFamily="34" charset="0"/>
              </a:rPr>
              <a:t>+</a:t>
            </a:r>
            <a:r>
              <a:rPr lang="zh-CN" altLang="en-US" sz="2800" dirty="0">
                <a:solidFill>
                  <a:schemeClr val="bg1">
                    <a:lumMod val="95000"/>
                  </a:schemeClr>
                </a:solidFill>
                <a:latin typeface="+mj-ea"/>
                <a:ea typeface="+mj-ea"/>
                <a:cs typeface="+mj-ea"/>
                <a:sym typeface="Arial" panose="020B0604020202020204" pitchFamily="34" charset="0"/>
              </a:rPr>
              <a:t>通航物流体系，意在覆盖全国广大农村地区，实现村村通，县县通，该体系先从末端布局，之后逐步建立干线和支线物流网络，最终构建天地一体化的智慧物流网络，实现两小时物流生活圈，提升广大消费者的购物体验。</a:t>
            </a:r>
            <a:endParaRPr lang="zh-CN" altLang="en-US" sz="2800" dirty="0">
              <a:solidFill>
                <a:schemeClr val="bg1">
                  <a:lumMod val="95000"/>
                </a:schemeClr>
              </a:solidFill>
              <a:latin typeface="+mj-ea"/>
              <a:ea typeface="+mj-ea"/>
              <a:cs typeface="+mj-ea"/>
              <a:sym typeface="Arial" panose="020B0604020202020204" pitchFamily="34" charset="0"/>
            </a:endParaRPr>
          </a:p>
        </p:txBody>
      </p:sp>
      <p:pic>
        <p:nvPicPr>
          <p:cNvPr id="15" name="图片 14" descr="21547130"/>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226290" y="5738495"/>
            <a:ext cx="2193290" cy="2193290"/>
          </a:xfrm>
          <a:prstGeom prst="rect">
            <a:avLst/>
          </a:prstGeom>
        </p:spPr>
      </p:pic>
      <p:pic>
        <p:nvPicPr>
          <p:cNvPr id="9" name="图片 8" descr="1"/>
          <p:cNvPicPr>
            <a:picLocks noChangeAspect="1"/>
          </p:cNvPicPr>
          <p:nvPr/>
        </p:nvPicPr>
        <p:blipFill>
          <a:blip r:embed="rId14"/>
          <a:stretch>
            <a:fillRect/>
          </a:stretch>
        </p:blipFill>
        <p:spPr>
          <a:xfrm>
            <a:off x="2263140" y="5245100"/>
            <a:ext cx="1857375" cy="1571625"/>
          </a:xfrm>
          <a:prstGeom prst="rect">
            <a:avLst/>
          </a:prstGeom>
        </p:spPr>
      </p:pic>
      <p:sp>
        <p:nvSpPr>
          <p:cNvPr id="12" name="文本框 11"/>
          <p:cNvSpPr txBox="1"/>
          <p:nvPr/>
        </p:nvSpPr>
        <p:spPr>
          <a:xfrm>
            <a:off x="2131060" y="6933565"/>
            <a:ext cx="2121535" cy="521970"/>
          </a:xfrm>
          <a:prstGeom prst="rect">
            <a:avLst/>
          </a:prstGeom>
          <a:noFill/>
        </p:spPr>
        <p:txBody>
          <a:bodyPr wrap="square" rtlCol="0">
            <a:spAutoFit/>
          </a:bodyPr>
          <a:lstStyle/>
          <a:p>
            <a:r>
              <a:rPr lang="zh-CN" altLang="en-US" sz="2800">
                <a:solidFill>
                  <a:srgbClr val="F0F0F0"/>
                </a:solidFill>
                <a:latin typeface="黑体" panose="02010609060101010101" charset="-122"/>
                <a:ea typeface="黑体" panose="02010609060101010101" charset="-122"/>
              </a:rPr>
              <a:t>智能配送车</a:t>
            </a:r>
            <a:endParaRPr lang="zh-CN" altLang="en-US" sz="2800">
              <a:solidFill>
                <a:srgbClr val="F0F0F0"/>
              </a:solidFill>
              <a:latin typeface="黑体" panose="02010609060101010101" charset="-122"/>
              <a:ea typeface="黑体" panose="02010609060101010101" charset="-122"/>
            </a:endParaRPr>
          </a:p>
        </p:txBody>
      </p:sp>
      <p:sp>
        <p:nvSpPr>
          <p:cNvPr id="16" name="文本框 15"/>
          <p:cNvSpPr txBox="1"/>
          <p:nvPr/>
        </p:nvSpPr>
        <p:spPr>
          <a:xfrm>
            <a:off x="4653915" y="5205730"/>
            <a:ext cx="3477260" cy="1568450"/>
          </a:xfrm>
          <a:prstGeom prst="rect">
            <a:avLst/>
          </a:prstGeom>
          <a:noFill/>
        </p:spPr>
        <p:txBody>
          <a:bodyPr wrap="square" rtlCol="0">
            <a:spAutoFit/>
          </a:bodyPr>
          <a:lstStyle/>
          <a:p>
            <a:r>
              <a:rPr lang="zh-CN" altLang="en-US" sz="2400">
                <a:solidFill>
                  <a:srgbClr val="F0F0F0"/>
                </a:solidFill>
              </a:rPr>
              <a:t>承载重量：</a:t>
            </a:r>
            <a:r>
              <a:rPr lang="en-US" altLang="zh-CN" sz="2400">
                <a:solidFill>
                  <a:srgbClr val="F0F0F0"/>
                </a:solidFill>
              </a:rPr>
              <a:t>80kg</a:t>
            </a:r>
            <a:endParaRPr lang="en-US" altLang="zh-CN" sz="2400">
              <a:solidFill>
                <a:srgbClr val="F0F0F0"/>
              </a:solidFill>
            </a:endParaRPr>
          </a:p>
          <a:p>
            <a:r>
              <a:rPr lang="zh-CN" altLang="en-US" sz="2400">
                <a:solidFill>
                  <a:srgbClr val="F0F0F0"/>
                </a:solidFill>
              </a:rPr>
              <a:t>运行速度：</a:t>
            </a:r>
            <a:r>
              <a:rPr lang="en-US" altLang="zh-CN" sz="2400">
                <a:solidFill>
                  <a:srgbClr val="F0F0F0"/>
                </a:solidFill>
              </a:rPr>
              <a:t>2m/s</a:t>
            </a:r>
            <a:endParaRPr lang="en-US" altLang="zh-CN" sz="2400">
              <a:solidFill>
                <a:srgbClr val="F0F0F0"/>
              </a:solidFill>
            </a:endParaRPr>
          </a:p>
          <a:p>
            <a:r>
              <a:rPr lang="zh-CN" altLang="en-US" sz="2400">
                <a:solidFill>
                  <a:srgbClr val="F0F0F0"/>
                </a:solidFill>
              </a:rPr>
              <a:t>货箱数量：</a:t>
            </a:r>
            <a:r>
              <a:rPr lang="en-US" altLang="zh-CN" sz="2400">
                <a:solidFill>
                  <a:srgbClr val="F0F0F0"/>
                </a:solidFill>
              </a:rPr>
              <a:t>6</a:t>
            </a:r>
            <a:endParaRPr lang="en-US" altLang="zh-CN" sz="2400">
              <a:solidFill>
                <a:srgbClr val="F0F0F0"/>
              </a:solidFill>
            </a:endParaRPr>
          </a:p>
          <a:p>
            <a:r>
              <a:rPr lang="zh-CN" altLang="en-US" sz="2400">
                <a:solidFill>
                  <a:srgbClr val="F0F0F0"/>
                </a:solidFill>
              </a:rPr>
              <a:t>运行温度：</a:t>
            </a:r>
            <a:r>
              <a:rPr lang="en-US" altLang="zh-CN" sz="2400">
                <a:solidFill>
                  <a:srgbClr val="F0F0F0"/>
                </a:solidFill>
              </a:rPr>
              <a:t>0~30℃</a:t>
            </a:r>
            <a:endParaRPr lang="en-US" altLang="zh-CN" sz="2400">
              <a:solidFill>
                <a:srgbClr val="F0F0F0"/>
              </a:solidFill>
            </a:endParaRPr>
          </a:p>
        </p:txBody>
      </p:sp>
      <p:pic>
        <p:nvPicPr>
          <p:cNvPr id="18" name="图片 17" descr="2"/>
          <p:cNvPicPr>
            <a:picLocks noChangeAspect="1"/>
          </p:cNvPicPr>
          <p:nvPr/>
        </p:nvPicPr>
        <p:blipFill>
          <a:blip r:embed="rId15"/>
          <a:stretch>
            <a:fillRect/>
          </a:stretch>
        </p:blipFill>
        <p:spPr>
          <a:xfrm>
            <a:off x="18211165" y="6093460"/>
            <a:ext cx="2057400" cy="1304925"/>
          </a:xfrm>
          <a:prstGeom prst="rect">
            <a:avLst/>
          </a:prstGeom>
        </p:spPr>
      </p:pic>
      <p:pic>
        <p:nvPicPr>
          <p:cNvPr id="19" name="图片 18" descr="3"/>
          <p:cNvPicPr>
            <a:picLocks noChangeAspect="1"/>
          </p:cNvPicPr>
          <p:nvPr/>
        </p:nvPicPr>
        <p:blipFill>
          <a:blip r:embed="rId16"/>
          <a:stretch>
            <a:fillRect/>
          </a:stretch>
        </p:blipFill>
        <p:spPr>
          <a:xfrm>
            <a:off x="20540980" y="6093460"/>
            <a:ext cx="1828800" cy="1362075"/>
          </a:xfrm>
          <a:prstGeom prst="rect">
            <a:avLst/>
          </a:prstGeom>
        </p:spPr>
      </p:pic>
      <p:pic>
        <p:nvPicPr>
          <p:cNvPr id="20" name="图片 19" descr="4"/>
          <p:cNvPicPr>
            <a:picLocks noChangeAspect="1"/>
          </p:cNvPicPr>
          <p:nvPr/>
        </p:nvPicPr>
        <p:blipFill>
          <a:blip r:embed="rId17"/>
          <a:stretch>
            <a:fillRect/>
          </a:stretch>
        </p:blipFill>
        <p:spPr>
          <a:xfrm>
            <a:off x="22642195" y="6093460"/>
            <a:ext cx="1724025" cy="1352550"/>
          </a:xfrm>
          <a:prstGeom prst="rect">
            <a:avLst/>
          </a:prstGeom>
        </p:spPr>
      </p:pic>
      <p:pic>
        <p:nvPicPr>
          <p:cNvPr id="21" name="图片 20" descr="5"/>
          <p:cNvPicPr>
            <a:picLocks noChangeAspect="1"/>
          </p:cNvPicPr>
          <p:nvPr/>
        </p:nvPicPr>
        <p:blipFill>
          <a:blip r:embed="rId18"/>
          <a:stretch>
            <a:fillRect/>
          </a:stretch>
        </p:blipFill>
        <p:spPr>
          <a:xfrm>
            <a:off x="5179060" y="11856720"/>
            <a:ext cx="2445385" cy="1809115"/>
          </a:xfrm>
          <a:prstGeom prst="rect">
            <a:avLst/>
          </a:prstGeom>
        </p:spPr>
      </p:pic>
      <p:pic>
        <p:nvPicPr>
          <p:cNvPr id="22" name="图片 21" descr="6"/>
          <p:cNvPicPr>
            <a:picLocks noChangeAspect="1"/>
          </p:cNvPicPr>
          <p:nvPr/>
        </p:nvPicPr>
        <p:blipFill>
          <a:blip r:embed="rId19"/>
          <a:stretch>
            <a:fillRect/>
          </a:stretch>
        </p:blipFill>
        <p:spPr>
          <a:xfrm>
            <a:off x="8281035" y="12013565"/>
            <a:ext cx="2258695" cy="1495425"/>
          </a:xfrm>
          <a:prstGeom prst="rect">
            <a:avLst/>
          </a:prstGeom>
        </p:spPr>
      </p:pic>
      <p:pic>
        <p:nvPicPr>
          <p:cNvPr id="24" name="图片 23" descr="8"/>
          <p:cNvPicPr>
            <a:picLocks noChangeAspect="1"/>
          </p:cNvPicPr>
          <p:nvPr/>
        </p:nvPicPr>
        <p:blipFill>
          <a:blip r:embed="rId20"/>
          <a:stretch>
            <a:fillRect/>
          </a:stretch>
        </p:blipFill>
        <p:spPr>
          <a:xfrm>
            <a:off x="11423650" y="12151360"/>
            <a:ext cx="1819275" cy="1219200"/>
          </a:xfrm>
          <a:prstGeom prst="rect">
            <a:avLst/>
          </a:prstGeom>
        </p:spPr>
      </p:pic>
      <p:pic>
        <p:nvPicPr>
          <p:cNvPr id="25" name="图片 24" descr="8"/>
          <p:cNvPicPr>
            <a:picLocks noChangeAspect="1"/>
          </p:cNvPicPr>
          <p:nvPr/>
        </p:nvPicPr>
        <p:blipFill>
          <a:blip r:embed="rId21"/>
          <a:stretch>
            <a:fillRect/>
          </a:stretch>
        </p:blipFill>
        <p:spPr>
          <a:xfrm>
            <a:off x="16012160" y="7939405"/>
            <a:ext cx="8161020" cy="6455410"/>
          </a:xfrm>
          <a:prstGeom prst="rect">
            <a:avLst/>
          </a:prstGeom>
        </p:spPr>
      </p:pic>
    </p:spTree>
    <p:custDataLst>
      <p:tags r:id="rId2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6" y="254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流程图: 手动输入 6"/>
          <p:cNvSpPr/>
          <p:nvPr/>
        </p:nvSpPr>
        <p:spPr>
          <a:xfrm rot="5400000">
            <a:off x="-1375410" y="1330960"/>
            <a:ext cx="14719935" cy="11968480"/>
          </a:xfrm>
          <a:prstGeom prst="flowChartManualInput">
            <a:avLst/>
          </a:prstGeom>
          <a:solidFill>
            <a:srgbClr val="9400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21" name="文本框 20"/>
          <p:cNvSpPr txBox="1"/>
          <p:nvPr/>
        </p:nvSpPr>
        <p:spPr>
          <a:xfrm>
            <a:off x="15505430" y="3089275"/>
            <a:ext cx="6246495" cy="875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100" b="1" dirty="0">
                <a:solidFill>
                  <a:schemeClr val="bg1"/>
                </a:solidFill>
                <a:sym typeface="+mn-lt"/>
              </a:rPr>
              <a:t>物流机器人发展概述</a:t>
            </a:r>
            <a:endParaRPr kumimoji="0" lang="zh-CN" altLang="en-US" sz="5100" i="0" u="none" strike="noStrike" kern="1200" cap="none" spc="0" normalizeH="0" baseline="0" noProof="0" dirty="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24" name="椭圆 23"/>
          <p:cNvSpPr/>
          <p:nvPr/>
        </p:nvSpPr>
        <p:spPr>
          <a:xfrm>
            <a:off x="13410715" y="3172900"/>
            <a:ext cx="1451844" cy="1451844"/>
          </a:xfrm>
          <a:prstGeom prst="ellipse">
            <a:avLst/>
          </a:prstGeom>
          <a:solidFill>
            <a:srgbClr val="5B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825" b="0" i="0" u="none" strike="noStrike" kern="1200" cap="none" spc="0" normalizeH="0" baseline="0" noProof="0">
              <a:ln>
                <a:noFill/>
              </a:ln>
              <a:solidFill>
                <a:srgbClr val="5B0405"/>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13521451" y="3481621"/>
            <a:ext cx="1181159" cy="7448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5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rPr>
              <a:t>01</a:t>
            </a:r>
            <a:endParaRPr kumimoji="0" lang="en-US" altLang="zh-CN" sz="425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endParaRPr>
          </a:p>
        </p:txBody>
      </p:sp>
      <p:sp>
        <p:nvSpPr>
          <p:cNvPr id="29" name="矩形 28"/>
          <p:cNvSpPr/>
          <p:nvPr/>
        </p:nvSpPr>
        <p:spPr>
          <a:xfrm>
            <a:off x="15552420" y="3965575"/>
            <a:ext cx="9178290"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800" dirty="0">
                <a:solidFill>
                  <a:schemeClr val="bg1">
                    <a:alpha val="76000"/>
                  </a:schemeClr>
                </a:solidFill>
                <a:latin typeface="思源黑体 Regular" panose="02010600030101010101" charset="-122"/>
                <a:sym typeface="iekie jianheiti" panose="02000000000000000000" pitchFamily="2" charset="-128"/>
              </a:rPr>
              <a:t>Overview of logistics robot development</a:t>
            </a:r>
            <a:endParaRPr sz="2800" dirty="0">
              <a:solidFill>
                <a:schemeClr val="bg1">
                  <a:alpha val="76000"/>
                </a:schemeClr>
              </a:solidFill>
              <a:latin typeface="思源黑体 Regular" panose="02010600030101010101" charset="-122"/>
              <a:sym typeface="iekie jianheiti" panose="02000000000000000000" pitchFamily="2" charset="-128"/>
            </a:endParaRPr>
          </a:p>
        </p:txBody>
      </p:sp>
      <p:sp>
        <p:nvSpPr>
          <p:cNvPr id="30" name="文本框 29"/>
          <p:cNvSpPr txBox="1"/>
          <p:nvPr/>
        </p:nvSpPr>
        <p:spPr>
          <a:xfrm>
            <a:off x="15505430" y="5594985"/>
            <a:ext cx="8467090" cy="875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100" b="1" dirty="0">
                <a:solidFill>
                  <a:schemeClr val="bg1"/>
                </a:solidFill>
                <a:sym typeface="+mn-lt"/>
              </a:rPr>
              <a:t>物流机器人应用场景及分析</a:t>
            </a:r>
            <a:endParaRPr kumimoji="0" lang="zh-CN" altLang="en-US" sz="5100" i="0" u="none" strike="noStrike" kern="1200" cap="none" spc="0" normalizeH="0" baseline="0" noProof="0" dirty="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32" name="椭圆 31"/>
          <p:cNvSpPr/>
          <p:nvPr/>
        </p:nvSpPr>
        <p:spPr>
          <a:xfrm>
            <a:off x="13410715" y="5678459"/>
            <a:ext cx="1451844" cy="1451844"/>
          </a:xfrm>
          <a:prstGeom prst="ellipse">
            <a:avLst/>
          </a:prstGeom>
          <a:solidFill>
            <a:srgbClr val="5B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825" b="0" i="0" u="none" strike="noStrike" kern="1200" cap="none" spc="0" normalizeH="0" baseline="0" noProof="0">
              <a:ln>
                <a:noFill/>
              </a:ln>
              <a:solidFill>
                <a:srgbClr val="5B0405"/>
              </a:solidFill>
              <a:effectLst/>
              <a:uLnTx/>
              <a:uFillTx/>
              <a:latin typeface="微软雅黑" panose="020B0503020204020204" pitchFamily="34" charset="-122"/>
              <a:ea typeface="微软雅黑" panose="020B0503020204020204" pitchFamily="34" charset="-122"/>
            </a:endParaRPr>
          </a:p>
        </p:txBody>
      </p:sp>
      <p:sp>
        <p:nvSpPr>
          <p:cNvPr id="33" name="文本框 32"/>
          <p:cNvSpPr txBox="1"/>
          <p:nvPr/>
        </p:nvSpPr>
        <p:spPr>
          <a:xfrm>
            <a:off x="13521451" y="5987180"/>
            <a:ext cx="1181159" cy="7448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5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rPr>
              <a:t>02</a:t>
            </a:r>
            <a:endParaRPr kumimoji="0" lang="en-US" altLang="zh-CN" sz="425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endParaRPr>
          </a:p>
        </p:txBody>
      </p:sp>
      <p:sp>
        <p:nvSpPr>
          <p:cNvPr id="34" name="矩形 33"/>
          <p:cNvSpPr/>
          <p:nvPr/>
        </p:nvSpPr>
        <p:spPr>
          <a:xfrm>
            <a:off x="15509240" y="6475730"/>
            <a:ext cx="9220835"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800" dirty="0">
                <a:solidFill>
                  <a:schemeClr val="bg1">
                    <a:alpha val="76000"/>
                  </a:schemeClr>
                </a:solidFill>
                <a:latin typeface="思源黑体 Regular" panose="02010600030101010101" charset="-122"/>
                <a:sym typeface="iekie jianheiti" panose="02000000000000000000" pitchFamily="2" charset="-128"/>
              </a:rPr>
              <a:t>Application scenario and analysis of logisticsrobot</a:t>
            </a:r>
            <a:endParaRPr sz="2800" dirty="0">
              <a:solidFill>
                <a:schemeClr val="bg1">
                  <a:alpha val="76000"/>
                </a:schemeClr>
              </a:solidFill>
              <a:latin typeface="思源黑体 Regular" panose="02010600030101010101" charset="-122"/>
              <a:sym typeface="iekie jianheiti" panose="02000000000000000000" pitchFamily="2" charset="-128"/>
            </a:endParaRPr>
          </a:p>
        </p:txBody>
      </p:sp>
      <p:sp>
        <p:nvSpPr>
          <p:cNvPr id="35" name="文本框 34"/>
          <p:cNvSpPr txBox="1"/>
          <p:nvPr/>
        </p:nvSpPr>
        <p:spPr>
          <a:xfrm>
            <a:off x="14863445" y="8227060"/>
            <a:ext cx="9109075" cy="1032510"/>
          </a:xfrm>
          <a:prstGeom prst="rect">
            <a:avLst/>
          </a:prstGeom>
          <a:noFill/>
        </p:spPr>
        <p:txBody>
          <a:bodyPr wrap="square" rtlCol="0">
            <a:spAutoFit/>
          </a:bodyPr>
          <a:lstStyle/>
          <a:p>
            <a:pPr algn="ctr">
              <a:lnSpc>
                <a:spcPct val="120000"/>
              </a:lnSpc>
            </a:pPr>
            <a:r>
              <a:rPr lang="zh-CN" altLang="en-US" sz="5100" b="1" dirty="0">
                <a:solidFill>
                  <a:schemeClr val="bg1"/>
                </a:solidFill>
                <a:sym typeface="+mn-lt"/>
              </a:rPr>
              <a:t>物流机器人图谱及企业介绍</a:t>
            </a:r>
            <a:endParaRPr kumimoji="0" lang="zh-CN" altLang="en-US" sz="5100" i="0" u="none" strike="noStrike" kern="1200" cap="none" spc="0" normalizeH="0" baseline="0" noProof="0" dirty="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36" name="椭圆 35"/>
          <p:cNvSpPr/>
          <p:nvPr/>
        </p:nvSpPr>
        <p:spPr>
          <a:xfrm>
            <a:off x="13370908" y="8267333"/>
            <a:ext cx="1451844" cy="1451844"/>
          </a:xfrm>
          <a:prstGeom prst="ellipse">
            <a:avLst/>
          </a:prstGeom>
          <a:solidFill>
            <a:srgbClr val="5B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825" b="0" i="0" u="none" strike="noStrike" kern="1200" cap="none" spc="0" normalizeH="0" baseline="0" noProof="0">
              <a:ln>
                <a:noFill/>
              </a:ln>
              <a:solidFill>
                <a:srgbClr val="5B0405"/>
              </a:solidFill>
              <a:effectLst/>
              <a:uLnTx/>
              <a:uFillTx/>
              <a:latin typeface="微软雅黑" panose="020B0503020204020204" pitchFamily="34" charset="-122"/>
              <a:ea typeface="微软雅黑" panose="020B0503020204020204" pitchFamily="34" charset="-122"/>
            </a:endParaRPr>
          </a:p>
        </p:txBody>
      </p:sp>
      <p:sp>
        <p:nvSpPr>
          <p:cNvPr id="37" name="文本框 36"/>
          <p:cNvSpPr txBox="1"/>
          <p:nvPr/>
        </p:nvSpPr>
        <p:spPr>
          <a:xfrm>
            <a:off x="13493709" y="8576054"/>
            <a:ext cx="1181159" cy="7448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5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rPr>
              <a:t>03</a:t>
            </a:r>
            <a:endParaRPr kumimoji="0" lang="en-US" altLang="zh-CN" sz="425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endParaRPr>
          </a:p>
        </p:txBody>
      </p:sp>
      <p:sp>
        <p:nvSpPr>
          <p:cNvPr id="38" name="矩形 37"/>
          <p:cNvSpPr/>
          <p:nvPr/>
        </p:nvSpPr>
        <p:spPr>
          <a:xfrm>
            <a:off x="15481300" y="9064625"/>
            <a:ext cx="8854440" cy="607695"/>
          </a:xfrm>
          <a:prstGeom prst="rect">
            <a:avLst/>
          </a:prstGeom>
        </p:spPr>
        <p:txBody>
          <a:bodyPr wrap="square">
            <a:spAutoFit/>
          </a:bodyPr>
          <a:lstStyle/>
          <a:p>
            <a:pPr>
              <a:lnSpc>
                <a:spcPct val="120000"/>
              </a:lnSpc>
            </a:pPr>
            <a:r>
              <a:rPr kumimoji="0" lang="zh-CN" altLang="en-US" sz="280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rPr>
              <a:t>Logistics robot atlas and enterprise introduction</a:t>
            </a:r>
            <a:endParaRPr kumimoji="0" lang="zh-CN" altLang="en-US" sz="280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endParaRPr>
          </a:p>
        </p:txBody>
      </p:sp>
      <p:sp>
        <p:nvSpPr>
          <p:cNvPr id="39" name="文本框 38"/>
          <p:cNvSpPr txBox="1"/>
          <p:nvPr/>
        </p:nvSpPr>
        <p:spPr>
          <a:xfrm>
            <a:off x="15477490" y="10689590"/>
            <a:ext cx="6701790" cy="875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100" b="1" dirty="0">
                <a:solidFill>
                  <a:schemeClr val="bg1"/>
                </a:solidFill>
                <a:sym typeface="+mn-lt"/>
              </a:rPr>
              <a:t>物流机器人发展趋势</a:t>
            </a:r>
            <a:endParaRPr kumimoji="0" lang="zh-CN" altLang="en-US" sz="5100" i="0" u="none" strike="noStrike" kern="1200" cap="none" spc="0" normalizeH="0" baseline="0" noProof="0" dirty="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40" name="椭圆 39"/>
          <p:cNvSpPr/>
          <p:nvPr/>
        </p:nvSpPr>
        <p:spPr>
          <a:xfrm>
            <a:off x="13370908" y="10772891"/>
            <a:ext cx="1451844" cy="1451844"/>
          </a:xfrm>
          <a:prstGeom prst="ellipse">
            <a:avLst/>
          </a:prstGeom>
          <a:solidFill>
            <a:srgbClr val="5B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825" b="0" i="0" u="none" strike="noStrike" kern="1200" cap="none" spc="0" normalizeH="0" baseline="0" noProof="0">
              <a:ln>
                <a:noFill/>
              </a:ln>
              <a:solidFill>
                <a:srgbClr val="5B0405"/>
              </a:solidFill>
              <a:effectLst/>
              <a:uLnTx/>
              <a:uFillTx/>
              <a:latin typeface="微软雅黑" panose="020B0503020204020204" pitchFamily="34" charset="-122"/>
              <a:ea typeface="微软雅黑" panose="020B0503020204020204" pitchFamily="34" charset="-122"/>
            </a:endParaRPr>
          </a:p>
        </p:txBody>
      </p:sp>
      <p:sp>
        <p:nvSpPr>
          <p:cNvPr id="41" name="文本框 40"/>
          <p:cNvSpPr txBox="1"/>
          <p:nvPr/>
        </p:nvSpPr>
        <p:spPr>
          <a:xfrm>
            <a:off x="13493709" y="11081612"/>
            <a:ext cx="1181159" cy="7448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5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rPr>
              <a:t>04</a:t>
            </a:r>
            <a:endParaRPr kumimoji="0" lang="en-US" altLang="zh-CN" sz="4250" b="0" i="0" u="none" strike="noStrike" kern="1200" cap="none" spc="0" normalizeH="0" baseline="0" noProof="0">
              <a:ln>
                <a:noFill/>
              </a:ln>
              <a:solidFill>
                <a:schemeClr val="bg1"/>
              </a:solidFill>
              <a:effectLst/>
              <a:uLnTx/>
              <a:uFillTx/>
              <a:latin typeface="思源黑体 Regular" panose="02010600030101010101" charset="-122"/>
              <a:ea typeface="思源黑体 Regular" panose="02010600030101010101" charset="-122"/>
              <a:cs typeface="思源黑体 Regular" panose="02010600030101010101" charset="-122"/>
            </a:endParaRPr>
          </a:p>
        </p:txBody>
      </p:sp>
      <p:sp>
        <p:nvSpPr>
          <p:cNvPr id="42" name="矩形 41"/>
          <p:cNvSpPr/>
          <p:nvPr/>
        </p:nvSpPr>
        <p:spPr>
          <a:xfrm>
            <a:off x="15481249" y="11570127"/>
            <a:ext cx="6698900" cy="607695"/>
          </a:xfrm>
          <a:prstGeom prst="rect">
            <a:avLst/>
          </a:prstGeom>
        </p:spPr>
        <p:txBody>
          <a:bodyPr wrap="square">
            <a:spAutoFit/>
          </a:bodyPr>
          <a:lstStyle/>
          <a:p>
            <a:pPr>
              <a:lnSpc>
                <a:spcPct val="120000"/>
              </a:lnSpc>
            </a:pPr>
            <a:r>
              <a:rPr sz="2800" dirty="0">
                <a:solidFill>
                  <a:schemeClr val="bg1">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Development trend of logistics robot</a:t>
            </a:r>
            <a:endParaRPr sz="2800" dirty="0">
              <a:solidFill>
                <a:schemeClr val="bg1">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43" name="文本框 42"/>
          <p:cNvSpPr txBox="1"/>
          <p:nvPr/>
        </p:nvSpPr>
        <p:spPr>
          <a:xfrm>
            <a:off x="3038475" y="5594985"/>
            <a:ext cx="6532880" cy="1968500"/>
          </a:xfrm>
          <a:prstGeom prst="rect">
            <a:avLst/>
          </a:prstGeom>
          <a:noFill/>
        </p:spPr>
        <p:txBody>
          <a:bodyPr wrap="square" rtlCol="0">
            <a:spAutoFit/>
          </a:bodyPr>
          <a:lstStyle/>
          <a:p>
            <a:pPr algn="ctr"/>
            <a:r>
              <a:rPr lang="zh-CN" altLang="en-US" sz="12200" b="1">
                <a:solidFill>
                  <a:schemeClr val="bg1"/>
                </a:solidFill>
                <a:latin typeface="思源黑体 Regular" panose="02010600030101010101" charset="-122"/>
                <a:ea typeface="思源黑体 Regular" panose="02010600030101010101" charset="-122"/>
                <a:cs typeface="思源黑体 Regular" panose="02010600030101010101" charset="-122"/>
              </a:rPr>
              <a:t>目 录</a:t>
            </a:r>
            <a:endParaRPr lang="zh-CN" altLang="en-US" sz="12200" b="1">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4" name="文本框 43"/>
          <p:cNvSpPr txBox="1"/>
          <p:nvPr/>
        </p:nvSpPr>
        <p:spPr>
          <a:xfrm>
            <a:off x="4193540" y="7480935"/>
            <a:ext cx="4076700" cy="922020"/>
          </a:xfrm>
          <a:prstGeom prst="rect">
            <a:avLst/>
          </a:prstGeom>
          <a:noFill/>
        </p:spPr>
        <p:txBody>
          <a:bodyPr wrap="square" rtlCol="0">
            <a:spAutoFit/>
          </a:bodyPr>
          <a:lstStyle/>
          <a:p>
            <a:pPr lvl="0" algn="dist" defTabSz="609600">
              <a:defRPr/>
            </a:pPr>
            <a:r>
              <a:rPr kumimoji="1" lang="en-US" altLang="zh-CN" sz="4400" kern="0">
                <a:solidFill>
                  <a:schemeClr val="bg1"/>
                </a:solidFill>
                <a:latin typeface="思源黑体 Regular" panose="02010600030101010101" charset="-122"/>
                <a:ea typeface="思源黑体 Regular" panose="02010600030101010101" charset="-122"/>
                <a:cs typeface="思源黑体 Regular" panose="02010600030101010101" charset="-122"/>
                <a:sym typeface="Calibri" panose="020F0502020204030204" charset="0"/>
              </a:rPr>
              <a:t> </a:t>
            </a:r>
            <a:r>
              <a:rPr kumimoji="1" lang="en-US" altLang="zh-CN" sz="5400" kern="0">
                <a:solidFill>
                  <a:schemeClr val="bg1"/>
                </a:solidFill>
                <a:latin typeface="思源黑体 Regular" panose="02010600030101010101" charset="-122"/>
                <a:ea typeface="思源黑体 Regular" panose="02010600030101010101" charset="-122"/>
                <a:cs typeface="思源黑体 Regular" panose="02010600030101010101" charset="-122"/>
                <a:sym typeface="Calibri" panose="020F0502020204030204" charset="0"/>
              </a:rPr>
              <a:t>CONTENT</a:t>
            </a:r>
            <a:endParaRPr kumimoji="1" lang="en-US" altLang="zh-CN" sz="5400" kern="0" dirty="0">
              <a:solidFill>
                <a:schemeClr val="bg1"/>
              </a:solidFill>
              <a:latin typeface="思源黑体 Regular" panose="02010600030101010101" charset="-122"/>
              <a:ea typeface="思源黑体 Regular" panose="02010600030101010101" charset="-122"/>
              <a:cs typeface="思源黑体 Regular" panose="02010600030101010101" charset="-122"/>
              <a:sym typeface="Calibri" panose="020F050202020403020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0081"/>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86205" y="1625600"/>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EXCLUSIVELY DESIGNED COPYRIGHTS BELONG </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1303020" y="661035"/>
            <a:ext cx="7038340"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chemeClr val="bg1"/>
                </a:solidFill>
                <a:latin typeface="+mj-ea"/>
                <a:ea typeface="+mj-ea"/>
                <a:cs typeface="思源黑体 Regular" panose="02010600030101010101" charset="-122"/>
              </a:rPr>
              <a:t>苏宁智能物流体系</a:t>
            </a:r>
            <a:endParaRPr lang="zh-CN" altLang="en-US" sz="6000" dirty="0">
              <a:solidFill>
                <a:schemeClr val="bg1"/>
              </a:solidFill>
              <a:latin typeface="+mj-ea"/>
              <a:ea typeface="+mj-ea"/>
              <a:cs typeface="思源黑体 Regular" panose="02010600030101010101" charset="-122"/>
            </a:endParaRPr>
          </a:p>
        </p:txBody>
      </p:sp>
      <p:sp>
        <p:nvSpPr>
          <p:cNvPr id="5" name="矩形 4"/>
          <p:cNvSpPr/>
          <p:nvPr/>
        </p:nvSpPr>
        <p:spPr>
          <a:xfrm>
            <a:off x="1142365" y="7672705"/>
            <a:ext cx="4769485" cy="6494780"/>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009765" y="7696835"/>
            <a:ext cx="4912360" cy="6513830"/>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804775" y="7783830"/>
            <a:ext cx="4949825" cy="6491605"/>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6"/>
          <p:cNvSpPr txBox="1"/>
          <p:nvPr/>
        </p:nvSpPr>
        <p:spPr>
          <a:xfrm>
            <a:off x="7801970" y="6470768"/>
            <a:ext cx="4499526" cy="676910"/>
          </a:xfrm>
          <a:prstGeom prst="rect">
            <a:avLst/>
          </a:prstGeom>
          <a:noFill/>
        </p:spPr>
        <p:txBody>
          <a:bodyPr wrap="square" lIns="0" tIns="0" rIns="0" bIns="0" rtlCol="0">
            <a:spAutoFit/>
          </a:bodyPr>
          <a:lstStyle/>
          <a:p>
            <a:pPr algn="just"/>
            <a:r>
              <a:rPr lang="zh-CN" altLang="en-US" sz="4400" b="1" dirty="0">
                <a:solidFill>
                  <a:schemeClr val="bg1"/>
                </a:solidFill>
                <a:latin typeface="思源黑体 Regular" panose="02010600030101010101" charset="-122"/>
                <a:ea typeface="思源黑体 Regular" panose="02010600030101010101" charset="-122"/>
                <a:cs typeface="思源黑体 Regular" panose="02010600030101010101" charset="-122"/>
                <a:sym typeface="Arial" panose="020B0604020202020204" pitchFamily="34" charset="0"/>
              </a:rPr>
              <a:t>财务目标</a:t>
            </a:r>
            <a:endParaRPr lang="zh-CN" altLang="en-US" sz="4400" b="1" dirty="0">
              <a:solidFill>
                <a:schemeClr val="bg1"/>
              </a:solidFill>
              <a:latin typeface="思源黑体 Regular" panose="02010600030101010101" charset="-122"/>
              <a:ea typeface="思源黑体 Regular" panose="02010600030101010101" charset="-122"/>
              <a:cs typeface="思源黑体 Regular" panose="02010600030101010101" charset="-122"/>
              <a:sym typeface="Arial" panose="020B0604020202020204" pitchFamily="34" charset="0"/>
            </a:endParaRPr>
          </a:p>
        </p:txBody>
      </p:sp>
      <p:sp>
        <p:nvSpPr>
          <p:cNvPr id="9" name="文本框 8"/>
          <p:cNvSpPr txBox="1"/>
          <p:nvPr/>
        </p:nvSpPr>
        <p:spPr>
          <a:xfrm>
            <a:off x="1386205" y="2330450"/>
            <a:ext cx="20872450" cy="1445260"/>
          </a:xfrm>
          <a:prstGeom prst="rect">
            <a:avLst/>
          </a:prstGeom>
          <a:noFill/>
        </p:spPr>
        <p:txBody>
          <a:bodyPr wrap="square" rtlCol="0">
            <a:spAutoFit/>
          </a:bodyPr>
          <a:lstStyle/>
          <a:p>
            <a:r>
              <a:rPr lang="zh-CN" altLang="en-US" sz="4400">
                <a:solidFill>
                  <a:srgbClr val="F0F0F0"/>
                </a:solidFill>
                <a:latin typeface="黑体" panose="02010609060101010101" charset="-122"/>
                <a:ea typeface="黑体" panose="02010609060101010101" charset="-122"/>
                <a:cs typeface="黑体" panose="02010609060101010101" charset="-122"/>
              </a:rPr>
              <a:t>苏宁物流成立</a:t>
            </a:r>
            <a:r>
              <a:rPr lang="en-US" altLang="zh-CN" sz="4400">
                <a:solidFill>
                  <a:srgbClr val="F0F0F0"/>
                </a:solidFill>
                <a:latin typeface="黑体" panose="02010609060101010101" charset="-122"/>
                <a:ea typeface="黑体" panose="02010609060101010101" charset="-122"/>
                <a:cs typeface="黑体" panose="02010609060101010101" charset="-122"/>
              </a:rPr>
              <a:t>S</a:t>
            </a:r>
            <a:r>
              <a:rPr lang="zh-CN" altLang="en-US" sz="4400">
                <a:solidFill>
                  <a:srgbClr val="F0F0F0"/>
                </a:solidFill>
                <a:latin typeface="黑体" panose="02010609060101010101" charset="-122"/>
                <a:ea typeface="黑体" panose="02010609060101010101" charset="-122"/>
                <a:cs typeface="黑体" panose="02010609060101010101" charset="-122"/>
              </a:rPr>
              <a:t>实验室，以探索智能物流，并通过与优秀仓库、自动化</a:t>
            </a:r>
            <a:r>
              <a:rPr lang="en-US" altLang="zh-CN" sz="4400">
                <a:solidFill>
                  <a:srgbClr val="F0F0F0"/>
                </a:solidFill>
                <a:latin typeface="黑体" panose="02010609060101010101" charset="-122"/>
                <a:ea typeface="黑体" panose="02010609060101010101" charset="-122"/>
                <a:cs typeface="黑体" panose="02010609060101010101" charset="-122"/>
              </a:rPr>
              <a:t>&amp;</a:t>
            </a:r>
            <a:r>
              <a:rPr lang="zh-CN" altLang="en-US" sz="4400">
                <a:solidFill>
                  <a:srgbClr val="F0F0F0"/>
                </a:solidFill>
                <a:latin typeface="黑体" panose="02010609060101010101" charset="-122"/>
                <a:ea typeface="黑体" panose="02010609060101010101" charset="-122"/>
                <a:cs typeface="黑体" panose="02010609060101010101" charset="-122"/>
              </a:rPr>
              <a:t>智能化设备厂商合作，形成超级云仓，机器人仓，无人车，无人机等创新产品</a:t>
            </a:r>
            <a:endParaRPr lang="zh-CN" altLang="en-US" sz="4400">
              <a:latin typeface="黑体" panose="02010609060101010101" charset="-122"/>
              <a:ea typeface="黑体" panose="02010609060101010101" charset="-122"/>
              <a:cs typeface="黑体" panose="02010609060101010101" charset="-122"/>
            </a:endParaRPr>
          </a:p>
        </p:txBody>
      </p:sp>
      <p:sp>
        <p:nvSpPr>
          <p:cNvPr id="12" name="矩形 11"/>
          <p:cNvSpPr/>
          <p:nvPr/>
        </p:nvSpPr>
        <p:spPr>
          <a:xfrm>
            <a:off x="18637250" y="7712075"/>
            <a:ext cx="4926965" cy="6470015"/>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11"/>
          <p:cNvPicPr>
            <a:picLocks noChangeAspect="1"/>
          </p:cNvPicPr>
          <p:nvPr/>
        </p:nvPicPr>
        <p:blipFill>
          <a:blip r:embed="rId1"/>
          <a:stretch>
            <a:fillRect/>
          </a:stretch>
        </p:blipFill>
        <p:spPr>
          <a:xfrm>
            <a:off x="1831975" y="4979035"/>
            <a:ext cx="3562350" cy="2314575"/>
          </a:xfrm>
          <a:prstGeom prst="rect">
            <a:avLst/>
          </a:prstGeom>
        </p:spPr>
      </p:pic>
      <p:pic>
        <p:nvPicPr>
          <p:cNvPr id="18" name="图片 17" descr="12"/>
          <p:cNvPicPr>
            <a:picLocks noChangeAspect="1"/>
          </p:cNvPicPr>
          <p:nvPr/>
        </p:nvPicPr>
        <p:blipFill>
          <a:blip r:embed="rId2"/>
          <a:stretch>
            <a:fillRect/>
          </a:stretch>
        </p:blipFill>
        <p:spPr>
          <a:xfrm>
            <a:off x="7585710" y="5094605"/>
            <a:ext cx="3758565" cy="2314575"/>
          </a:xfrm>
          <a:prstGeom prst="rect">
            <a:avLst/>
          </a:prstGeom>
        </p:spPr>
      </p:pic>
      <p:pic>
        <p:nvPicPr>
          <p:cNvPr id="19" name="图片 18" descr="13"/>
          <p:cNvPicPr>
            <a:picLocks noChangeAspect="1"/>
          </p:cNvPicPr>
          <p:nvPr/>
        </p:nvPicPr>
        <p:blipFill>
          <a:blip r:embed="rId3"/>
          <a:stretch>
            <a:fillRect/>
          </a:stretch>
        </p:blipFill>
        <p:spPr>
          <a:xfrm>
            <a:off x="13354685" y="5094605"/>
            <a:ext cx="3850005" cy="2333625"/>
          </a:xfrm>
          <a:prstGeom prst="rect">
            <a:avLst/>
          </a:prstGeom>
        </p:spPr>
      </p:pic>
      <p:pic>
        <p:nvPicPr>
          <p:cNvPr id="20" name="图片 19" descr="14"/>
          <p:cNvPicPr>
            <a:picLocks noChangeAspect="1"/>
          </p:cNvPicPr>
          <p:nvPr/>
        </p:nvPicPr>
        <p:blipFill>
          <a:blip r:embed="rId4"/>
          <a:stretch>
            <a:fillRect/>
          </a:stretch>
        </p:blipFill>
        <p:spPr>
          <a:xfrm>
            <a:off x="19034760" y="5094605"/>
            <a:ext cx="3849370" cy="2257425"/>
          </a:xfrm>
          <a:prstGeom prst="rect">
            <a:avLst/>
          </a:prstGeom>
        </p:spPr>
      </p:pic>
      <p:sp>
        <p:nvSpPr>
          <p:cNvPr id="21" name="文本框 20"/>
          <p:cNvSpPr txBox="1"/>
          <p:nvPr/>
        </p:nvSpPr>
        <p:spPr>
          <a:xfrm>
            <a:off x="1831975" y="4020185"/>
            <a:ext cx="3479165" cy="829945"/>
          </a:xfrm>
          <a:prstGeom prst="rect">
            <a:avLst/>
          </a:prstGeom>
          <a:noFill/>
        </p:spPr>
        <p:txBody>
          <a:bodyPr wrap="square" rtlCol="0">
            <a:spAutoFit/>
          </a:bodyPr>
          <a:lstStyle/>
          <a:p>
            <a:r>
              <a:rPr lang="en-US" altLang="zh-CN" sz="4800">
                <a:solidFill>
                  <a:srgbClr val="F0F0F0"/>
                </a:solidFill>
                <a:latin typeface="黑体" panose="02010609060101010101" charset="-122"/>
                <a:ea typeface="黑体" panose="02010609060101010101" charset="-122"/>
              </a:rPr>
              <a:t> </a:t>
            </a:r>
            <a:r>
              <a:rPr lang="zh-CN" altLang="en-US" sz="4800">
                <a:solidFill>
                  <a:srgbClr val="F0F0F0"/>
                </a:solidFill>
                <a:latin typeface="黑体" panose="02010609060101010101" charset="-122"/>
                <a:ea typeface="黑体" panose="02010609060101010101" charset="-122"/>
              </a:rPr>
              <a:t>超级云仓</a:t>
            </a:r>
            <a:endParaRPr lang="zh-CN" altLang="en-US" sz="4800">
              <a:solidFill>
                <a:srgbClr val="F0F0F0"/>
              </a:solidFill>
              <a:latin typeface="黑体" panose="02010609060101010101" charset="-122"/>
              <a:ea typeface="黑体" panose="02010609060101010101" charset="-122"/>
            </a:endParaRPr>
          </a:p>
        </p:txBody>
      </p:sp>
      <p:sp>
        <p:nvSpPr>
          <p:cNvPr id="28" name="文本框 27"/>
          <p:cNvSpPr txBox="1"/>
          <p:nvPr/>
        </p:nvSpPr>
        <p:spPr>
          <a:xfrm>
            <a:off x="7326630" y="4020185"/>
            <a:ext cx="3601720" cy="829945"/>
          </a:xfrm>
          <a:prstGeom prst="rect">
            <a:avLst/>
          </a:prstGeom>
          <a:noFill/>
        </p:spPr>
        <p:txBody>
          <a:bodyPr wrap="square" rtlCol="0">
            <a:spAutoFit/>
          </a:bodyPr>
          <a:lstStyle/>
          <a:p>
            <a:r>
              <a:rPr lang="en-US" altLang="zh-CN" sz="4800">
                <a:solidFill>
                  <a:srgbClr val="F0F0F0"/>
                </a:solidFill>
                <a:latin typeface="黑体" panose="02010609060101010101" charset="-122"/>
                <a:ea typeface="黑体" panose="02010609060101010101" charset="-122"/>
              </a:rPr>
              <a:t> </a:t>
            </a:r>
            <a:r>
              <a:rPr lang="zh-CN" altLang="en-US" sz="4800">
                <a:solidFill>
                  <a:srgbClr val="F0F0F0"/>
                </a:solidFill>
                <a:latin typeface="黑体" panose="02010609060101010101" charset="-122"/>
                <a:ea typeface="黑体" panose="02010609060101010101" charset="-122"/>
              </a:rPr>
              <a:t>机器人仓</a:t>
            </a:r>
            <a:endParaRPr lang="zh-CN" altLang="en-US" sz="4800">
              <a:solidFill>
                <a:srgbClr val="F0F0F0"/>
              </a:solidFill>
              <a:latin typeface="黑体" panose="02010609060101010101" charset="-122"/>
              <a:ea typeface="黑体" panose="02010609060101010101" charset="-122"/>
            </a:endParaRPr>
          </a:p>
        </p:txBody>
      </p:sp>
      <p:sp>
        <p:nvSpPr>
          <p:cNvPr id="29" name="文本框 28"/>
          <p:cNvSpPr txBox="1"/>
          <p:nvPr/>
        </p:nvSpPr>
        <p:spPr>
          <a:xfrm>
            <a:off x="19034760" y="4020185"/>
            <a:ext cx="3601720" cy="829945"/>
          </a:xfrm>
          <a:prstGeom prst="rect">
            <a:avLst/>
          </a:prstGeom>
          <a:noFill/>
        </p:spPr>
        <p:txBody>
          <a:bodyPr wrap="square" rtlCol="0">
            <a:spAutoFit/>
          </a:bodyPr>
          <a:lstStyle/>
          <a:p>
            <a:r>
              <a:rPr lang="en-US" altLang="zh-CN" sz="4800">
                <a:solidFill>
                  <a:srgbClr val="F0F0F0"/>
                </a:solidFill>
                <a:latin typeface="黑体" panose="02010609060101010101" charset="-122"/>
                <a:ea typeface="黑体" panose="02010609060101010101" charset="-122"/>
              </a:rPr>
              <a:t>   </a:t>
            </a:r>
            <a:r>
              <a:rPr lang="zh-CN" altLang="en-US" sz="4800">
                <a:solidFill>
                  <a:srgbClr val="F0F0F0"/>
                </a:solidFill>
                <a:latin typeface="黑体" panose="02010609060101010101" charset="-122"/>
                <a:ea typeface="黑体" panose="02010609060101010101" charset="-122"/>
              </a:rPr>
              <a:t>无人机</a:t>
            </a:r>
            <a:endParaRPr lang="zh-CN" altLang="en-US" sz="4800">
              <a:solidFill>
                <a:srgbClr val="F0F0F0"/>
              </a:solidFill>
              <a:latin typeface="黑体" panose="02010609060101010101" charset="-122"/>
              <a:ea typeface="黑体" panose="02010609060101010101" charset="-122"/>
            </a:endParaRPr>
          </a:p>
        </p:txBody>
      </p:sp>
      <p:sp>
        <p:nvSpPr>
          <p:cNvPr id="30" name="文本框 29"/>
          <p:cNvSpPr txBox="1"/>
          <p:nvPr/>
        </p:nvSpPr>
        <p:spPr>
          <a:xfrm>
            <a:off x="13354685" y="4020185"/>
            <a:ext cx="3601720" cy="829945"/>
          </a:xfrm>
          <a:prstGeom prst="rect">
            <a:avLst/>
          </a:prstGeom>
          <a:noFill/>
        </p:spPr>
        <p:txBody>
          <a:bodyPr wrap="square" rtlCol="0">
            <a:spAutoFit/>
          </a:bodyPr>
          <a:lstStyle/>
          <a:p>
            <a:r>
              <a:rPr lang="en-US" altLang="zh-CN" sz="4800">
                <a:solidFill>
                  <a:srgbClr val="F0F0F0"/>
                </a:solidFill>
                <a:latin typeface="黑体" panose="02010609060101010101" charset="-122"/>
                <a:ea typeface="黑体" panose="02010609060101010101" charset="-122"/>
              </a:rPr>
              <a:t>   </a:t>
            </a:r>
            <a:r>
              <a:rPr lang="zh-CN" altLang="en-US" sz="4800">
                <a:solidFill>
                  <a:srgbClr val="F0F0F0"/>
                </a:solidFill>
                <a:latin typeface="黑体" panose="02010609060101010101" charset="-122"/>
                <a:ea typeface="黑体" panose="02010609060101010101" charset="-122"/>
              </a:rPr>
              <a:t>无人车</a:t>
            </a:r>
            <a:endParaRPr lang="zh-CN" altLang="en-US" sz="4800">
              <a:solidFill>
                <a:srgbClr val="F0F0F0"/>
              </a:solidFill>
              <a:latin typeface="黑体" panose="02010609060101010101" charset="-122"/>
              <a:ea typeface="黑体" panose="02010609060101010101" charset="-122"/>
            </a:endParaRPr>
          </a:p>
        </p:txBody>
      </p:sp>
      <p:sp>
        <p:nvSpPr>
          <p:cNvPr id="31" name="文本框 30"/>
          <p:cNvSpPr txBox="1"/>
          <p:nvPr/>
        </p:nvSpPr>
        <p:spPr>
          <a:xfrm>
            <a:off x="1685925" y="8086725"/>
            <a:ext cx="3682365" cy="6492875"/>
          </a:xfrm>
          <a:prstGeom prst="rect">
            <a:avLst/>
          </a:prstGeom>
          <a:noFill/>
        </p:spPr>
        <p:txBody>
          <a:bodyPr wrap="square" rtlCol="0">
            <a:spAutoFit/>
          </a:bodyPr>
          <a:lstStyle/>
          <a:p>
            <a:r>
              <a:rPr lang="zh-CN" altLang="en-US" sz="3200">
                <a:solidFill>
                  <a:srgbClr val="F0F0F0"/>
                </a:solidFill>
                <a:latin typeface="黑体" panose="02010609060101010101" charset="-122"/>
                <a:ea typeface="黑体" panose="02010609060101010101" charset="-122"/>
                <a:cs typeface="黑体" panose="02010609060101010101" charset="-122"/>
              </a:rPr>
              <a:t>建筑面积：</a:t>
            </a:r>
            <a:r>
              <a:rPr lang="en-US" altLang="zh-CN" sz="3200">
                <a:solidFill>
                  <a:srgbClr val="F0F0F0"/>
                </a:solidFill>
                <a:latin typeface="黑体" panose="02010609060101010101" charset="-122"/>
                <a:ea typeface="黑体" panose="02010609060101010101" charset="-122"/>
                <a:cs typeface="黑体" panose="02010609060101010101" charset="-122"/>
              </a:rPr>
              <a:t>20</a:t>
            </a:r>
            <a:r>
              <a:rPr lang="zh-CN" altLang="en-US" sz="3200">
                <a:solidFill>
                  <a:srgbClr val="F0F0F0"/>
                </a:solidFill>
                <a:latin typeface="黑体" panose="02010609060101010101" charset="-122"/>
                <a:ea typeface="黑体" panose="02010609060101010101" charset="-122"/>
                <a:cs typeface="黑体" panose="02010609060101010101" charset="-122"/>
              </a:rPr>
              <a:t>万平方米</a:t>
            </a:r>
            <a:r>
              <a:rPr lang="en-US" altLang="zh-CN" sz="3200">
                <a:solidFill>
                  <a:srgbClr val="F0F0F0"/>
                </a:solidFill>
                <a:latin typeface="黑体" panose="02010609060101010101" charset="-122"/>
                <a:ea typeface="黑体" panose="02010609060101010101" charset="-122"/>
                <a:cs typeface="黑体" panose="02010609060101010101" charset="-122"/>
              </a:rPr>
              <a:t> </a:t>
            </a:r>
            <a:endParaRPr lang="zh-CN" altLang="en-US" sz="3200">
              <a:solidFill>
                <a:srgbClr val="F0F0F0"/>
              </a:solidFill>
              <a:latin typeface="黑体" panose="02010609060101010101" charset="-122"/>
              <a:ea typeface="黑体" panose="02010609060101010101" charset="-122"/>
              <a:cs typeface="黑体" panose="02010609060101010101" charset="-122"/>
            </a:endParaRPr>
          </a:p>
          <a:p>
            <a:r>
              <a:rPr lang="zh-CN" altLang="en-US" sz="3200">
                <a:solidFill>
                  <a:srgbClr val="F0F0F0"/>
                </a:solidFill>
                <a:latin typeface="黑体" panose="02010609060101010101" charset="-122"/>
                <a:ea typeface="黑体" panose="02010609060101010101" charset="-122"/>
                <a:cs typeface="黑体" panose="02010609060101010101" charset="-122"/>
              </a:rPr>
              <a:t>存储量：</a:t>
            </a:r>
            <a:r>
              <a:rPr lang="en-US" altLang="zh-CN" sz="3200">
                <a:solidFill>
                  <a:srgbClr val="F0F0F0"/>
                </a:solidFill>
                <a:latin typeface="黑体" panose="02010609060101010101" charset="-122"/>
                <a:ea typeface="黑体" panose="02010609060101010101" charset="-122"/>
                <a:cs typeface="黑体" panose="02010609060101010101" charset="-122"/>
              </a:rPr>
              <a:t>100</a:t>
            </a:r>
            <a:r>
              <a:rPr lang="zh-CN" altLang="en-US" sz="3200">
                <a:solidFill>
                  <a:srgbClr val="F0F0F0"/>
                </a:solidFill>
                <a:latin typeface="黑体" panose="02010609060101010101" charset="-122"/>
                <a:ea typeface="黑体" panose="02010609060101010101" charset="-122"/>
                <a:cs typeface="黑体" panose="02010609060101010101" charset="-122"/>
              </a:rPr>
              <a:t>万</a:t>
            </a:r>
            <a:r>
              <a:rPr lang="en-US" altLang="zh-CN" sz="3200">
                <a:solidFill>
                  <a:srgbClr val="F0F0F0"/>
                </a:solidFill>
                <a:latin typeface="黑体" panose="02010609060101010101" charset="-122"/>
                <a:ea typeface="黑体" panose="02010609060101010101" charset="-122"/>
                <a:cs typeface="黑体" panose="02010609060101010101" charset="-122"/>
              </a:rPr>
              <a:t>SKU/2000</a:t>
            </a:r>
            <a:r>
              <a:rPr lang="zh-CN" altLang="en-US" sz="3200">
                <a:solidFill>
                  <a:srgbClr val="F0F0F0"/>
                </a:solidFill>
                <a:latin typeface="黑体" panose="02010609060101010101" charset="-122"/>
                <a:ea typeface="黑体" panose="02010609060101010101" charset="-122"/>
                <a:cs typeface="黑体" panose="02010609060101010101" charset="-122"/>
              </a:rPr>
              <a:t>万件商品</a:t>
            </a:r>
            <a:endParaRPr lang="zh-CN" altLang="en-US" sz="3200">
              <a:solidFill>
                <a:srgbClr val="F0F0F0"/>
              </a:solidFill>
              <a:latin typeface="黑体" panose="02010609060101010101" charset="-122"/>
              <a:ea typeface="黑体" panose="02010609060101010101" charset="-122"/>
              <a:cs typeface="黑体" panose="02010609060101010101" charset="-122"/>
            </a:endParaRPr>
          </a:p>
          <a:p>
            <a:r>
              <a:rPr lang="zh-CN" altLang="en-US" sz="3200">
                <a:solidFill>
                  <a:srgbClr val="F0F0F0"/>
                </a:solidFill>
                <a:latin typeface="黑体" panose="02010609060101010101" charset="-122"/>
                <a:ea typeface="黑体" panose="02010609060101010101" charset="-122"/>
                <a:cs typeface="黑体" panose="02010609060101010101" charset="-122"/>
              </a:rPr>
              <a:t>日处理能力：</a:t>
            </a:r>
            <a:r>
              <a:rPr lang="en-US" altLang="zh-CN" sz="3200">
                <a:solidFill>
                  <a:srgbClr val="F0F0F0"/>
                </a:solidFill>
                <a:latin typeface="黑体" panose="02010609060101010101" charset="-122"/>
                <a:ea typeface="黑体" panose="02010609060101010101" charset="-122"/>
                <a:cs typeface="黑体" panose="02010609060101010101" charset="-122"/>
              </a:rPr>
              <a:t>181</a:t>
            </a:r>
            <a:r>
              <a:rPr lang="zh-CN" altLang="en-US" sz="3200">
                <a:solidFill>
                  <a:srgbClr val="F0F0F0"/>
                </a:solidFill>
                <a:latin typeface="黑体" panose="02010609060101010101" charset="-122"/>
                <a:ea typeface="黑体" panose="02010609060101010101" charset="-122"/>
                <a:cs typeface="黑体" panose="02010609060101010101" charset="-122"/>
              </a:rPr>
              <a:t>万件</a:t>
            </a:r>
            <a:endParaRPr lang="zh-CN" altLang="en-US" sz="3200">
              <a:solidFill>
                <a:srgbClr val="F0F0F0"/>
              </a:solidFill>
              <a:latin typeface="黑体" panose="02010609060101010101" charset="-122"/>
              <a:ea typeface="黑体" panose="02010609060101010101" charset="-122"/>
              <a:cs typeface="黑体" panose="02010609060101010101" charset="-122"/>
            </a:endParaRPr>
          </a:p>
          <a:p>
            <a:r>
              <a:rPr lang="zh-CN" altLang="en-US" sz="3200">
                <a:solidFill>
                  <a:srgbClr val="F0F0F0"/>
                </a:solidFill>
                <a:latin typeface="黑体" panose="02010609060101010101" charset="-122"/>
                <a:ea typeface="黑体" panose="02010609060101010101" charset="-122"/>
                <a:cs typeface="黑体" panose="02010609060101010101" charset="-122"/>
              </a:rPr>
              <a:t>拣选效率：</a:t>
            </a:r>
            <a:r>
              <a:rPr lang="en-US" altLang="zh-CN" sz="3200">
                <a:solidFill>
                  <a:srgbClr val="F0F0F0"/>
                </a:solidFill>
                <a:latin typeface="黑体" panose="02010609060101010101" charset="-122"/>
                <a:ea typeface="黑体" panose="02010609060101010101" charset="-122"/>
                <a:cs typeface="黑体" panose="02010609060101010101" charset="-122"/>
              </a:rPr>
              <a:t>1200</a:t>
            </a:r>
            <a:r>
              <a:rPr lang="zh-CN" altLang="en-US" sz="3200">
                <a:solidFill>
                  <a:srgbClr val="F0F0F0"/>
                </a:solidFill>
                <a:latin typeface="黑体" panose="02010609060101010101" charset="-122"/>
                <a:ea typeface="黑体" panose="02010609060101010101" charset="-122"/>
                <a:cs typeface="黑体" panose="02010609060101010101" charset="-122"/>
              </a:rPr>
              <a:t>件</a:t>
            </a:r>
            <a:r>
              <a:rPr lang="en-US" altLang="zh-CN" sz="3200">
                <a:solidFill>
                  <a:srgbClr val="F0F0F0"/>
                </a:solidFill>
                <a:latin typeface="黑体" panose="02010609060101010101" charset="-122"/>
                <a:ea typeface="黑体" panose="02010609060101010101" charset="-122"/>
                <a:cs typeface="黑体" panose="02010609060101010101" charset="-122"/>
              </a:rPr>
              <a:t>/</a:t>
            </a:r>
            <a:r>
              <a:rPr lang="zh-CN" altLang="en-US" sz="3200">
                <a:solidFill>
                  <a:srgbClr val="F0F0F0"/>
                </a:solidFill>
                <a:latin typeface="黑体" panose="02010609060101010101" charset="-122"/>
                <a:ea typeface="黑体" panose="02010609060101010101" charset="-122"/>
                <a:cs typeface="黑体" panose="02010609060101010101" charset="-122"/>
              </a:rPr>
              <a:t>小时</a:t>
            </a:r>
            <a:endParaRPr lang="zh-CN" altLang="en-US" sz="3200">
              <a:solidFill>
                <a:srgbClr val="F0F0F0"/>
              </a:solidFill>
              <a:latin typeface="黑体" panose="02010609060101010101" charset="-122"/>
              <a:ea typeface="黑体" panose="02010609060101010101" charset="-122"/>
              <a:cs typeface="黑体" panose="02010609060101010101" charset="-122"/>
            </a:endParaRPr>
          </a:p>
          <a:p>
            <a:r>
              <a:rPr lang="zh-CN" altLang="en-US" sz="3200">
                <a:solidFill>
                  <a:srgbClr val="F0F0F0"/>
                </a:solidFill>
                <a:latin typeface="黑体" panose="02010609060101010101" charset="-122"/>
                <a:ea typeface="黑体" panose="02010609060101010101" charset="-122"/>
                <a:cs typeface="黑体" panose="02010609060101010101" charset="-122"/>
              </a:rPr>
              <a:t>分拣效率：包裹分拣</a:t>
            </a:r>
            <a:r>
              <a:rPr lang="en-US" altLang="zh-CN" sz="3200">
                <a:solidFill>
                  <a:srgbClr val="F0F0F0"/>
                </a:solidFill>
                <a:latin typeface="黑体" panose="02010609060101010101" charset="-122"/>
                <a:ea typeface="黑体" panose="02010609060101010101" charset="-122"/>
                <a:cs typeface="黑体" panose="02010609060101010101" charset="-122"/>
              </a:rPr>
              <a:t>3.2</a:t>
            </a:r>
            <a:r>
              <a:rPr lang="zh-CN" altLang="en-US" sz="3200">
                <a:solidFill>
                  <a:srgbClr val="F0F0F0"/>
                </a:solidFill>
                <a:latin typeface="黑体" panose="02010609060101010101" charset="-122"/>
                <a:ea typeface="黑体" panose="02010609060101010101" charset="-122"/>
                <a:cs typeface="黑体" panose="02010609060101010101" charset="-122"/>
              </a:rPr>
              <a:t>万个</a:t>
            </a:r>
            <a:r>
              <a:rPr lang="en-US" altLang="zh-CN" sz="3200">
                <a:solidFill>
                  <a:srgbClr val="F0F0F0"/>
                </a:solidFill>
                <a:latin typeface="黑体" panose="02010609060101010101" charset="-122"/>
                <a:ea typeface="黑体" panose="02010609060101010101" charset="-122"/>
                <a:cs typeface="黑体" panose="02010609060101010101" charset="-122"/>
              </a:rPr>
              <a:t>/</a:t>
            </a:r>
            <a:r>
              <a:rPr lang="zh-CN" altLang="en-US" sz="3200">
                <a:solidFill>
                  <a:srgbClr val="F0F0F0"/>
                </a:solidFill>
                <a:latin typeface="黑体" panose="02010609060101010101" charset="-122"/>
                <a:ea typeface="黑体" panose="02010609060101010101" charset="-122"/>
                <a:cs typeface="黑体" panose="02010609060101010101" charset="-122"/>
              </a:rPr>
              <a:t>小时，路径分拣</a:t>
            </a:r>
            <a:r>
              <a:rPr lang="en-US" altLang="zh-CN" sz="3200">
                <a:solidFill>
                  <a:srgbClr val="F0F0F0"/>
                </a:solidFill>
                <a:latin typeface="黑体" panose="02010609060101010101" charset="-122"/>
                <a:ea typeface="黑体" panose="02010609060101010101" charset="-122"/>
                <a:cs typeface="黑体" panose="02010609060101010101" charset="-122"/>
              </a:rPr>
              <a:t>1.8</a:t>
            </a:r>
            <a:r>
              <a:rPr lang="zh-CN" altLang="en-US" sz="3200">
                <a:solidFill>
                  <a:srgbClr val="F0F0F0"/>
                </a:solidFill>
                <a:latin typeface="黑体" panose="02010609060101010101" charset="-122"/>
                <a:ea typeface="黑体" panose="02010609060101010101" charset="-122"/>
                <a:cs typeface="黑体" panose="02010609060101010101" charset="-122"/>
              </a:rPr>
              <a:t>万箱</a:t>
            </a:r>
            <a:r>
              <a:rPr lang="en-US" altLang="zh-CN" sz="3200">
                <a:solidFill>
                  <a:srgbClr val="F0F0F0"/>
                </a:solidFill>
                <a:latin typeface="黑体" panose="02010609060101010101" charset="-122"/>
                <a:ea typeface="黑体" panose="02010609060101010101" charset="-122"/>
                <a:cs typeface="黑体" panose="02010609060101010101" charset="-122"/>
              </a:rPr>
              <a:t>/</a:t>
            </a:r>
            <a:r>
              <a:rPr lang="zh-CN" altLang="en-US" sz="3200">
                <a:solidFill>
                  <a:srgbClr val="F0F0F0"/>
                </a:solidFill>
                <a:latin typeface="黑体" panose="02010609060101010101" charset="-122"/>
                <a:ea typeface="黑体" panose="02010609060101010101" charset="-122"/>
                <a:cs typeface="黑体" panose="02010609060101010101" charset="-122"/>
              </a:rPr>
              <a:t>小时</a:t>
            </a:r>
            <a:endParaRPr lang="zh-CN" altLang="en-US" sz="3200">
              <a:solidFill>
                <a:srgbClr val="F0F0F0"/>
              </a:solidFill>
              <a:latin typeface="黑体" panose="02010609060101010101" charset="-122"/>
              <a:ea typeface="黑体" panose="02010609060101010101" charset="-122"/>
              <a:cs typeface="黑体" panose="02010609060101010101" charset="-122"/>
            </a:endParaRPr>
          </a:p>
          <a:p>
            <a:endParaRPr lang="zh-CN" altLang="en-US" sz="3200">
              <a:solidFill>
                <a:srgbClr val="F0F0F0"/>
              </a:solidFill>
              <a:latin typeface="黑体" panose="02010609060101010101" charset="-122"/>
              <a:ea typeface="黑体" panose="02010609060101010101" charset="-122"/>
              <a:cs typeface="黑体" panose="02010609060101010101" charset="-122"/>
            </a:endParaRPr>
          </a:p>
        </p:txBody>
      </p:sp>
      <p:sp>
        <p:nvSpPr>
          <p:cNvPr id="10" name="文本框 9"/>
          <p:cNvSpPr txBox="1"/>
          <p:nvPr/>
        </p:nvSpPr>
        <p:spPr>
          <a:xfrm>
            <a:off x="7468235" y="8658225"/>
            <a:ext cx="3876040" cy="4523105"/>
          </a:xfrm>
          <a:prstGeom prst="rect">
            <a:avLst/>
          </a:prstGeom>
          <a:noFill/>
        </p:spPr>
        <p:txBody>
          <a:bodyPr wrap="square" rtlCol="0">
            <a:spAutoFit/>
          </a:bodyPr>
          <a:lstStyle/>
          <a:p>
            <a:r>
              <a:rPr lang="zh-CN" sz="3600">
                <a:solidFill>
                  <a:srgbClr val="F0F0F0"/>
                </a:solidFill>
                <a:latin typeface="黑体" panose="02010609060101010101" charset="-122"/>
                <a:ea typeface="黑体" panose="02010609060101010101" charset="-122"/>
                <a:cs typeface="黑体" panose="02010609060101010101" charset="-122"/>
              </a:rPr>
              <a:t>采用</a:t>
            </a:r>
            <a:r>
              <a:rPr lang="en-US" altLang="zh-CN" sz="3600">
                <a:solidFill>
                  <a:srgbClr val="F0F0F0"/>
                </a:solidFill>
                <a:latin typeface="黑体" panose="02010609060101010101" charset="-122"/>
                <a:ea typeface="黑体" panose="02010609060101010101" charset="-122"/>
                <a:cs typeface="黑体" panose="02010609060101010101" charset="-122"/>
              </a:rPr>
              <a:t>Geek+M1000</a:t>
            </a:r>
            <a:r>
              <a:rPr lang="zh-CN" altLang="en-US" sz="3600">
                <a:solidFill>
                  <a:srgbClr val="F0F0F0"/>
                </a:solidFill>
                <a:latin typeface="黑体" panose="02010609060101010101" charset="-122"/>
                <a:ea typeface="黑体" panose="02010609060101010101" charset="-122"/>
                <a:cs typeface="黑体" panose="02010609060101010101" charset="-122"/>
              </a:rPr>
              <a:t>新兴仓储机器人，利用完成自主的无轨导航，不需要二维码、色带。磁条等人工步设标志物，采用</a:t>
            </a:r>
            <a:r>
              <a:rPr lang="en-US" altLang="zh-CN" sz="3600">
                <a:solidFill>
                  <a:srgbClr val="F0F0F0"/>
                </a:solidFill>
                <a:latin typeface="黑体" panose="02010609060101010101" charset="-122"/>
                <a:ea typeface="黑体" panose="02010609060101010101" charset="-122"/>
                <a:cs typeface="黑体" panose="02010609060101010101" charset="-122"/>
              </a:rPr>
              <a:t>SMAL</a:t>
            </a:r>
            <a:r>
              <a:rPr lang="zh-CN" altLang="en-US" sz="3600">
                <a:solidFill>
                  <a:srgbClr val="F0F0F0"/>
                </a:solidFill>
                <a:latin typeface="黑体" panose="02010609060101010101" charset="-122"/>
                <a:ea typeface="黑体" panose="02010609060101010101" charset="-122"/>
                <a:cs typeface="黑体" panose="02010609060101010101" charset="-122"/>
              </a:rPr>
              <a:t>导航，出错率降低到</a:t>
            </a:r>
            <a:r>
              <a:rPr lang="en-US" altLang="zh-CN" sz="3600">
                <a:solidFill>
                  <a:srgbClr val="F0F0F0"/>
                </a:solidFill>
                <a:latin typeface="黑体" panose="02010609060101010101" charset="-122"/>
                <a:ea typeface="黑体" panose="02010609060101010101" charset="-122"/>
                <a:cs typeface="黑体" panose="02010609060101010101" charset="-122"/>
              </a:rPr>
              <a:t>0.01%</a:t>
            </a:r>
            <a:r>
              <a:rPr lang="zh-CN" altLang="en-US" sz="3600">
                <a:solidFill>
                  <a:srgbClr val="F0F0F0"/>
                </a:solidFill>
                <a:latin typeface="黑体" panose="02010609060101010101" charset="-122"/>
                <a:ea typeface="黑体" panose="02010609060101010101" charset="-122"/>
                <a:cs typeface="黑体" panose="02010609060101010101" charset="-122"/>
              </a:rPr>
              <a:t>。</a:t>
            </a:r>
            <a:endParaRPr lang="zh-CN" altLang="en-US" sz="3600">
              <a:solidFill>
                <a:srgbClr val="F0F0F0"/>
              </a:solidFill>
              <a:latin typeface="黑体" panose="02010609060101010101" charset="-122"/>
              <a:ea typeface="黑体" panose="02010609060101010101" charset="-122"/>
              <a:cs typeface="黑体" panose="02010609060101010101" charset="-122"/>
            </a:endParaRPr>
          </a:p>
        </p:txBody>
      </p:sp>
      <p:sp>
        <p:nvSpPr>
          <p:cNvPr id="11" name="文本框 10"/>
          <p:cNvSpPr txBox="1"/>
          <p:nvPr/>
        </p:nvSpPr>
        <p:spPr>
          <a:xfrm>
            <a:off x="19215100" y="8670925"/>
            <a:ext cx="3876040" cy="3969385"/>
          </a:xfrm>
          <a:prstGeom prst="rect">
            <a:avLst/>
          </a:prstGeom>
          <a:noFill/>
        </p:spPr>
        <p:txBody>
          <a:bodyPr wrap="square" rtlCol="0">
            <a:spAutoFit/>
          </a:bodyPr>
          <a:lstStyle/>
          <a:p>
            <a:r>
              <a:rPr lang="zh-CN" sz="3600" b="1">
                <a:solidFill>
                  <a:srgbClr val="F0F0F0"/>
                </a:solidFill>
                <a:latin typeface="黑体" panose="02010609060101010101" charset="-122"/>
                <a:ea typeface="黑体" panose="02010609060101010101" charset="-122"/>
                <a:cs typeface="黑体" panose="02010609060101010101" charset="-122"/>
              </a:rPr>
              <a:t>六轴机器人</a:t>
            </a:r>
            <a:endParaRPr lang="zh-CN" sz="3600" b="1">
              <a:solidFill>
                <a:srgbClr val="F0F0F0"/>
              </a:solidFill>
              <a:latin typeface="黑体" panose="02010609060101010101" charset="-122"/>
              <a:ea typeface="黑体" panose="02010609060101010101" charset="-122"/>
              <a:cs typeface="黑体" panose="02010609060101010101" charset="-122"/>
            </a:endParaRPr>
          </a:p>
          <a:p>
            <a:endParaRPr lang="zh-CN" sz="3600">
              <a:solidFill>
                <a:srgbClr val="F0F0F0"/>
              </a:solidFill>
              <a:latin typeface="黑体" panose="02010609060101010101" charset="-122"/>
              <a:ea typeface="黑体" panose="02010609060101010101" charset="-122"/>
              <a:cs typeface="黑体" panose="02010609060101010101" charset="-122"/>
            </a:endParaRPr>
          </a:p>
          <a:p>
            <a:r>
              <a:rPr lang="zh-CN" sz="3600">
                <a:solidFill>
                  <a:srgbClr val="F0F0F0"/>
                </a:solidFill>
                <a:latin typeface="黑体" panose="02010609060101010101" charset="-122"/>
                <a:ea typeface="黑体" panose="02010609060101010101" charset="-122"/>
                <a:cs typeface="黑体" panose="02010609060101010101" charset="-122"/>
              </a:rPr>
              <a:t>最大航程：</a:t>
            </a:r>
            <a:r>
              <a:rPr lang="en-US" altLang="zh-CN" sz="3600">
                <a:solidFill>
                  <a:srgbClr val="F0F0F0"/>
                </a:solidFill>
                <a:latin typeface="黑体" panose="02010609060101010101" charset="-122"/>
                <a:ea typeface="黑体" panose="02010609060101010101" charset="-122"/>
                <a:cs typeface="黑体" panose="02010609060101010101" charset="-122"/>
              </a:rPr>
              <a:t>35km</a:t>
            </a:r>
            <a:endParaRPr lang="en-US" altLang="zh-CN" sz="3600">
              <a:solidFill>
                <a:srgbClr val="F0F0F0"/>
              </a:solidFill>
              <a:latin typeface="黑体" panose="02010609060101010101" charset="-122"/>
              <a:ea typeface="黑体" panose="02010609060101010101" charset="-122"/>
              <a:cs typeface="黑体" panose="02010609060101010101" charset="-122"/>
            </a:endParaRPr>
          </a:p>
          <a:p>
            <a:r>
              <a:rPr lang="zh-CN" altLang="en-US" sz="3600">
                <a:solidFill>
                  <a:srgbClr val="F0F0F0"/>
                </a:solidFill>
                <a:latin typeface="黑体" panose="02010609060101010101" charset="-122"/>
                <a:ea typeface="黑体" panose="02010609060101010101" charset="-122"/>
                <a:cs typeface="黑体" panose="02010609060101010101" charset="-122"/>
              </a:rPr>
              <a:t>精准无人起降，全程无人自主运行</a:t>
            </a:r>
            <a:endParaRPr lang="zh-CN" altLang="en-US" sz="3600">
              <a:solidFill>
                <a:srgbClr val="F0F0F0"/>
              </a:solidFill>
              <a:latin typeface="黑体" panose="02010609060101010101" charset="-122"/>
              <a:ea typeface="黑体" panose="02010609060101010101" charset="-122"/>
              <a:cs typeface="黑体" panose="02010609060101010101" charset="-122"/>
            </a:endParaRPr>
          </a:p>
          <a:p>
            <a:r>
              <a:rPr lang="en-US" altLang="zh-CN" sz="3600">
                <a:solidFill>
                  <a:srgbClr val="F0F0F0"/>
                </a:solidFill>
                <a:latin typeface="黑体" panose="02010609060101010101" charset="-122"/>
                <a:ea typeface="黑体" panose="02010609060101010101" charset="-122"/>
                <a:cs typeface="黑体" panose="02010609060101010101" charset="-122"/>
              </a:rPr>
              <a:t>2017.06</a:t>
            </a:r>
            <a:r>
              <a:rPr lang="zh-CN" altLang="en-US" sz="3600">
                <a:solidFill>
                  <a:srgbClr val="F0F0F0"/>
                </a:solidFill>
                <a:latin typeface="黑体" panose="02010609060101010101" charset="-122"/>
                <a:ea typeface="黑体" panose="02010609060101010101" charset="-122"/>
                <a:cs typeface="黑体" panose="02010609060101010101" charset="-122"/>
              </a:rPr>
              <a:t>完成首次实景派送</a:t>
            </a:r>
            <a:endParaRPr lang="zh-CN" altLang="en-US" sz="3600">
              <a:solidFill>
                <a:srgbClr val="F0F0F0"/>
              </a:solidFill>
              <a:latin typeface="黑体" panose="02010609060101010101" charset="-122"/>
              <a:ea typeface="黑体" panose="02010609060101010101" charset="-122"/>
              <a:cs typeface="黑体" panose="02010609060101010101" charset="-122"/>
            </a:endParaRPr>
          </a:p>
        </p:txBody>
      </p:sp>
      <p:sp>
        <p:nvSpPr>
          <p:cNvPr id="13" name="文本框 12"/>
          <p:cNvSpPr txBox="1"/>
          <p:nvPr/>
        </p:nvSpPr>
        <p:spPr>
          <a:xfrm>
            <a:off x="13224510" y="8662670"/>
            <a:ext cx="3876040" cy="3969385"/>
          </a:xfrm>
          <a:prstGeom prst="rect">
            <a:avLst/>
          </a:prstGeom>
          <a:noFill/>
        </p:spPr>
        <p:txBody>
          <a:bodyPr wrap="square" rtlCol="0">
            <a:spAutoFit/>
          </a:bodyPr>
          <a:lstStyle/>
          <a:p>
            <a:r>
              <a:rPr lang="zh-CN" sz="3600" b="1">
                <a:solidFill>
                  <a:srgbClr val="F0F0F0"/>
                </a:solidFill>
                <a:latin typeface="黑体" panose="02010609060101010101" charset="-122"/>
                <a:ea typeface="黑体" panose="02010609060101010101" charset="-122"/>
                <a:cs typeface="黑体" panose="02010609060101010101" charset="-122"/>
              </a:rPr>
              <a:t>卧龙一号</a:t>
            </a:r>
            <a:endParaRPr lang="zh-CN" sz="3600" b="1">
              <a:solidFill>
                <a:srgbClr val="F0F0F0"/>
              </a:solidFill>
              <a:latin typeface="黑体" panose="02010609060101010101" charset="-122"/>
              <a:ea typeface="黑体" panose="02010609060101010101" charset="-122"/>
              <a:cs typeface="黑体" panose="02010609060101010101" charset="-122"/>
            </a:endParaRPr>
          </a:p>
          <a:p>
            <a:endParaRPr lang="zh-CN" sz="3600">
              <a:solidFill>
                <a:srgbClr val="F0F0F0"/>
              </a:solidFill>
              <a:latin typeface="黑体" panose="02010609060101010101" charset="-122"/>
              <a:ea typeface="黑体" panose="02010609060101010101" charset="-122"/>
              <a:cs typeface="黑体" panose="02010609060101010101" charset="-122"/>
            </a:endParaRPr>
          </a:p>
          <a:p>
            <a:r>
              <a:rPr lang="zh-CN" sz="3600">
                <a:solidFill>
                  <a:srgbClr val="F0F0F0"/>
                </a:solidFill>
                <a:latin typeface="黑体" panose="02010609060101010101" charset="-122"/>
                <a:ea typeface="黑体" panose="02010609060101010101" charset="-122"/>
                <a:cs typeface="黑体" panose="02010609060101010101" charset="-122"/>
              </a:rPr>
              <a:t>最高时速：</a:t>
            </a:r>
            <a:r>
              <a:rPr lang="en-US" altLang="zh-CN" sz="3600">
                <a:solidFill>
                  <a:srgbClr val="F0F0F0"/>
                </a:solidFill>
                <a:latin typeface="黑体" panose="02010609060101010101" charset="-122"/>
                <a:ea typeface="黑体" panose="02010609060101010101" charset="-122"/>
                <a:cs typeface="黑体" panose="02010609060101010101" charset="-122"/>
              </a:rPr>
              <a:t>60km/h</a:t>
            </a:r>
            <a:endParaRPr lang="en-US" altLang="zh-CN" sz="3600">
              <a:solidFill>
                <a:srgbClr val="F0F0F0"/>
              </a:solidFill>
              <a:latin typeface="黑体" panose="02010609060101010101" charset="-122"/>
              <a:ea typeface="黑体" panose="02010609060101010101" charset="-122"/>
              <a:cs typeface="黑体" panose="02010609060101010101" charset="-122"/>
            </a:endParaRPr>
          </a:p>
          <a:p>
            <a:r>
              <a:rPr lang="zh-CN" altLang="en-US" sz="3600">
                <a:solidFill>
                  <a:srgbClr val="F0F0F0"/>
                </a:solidFill>
                <a:latin typeface="黑体" panose="02010609060101010101" charset="-122"/>
                <a:ea typeface="黑体" panose="02010609060101010101" charset="-122"/>
                <a:cs typeface="黑体" panose="02010609060101010101" charset="-122"/>
              </a:rPr>
              <a:t>荷载重量：</a:t>
            </a:r>
            <a:r>
              <a:rPr lang="en-US" altLang="zh-CN" sz="3600">
                <a:solidFill>
                  <a:srgbClr val="F0F0F0"/>
                </a:solidFill>
                <a:latin typeface="黑体" panose="02010609060101010101" charset="-122"/>
                <a:ea typeface="黑体" panose="02010609060101010101" charset="-122"/>
                <a:cs typeface="黑体" panose="02010609060101010101" charset="-122"/>
              </a:rPr>
              <a:t>30kg</a:t>
            </a:r>
            <a:endParaRPr lang="en-US" altLang="zh-CN" sz="3600">
              <a:solidFill>
                <a:srgbClr val="F0F0F0"/>
              </a:solidFill>
              <a:latin typeface="黑体" panose="02010609060101010101" charset="-122"/>
              <a:ea typeface="黑体" panose="02010609060101010101" charset="-122"/>
              <a:cs typeface="黑体" panose="02010609060101010101" charset="-122"/>
            </a:endParaRPr>
          </a:p>
          <a:p>
            <a:r>
              <a:rPr lang="zh-CN" altLang="en-US" sz="3600">
                <a:solidFill>
                  <a:srgbClr val="F0F0F0"/>
                </a:solidFill>
                <a:latin typeface="黑体" panose="02010609060101010101" charset="-122"/>
                <a:ea typeface="黑体" panose="02010609060101010101" charset="-122"/>
                <a:cs typeface="黑体" panose="02010609060101010101" charset="-122"/>
              </a:rPr>
              <a:t>续航能力：</a:t>
            </a:r>
            <a:r>
              <a:rPr lang="en-US" altLang="zh-CN" sz="3600">
                <a:solidFill>
                  <a:srgbClr val="F0F0F0"/>
                </a:solidFill>
                <a:latin typeface="黑体" panose="02010609060101010101" charset="-122"/>
                <a:ea typeface="黑体" panose="02010609060101010101" charset="-122"/>
                <a:cs typeface="黑体" panose="02010609060101010101" charset="-122"/>
              </a:rPr>
              <a:t>8h</a:t>
            </a:r>
            <a:endParaRPr lang="en-US" altLang="zh-CN" sz="3600">
              <a:solidFill>
                <a:srgbClr val="F0F0F0"/>
              </a:solidFill>
              <a:latin typeface="黑体" panose="02010609060101010101" charset="-122"/>
              <a:ea typeface="黑体" panose="02010609060101010101" charset="-122"/>
              <a:cs typeface="黑体" panose="02010609060101010101" charset="-122"/>
            </a:endParaRPr>
          </a:p>
          <a:p>
            <a:r>
              <a:rPr lang="zh-CN" altLang="en-US" sz="3600">
                <a:solidFill>
                  <a:srgbClr val="F0F0F0"/>
                </a:solidFill>
                <a:latin typeface="黑体" panose="02010609060101010101" charset="-122"/>
                <a:ea typeface="黑体" panose="02010609060101010101" charset="-122"/>
                <a:cs typeface="黑体" panose="02010609060101010101" charset="-122"/>
              </a:rPr>
              <a:t>拥有电梯交互功能，可实现包裹到门</a:t>
            </a:r>
            <a:endParaRPr lang="zh-CN" altLang="en-US" sz="3600">
              <a:solidFill>
                <a:srgbClr val="F0F0F0"/>
              </a:solidFill>
              <a:latin typeface="黑体" panose="02010609060101010101" charset="-122"/>
              <a:ea typeface="黑体" panose="02010609060101010101" charset="-122"/>
              <a:cs typeface="黑体" panose="02010609060101010101" charset="-122"/>
            </a:endParaRPr>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流程图: 手动输入 6"/>
          <p:cNvSpPr/>
          <p:nvPr/>
        </p:nvSpPr>
        <p:spPr>
          <a:xfrm rot="5400000">
            <a:off x="4413250" y="1993900"/>
            <a:ext cx="3083560" cy="11968480"/>
          </a:xfrm>
          <a:prstGeom prst="flowChartManualInpu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5">
                <a:latin typeface="思源黑体 Regular" panose="02010600030101010101" charset="-122"/>
                <a:ea typeface="思源黑体 Regular" panose="02010600030101010101" charset="-122"/>
                <a:cs typeface="思源黑体 Regular" panose="02010600030101010101" charset="-122"/>
              </a:rPr>
              <a:t>78</a:t>
            </a:r>
            <a:endParaRPr lang="en-US" altLang="zh-CN" sz="1795">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2213064" y="2635998"/>
            <a:ext cx="11761094" cy="7724140"/>
          </a:xfrm>
          <a:prstGeom prst="rect">
            <a:avLst/>
          </a:prstGeom>
          <a:noFill/>
        </p:spPr>
        <p:txBody>
          <a:bodyPr wrap="square" rtlCol="0">
            <a:spAutoFit/>
          </a:bodyPr>
          <a:lstStyle/>
          <a:p>
            <a:r>
              <a:rPr lang="en-US" altLang="zh-CN" sz="49600" b="1">
                <a:solidFill>
                  <a:schemeClr val="bg1"/>
                </a:solidFill>
                <a:effectLst>
                  <a:innerShdw blurRad="63500" dist="50800" dir="16200000">
                    <a:prstClr val="black">
                      <a:alpha val="50000"/>
                    </a:prstClr>
                  </a:innerShdw>
                </a:effectLst>
                <a:latin typeface="思源黑体 Regular" panose="02010600030101010101" charset="-122"/>
                <a:ea typeface="思源黑体 Regular" panose="02010600030101010101" charset="-122"/>
                <a:cs typeface="思源黑体 Regular" panose="02010600030101010101" charset="-122"/>
              </a:rPr>
              <a:t>04</a:t>
            </a:r>
            <a:endParaRPr lang="en-US" altLang="zh-CN" sz="49600" b="1">
              <a:solidFill>
                <a:schemeClr val="bg1"/>
              </a:solidFill>
              <a:effectLst>
                <a:innerShdw blurRad="63500" dist="50800" dir="16200000">
                  <a:prstClr val="black">
                    <a:alpha val="50000"/>
                  </a:prstClr>
                </a:innerShdw>
              </a:effectLst>
              <a:latin typeface="思源黑体 Regular" panose="02010600030101010101" charset="-122"/>
              <a:ea typeface="思源黑体 Regular" panose="02010600030101010101" charset="-122"/>
              <a:cs typeface="思源黑体 Regular" panose="02010600030101010101" charset="-122"/>
            </a:endParaRPr>
          </a:p>
        </p:txBody>
      </p:sp>
      <p:sp>
        <p:nvSpPr>
          <p:cNvPr id="59" name="矩形 58"/>
          <p:cNvSpPr/>
          <p:nvPr/>
        </p:nvSpPr>
        <p:spPr>
          <a:xfrm>
            <a:off x="12808574" y="5049881"/>
            <a:ext cx="6834579" cy="1139190"/>
          </a:xfrm>
          <a:prstGeom prst="rect">
            <a:avLst/>
          </a:prstGeom>
        </p:spPr>
        <p:txBody>
          <a:bodyPr wrap="square">
            <a:spAutoFit/>
          </a:bodyPr>
          <a:lstStyle/>
          <a:p>
            <a:r>
              <a:rPr lang="zh-CN" altLang="en-US" sz="6805" dirty="0">
                <a:solidFill>
                  <a:schemeClr val="bg1"/>
                </a:solidFill>
                <a:latin typeface="+mj-ea"/>
                <a:ea typeface="+mj-ea"/>
                <a:cs typeface="思源黑体 Regular" panose="02010600030101010101" charset="-122"/>
                <a:sym typeface="iekie jianheiti" panose="02000000000000000000" pitchFamily="2" charset="-128"/>
              </a:rPr>
              <a:t>未来发展趋势</a:t>
            </a:r>
            <a:endParaRPr lang="zh-CN" altLang="en-US" sz="6805" dirty="0">
              <a:solidFill>
                <a:schemeClr val="bg1"/>
              </a:solidFill>
              <a:latin typeface="+mj-ea"/>
              <a:ea typeface="+mj-ea"/>
              <a:cs typeface="思源黑体 Regular" panose="02010600030101010101" charset="-122"/>
              <a:sym typeface="iekie jianheiti" panose="02000000000000000000" pitchFamily="2" charset="-128"/>
            </a:endParaRPr>
          </a:p>
        </p:txBody>
      </p:sp>
      <p:sp>
        <p:nvSpPr>
          <p:cNvPr id="60" name="文本框 59"/>
          <p:cNvSpPr txBox="1"/>
          <p:nvPr/>
        </p:nvSpPr>
        <p:spPr>
          <a:xfrm>
            <a:off x="12808577" y="6189229"/>
            <a:ext cx="9341982" cy="1346835"/>
          </a:xfrm>
          <a:prstGeom prst="rect">
            <a:avLst/>
          </a:prstGeom>
          <a:noFill/>
        </p:spPr>
        <p:txBody>
          <a:bodyPr wrap="square" rtlCol="0">
            <a:spAutoFit/>
          </a:bodyPr>
          <a:lstStyle/>
          <a:p>
            <a:pPr>
              <a:lnSpc>
                <a:spcPct val="120000"/>
              </a:lnSpc>
            </a:pPr>
            <a:r>
              <a:rPr lang="en-US" altLang="zh-CN"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LOREM IPSUM DOLOR SIT AMET</a:t>
            </a:r>
            <a:r>
              <a:rPr lang="zh-CN" altLang="en-US"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 </a:t>
            </a:r>
            <a:r>
              <a:rPr lang="en-US" altLang="zh-CN"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 CONSECTETUER</a:t>
            </a:r>
            <a:endParaRPr lang="en-US" altLang="zh-CN"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61" name="PA-文本框 9"/>
          <p:cNvSpPr txBox="1"/>
          <p:nvPr>
            <p:custDataLst>
              <p:tags r:id="rId1"/>
            </p:custDataLst>
          </p:nvPr>
        </p:nvSpPr>
        <p:spPr>
          <a:xfrm>
            <a:off x="12808841" y="7536399"/>
            <a:ext cx="12279265" cy="221996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gn="just"/>
            <a:r>
              <a:rPr lang="en-US" altLang="zh-CN" sz="2125" dirty="0">
                <a:solidFill>
                  <a:schemeClr val="bg1">
                    <a:lumMod val="85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rPr>
              <a:t>THIS TEMPLATE IS EXCLUSIVELY DESIGNED BY FEI ER CREATIVE, AND COPYRIGHTS BELONG TO BAO TU INTERNET. THIS TEMPLATE IS EXCLUSIVELY DESIGNED BY FEI ER CREATIVE, AND COPYRIGHTS BELONG TO BAO TU INTERNET. THIS TEMPLATE IS EXCLUSIVELY DESIGNED BY FEI ER CREATIVE, AND COPYRIGHTS BELONG TO BAO TU INTERNET. THIS TEMPLATE IS EXCLUSIVELY DESIGNED BY FEI ER CREATIVE, </a:t>
            </a:r>
            <a:endParaRPr lang="en-US" altLang="zh-CN" sz="2125" dirty="0">
              <a:solidFill>
                <a:schemeClr val="bg1">
                  <a:lumMod val="85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44"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76630" y="1841500"/>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EXCLUSIVELY DESIGNED COPYRIGHTS BELONG </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17105" y="783691"/>
            <a:ext cx="6138781" cy="1014730"/>
          </a:xfrm>
          <a:prstGeom prst="rect">
            <a:avLst/>
          </a:prstGeom>
          <a:noFill/>
        </p:spPr>
        <p:txBody>
          <a:bodyPr wrap="square">
            <a:spAutoFit/>
            <a:scene3d>
              <a:camera prst="orthographicFront"/>
              <a:lightRig rig="threePt" dir="t"/>
            </a:scene3d>
            <a:sp3d contourW="12700"/>
          </a:bodyPr>
          <a:lstStyle/>
          <a:p>
            <a:pPr>
              <a:defRPr/>
            </a:pPr>
            <a:r>
              <a:rPr lang="en-US" altLang="zh-CN" sz="6000" dirty="0">
                <a:solidFill>
                  <a:schemeClr val="bg1"/>
                </a:solidFill>
                <a:latin typeface="微软雅黑" panose="020B0503020204020204" pitchFamily="34" charset="-122"/>
                <a:ea typeface="微软雅黑" panose="020B0503020204020204" pitchFamily="34" charset="-122"/>
                <a:cs typeface="思源黑体 Regular" panose="02010600030101010101" charset="-122"/>
              </a:rPr>
              <a:t>      </a:t>
            </a:r>
            <a:r>
              <a:rPr lang="zh-CN" altLang="en-US" sz="6000" dirty="0">
                <a:solidFill>
                  <a:schemeClr val="bg1"/>
                </a:solidFill>
                <a:latin typeface="微软雅黑" panose="020B0503020204020204" pitchFamily="34" charset="-122"/>
                <a:ea typeface="微软雅黑" panose="020B0503020204020204" pitchFamily="34" charset="-122"/>
                <a:cs typeface="思源黑体 Regular" panose="02010600030101010101" charset="-122"/>
              </a:rPr>
              <a:t>发展趋势</a:t>
            </a:r>
            <a:endParaRPr lang="zh-CN" altLang="en-US" sz="6000" dirty="0">
              <a:solidFill>
                <a:schemeClr val="bg1"/>
              </a:solidFill>
              <a:latin typeface="微软雅黑" panose="020B0503020204020204" pitchFamily="34" charset="-122"/>
              <a:ea typeface="微软雅黑" panose="020B0503020204020204" pitchFamily="34" charset="-122"/>
              <a:cs typeface="思源黑体 Regular" panose="02010600030101010101" charset="-122"/>
            </a:endParaRPr>
          </a:p>
        </p:txBody>
      </p:sp>
      <p:sp>
        <p:nvSpPr>
          <p:cNvPr id="43" name="矩形 42"/>
          <p:cNvSpPr/>
          <p:nvPr>
            <p:custDataLst>
              <p:tags r:id="rId1"/>
            </p:custDataLst>
          </p:nvPr>
        </p:nvSpPr>
        <p:spPr>
          <a:xfrm>
            <a:off x="11445875" y="4467225"/>
            <a:ext cx="11679555" cy="1772920"/>
          </a:xfrm>
          <a:prstGeom prst="rect">
            <a:avLst/>
          </a:prstGeom>
          <a:noFill/>
          <a:ln w="12700">
            <a:solidFill>
              <a:srgbClr val="820508"/>
            </a:solid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25" name="任意多边形 24"/>
          <p:cNvSpPr/>
          <p:nvPr>
            <p:custDataLst>
              <p:tags r:id="rId2"/>
            </p:custDataLst>
          </p:nvPr>
        </p:nvSpPr>
        <p:spPr>
          <a:xfrm>
            <a:off x="2211070" y="4432935"/>
            <a:ext cx="11091545" cy="1821815"/>
          </a:xfrm>
          <a:custGeom>
            <a:avLst/>
            <a:gdLst>
              <a:gd name="connsiteX0" fmla="*/ 0 w 4775029"/>
              <a:gd name="connsiteY0" fmla="*/ 0 h 784225"/>
              <a:gd name="connsiteX1" fmla="*/ 4775029 w 4775029"/>
              <a:gd name="connsiteY1" fmla="*/ 0 h 784225"/>
              <a:gd name="connsiteX2" fmla="*/ 4654954 w 4775029"/>
              <a:gd name="connsiteY2" fmla="*/ 89434 h 784225"/>
              <a:gd name="connsiteX3" fmla="*/ 4226927 w 4775029"/>
              <a:gd name="connsiteY3" fmla="*/ 583952 h 784225"/>
              <a:gd name="connsiteX4" fmla="*/ 4109202 w 4775029"/>
              <a:gd name="connsiteY4" fmla="*/ 784225 h 784225"/>
              <a:gd name="connsiteX5" fmla="*/ 665826 w 4775029"/>
              <a:gd name="connsiteY5" fmla="*/ 784225 h 784225"/>
              <a:gd name="connsiteX6" fmla="*/ 548102 w 4775029"/>
              <a:gd name="connsiteY6" fmla="*/ 583952 h 784225"/>
              <a:gd name="connsiteX7" fmla="*/ 120074 w 4775029"/>
              <a:gd name="connsiteY7" fmla="*/ 89434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5029" h="784225">
                <a:moveTo>
                  <a:pt x="0" y="0"/>
                </a:moveTo>
                <a:lnTo>
                  <a:pt x="4775029" y="0"/>
                </a:lnTo>
                <a:lnTo>
                  <a:pt x="4654954" y="89434"/>
                </a:lnTo>
                <a:cubicBezTo>
                  <a:pt x="4497047" y="222063"/>
                  <a:pt x="4352971" y="389068"/>
                  <a:pt x="4226927" y="583952"/>
                </a:cubicBezTo>
                <a:lnTo>
                  <a:pt x="4109202" y="784225"/>
                </a:lnTo>
                <a:lnTo>
                  <a:pt x="665826" y="784225"/>
                </a:lnTo>
                <a:lnTo>
                  <a:pt x="548102" y="583952"/>
                </a:lnTo>
                <a:cubicBezTo>
                  <a:pt x="422057" y="389068"/>
                  <a:pt x="277981" y="222063"/>
                  <a:pt x="120074" y="89434"/>
                </a:cubicBezTo>
                <a:close/>
              </a:path>
            </a:pathLst>
          </a:custGeom>
          <a:solidFill>
            <a:srgbClr val="820508"/>
          </a:solidFill>
          <a:ln>
            <a:no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44" name="矩形 43"/>
          <p:cNvSpPr/>
          <p:nvPr>
            <p:custDataLst>
              <p:tags r:id="rId3"/>
            </p:custDataLst>
          </p:nvPr>
        </p:nvSpPr>
        <p:spPr>
          <a:xfrm>
            <a:off x="10123805" y="6301740"/>
            <a:ext cx="13001625" cy="1733550"/>
          </a:xfrm>
          <a:prstGeom prst="rect">
            <a:avLst/>
          </a:prstGeom>
          <a:noFill/>
          <a:ln w="12700">
            <a:solidFill>
              <a:srgbClr val="820508"/>
            </a:solid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27" name="任意多边形 26"/>
          <p:cNvSpPr/>
          <p:nvPr>
            <p:custDataLst>
              <p:tags r:id="rId4"/>
            </p:custDataLst>
          </p:nvPr>
        </p:nvSpPr>
        <p:spPr>
          <a:xfrm>
            <a:off x="3757295" y="6240145"/>
            <a:ext cx="7998460" cy="1821815"/>
          </a:xfrm>
          <a:custGeom>
            <a:avLst/>
            <a:gdLst>
              <a:gd name="connsiteX0" fmla="*/ 0 w 3443377"/>
              <a:gd name="connsiteY0" fmla="*/ 0 h 784225"/>
              <a:gd name="connsiteX1" fmla="*/ 3443377 w 3443377"/>
              <a:gd name="connsiteY1" fmla="*/ 0 h 784225"/>
              <a:gd name="connsiteX2" fmla="*/ 3441223 w 3443377"/>
              <a:gd name="connsiteY2" fmla="*/ 3664 h 784225"/>
              <a:gd name="connsiteX3" fmla="*/ 3163051 w 3443377"/>
              <a:gd name="connsiteY3" fmla="*/ 712559 h 784225"/>
              <a:gd name="connsiteX4" fmla="*/ 3146086 w 3443377"/>
              <a:gd name="connsiteY4" fmla="*/ 784225 h 784225"/>
              <a:gd name="connsiteX5" fmla="*/ 297291 w 3443377"/>
              <a:gd name="connsiteY5" fmla="*/ 784225 h 784225"/>
              <a:gd name="connsiteX6" fmla="*/ 280326 w 3443377"/>
              <a:gd name="connsiteY6" fmla="*/ 712559 h 784225"/>
              <a:gd name="connsiteX7" fmla="*/ 2154 w 3443377"/>
              <a:gd name="connsiteY7" fmla="*/ 3664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3377" h="784225">
                <a:moveTo>
                  <a:pt x="0" y="0"/>
                </a:moveTo>
                <a:lnTo>
                  <a:pt x="3443377" y="0"/>
                </a:lnTo>
                <a:lnTo>
                  <a:pt x="3441223" y="3664"/>
                </a:lnTo>
                <a:cubicBezTo>
                  <a:pt x="3327667" y="216413"/>
                  <a:pt x="3233542" y="454877"/>
                  <a:pt x="3163051" y="712559"/>
                </a:cubicBezTo>
                <a:lnTo>
                  <a:pt x="3146086" y="784225"/>
                </a:lnTo>
                <a:lnTo>
                  <a:pt x="297291" y="784225"/>
                </a:lnTo>
                <a:lnTo>
                  <a:pt x="280326" y="712559"/>
                </a:lnTo>
                <a:cubicBezTo>
                  <a:pt x="209835" y="454877"/>
                  <a:pt x="115711" y="216413"/>
                  <a:pt x="2154" y="3664"/>
                </a:cubicBezTo>
                <a:close/>
              </a:path>
            </a:pathLst>
          </a:custGeom>
          <a:solidFill>
            <a:srgbClr val="B9070F"/>
          </a:solidFill>
          <a:ln>
            <a:solidFill>
              <a:srgbClr val="820508"/>
            </a:solid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46" name="矩形 45"/>
          <p:cNvSpPr/>
          <p:nvPr>
            <p:custDataLst>
              <p:tags r:id="rId5"/>
            </p:custDataLst>
          </p:nvPr>
        </p:nvSpPr>
        <p:spPr>
          <a:xfrm>
            <a:off x="10399395" y="8134985"/>
            <a:ext cx="12725400" cy="1733550"/>
          </a:xfrm>
          <a:prstGeom prst="rect">
            <a:avLst/>
          </a:prstGeom>
          <a:noFill/>
          <a:ln w="12700">
            <a:solidFill>
              <a:srgbClr val="820508"/>
            </a:solid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29" name="任意多边形 28"/>
          <p:cNvSpPr/>
          <p:nvPr>
            <p:custDataLst>
              <p:tags r:id="rId6"/>
            </p:custDataLst>
          </p:nvPr>
        </p:nvSpPr>
        <p:spPr>
          <a:xfrm>
            <a:off x="4448175" y="8061960"/>
            <a:ext cx="6617335" cy="1821815"/>
          </a:xfrm>
          <a:custGeom>
            <a:avLst/>
            <a:gdLst>
              <a:gd name="connsiteX0" fmla="*/ 0 w 2848794"/>
              <a:gd name="connsiteY0" fmla="*/ 0 h 784225"/>
              <a:gd name="connsiteX1" fmla="*/ 2848794 w 2848794"/>
              <a:gd name="connsiteY1" fmla="*/ 0 h 784225"/>
              <a:gd name="connsiteX2" fmla="*/ 2803301 w 2848794"/>
              <a:gd name="connsiteY2" fmla="*/ 192181 h 784225"/>
              <a:gd name="connsiteX3" fmla="*/ 2729387 w 2848794"/>
              <a:gd name="connsiteY3" fmla="*/ 752539 h 784225"/>
              <a:gd name="connsiteX4" fmla="*/ 2728352 w 2848794"/>
              <a:gd name="connsiteY4" fmla="*/ 784225 h 784225"/>
              <a:gd name="connsiteX5" fmla="*/ 120443 w 2848794"/>
              <a:gd name="connsiteY5" fmla="*/ 784225 h 784225"/>
              <a:gd name="connsiteX6" fmla="*/ 119408 w 2848794"/>
              <a:gd name="connsiteY6" fmla="*/ 752539 h 784225"/>
              <a:gd name="connsiteX7" fmla="*/ 45493 w 2848794"/>
              <a:gd name="connsiteY7" fmla="*/ 192181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8794" h="784225">
                <a:moveTo>
                  <a:pt x="0" y="0"/>
                </a:moveTo>
                <a:lnTo>
                  <a:pt x="2848794" y="0"/>
                </a:lnTo>
                <a:lnTo>
                  <a:pt x="2803301" y="192181"/>
                </a:lnTo>
                <a:cubicBezTo>
                  <a:pt x="2767122" y="372030"/>
                  <a:pt x="2742069" y="559457"/>
                  <a:pt x="2729387" y="752539"/>
                </a:cubicBezTo>
                <a:lnTo>
                  <a:pt x="2728352" y="784225"/>
                </a:lnTo>
                <a:lnTo>
                  <a:pt x="120443" y="784225"/>
                </a:lnTo>
                <a:lnTo>
                  <a:pt x="119408" y="752539"/>
                </a:lnTo>
                <a:cubicBezTo>
                  <a:pt x="106725" y="559457"/>
                  <a:pt x="81672" y="372030"/>
                  <a:pt x="45493" y="192181"/>
                </a:cubicBezTo>
                <a:close/>
              </a:path>
            </a:pathLst>
          </a:custGeom>
          <a:solidFill>
            <a:srgbClr val="820508"/>
          </a:solidFill>
          <a:ln>
            <a:no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45" name="矩形 44"/>
          <p:cNvSpPr/>
          <p:nvPr>
            <p:custDataLst>
              <p:tags r:id="rId7"/>
            </p:custDataLst>
          </p:nvPr>
        </p:nvSpPr>
        <p:spPr>
          <a:xfrm>
            <a:off x="10123805" y="9952355"/>
            <a:ext cx="13001625" cy="1733550"/>
          </a:xfrm>
          <a:prstGeom prst="rect">
            <a:avLst/>
          </a:prstGeom>
          <a:noFill/>
          <a:ln w="12700">
            <a:solidFill>
              <a:srgbClr val="820508"/>
            </a:solid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31" name="任意多边形 30"/>
          <p:cNvSpPr/>
          <p:nvPr>
            <p:custDataLst>
              <p:tags r:id="rId8"/>
            </p:custDataLst>
          </p:nvPr>
        </p:nvSpPr>
        <p:spPr>
          <a:xfrm>
            <a:off x="4672965" y="9883775"/>
            <a:ext cx="6167755" cy="1821815"/>
          </a:xfrm>
          <a:custGeom>
            <a:avLst/>
            <a:gdLst>
              <a:gd name="connsiteX0" fmla="*/ 23605 w 2655121"/>
              <a:gd name="connsiteY0" fmla="*/ 0 h 784225"/>
              <a:gd name="connsiteX1" fmla="*/ 2631515 w 2655121"/>
              <a:gd name="connsiteY1" fmla="*/ 0 h 784225"/>
              <a:gd name="connsiteX2" fmla="*/ 2622960 w 2655121"/>
              <a:gd name="connsiteY2" fmla="*/ 261938 h 784225"/>
              <a:gd name="connsiteX3" fmla="*/ 2632550 w 2655121"/>
              <a:gd name="connsiteY3" fmla="*/ 555562 h 784225"/>
              <a:gd name="connsiteX4" fmla="*/ 2655121 w 2655121"/>
              <a:gd name="connsiteY4" fmla="*/ 784225 h 784225"/>
              <a:gd name="connsiteX5" fmla="*/ 0 w 2655121"/>
              <a:gd name="connsiteY5" fmla="*/ 784225 h 784225"/>
              <a:gd name="connsiteX6" fmla="*/ 22571 w 2655121"/>
              <a:gd name="connsiteY6" fmla="*/ 555562 h 784225"/>
              <a:gd name="connsiteX7" fmla="*/ 32160 w 2655121"/>
              <a:gd name="connsiteY7" fmla="*/ 261938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5121" h="784225">
                <a:moveTo>
                  <a:pt x="23605" y="0"/>
                </a:moveTo>
                <a:lnTo>
                  <a:pt x="2631515" y="0"/>
                </a:lnTo>
                <a:lnTo>
                  <a:pt x="2622960" y="261938"/>
                </a:lnTo>
                <a:cubicBezTo>
                  <a:pt x="2622960" y="361066"/>
                  <a:pt x="2626209" y="459021"/>
                  <a:pt x="2632550" y="555562"/>
                </a:cubicBezTo>
                <a:lnTo>
                  <a:pt x="2655121" y="784225"/>
                </a:lnTo>
                <a:lnTo>
                  <a:pt x="0" y="784225"/>
                </a:lnTo>
                <a:lnTo>
                  <a:pt x="22571" y="555562"/>
                </a:lnTo>
                <a:cubicBezTo>
                  <a:pt x="28912" y="459021"/>
                  <a:pt x="32160" y="361066"/>
                  <a:pt x="32160" y="261938"/>
                </a:cubicBezTo>
                <a:close/>
              </a:path>
            </a:pathLst>
          </a:custGeom>
          <a:solidFill>
            <a:srgbClr val="C6080C"/>
          </a:solidFill>
          <a:ln>
            <a:no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sym typeface="Arial" panose="020B0604020202020204" pitchFamily="34" charset="0"/>
            </a:endParaRPr>
          </a:p>
        </p:txBody>
      </p:sp>
      <p:sp>
        <p:nvSpPr>
          <p:cNvPr id="18" name="TextBox 37"/>
          <p:cNvSpPr txBox="1"/>
          <p:nvPr>
            <p:custDataLst>
              <p:tags r:id="rId9"/>
            </p:custDataLst>
          </p:nvPr>
        </p:nvSpPr>
        <p:spPr>
          <a:xfrm>
            <a:off x="13302615" y="8300085"/>
            <a:ext cx="9589770" cy="3355340"/>
          </a:xfrm>
          <a:prstGeom prst="rect">
            <a:avLst/>
          </a:prstGeom>
          <a:noFill/>
        </p:spPr>
        <p:txBody>
          <a:bodyPr wrap="square" tIns="0" rtlCol="0">
            <a:normAutofit/>
          </a:bodyPr>
          <a:lstStyle/>
          <a:p>
            <a:pPr algn="l">
              <a:lnSpc>
                <a:spcPct val="150000"/>
              </a:lnSpc>
            </a:pPr>
            <a:r>
              <a:rPr lang="zh-CN" altLang="en-GB" sz="4400" spc="150" dirty="0">
                <a:solidFill>
                  <a:schemeClr val="bg1">
                    <a:lumMod val="95000"/>
                  </a:schemeClr>
                </a:solidFill>
                <a:latin typeface="+mj-ea"/>
                <a:ea typeface="+mj-ea"/>
                <a:cs typeface="思源黑体 Regular" panose="02010600030101010101" charset="-122"/>
                <a:sym typeface="Arial" panose="020B0604020202020204" pitchFamily="34" charset="0"/>
              </a:rPr>
              <a:t>应用场景：多行业延伸，全链条渗透</a:t>
            </a:r>
            <a:endParaRPr lang="zh-CN" altLang="en-GB" sz="4400" spc="150" dirty="0">
              <a:solidFill>
                <a:schemeClr val="bg1">
                  <a:lumMod val="95000"/>
                </a:schemeClr>
              </a:solidFill>
              <a:latin typeface="+mj-ea"/>
              <a:ea typeface="+mj-ea"/>
              <a:cs typeface="思源黑体 Regular" panose="02010600030101010101" charset="-122"/>
              <a:sym typeface="Arial" panose="020B0604020202020204" pitchFamily="34" charset="0"/>
            </a:endParaRPr>
          </a:p>
        </p:txBody>
      </p:sp>
      <p:sp>
        <p:nvSpPr>
          <p:cNvPr id="32" name="TextBox 66"/>
          <p:cNvSpPr txBox="1"/>
          <p:nvPr>
            <p:custDataLst>
              <p:tags r:id="rId10"/>
            </p:custDataLst>
          </p:nvPr>
        </p:nvSpPr>
        <p:spPr>
          <a:xfrm>
            <a:off x="13515975" y="6428740"/>
            <a:ext cx="9376410" cy="1179195"/>
          </a:xfrm>
          <a:prstGeom prst="rect">
            <a:avLst/>
          </a:prstGeom>
          <a:noFill/>
        </p:spPr>
        <p:txBody>
          <a:bodyPr wrap="square" tIns="0" rtlCol="0">
            <a:noAutofit/>
          </a:bodyPr>
          <a:lstStyle/>
          <a:p>
            <a:pPr algn="l">
              <a:lnSpc>
                <a:spcPct val="150000"/>
              </a:lnSpc>
            </a:pPr>
            <a:r>
              <a:rPr lang="zh-CN" sz="4400" dirty="0">
                <a:solidFill>
                  <a:schemeClr val="bg1">
                    <a:lumMod val="95000"/>
                  </a:schemeClr>
                </a:solidFill>
                <a:latin typeface="+mj-ea"/>
                <a:ea typeface="+mj-ea"/>
                <a:cs typeface="思源黑体 Regular" panose="02010600030101010101" charset="-122"/>
                <a:sym typeface="Arial" panose="020B0604020202020204" pitchFamily="34" charset="0"/>
              </a:rPr>
              <a:t>商业机会：创新商业模式，企业层出</a:t>
            </a:r>
            <a:endParaRPr lang="en-US" altLang="zh-CN" sz="4400" spc="150" dirty="0">
              <a:solidFill>
                <a:schemeClr val="bg1">
                  <a:lumMod val="95000"/>
                </a:schemeClr>
              </a:solidFill>
              <a:latin typeface="+mj-ea"/>
              <a:ea typeface="+mj-ea"/>
              <a:cs typeface="思源黑体 Regular" panose="02010600030101010101" charset="-122"/>
              <a:sym typeface="Arial" panose="020B0604020202020204" pitchFamily="34" charset="0"/>
            </a:endParaRPr>
          </a:p>
        </p:txBody>
      </p:sp>
      <p:sp>
        <p:nvSpPr>
          <p:cNvPr id="79" name="TextBox 78"/>
          <p:cNvSpPr txBox="1"/>
          <p:nvPr>
            <p:custDataLst>
              <p:tags r:id="rId11"/>
            </p:custDataLst>
          </p:nvPr>
        </p:nvSpPr>
        <p:spPr>
          <a:xfrm>
            <a:off x="13515975" y="4639945"/>
            <a:ext cx="9163685" cy="1096645"/>
          </a:xfrm>
          <a:prstGeom prst="rect">
            <a:avLst/>
          </a:prstGeom>
          <a:noFill/>
        </p:spPr>
        <p:txBody>
          <a:bodyPr wrap="square" tIns="0" rtlCol="0">
            <a:noAutofit/>
          </a:bodyPr>
          <a:lstStyle/>
          <a:p>
            <a:pPr algn="l">
              <a:lnSpc>
                <a:spcPct val="150000"/>
              </a:lnSpc>
            </a:pPr>
            <a:r>
              <a:rPr lang="zh-CN" altLang="en-US" sz="4400" dirty="0">
                <a:solidFill>
                  <a:schemeClr val="bg1">
                    <a:lumMod val="95000"/>
                  </a:schemeClr>
                </a:solidFill>
                <a:latin typeface="+mj-ea"/>
                <a:ea typeface="+mj-ea"/>
                <a:cs typeface="思源黑体 Regular" panose="02010600030101010101" charset="-122"/>
                <a:sym typeface="Arial" panose="020B0604020202020204" pitchFamily="34" charset="0"/>
              </a:rPr>
              <a:t>基础环境：技术快速迭代，政策护航</a:t>
            </a:r>
            <a:endParaRPr lang="en-GB" sz="4400" dirty="0">
              <a:solidFill>
                <a:schemeClr val="bg1">
                  <a:lumMod val="95000"/>
                </a:schemeClr>
              </a:solidFill>
              <a:latin typeface="+mj-ea"/>
              <a:ea typeface="+mj-ea"/>
              <a:cs typeface="思源黑体 Regular" panose="02010600030101010101" charset="-122"/>
              <a:sym typeface="Arial" panose="020B0604020202020204" pitchFamily="34" charset="0"/>
            </a:endParaRPr>
          </a:p>
          <a:p>
            <a:pPr algn="l">
              <a:lnSpc>
                <a:spcPct val="150000"/>
              </a:lnSpc>
            </a:pPr>
            <a:endParaRPr lang="en-GB" altLang="en-US" sz="4400" spc="150" dirty="0">
              <a:solidFill>
                <a:schemeClr val="bg1">
                  <a:lumMod val="95000"/>
                </a:schemeClr>
              </a:solidFill>
              <a:latin typeface="+mj-ea"/>
              <a:ea typeface="+mj-ea"/>
              <a:cs typeface="思源黑体 Regular" panose="02010600030101010101" charset="-122"/>
              <a:sym typeface="Arial" panose="020B0604020202020204" pitchFamily="34" charset="0"/>
            </a:endParaRPr>
          </a:p>
        </p:txBody>
      </p:sp>
      <p:sp>
        <p:nvSpPr>
          <p:cNvPr id="73" name="TextBox 72"/>
          <p:cNvSpPr txBox="1"/>
          <p:nvPr>
            <p:custDataLst>
              <p:tags r:id="rId12"/>
            </p:custDataLst>
          </p:nvPr>
        </p:nvSpPr>
        <p:spPr>
          <a:xfrm>
            <a:off x="13515340" y="10342245"/>
            <a:ext cx="9164320" cy="2757805"/>
          </a:xfrm>
          <a:prstGeom prst="rect">
            <a:avLst/>
          </a:prstGeom>
          <a:noFill/>
        </p:spPr>
        <p:txBody>
          <a:bodyPr wrap="square" tIns="0" rtlCol="0">
            <a:normAutofit/>
          </a:bodyPr>
          <a:lstStyle/>
          <a:p>
            <a:pPr algn="l">
              <a:lnSpc>
                <a:spcPct val="150000"/>
              </a:lnSpc>
            </a:pPr>
            <a:r>
              <a:rPr lang="zh-CN" sz="4400" dirty="0">
                <a:solidFill>
                  <a:schemeClr val="bg1">
                    <a:lumMod val="95000"/>
                  </a:schemeClr>
                </a:solidFill>
                <a:latin typeface="+mj-ea"/>
                <a:ea typeface="+mj-ea"/>
                <a:cs typeface="思源黑体 Regular" panose="02010600030101010101" charset="-122"/>
                <a:sym typeface="Arial" panose="020B0604020202020204" pitchFamily="34" charset="0"/>
              </a:rPr>
              <a:t>解决方案：人机协作、柔性自动化</a:t>
            </a:r>
            <a:endParaRPr lang="zh-CN" sz="4400" spc="150" dirty="0">
              <a:solidFill>
                <a:schemeClr val="bg1">
                  <a:lumMod val="95000"/>
                </a:schemeClr>
              </a:solidFill>
              <a:latin typeface="+mj-ea"/>
              <a:ea typeface="+mj-ea"/>
              <a:cs typeface="思源黑体 Regular" panose="02010600030101010101" charset="-122"/>
              <a:sym typeface="Arial" panose="020B0604020202020204" pitchFamily="34" charset="0"/>
            </a:endParaRPr>
          </a:p>
        </p:txBody>
      </p:sp>
      <p:sp>
        <p:nvSpPr>
          <p:cNvPr id="19" name="文本框 18"/>
          <p:cNvSpPr txBox="1"/>
          <p:nvPr/>
        </p:nvSpPr>
        <p:spPr>
          <a:xfrm>
            <a:off x="7359015" y="10434955"/>
            <a:ext cx="3749040" cy="768350"/>
          </a:xfrm>
          <a:prstGeom prst="rect">
            <a:avLst/>
          </a:prstGeom>
          <a:noFill/>
        </p:spPr>
        <p:txBody>
          <a:bodyPr wrap="square" rtlCol="0">
            <a:spAutoFit/>
          </a:bodyPr>
          <a:lstStyle/>
          <a:p>
            <a:r>
              <a:rPr lang="en-US" altLang="zh-CN" sz="4400" b="1">
                <a:solidFill>
                  <a:schemeClr val="bg1"/>
                </a:solidFill>
                <a:latin typeface="思源黑体 Regular" panose="02010600030101010101" charset="-122"/>
                <a:ea typeface="思源黑体 Regular" panose="02010600030101010101" charset="-122"/>
                <a:cs typeface="思源黑体 Regular" panose="02010600030101010101" charset="-122"/>
              </a:rPr>
              <a:t>01</a:t>
            </a:r>
            <a:endParaRPr lang="en-US" altLang="zh-CN" sz="4400" b="1">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20" name="文本框 19"/>
          <p:cNvSpPr txBox="1"/>
          <p:nvPr/>
        </p:nvSpPr>
        <p:spPr>
          <a:xfrm>
            <a:off x="7359015" y="8588375"/>
            <a:ext cx="3749040" cy="768350"/>
          </a:xfrm>
          <a:prstGeom prst="rect">
            <a:avLst/>
          </a:prstGeom>
          <a:noFill/>
        </p:spPr>
        <p:txBody>
          <a:bodyPr wrap="square" rtlCol="0">
            <a:spAutoFit/>
          </a:bodyPr>
          <a:lstStyle/>
          <a:p>
            <a:r>
              <a:rPr lang="en-US" altLang="zh-CN" sz="4400" b="1">
                <a:solidFill>
                  <a:schemeClr val="bg1"/>
                </a:solidFill>
                <a:latin typeface="思源黑体 Regular" panose="02010600030101010101" charset="-122"/>
                <a:ea typeface="思源黑体 Regular" panose="02010600030101010101" charset="-122"/>
                <a:cs typeface="思源黑体 Regular" panose="02010600030101010101" charset="-122"/>
              </a:rPr>
              <a:t>02</a:t>
            </a:r>
            <a:endParaRPr lang="en-US" altLang="zh-CN" sz="4400" b="1">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21" name="文本框 20"/>
          <p:cNvSpPr txBox="1"/>
          <p:nvPr/>
        </p:nvSpPr>
        <p:spPr>
          <a:xfrm>
            <a:off x="7359015" y="6765925"/>
            <a:ext cx="3749040" cy="768350"/>
          </a:xfrm>
          <a:prstGeom prst="rect">
            <a:avLst/>
          </a:prstGeom>
          <a:noFill/>
        </p:spPr>
        <p:txBody>
          <a:bodyPr wrap="square" rtlCol="0">
            <a:spAutoFit/>
          </a:bodyPr>
          <a:lstStyle/>
          <a:p>
            <a:r>
              <a:rPr lang="en-US" altLang="zh-CN" sz="4400" b="1">
                <a:solidFill>
                  <a:schemeClr val="bg1"/>
                </a:solidFill>
                <a:latin typeface="思源黑体 Regular" panose="02010600030101010101" charset="-122"/>
                <a:ea typeface="思源黑体 Regular" panose="02010600030101010101" charset="-122"/>
                <a:cs typeface="思源黑体 Regular" panose="02010600030101010101" charset="-122"/>
              </a:rPr>
              <a:t>03</a:t>
            </a:r>
            <a:endParaRPr lang="en-US" altLang="zh-CN" sz="4400" b="1">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22" name="文本框 21"/>
          <p:cNvSpPr txBox="1"/>
          <p:nvPr/>
        </p:nvSpPr>
        <p:spPr>
          <a:xfrm>
            <a:off x="7359015" y="4959350"/>
            <a:ext cx="3749040" cy="768350"/>
          </a:xfrm>
          <a:prstGeom prst="rect">
            <a:avLst/>
          </a:prstGeom>
          <a:noFill/>
        </p:spPr>
        <p:txBody>
          <a:bodyPr wrap="square" rtlCol="0">
            <a:spAutoFit/>
          </a:bodyPr>
          <a:lstStyle/>
          <a:p>
            <a:r>
              <a:rPr lang="en-US" altLang="zh-CN" sz="4400" b="1">
                <a:solidFill>
                  <a:schemeClr val="bg1"/>
                </a:solidFill>
                <a:latin typeface="思源黑体 Regular" panose="02010600030101010101" charset="-122"/>
                <a:ea typeface="思源黑体 Regular" panose="02010600030101010101" charset="-122"/>
                <a:cs typeface="思源黑体 Regular" panose="02010600030101010101" charset="-122"/>
              </a:rPr>
              <a:t>04</a:t>
            </a:r>
            <a:endParaRPr lang="en-US" altLang="zh-CN" sz="4400" b="1">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Tree>
    <p:custDataLst>
      <p:tags r:id="rId1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86205" y="1625600"/>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EXCLUSIVELY DESIGNED COPYRIGHTS BELONG </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1303020" y="661035"/>
            <a:ext cx="9091930"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chemeClr val="bg1"/>
                </a:solidFill>
                <a:latin typeface="+mj-ea"/>
                <a:ea typeface="+mj-ea"/>
                <a:cs typeface="思源黑体 Regular" panose="02010600030101010101" charset="-122"/>
              </a:rPr>
              <a:t>物流机器人未来应用图景</a:t>
            </a:r>
            <a:endParaRPr lang="zh-CN" altLang="en-US" sz="6000" dirty="0">
              <a:solidFill>
                <a:schemeClr val="bg1"/>
              </a:solidFill>
              <a:latin typeface="+mj-ea"/>
              <a:ea typeface="+mj-ea"/>
              <a:cs typeface="思源黑体 Regular" panose="02010600030101010101" charset="-122"/>
            </a:endParaRPr>
          </a:p>
        </p:txBody>
      </p:sp>
      <p:sp>
        <p:nvSpPr>
          <p:cNvPr id="16" name="矩形 15"/>
          <p:cNvSpPr/>
          <p:nvPr/>
        </p:nvSpPr>
        <p:spPr>
          <a:xfrm>
            <a:off x="10200005" y="1833880"/>
            <a:ext cx="10701655" cy="12039600"/>
          </a:xfrm>
          <a:prstGeom prst="rect">
            <a:avLst/>
          </a:prstGeom>
          <a:noFill/>
          <a:ln w="57150">
            <a:solidFill>
              <a:srgbClr val="82050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503525" y="6508750"/>
            <a:ext cx="6191250" cy="2804160"/>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174"/>
          <p:cNvSpPr txBox="1"/>
          <p:nvPr>
            <p:custDataLst>
              <p:tags r:id="rId1"/>
            </p:custDataLst>
          </p:nvPr>
        </p:nvSpPr>
        <p:spPr>
          <a:xfrm>
            <a:off x="15869285" y="7190105"/>
            <a:ext cx="5399405" cy="3738245"/>
          </a:xfrm>
          <a:prstGeom prst="rect">
            <a:avLst/>
          </a:prstGeom>
          <a:noFill/>
        </p:spPr>
        <p:txBody>
          <a:bodyPr wrap="square" lIns="90000" tIns="46800" rIns="90000" bIns="46800" rtlCol="0">
            <a:normAutofit/>
          </a:bodyPr>
          <a:lstStyle>
            <a:defPPr>
              <a:defRPr lang="zh-CN"/>
            </a:defPPr>
            <a:lvl1pPr algn="ctr">
              <a:lnSpc>
                <a:spcPts val="1600"/>
              </a:lnSpc>
              <a:spcAft>
                <a:spcPts val="1600"/>
              </a:spcAft>
              <a:defRPr>
                <a:latin typeface="Arial" panose="020B0604020202020204" pitchFamily="34" charset="0"/>
                <a:ea typeface="微软雅黑" panose="020B0503020204020204" pitchFamily="34" charset="-122"/>
                <a:cs typeface="Lato Light"/>
              </a:defRPr>
            </a:lvl1pPr>
          </a:lstStyle>
          <a:p>
            <a:pPr>
              <a:lnSpc>
                <a:spcPct val="120000"/>
              </a:lnSpc>
              <a:spcAft>
                <a:spcPts val="0"/>
              </a:spcAft>
            </a:pPr>
            <a:r>
              <a:rPr lang="zh-CN" sz="4400" dirty="0">
                <a:solidFill>
                  <a:schemeClr val="bg1">
                    <a:lumMod val="95000"/>
                  </a:schemeClr>
                </a:solidFill>
                <a:latin typeface="+mj-ea"/>
                <a:ea typeface="+mj-ea"/>
                <a:cs typeface="+mj-ea"/>
                <a:sym typeface="iekie jianheiti" panose="02000000000000000000" pitchFamily="2" charset="-128"/>
              </a:rPr>
              <a:t>存储</a:t>
            </a:r>
            <a:r>
              <a:rPr lang="en-US" altLang="zh-CN" sz="4400" dirty="0">
                <a:solidFill>
                  <a:schemeClr val="bg1">
                    <a:lumMod val="95000"/>
                  </a:schemeClr>
                </a:solidFill>
                <a:latin typeface="+mj-ea"/>
                <a:ea typeface="+mj-ea"/>
                <a:cs typeface="+mj-ea"/>
                <a:sym typeface="iekie jianheiti" panose="02000000000000000000" pitchFamily="2" charset="-128"/>
              </a:rPr>
              <a:t>&amp;</a:t>
            </a:r>
            <a:r>
              <a:rPr lang="zh-CN" altLang="en-US" sz="4400" dirty="0">
                <a:solidFill>
                  <a:schemeClr val="bg1">
                    <a:lumMod val="95000"/>
                  </a:schemeClr>
                </a:solidFill>
                <a:latin typeface="+mj-ea"/>
                <a:ea typeface="+mj-ea"/>
                <a:cs typeface="+mj-ea"/>
                <a:sym typeface="iekie jianheiti" panose="02000000000000000000" pitchFamily="2" charset="-128"/>
              </a:rPr>
              <a:t>分拣中心</a:t>
            </a:r>
            <a:endParaRPr lang="zh-CN" altLang="en-US" sz="4400" spc="150" dirty="0">
              <a:solidFill>
                <a:schemeClr val="bg1">
                  <a:lumMod val="95000"/>
                </a:schemeClr>
              </a:solidFill>
              <a:latin typeface="+mj-ea"/>
              <a:ea typeface="+mj-ea"/>
              <a:cs typeface="+mj-ea"/>
              <a:sym typeface="iekie jianheiti" panose="02000000000000000000" pitchFamily="2" charset="-128"/>
            </a:endParaRPr>
          </a:p>
        </p:txBody>
      </p:sp>
      <p:sp>
        <p:nvSpPr>
          <p:cNvPr id="10" name="矩形 9"/>
          <p:cNvSpPr/>
          <p:nvPr/>
        </p:nvSpPr>
        <p:spPr>
          <a:xfrm>
            <a:off x="15429230" y="2435225"/>
            <a:ext cx="6278880" cy="2804160"/>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174"/>
          <p:cNvSpPr txBox="1"/>
          <p:nvPr>
            <p:custDataLst>
              <p:tags r:id="rId2"/>
            </p:custDataLst>
          </p:nvPr>
        </p:nvSpPr>
        <p:spPr>
          <a:xfrm>
            <a:off x="16246055" y="3159133"/>
            <a:ext cx="4516515" cy="3718101"/>
          </a:xfrm>
          <a:prstGeom prst="rect">
            <a:avLst/>
          </a:prstGeom>
          <a:noFill/>
        </p:spPr>
        <p:txBody>
          <a:bodyPr wrap="square" lIns="90000" tIns="46800" rIns="90000" bIns="46800" rtlCol="0">
            <a:normAutofit/>
          </a:bodyPr>
          <a:lstStyle>
            <a:defPPr>
              <a:defRPr lang="zh-CN"/>
            </a:defPPr>
            <a:lvl1pPr algn="ctr">
              <a:lnSpc>
                <a:spcPts val="1600"/>
              </a:lnSpc>
              <a:spcAft>
                <a:spcPts val="1600"/>
              </a:spcAft>
              <a:defRPr>
                <a:latin typeface="Arial" panose="020B0604020202020204" pitchFamily="34" charset="0"/>
                <a:ea typeface="微软雅黑" panose="020B0503020204020204" pitchFamily="34" charset="-122"/>
                <a:cs typeface="Lato Light"/>
              </a:defRPr>
            </a:lvl1pPr>
          </a:lstStyle>
          <a:p>
            <a:pPr>
              <a:lnSpc>
                <a:spcPct val="120000"/>
              </a:lnSpc>
              <a:spcAft>
                <a:spcPts val="0"/>
              </a:spcAft>
            </a:pPr>
            <a:r>
              <a:rPr lang="zh-CN" altLang="en-US" sz="4400" dirty="0">
                <a:solidFill>
                  <a:schemeClr val="bg1">
                    <a:lumMod val="95000"/>
                  </a:schemeClr>
                </a:solidFill>
                <a:latin typeface="+mj-ea"/>
                <a:ea typeface="+mj-ea"/>
                <a:cs typeface="思源黑体 Regular" panose="02010600030101010101" charset="-122"/>
                <a:sym typeface="iekie jianheiti" panose="02000000000000000000" pitchFamily="2" charset="-128"/>
              </a:rPr>
              <a:t>配送中心</a:t>
            </a:r>
            <a:endParaRPr lang="zh-CN" altLang="en-US" sz="4400" spc="150" dirty="0">
              <a:solidFill>
                <a:schemeClr val="bg1">
                  <a:lumMod val="95000"/>
                </a:schemeClr>
              </a:solidFill>
              <a:latin typeface="+mj-ea"/>
              <a:ea typeface="+mj-ea"/>
              <a:cs typeface="思源黑体 Regular" panose="02010600030101010101" charset="-122"/>
              <a:sym typeface="iekie jianheiti" panose="02000000000000000000" pitchFamily="2" charset="-128"/>
            </a:endParaRPr>
          </a:p>
        </p:txBody>
      </p:sp>
      <p:sp>
        <p:nvSpPr>
          <p:cNvPr id="15" name="矩形 14"/>
          <p:cNvSpPr/>
          <p:nvPr/>
        </p:nvSpPr>
        <p:spPr>
          <a:xfrm>
            <a:off x="15547340" y="10499090"/>
            <a:ext cx="6191250" cy="2804160"/>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174"/>
          <p:cNvSpPr txBox="1"/>
          <p:nvPr>
            <p:custDataLst>
              <p:tags r:id="rId3"/>
            </p:custDataLst>
          </p:nvPr>
        </p:nvSpPr>
        <p:spPr>
          <a:xfrm>
            <a:off x="15771495" y="11240770"/>
            <a:ext cx="5755640" cy="3717925"/>
          </a:xfrm>
          <a:prstGeom prst="rect">
            <a:avLst/>
          </a:prstGeom>
          <a:noFill/>
        </p:spPr>
        <p:txBody>
          <a:bodyPr wrap="square" lIns="90000" tIns="46800" rIns="90000" bIns="46800" rtlCol="0">
            <a:normAutofit/>
          </a:bodyPr>
          <a:lstStyle>
            <a:defPPr>
              <a:defRPr lang="zh-CN"/>
            </a:defPPr>
            <a:lvl1pPr algn="ctr">
              <a:lnSpc>
                <a:spcPts val="1600"/>
              </a:lnSpc>
              <a:spcAft>
                <a:spcPts val="1600"/>
              </a:spcAft>
              <a:defRPr>
                <a:latin typeface="Arial" panose="020B0604020202020204" pitchFamily="34" charset="0"/>
                <a:ea typeface="微软雅黑" panose="020B0503020204020204" pitchFamily="34" charset="-122"/>
                <a:cs typeface="Lato Light"/>
              </a:defRPr>
            </a:lvl1pPr>
          </a:lstStyle>
          <a:p>
            <a:pPr>
              <a:lnSpc>
                <a:spcPct val="120000"/>
              </a:lnSpc>
              <a:spcAft>
                <a:spcPts val="0"/>
              </a:spcAft>
            </a:pPr>
            <a:r>
              <a:rPr lang="zh-CN" sz="4400" dirty="0">
                <a:solidFill>
                  <a:schemeClr val="bg1">
                    <a:lumMod val="95000"/>
                  </a:schemeClr>
                </a:solidFill>
                <a:latin typeface="+mj-ea"/>
                <a:ea typeface="+mj-ea"/>
                <a:cs typeface="思源黑体 Regular" panose="02010600030101010101" charset="-122"/>
                <a:sym typeface="iekie jianheiti" panose="02000000000000000000" pitchFamily="2" charset="-128"/>
              </a:rPr>
              <a:t>最后一公里配送</a:t>
            </a:r>
            <a:endParaRPr lang="zh-CN" sz="4400" spc="150" dirty="0">
              <a:solidFill>
                <a:schemeClr val="bg1">
                  <a:lumMod val="95000"/>
                </a:schemeClr>
              </a:solidFill>
              <a:latin typeface="+mj-ea"/>
              <a:ea typeface="+mj-ea"/>
              <a:cs typeface="思源黑体 Regular" panose="02010600030101010101" charset="-122"/>
              <a:sym typeface="iekie jianheiti" panose="02000000000000000000" pitchFamily="2" charset="-128"/>
            </a:endParaRPr>
          </a:p>
        </p:txBody>
      </p:sp>
      <p:sp>
        <p:nvSpPr>
          <p:cNvPr id="5" name="圆角矩形 4"/>
          <p:cNvSpPr/>
          <p:nvPr/>
        </p:nvSpPr>
        <p:spPr>
          <a:xfrm>
            <a:off x="3242945" y="4201795"/>
            <a:ext cx="9660255" cy="7719695"/>
          </a:xfrm>
          <a:prstGeom prst="round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203065" y="6791960"/>
            <a:ext cx="7740015" cy="1753235"/>
          </a:xfrm>
          <a:prstGeom prst="rect">
            <a:avLst/>
          </a:prstGeom>
          <a:noFill/>
        </p:spPr>
        <p:txBody>
          <a:bodyPr wrap="square" rtlCol="0">
            <a:spAutoFit/>
          </a:bodyPr>
          <a:lstStyle/>
          <a:p>
            <a:r>
              <a:rPr lang="zh-CN" altLang="en-US" sz="5400">
                <a:solidFill>
                  <a:srgbClr val="FFFFFF"/>
                </a:solidFill>
                <a:latin typeface="+mj-ea"/>
                <a:ea typeface="+mj-ea"/>
                <a:cs typeface="+mj-ea"/>
              </a:rPr>
              <a:t>未来机器人在物流领域三类应用场景</a:t>
            </a:r>
            <a:endParaRPr lang="zh-CN" altLang="en-US" sz="5400">
              <a:solidFill>
                <a:srgbClr val="FFFFFF"/>
              </a:solidFill>
              <a:latin typeface="+mj-ea"/>
              <a:ea typeface="+mj-ea"/>
              <a:cs typeface="+mj-ea"/>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469" y="-10081"/>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a:buNone/>
            </a:pP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163320" y="1625600"/>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DISTRIBUTION CENTRES </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14" name="文本框 13"/>
          <p:cNvSpPr txBox="1"/>
          <p:nvPr/>
        </p:nvSpPr>
        <p:spPr>
          <a:xfrm>
            <a:off x="1386245" y="610971"/>
            <a:ext cx="6138781" cy="1014730"/>
          </a:xfrm>
          <a:prstGeom prst="rect">
            <a:avLst/>
          </a:prstGeom>
          <a:noFill/>
        </p:spPr>
        <p:txBody>
          <a:bodyPr wrap="square">
            <a:spAutoFit/>
            <a:scene3d>
              <a:camera prst="orthographicFront"/>
              <a:lightRig rig="threePt" dir="t"/>
            </a:scene3d>
            <a:sp3d contourW="12700"/>
          </a:bodyPr>
          <a:lstStyle/>
          <a:p>
            <a:pPr indent="0">
              <a:buFont typeface="Arial" panose="020B0604020202020204" pitchFamily="34" charset="0"/>
              <a:buNone/>
              <a:defRPr/>
            </a:pPr>
            <a:r>
              <a:rPr lang="zh-CN" altLang="en-US" sz="6000" dirty="0">
                <a:solidFill>
                  <a:schemeClr val="bg1"/>
                </a:solidFill>
                <a:latin typeface="+mn-ea"/>
                <a:cs typeface="思源黑体 Regular" panose="02010600030101010101" charset="-122"/>
              </a:rPr>
              <a:t>配送中心</a:t>
            </a:r>
            <a:endParaRPr lang="zh-CN" altLang="en-US" sz="6000" dirty="0">
              <a:solidFill>
                <a:schemeClr val="bg1"/>
              </a:solidFill>
              <a:latin typeface="+mn-ea"/>
              <a:cs typeface="思源黑体 Regular" panose="02010600030101010101" charset="-122"/>
            </a:endParaRPr>
          </a:p>
        </p:txBody>
      </p:sp>
      <p:sp>
        <p:nvSpPr>
          <p:cNvPr id="10" name="矩形 9"/>
          <p:cNvSpPr/>
          <p:nvPr/>
        </p:nvSpPr>
        <p:spPr>
          <a:xfrm>
            <a:off x="8390255" y="3609340"/>
            <a:ext cx="16154400" cy="9267190"/>
          </a:xfrm>
          <a:prstGeom prst="rect">
            <a:avLst/>
          </a:prstGeom>
          <a:noFill/>
          <a:ln w="85725">
            <a:solidFill>
              <a:srgbClr val="820508"/>
            </a:solidFill>
          </a:ln>
          <a:extLst>
            <a:ext uri="{909E8E84-426E-40DD-AFC4-6F175D3DCCD1}">
              <a14:hiddenFill xmlns:a14="http://schemas.microsoft.com/office/drawing/2010/main">
                <a:solidFill>
                  <a:srgbClr val="82050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321415" y="4133850"/>
            <a:ext cx="11995150" cy="7200900"/>
          </a:xfrm>
          <a:prstGeom prst="rect">
            <a:avLst/>
          </a:prstGeom>
          <a:noFill/>
        </p:spPr>
        <p:txBody>
          <a:bodyPr wrap="square" rtlCol="0">
            <a:spAutoFit/>
          </a:bodyPr>
          <a:lstStyle/>
          <a:p>
            <a:pPr>
              <a:lnSpc>
                <a:spcPct val="150000"/>
              </a:lnSpc>
            </a:pPr>
            <a:r>
              <a:rPr lang="zh-CN" altLang="en-US" sz="4400" spc="100" dirty="0">
                <a:solidFill>
                  <a:schemeClr val="bg1">
                    <a:lumMod val="95000"/>
                  </a:schemeClr>
                </a:solidFill>
                <a:latin typeface="+mj-ea"/>
                <a:ea typeface="+mj-ea"/>
                <a:cs typeface="+mj-ea"/>
                <a:sym typeface="iekie jianheiti" panose="02000000000000000000" pitchFamily="2" charset="-128"/>
              </a:rPr>
              <a:t>通过</a:t>
            </a:r>
            <a:r>
              <a:rPr lang="en-US" altLang="zh-CN" sz="4400" spc="100" dirty="0">
                <a:solidFill>
                  <a:schemeClr val="bg1">
                    <a:lumMod val="95000"/>
                  </a:schemeClr>
                </a:solidFill>
                <a:latin typeface="+mj-ea"/>
                <a:ea typeface="+mj-ea"/>
                <a:cs typeface="+mj-ea"/>
                <a:sym typeface="iekie jianheiti" panose="02000000000000000000" pitchFamily="2" charset="-128"/>
              </a:rPr>
              <a:t>AGV</a:t>
            </a:r>
            <a:r>
              <a:rPr lang="zh-CN" altLang="en-US" sz="4400" spc="100" dirty="0">
                <a:solidFill>
                  <a:schemeClr val="bg1">
                    <a:lumMod val="95000"/>
                  </a:schemeClr>
                </a:solidFill>
                <a:latin typeface="+mj-ea"/>
                <a:ea typeface="+mj-ea"/>
                <a:cs typeface="+mj-ea"/>
                <a:sym typeface="iekie jianheiti" panose="02000000000000000000" pitchFamily="2" charset="-128"/>
              </a:rPr>
              <a:t>与机械手臂等的应用与协作，在场内实现货到人（</a:t>
            </a:r>
            <a:r>
              <a:rPr lang="en-US" altLang="zh-CN" sz="4400" spc="100" dirty="0">
                <a:solidFill>
                  <a:schemeClr val="bg1">
                    <a:lumMod val="95000"/>
                  </a:schemeClr>
                </a:solidFill>
                <a:latin typeface="+mj-ea"/>
                <a:ea typeface="+mj-ea"/>
                <a:cs typeface="+mj-ea"/>
                <a:sym typeface="iekie jianheiti" panose="02000000000000000000" pitchFamily="2" charset="-128"/>
              </a:rPr>
              <a:t>G2P</a:t>
            </a:r>
            <a:r>
              <a:rPr lang="zh-CN" altLang="en-US" sz="4400" spc="100" dirty="0">
                <a:solidFill>
                  <a:schemeClr val="bg1">
                    <a:lumMod val="95000"/>
                  </a:schemeClr>
                </a:solidFill>
                <a:latin typeface="+mj-ea"/>
                <a:ea typeface="+mj-ea"/>
                <a:cs typeface="+mj-ea"/>
                <a:sym typeface="iekie jianheiti" panose="02000000000000000000" pitchFamily="2" charset="-128"/>
              </a:rPr>
              <a:t>），货到机器人（</a:t>
            </a:r>
            <a:r>
              <a:rPr lang="en-US" altLang="zh-CN" sz="4400" spc="100" dirty="0">
                <a:solidFill>
                  <a:schemeClr val="bg1">
                    <a:lumMod val="95000"/>
                  </a:schemeClr>
                </a:solidFill>
                <a:latin typeface="+mj-ea"/>
                <a:ea typeface="+mj-ea"/>
                <a:cs typeface="+mj-ea"/>
                <a:sym typeface="iekie jianheiti" panose="02000000000000000000" pitchFamily="2" charset="-128"/>
              </a:rPr>
              <a:t>G2R</a:t>
            </a:r>
            <a:r>
              <a:rPr lang="zh-CN" altLang="en-US" sz="4400" spc="100" dirty="0">
                <a:solidFill>
                  <a:schemeClr val="bg1">
                    <a:lumMod val="95000"/>
                  </a:schemeClr>
                </a:solidFill>
                <a:latin typeface="+mj-ea"/>
                <a:ea typeface="+mj-ea"/>
                <a:cs typeface="+mj-ea"/>
                <a:sym typeface="iekie jianheiti" panose="02000000000000000000" pitchFamily="2" charset="-128"/>
              </a:rPr>
              <a:t>）等操作，完成货物的高效流转及入库。</a:t>
            </a:r>
            <a:endParaRPr lang="zh-CN" altLang="en-US" sz="44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400" b="1" spc="100" dirty="0">
                <a:solidFill>
                  <a:schemeClr val="bg1">
                    <a:lumMod val="95000"/>
                  </a:schemeClr>
                </a:solidFill>
                <a:latin typeface="+mj-ea"/>
                <a:ea typeface="+mj-ea"/>
                <a:cs typeface="+mj-ea"/>
                <a:sym typeface="iekie jianheiti" panose="02000000000000000000" pitchFamily="2" charset="-128"/>
              </a:rPr>
              <a:t>· </a:t>
            </a:r>
            <a:r>
              <a:rPr lang="zh-CN" altLang="en-US" sz="4400" spc="100" dirty="0">
                <a:solidFill>
                  <a:schemeClr val="bg1">
                    <a:lumMod val="95000"/>
                  </a:schemeClr>
                </a:solidFill>
                <a:latin typeface="+mj-ea"/>
                <a:ea typeface="+mj-ea"/>
                <a:cs typeface="+mj-ea"/>
                <a:sym typeface="iekie jianheiti" panose="02000000000000000000" pitchFamily="2" charset="-128"/>
              </a:rPr>
              <a:t>移动取货机器人</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en-US" altLang="zh-CN" sz="4400" b="1" spc="100" dirty="0">
                <a:solidFill>
                  <a:schemeClr val="bg1">
                    <a:lumMod val="95000"/>
                  </a:schemeClr>
                </a:solidFill>
                <a:latin typeface="+mj-ea"/>
                <a:ea typeface="+mj-ea"/>
                <a:cs typeface="+mj-ea"/>
                <a:sym typeface="iekie jianheiti" panose="02000000000000000000" pitchFamily="2" charset="-128"/>
              </a:rPr>
              <a:t>·</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zh-CN" altLang="en-US" sz="4400" spc="100" dirty="0">
                <a:solidFill>
                  <a:schemeClr val="bg1">
                    <a:lumMod val="95000"/>
                  </a:schemeClr>
                </a:solidFill>
                <a:latin typeface="+mj-ea"/>
                <a:ea typeface="+mj-ea"/>
                <a:cs typeface="+mj-ea"/>
                <a:sym typeface="iekie jianheiti" panose="02000000000000000000" pitchFamily="2" charset="-128"/>
              </a:rPr>
              <a:t>自动维护</a:t>
            </a:r>
            <a:endParaRPr lang="en-US" altLang="zh-CN" sz="44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400" b="1" spc="100" dirty="0">
                <a:solidFill>
                  <a:schemeClr val="bg1">
                    <a:lumMod val="95000"/>
                  </a:schemeClr>
                </a:solidFill>
                <a:latin typeface="+mj-ea"/>
                <a:ea typeface="+mj-ea"/>
                <a:cs typeface="+mj-ea"/>
                <a:sym typeface="iekie jianheiti" panose="02000000000000000000" pitchFamily="2" charset="-128"/>
              </a:rPr>
              <a:t>·</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zh-CN" altLang="en-US" sz="4400" spc="100" dirty="0">
                <a:solidFill>
                  <a:schemeClr val="bg1">
                    <a:lumMod val="95000"/>
                  </a:schemeClr>
                </a:solidFill>
                <a:latin typeface="+mj-ea"/>
                <a:ea typeface="+mj-ea"/>
                <a:cs typeface="+mj-ea"/>
                <a:sym typeface="iekie jianheiti" panose="02000000000000000000" pitchFamily="2" charset="-128"/>
              </a:rPr>
              <a:t>货到人搬运</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en-US" altLang="zh-CN" sz="4400" b="1" spc="100" dirty="0">
                <a:solidFill>
                  <a:schemeClr val="bg1">
                    <a:lumMod val="95000"/>
                  </a:schemeClr>
                </a:solidFill>
                <a:latin typeface="+mj-ea"/>
                <a:ea typeface="+mj-ea"/>
                <a:cs typeface="+mj-ea"/>
                <a:sym typeface="iekie jianheiti" panose="02000000000000000000" pitchFamily="2" charset="-128"/>
              </a:rPr>
              <a:t>·</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zh-CN" altLang="en-US" sz="4400" spc="100" dirty="0">
                <a:solidFill>
                  <a:schemeClr val="bg1">
                    <a:lumMod val="95000"/>
                  </a:schemeClr>
                </a:solidFill>
                <a:latin typeface="+mj-ea"/>
                <a:ea typeface="+mj-ea"/>
                <a:cs typeface="+mj-ea"/>
                <a:sym typeface="iekie jianheiti" panose="02000000000000000000" pitchFamily="2" charset="-128"/>
              </a:rPr>
              <a:t>自动识别</a:t>
            </a:r>
            <a:endParaRPr lang="zh-CN" altLang="en-US" sz="44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400" b="1" spc="100" dirty="0">
                <a:solidFill>
                  <a:schemeClr val="bg1">
                    <a:lumMod val="95000"/>
                  </a:schemeClr>
                </a:solidFill>
                <a:latin typeface="+mj-ea"/>
                <a:ea typeface="+mj-ea"/>
                <a:cs typeface="+mj-ea"/>
                <a:sym typeface="iekie jianheiti" panose="02000000000000000000" pitchFamily="2" charset="-128"/>
              </a:rPr>
              <a:t>·</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zh-CN" altLang="en-US" sz="4400" spc="100" dirty="0">
                <a:solidFill>
                  <a:schemeClr val="bg1">
                    <a:lumMod val="95000"/>
                  </a:schemeClr>
                </a:solidFill>
                <a:latin typeface="+mj-ea"/>
                <a:ea typeface="+mj-ea"/>
                <a:cs typeface="+mj-ea"/>
                <a:sym typeface="iekie jianheiti" panose="02000000000000000000" pitchFamily="2" charset="-128"/>
              </a:rPr>
              <a:t>自动合单、打包</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en-US" altLang="zh-CN" sz="4400" b="1" spc="100" dirty="0">
                <a:solidFill>
                  <a:schemeClr val="bg1">
                    <a:lumMod val="95000"/>
                  </a:schemeClr>
                </a:solidFill>
                <a:latin typeface="+mj-ea"/>
                <a:ea typeface="+mj-ea"/>
                <a:cs typeface="+mj-ea"/>
                <a:sym typeface="iekie jianheiti" panose="02000000000000000000" pitchFamily="2" charset="-128"/>
              </a:rPr>
              <a:t>·</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zh-CN" altLang="en-US" sz="4400" spc="100" dirty="0">
                <a:solidFill>
                  <a:schemeClr val="bg1">
                    <a:lumMod val="95000"/>
                  </a:schemeClr>
                </a:solidFill>
                <a:latin typeface="+mj-ea"/>
                <a:ea typeface="+mj-ea"/>
                <a:cs typeface="+mj-ea"/>
                <a:sym typeface="iekie jianheiti" panose="02000000000000000000" pitchFamily="2" charset="-128"/>
              </a:rPr>
              <a:t>无人机库存管理</a:t>
            </a:r>
            <a:endParaRPr lang="en-US" altLang="zh-CN" sz="44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400" b="1" spc="100" dirty="0">
                <a:solidFill>
                  <a:schemeClr val="bg1">
                    <a:lumMod val="95000"/>
                  </a:schemeClr>
                </a:solidFill>
                <a:latin typeface="+mj-ea"/>
                <a:ea typeface="+mj-ea"/>
                <a:cs typeface="+mj-ea"/>
                <a:sym typeface="iekie jianheiti" panose="02000000000000000000" pitchFamily="2" charset="-128"/>
              </a:rPr>
              <a:t>·</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zh-CN" altLang="en-US" sz="4400" spc="100" dirty="0">
                <a:solidFill>
                  <a:schemeClr val="bg1">
                    <a:lumMod val="95000"/>
                  </a:schemeClr>
                </a:solidFill>
                <a:latin typeface="+mj-ea"/>
                <a:ea typeface="+mj-ea"/>
                <a:cs typeface="+mj-ea"/>
                <a:sym typeface="iekie jianheiti" panose="02000000000000000000" pitchFamily="2" charset="-128"/>
              </a:rPr>
              <a:t>外骨骼支持</a:t>
            </a:r>
            <a:r>
              <a:rPr lang="en-US" altLang="zh-CN" sz="4400" spc="100" dirty="0">
                <a:solidFill>
                  <a:schemeClr val="bg1">
                    <a:lumMod val="95000"/>
                  </a:schemeClr>
                </a:solidFill>
                <a:latin typeface="+mj-ea"/>
                <a:ea typeface="+mj-ea"/>
                <a:cs typeface="+mj-ea"/>
                <a:sym typeface="iekie jianheiti" panose="02000000000000000000" pitchFamily="2" charset="-128"/>
              </a:rPr>
              <a:t>               </a:t>
            </a:r>
            <a:r>
              <a:rPr lang="en-US" altLang="zh-CN" sz="4400" b="1" spc="100" dirty="0">
                <a:solidFill>
                  <a:schemeClr val="bg1">
                    <a:lumMod val="95000"/>
                  </a:schemeClr>
                </a:solidFill>
                <a:latin typeface="+mj-ea"/>
                <a:ea typeface="+mj-ea"/>
                <a:cs typeface="+mj-ea"/>
                <a:sym typeface="iekie jianheiti" panose="02000000000000000000" pitchFamily="2" charset="-128"/>
              </a:rPr>
              <a:t>· </a:t>
            </a:r>
            <a:r>
              <a:rPr lang="zh-CN" altLang="en-US" sz="4400" spc="100" dirty="0">
                <a:solidFill>
                  <a:schemeClr val="bg1">
                    <a:lumMod val="95000"/>
                  </a:schemeClr>
                </a:solidFill>
                <a:latin typeface="+mj-ea"/>
                <a:ea typeface="+mj-ea"/>
                <a:cs typeface="+mj-ea"/>
                <a:sym typeface="iekie jianheiti" panose="02000000000000000000" pitchFamily="2" charset="-128"/>
              </a:rPr>
              <a:t>蚁群机器人</a:t>
            </a:r>
            <a:endParaRPr lang="zh-CN" altLang="en-US" sz="4400" spc="100" dirty="0">
              <a:solidFill>
                <a:schemeClr val="bg1">
                  <a:lumMod val="95000"/>
                </a:schemeClr>
              </a:solidFill>
              <a:latin typeface="+mj-ea"/>
              <a:ea typeface="+mj-ea"/>
              <a:cs typeface="+mj-ea"/>
              <a:sym typeface="iekie jianheiti" panose="02000000000000000000" pitchFamily="2" charset="-128"/>
            </a:endParaRPr>
          </a:p>
        </p:txBody>
      </p:sp>
      <p:pic>
        <p:nvPicPr>
          <p:cNvPr id="4" name="图片 3" descr="17"/>
          <p:cNvPicPr>
            <a:picLocks noChangeAspect="1"/>
          </p:cNvPicPr>
          <p:nvPr/>
        </p:nvPicPr>
        <p:blipFill>
          <a:blip r:embed="rId1"/>
          <a:stretch>
            <a:fillRect/>
          </a:stretch>
        </p:blipFill>
        <p:spPr>
          <a:xfrm>
            <a:off x="1917700" y="4332605"/>
            <a:ext cx="9182100" cy="782002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6461085" cy="1457960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80225" y="858621"/>
            <a:ext cx="6138781"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chemeClr val="bg1"/>
                </a:solidFill>
                <a:latin typeface="+mj-ea"/>
                <a:ea typeface="+mj-ea"/>
                <a:cs typeface="+mj-ea"/>
              </a:rPr>
              <a:t>存储</a:t>
            </a:r>
            <a:r>
              <a:rPr lang="en-US" altLang="zh-CN" sz="6000" dirty="0">
                <a:solidFill>
                  <a:schemeClr val="bg1"/>
                </a:solidFill>
                <a:latin typeface="+mj-ea"/>
                <a:ea typeface="+mj-ea"/>
                <a:cs typeface="+mj-ea"/>
              </a:rPr>
              <a:t>&amp;</a:t>
            </a:r>
            <a:r>
              <a:rPr lang="zh-CN" altLang="en-US" sz="6000" dirty="0">
                <a:solidFill>
                  <a:schemeClr val="bg1"/>
                </a:solidFill>
                <a:latin typeface="+mj-ea"/>
                <a:ea typeface="+mj-ea"/>
                <a:cs typeface="+mj-ea"/>
              </a:rPr>
              <a:t>分拣中心</a:t>
            </a:r>
            <a:endParaRPr lang="zh-CN" altLang="en-US" sz="6000" dirty="0">
              <a:solidFill>
                <a:schemeClr val="bg1"/>
              </a:solidFill>
              <a:latin typeface="+mj-ea"/>
              <a:ea typeface="+mj-ea"/>
              <a:cs typeface="+mj-ea"/>
            </a:endParaRPr>
          </a:p>
        </p:txBody>
      </p:sp>
      <p:sp>
        <p:nvSpPr>
          <p:cNvPr id="17" name="文本框 16"/>
          <p:cNvSpPr txBox="1"/>
          <p:nvPr/>
        </p:nvSpPr>
        <p:spPr>
          <a:xfrm>
            <a:off x="2016760" y="1798320"/>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SORTING        CENTERS</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39" name="TextBox 9" descr="e7d195523061f1c0d318120d6aeaf1b6ccceb6ba3da59c0775C5DE19DDDEBC09ED96DBD9900D9848D623ECAD1D4904B78047D0015C22C8BE97228BE8B5BFF08FE7A3AE04126DA07312A96C0F69F9BAB7653AC91B53B78E732944A1C36FF03E6B92E937A91B74F3F4314FA73D362006E6E2DCD94C803DE8F7C7CDE2A345E8DD25F36E41EE8B28D614"/>
          <p:cNvSpPr txBox="1"/>
          <p:nvPr/>
        </p:nvSpPr>
        <p:spPr>
          <a:xfrm>
            <a:off x="14051280" y="4061460"/>
            <a:ext cx="9216390" cy="590804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nSpc>
                <a:spcPct val="150000"/>
              </a:lnSpc>
            </a:pPr>
            <a:r>
              <a:rPr lang="zh-CN" sz="3600" spc="100" dirty="0">
                <a:solidFill>
                  <a:schemeClr val="bg1">
                    <a:lumMod val="95000"/>
                  </a:schemeClr>
                </a:solidFill>
                <a:latin typeface="+mj-ea"/>
                <a:ea typeface="+mj-ea"/>
                <a:cs typeface="+mj-ea"/>
                <a:sym typeface="iekie jianheiti" panose="02000000000000000000" pitchFamily="2" charset="-128"/>
              </a:rPr>
              <a:t>机器人可实现分拣中心</a:t>
            </a:r>
            <a:r>
              <a:rPr lang="en-US" altLang="zh-CN" sz="3600" spc="100" dirty="0">
                <a:solidFill>
                  <a:schemeClr val="bg1">
                    <a:lumMod val="95000"/>
                  </a:schemeClr>
                </a:solidFill>
                <a:latin typeface="+mj-ea"/>
                <a:ea typeface="+mj-ea"/>
                <a:cs typeface="+mj-ea"/>
                <a:sym typeface="iekie jianheiti" panose="02000000000000000000" pitchFamily="2" charset="-128"/>
              </a:rPr>
              <a:t>24h</a:t>
            </a:r>
            <a:r>
              <a:rPr lang="zh-CN" altLang="en-US" sz="3600" spc="100" dirty="0">
                <a:solidFill>
                  <a:schemeClr val="bg1">
                    <a:lumMod val="95000"/>
                  </a:schemeClr>
                </a:solidFill>
                <a:latin typeface="+mj-ea"/>
                <a:ea typeface="+mj-ea"/>
                <a:cs typeface="+mj-ea"/>
                <a:sym typeface="iekie jianheiti" panose="02000000000000000000" pitchFamily="2" charset="-128"/>
              </a:rPr>
              <a:t>作业，最大化仓库作业，以及成本最优，实现客户订单及时履约。</a:t>
            </a:r>
            <a:endParaRPr lang="zh-CN" altLang="en-US" sz="36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3600" b="1" spc="100" dirty="0">
                <a:solidFill>
                  <a:schemeClr val="bg1">
                    <a:lumMod val="95000"/>
                  </a:schemeClr>
                </a:solidFill>
                <a:latin typeface="+mj-ea"/>
                <a:ea typeface="+mj-ea"/>
                <a:cs typeface="+mj-ea"/>
                <a:sym typeface="iekie jianheiti" panose="02000000000000000000" pitchFamily="2" charset="-128"/>
              </a:rPr>
              <a:t>·</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zh-CN" altLang="en-US" sz="3600" spc="100" dirty="0">
                <a:solidFill>
                  <a:schemeClr val="bg1">
                    <a:lumMod val="95000"/>
                  </a:schemeClr>
                </a:solidFill>
                <a:latin typeface="+mj-ea"/>
                <a:ea typeface="+mj-ea"/>
                <a:cs typeface="+mj-ea"/>
                <a:sym typeface="iekie jianheiti" panose="02000000000000000000" pitchFamily="2" charset="-128"/>
              </a:rPr>
              <a:t>维护</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en-US" altLang="zh-CN" sz="3600" b="1" spc="100" dirty="0">
                <a:solidFill>
                  <a:schemeClr val="bg1">
                    <a:lumMod val="95000"/>
                  </a:schemeClr>
                </a:solidFill>
                <a:latin typeface="+mj-ea"/>
                <a:ea typeface="+mj-ea"/>
                <a:cs typeface="+mj-ea"/>
                <a:sym typeface="iekie jianheiti" panose="02000000000000000000" pitchFamily="2" charset="-128"/>
              </a:rPr>
              <a:t>· </a:t>
            </a:r>
            <a:r>
              <a:rPr lang="zh-CN" altLang="en-US" sz="3600" spc="100" dirty="0">
                <a:solidFill>
                  <a:schemeClr val="bg1">
                    <a:lumMod val="95000"/>
                  </a:schemeClr>
                </a:solidFill>
                <a:latin typeface="+mj-ea"/>
                <a:ea typeface="+mj-ea"/>
                <a:cs typeface="+mj-ea"/>
                <a:sym typeface="iekie jianheiti" panose="02000000000000000000" pitchFamily="2" charset="-128"/>
              </a:rPr>
              <a:t>自动装载、卸载</a:t>
            </a:r>
            <a:endParaRPr lang="en-US" altLang="zh-CN" sz="36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3600" b="1" spc="100" dirty="0">
                <a:solidFill>
                  <a:schemeClr val="bg1">
                    <a:lumMod val="95000"/>
                  </a:schemeClr>
                </a:solidFill>
                <a:latin typeface="+mj-ea"/>
                <a:ea typeface="+mj-ea"/>
                <a:cs typeface="+mj-ea"/>
                <a:sym typeface="iekie jianheiti" panose="02000000000000000000" pitchFamily="2" charset="-128"/>
              </a:rPr>
              <a:t>·</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zh-CN" altLang="en-US" sz="3600" spc="100" dirty="0">
                <a:solidFill>
                  <a:schemeClr val="bg1">
                    <a:lumMod val="95000"/>
                  </a:schemeClr>
                </a:solidFill>
                <a:latin typeface="+mj-ea"/>
                <a:ea typeface="+mj-ea"/>
                <a:cs typeface="+mj-ea"/>
                <a:sym typeface="iekie jianheiti" panose="02000000000000000000" pitchFamily="2" charset="-128"/>
              </a:rPr>
              <a:t>自动装车</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en-US" altLang="zh-CN" sz="3600" b="1" spc="100" dirty="0">
                <a:solidFill>
                  <a:schemeClr val="bg1">
                    <a:lumMod val="95000"/>
                  </a:schemeClr>
                </a:solidFill>
                <a:latin typeface="+mj-ea"/>
                <a:ea typeface="+mj-ea"/>
                <a:cs typeface="+mj-ea"/>
                <a:sym typeface="iekie jianheiti" panose="02000000000000000000" pitchFamily="2" charset="-128"/>
              </a:rPr>
              <a:t>·</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zh-CN" altLang="en-US" sz="3600" spc="100" dirty="0">
                <a:solidFill>
                  <a:schemeClr val="bg1">
                    <a:lumMod val="95000"/>
                  </a:schemeClr>
                </a:solidFill>
                <a:latin typeface="+mj-ea"/>
                <a:ea typeface="+mj-ea"/>
                <a:cs typeface="+mj-ea"/>
                <a:sym typeface="iekie jianheiti" panose="02000000000000000000" pitchFamily="2" charset="-128"/>
              </a:rPr>
              <a:t>密集输送、分拣</a:t>
            </a:r>
            <a:endParaRPr lang="zh-CN" altLang="en-US" sz="36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3600" b="1" spc="100" dirty="0">
                <a:solidFill>
                  <a:schemeClr val="bg1">
                    <a:lumMod val="95000"/>
                  </a:schemeClr>
                </a:solidFill>
                <a:latin typeface="+mj-ea"/>
                <a:ea typeface="+mj-ea"/>
                <a:cs typeface="+mj-ea"/>
                <a:sym typeface="iekie jianheiti" panose="02000000000000000000" pitchFamily="2" charset="-128"/>
              </a:rPr>
              <a:t>· </a:t>
            </a:r>
            <a:r>
              <a:rPr lang="zh-CN" sz="3600" spc="100" dirty="0">
                <a:solidFill>
                  <a:schemeClr val="bg1">
                    <a:lumMod val="95000"/>
                  </a:schemeClr>
                </a:solidFill>
                <a:latin typeface="+mj-ea"/>
                <a:ea typeface="+mj-ea"/>
                <a:cs typeface="+mj-ea"/>
                <a:sym typeface="iekie jianheiti" panose="02000000000000000000" pitchFamily="2" charset="-128"/>
              </a:rPr>
              <a:t>危险品操作</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en-US" altLang="zh-CN" sz="3600" b="1" spc="100" dirty="0">
                <a:solidFill>
                  <a:schemeClr val="bg1">
                    <a:lumMod val="95000"/>
                  </a:schemeClr>
                </a:solidFill>
                <a:latin typeface="+mj-ea"/>
                <a:ea typeface="+mj-ea"/>
                <a:cs typeface="+mj-ea"/>
                <a:sym typeface="iekie jianheiti" panose="02000000000000000000" pitchFamily="2" charset="-128"/>
              </a:rPr>
              <a:t>·</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zh-CN" altLang="en-US" sz="3600" spc="100" dirty="0">
                <a:solidFill>
                  <a:schemeClr val="bg1">
                    <a:lumMod val="95000"/>
                  </a:schemeClr>
                </a:solidFill>
                <a:latin typeface="+mj-ea"/>
                <a:ea typeface="+mj-ea"/>
                <a:cs typeface="+mj-ea"/>
                <a:sym typeface="iekie jianheiti" panose="02000000000000000000" pitchFamily="2" charset="-128"/>
              </a:rPr>
              <a:t>自动补货</a:t>
            </a:r>
            <a:endParaRPr lang="en-US" altLang="zh-CN" sz="36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3600" b="1" spc="100" dirty="0">
                <a:solidFill>
                  <a:schemeClr val="bg1">
                    <a:lumMod val="95000"/>
                  </a:schemeClr>
                </a:solidFill>
                <a:latin typeface="+mj-ea"/>
                <a:ea typeface="+mj-ea"/>
                <a:cs typeface="+mj-ea"/>
                <a:sym typeface="iekie jianheiti" panose="02000000000000000000" pitchFamily="2" charset="-128"/>
              </a:rPr>
              <a:t>·</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zh-CN" altLang="en-US" sz="3600" spc="100" dirty="0">
                <a:solidFill>
                  <a:schemeClr val="bg1">
                    <a:lumMod val="95000"/>
                  </a:schemeClr>
                </a:solidFill>
                <a:latin typeface="+mj-ea"/>
                <a:ea typeface="+mj-ea"/>
                <a:cs typeface="+mj-ea"/>
                <a:sym typeface="iekie jianheiti" panose="02000000000000000000" pitchFamily="2" charset="-128"/>
              </a:rPr>
              <a:t>自动配送</a:t>
            </a:r>
            <a:r>
              <a:rPr lang="en-US" altLang="zh-CN" sz="3600" spc="100" dirty="0">
                <a:solidFill>
                  <a:schemeClr val="bg1">
                    <a:lumMod val="95000"/>
                  </a:schemeClr>
                </a:solidFill>
                <a:latin typeface="+mj-ea"/>
                <a:ea typeface="+mj-ea"/>
                <a:cs typeface="+mj-ea"/>
                <a:sym typeface="iekie jianheiti" panose="02000000000000000000" pitchFamily="2" charset="-128"/>
              </a:rPr>
              <a:t>         </a:t>
            </a:r>
            <a:r>
              <a:rPr lang="en-US" altLang="zh-CN" sz="3600" spc="100" dirty="0">
                <a:solidFill>
                  <a:schemeClr val="bg1">
                    <a:lumMod val="95000"/>
                  </a:schemeClr>
                </a:solidFill>
                <a:latin typeface="黑体" panose="02010609060101010101" charset="-122"/>
                <a:ea typeface="黑体" panose="02010609060101010101" charset="-122"/>
                <a:cs typeface="黑体" panose="02010609060101010101" charset="-122"/>
                <a:sym typeface="iekie jianheiti" panose="02000000000000000000" pitchFamily="2" charset="-128"/>
              </a:rPr>
              <a:t>    </a:t>
            </a:r>
            <a:endParaRPr lang="zh-CN" altLang="en-US" sz="36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9" name="半闭框 8"/>
          <p:cNvSpPr/>
          <p:nvPr/>
        </p:nvSpPr>
        <p:spPr>
          <a:xfrm>
            <a:off x="2866390" y="2898140"/>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10800000">
            <a:off x="20098385" y="11846560"/>
            <a:ext cx="3840480" cy="1616075"/>
          </a:xfrm>
          <a:prstGeom prst="halfFrame">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4" name="图片 3" descr="18"/>
          <p:cNvPicPr>
            <a:picLocks noChangeAspect="1"/>
          </p:cNvPicPr>
          <p:nvPr/>
        </p:nvPicPr>
        <p:blipFill>
          <a:blip r:embed="rId1"/>
          <a:stretch>
            <a:fillRect/>
          </a:stretch>
        </p:blipFill>
        <p:spPr>
          <a:xfrm>
            <a:off x="3943985" y="3867785"/>
            <a:ext cx="9448800" cy="750570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5"/>
            <a:ext cx="26891615" cy="1460627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a:buNone/>
            </a:pP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917700" y="1625600"/>
            <a:ext cx="7707630" cy="460375"/>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rPr>
              <a:t>LAST-MILE    DELIVERY </a:t>
            </a:r>
            <a:endParaRPr lang="en-US" altLang="zh-CN" sz="24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14" name="文本框 13"/>
          <p:cNvSpPr txBox="1"/>
          <p:nvPr/>
        </p:nvSpPr>
        <p:spPr>
          <a:xfrm>
            <a:off x="1386245" y="610971"/>
            <a:ext cx="6138781" cy="1014730"/>
          </a:xfrm>
          <a:prstGeom prst="rect">
            <a:avLst/>
          </a:prstGeom>
          <a:noFill/>
        </p:spPr>
        <p:txBody>
          <a:bodyPr wrap="square">
            <a:spAutoFit/>
            <a:scene3d>
              <a:camera prst="orthographicFront"/>
              <a:lightRig rig="threePt" dir="t"/>
            </a:scene3d>
            <a:sp3d contourW="12700"/>
          </a:bodyPr>
          <a:lstStyle/>
          <a:p>
            <a:pPr indent="0">
              <a:buFont typeface="Arial" panose="020B0604020202020204" pitchFamily="34" charset="0"/>
              <a:buNone/>
              <a:defRPr/>
            </a:pPr>
            <a:r>
              <a:rPr lang="zh-CN" altLang="en-US" sz="6000" dirty="0">
                <a:solidFill>
                  <a:schemeClr val="bg1"/>
                </a:solidFill>
                <a:latin typeface="+mn-ea"/>
                <a:cs typeface="思源黑体 Regular" panose="02010600030101010101" charset="-122"/>
              </a:rPr>
              <a:t>最后一公里配送</a:t>
            </a:r>
            <a:endParaRPr lang="zh-CN" altLang="en-US" sz="6000" dirty="0">
              <a:solidFill>
                <a:schemeClr val="bg1"/>
              </a:solidFill>
              <a:latin typeface="+mn-ea"/>
              <a:cs typeface="思源黑体 Regular" panose="02010600030101010101" charset="-122"/>
            </a:endParaRPr>
          </a:p>
        </p:txBody>
      </p:sp>
      <p:sp>
        <p:nvSpPr>
          <p:cNvPr id="10" name="矩形 9"/>
          <p:cNvSpPr/>
          <p:nvPr/>
        </p:nvSpPr>
        <p:spPr>
          <a:xfrm>
            <a:off x="8390255" y="3609340"/>
            <a:ext cx="16671290" cy="9602470"/>
          </a:xfrm>
          <a:prstGeom prst="rect">
            <a:avLst/>
          </a:prstGeom>
          <a:noFill/>
          <a:ln w="85725">
            <a:solidFill>
              <a:srgbClr val="820508"/>
            </a:solidFill>
          </a:ln>
          <a:extLst>
            <a:ext uri="{909E8E84-426E-40DD-AFC4-6F175D3DCCD1}">
              <a14:hiddenFill xmlns:a14="http://schemas.microsoft.com/office/drawing/2010/main">
                <a:solidFill>
                  <a:srgbClr val="82050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0997565" y="3609340"/>
            <a:ext cx="11931015" cy="9324975"/>
          </a:xfrm>
          <a:prstGeom prst="rect">
            <a:avLst/>
          </a:prstGeom>
          <a:noFill/>
        </p:spPr>
        <p:txBody>
          <a:bodyPr wrap="square" rtlCol="0">
            <a:spAutoFit/>
          </a:bodyPr>
          <a:lstStyle/>
          <a:p>
            <a:pPr indent="0">
              <a:lnSpc>
                <a:spcPct val="150000"/>
              </a:lnSpc>
              <a:buNone/>
            </a:pPr>
            <a:r>
              <a:rPr lang="zh-CN" altLang="en-US" sz="4000" spc="100" dirty="0">
                <a:solidFill>
                  <a:schemeClr val="bg1">
                    <a:lumMod val="95000"/>
                  </a:schemeClr>
                </a:solidFill>
                <a:latin typeface="+mj-ea"/>
                <a:ea typeface="+mj-ea"/>
                <a:cs typeface="+mj-ea"/>
                <a:sym typeface="iekie jianheiti" panose="02000000000000000000" pitchFamily="2" charset="-128"/>
              </a:rPr>
              <a:t>终端配送，基于多场景：到门、快递柜自提、移动站、汽车后备箱等，将逐步衍生出多类机器人设备，配送终端多样化配送网络，实现灵活便捷的用户收派体验</a:t>
            </a:r>
            <a:endParaRPr lang="zh-CN" altLang="en-US" sz="40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000" b="1"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外骨骼支持</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en-US" altLang="zh-CN" sz="4000" b="1"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跟随小车</a:t>
            </a:r>
            <a:endParaRPr lang="en-US" altLang="zh-CN" sz="40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000" b="1" spc="100" dirty="0">
                <a:solidFill>
                  <a:schemeClr val="bg1">
                    <a:lumMod val="95000"/>
                  </a:schemeClr>
                </a:solidFill>
                <a:latin typeface="+mj-ea"/>
                <a:ea typeface="+mj-ea"/>
                <a:cs typeface="+mj-ea"/>
                <a:sym typeface="iekie jianheiti" panose="02000000000000000000" pitchFamily="2" charset="-128"/>
              </a:rPr>
              <a:t>·</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zh-CN" sz="4000" spc="100" dirty="0">
                <a:solidFill>
                  <a:schemeClr val="bg1">
                    <a:lumMod val="95000"/>
                  </a:schemeClr>
                </a:solidFill>
                <a:latin typeface="+mj-ea"/>
                <a:ea typeface="+mj-ea"/>
                <a:cs typeface="+mj-ea"/>
                <a:sym typeface="iekie jianheiti" panose="02000000000000000000" pitchFamily="2" charset="-128"/>
              </a:rPr>
              <a:t>无人机配送</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en-US" altLang="zh-CN" sz="4000" b="1" spc="100" dirty="0">
                <a:solidFill>
                  <a:schemeClr val="bg1">
                    <a:lumMod val="95000"/>
                  </a:schemeClr>
                </a:solidFill>
                <a:latin typeface="+mj-ea"/>
                <a:ea typeface="+mj-ea"/>
                <a:cs typeface="+mj-ea"/>
                <a:sym typeface="iekie jianheiti" panose="02000000000000000000" pitchFamily="2" charset="-128"/>
              </a:rPr>
              <a:t> · </a:t>
            </a:r>
            <a:r>
              <a:rPr lang="zh-CN" altLang="en-US" sz="4000" spc="100" dirty="0">
                <a:solidFill>
                  <a:schemeClr val="bg1">
                    <a:lumMod val="95000"/>
                  </a:schemeClr>
                </a:solidFill>
                <a:latin typeface="+mj-ea"/>
                <a:ea typeface="+mj-ea"/>
                <a:cs typeface="+mj-ea"/>
                <a:sym typeface="iekie jianheiti" panose="02000000000000000000" pitchFamily="2" charset="-128"/>
              </a:rPr>
              <a:t>移动配送站</a:t>
            </a:r>
            <a:endParaRPr lang="zh-CN" altLang="en-US" sz="40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000" b="1" spc="100" dirty="0">
                <a:solidFill>
                  <a:schemeClr val="bg1">
                    <a:lumMod val="95000"/>
                  </a:schemeClr>
                </a:solidFill>
                <a:latin typeface="+mj-ea"/>
                <a:ea typeface="+mj-ea"/>
                <a:cs typeface="+mj-ea"/>
                <a:sym typeface="iekie jianheiti" panose="02000000000000000000" pitchFamily="2" charset="-128"/>
              </a:rPr>
              <a:t>·</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取货机器人</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en-US" altLang="zh-CN" sz="4000" b="1"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机器人</a:t>
            </a:r>
            <a:r>
              <a:rPr lang="en-US" altLang="zh-CN" sz="4000" spc="100" dirty="0">
                <a:solidFill>
                  <a:schemeClr val="bg1">
                    <a:lumMod val="95000"/>
                  </a:schemeClr>
                </a:solidFill>
                <a:latin typeface="+mj-ea"/>
                <a:ea typeface="+mj-ea"/>
                <a:cs typeface="+mj-ea"/>
                <a:sym typeface="iekie jianheiti" panose="02000000000000000000" pitchFamily="2" charset="-128"/>
              </a:rPr>
              <a:t>&amp;</a:t>
            </a:r>
            <a:r>
              <a:rPr lang="zh-CN" altLang="en-US" sz="4000" spc="100" dirty="0">
                <a:solidFill>
                  <a:schemeClr val="bg1">
                    <a:lumMod val="95000"/>
                  </a:schemeClr>
                </a:solidFill>
                <a:latin typeface="+mj-ea"/>
                <a:ea typeface="+mj-ea"/>
                <a:cs typeface="+mj-ea"/>
                <a:sym typeface="iekie jianheiti" panose="02000000000000000000" pitchFamily="2" charset="-128"/>
              </a:rPr>
              <a:t>汽车交接配送</a:t>
            </a:r>
            <a:endParaRPr lang="en-US" altLang="zh-CN" sz="40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000" b="1"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自动分拣</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en-US" altLang="zh-CN" sz="4000" b="1" spc="100" dirty="0">
                <a:solidFill>
                  <a:schemeClr val="bg1">
                    <a:lumMod val="95000"/>
                  </a:schemeClr>
                </a:solidFill>
                <a:latin typeface="+mj-ea"/>
                <a:ea typeface="+mj-ea"/>
                <a:cs typeface="+mj-ea"/>
                <a:sym typeface="iekie jianheiti" panose="02000000000000000000" pitchFamily="2" charset="-128"/>
              </a:rPr>
              <a:t>·</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机器人协作搬运</a:t>
            </a:r>
            <a:endParaRPr lang="zh-CN" altLang="en-US" sz="40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000" b="1"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自动门到门运输</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en-US" altLang="zh-CN" sz="4000" b="1"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机器人装卸快递柜</a:t>
            </a:r>
            <a:endParaRPr lang="zh-CN" altLang="en-US" sz="4000" spc="100" dirty="0">
              <a:solidFill>
                <a:schemeClr val="bg1">
                  <a:lumMod val="95000"/>
                </a:schemeClr>
              </a:solidFill>
              <a:latin typeface="+mj-ea"/>
              <a:ea typeface="+mj-ea"/>
              <a:cs typeface="+mj-ea"/>
              <a:sym typeface="iekie jianheiti" panose="02000000000000000000" pitchFamily="2" charset="-128"/>
            </a:endParaRPr>
          </a:p>
          <a:p>
            <a:pPr indent="0">
              <a:lnSpc>
                <a:spcPct val="150000"/>
              </a:lnSpc>
              <a:buNone/>
            </a:pPr>
            <a:r>
              <a:rPr lang="en-US" altLang="zh-CN" sz="4000" b="1" spc="100" dirty="0">
                <a:solidFill>
                  <a:schemeClr val="bg1">
                    <a:lumMod val="95000"/>
                  </a:schemeClr>
                </a:solidFill>
                <a:latin typeface="+mj-ea"/>
                <a:ea typeface="+mj-ea"/>
                <a:cs typeface="+mj-ea"/>
                <a:sym typeface="iekie jianheiti" panose="02000000000000000000" pitchFamily="2" charset="-128"/>
              </a:rPr>
              <a:t>·</a:t>
            </a:r>
            <a:r>
              <a:rPr lang="en-US" altLang="zh-CN" sz="4000" spc="100" dirty="0">
                <a:solidFill>
                  <a:schemeClr val="bg1">
                    <a:lumMod val="95000"/>
                  </a:schemeClr>
                </a:solidFill>
                <a:latin typeface="+mj-ea"/>
                <a:ea typeface="+mj-ea"/>
                <a:cs typeface="+mj-ea"/>
                <a:sym typeface="iekie jianheiti" panose="02000000000000000000" pitchFamily="2" charset="-128"/>
              </a:rPr>
              <a:t> </a:t>
            </a:r>
            <a:r>
              <a:rPr lang="zh-CN" altLang="en-US" sz="4000" spc="100" dirty="0">
                <a:solidFill>
                  <a:schemeClr val="bg1">
                    <a:lumMod val="95000"/>
                  </a:schemeClr>
                </a:solidFill>
                <a:latin typeface="+mj-ea"/>
                <a:ea typeface="+mj-ea"/>
                <a:cs typeface="+mj-ea"/>
                <a:sym typeface="iekie jianheiti" panose="02000000000000000000" pitchFamily="2" charset="-128"/>
              </a:rPr>
              <a:t>服务机器人</a:t>
            </a:r>
            <a:endParaRPr lang="zh-CN" altLang="en-US" sz="4000" spc="100" dirty="0">
              <a:solidFill>
                <a:schemeClr val="bg1">
                  <a:lumMod val="95000"/>
                </a:schemeClr>
              </a:solidFill>
              <a:latin typeface="+mj-ea"/>
              <a:ea typeface="+mj-ea"/>
              <a:cs typeface="+mj-ea"/>
              <a:sym typeface="iekie jianheiti" panose="02000000000000000000" pitchFamily="2" charset="-128"/>
            </a:endParaRPr>
          </a:p>
        </p:txBody>
      </p:sp>
      <p:pic>
        <p:nvPicPr>
          <p:cNvPr id="7" name="图片 6" descr="20"/>
          <p:cNvPicPr>
            <a:picLocks noChangeAspect="1"/>
          </p:cNvPicPr>
          <p:nvPr/>
        </p:nvPicPr>
        <p:blipFill>
          <a:blip r:embed="rId1"/>
          <a:stretch>
            <a:fillRect/>
          </a:stretch>
        </p:blipFill>
        <p:spPr>
          <a:xfrm>
            <a:off x="1386205" y="4847590"/>
            <a:ext cx="9344025" cy="669544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556"/>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86205" y="783590"/>
            <a:ext cx="12132310" cy="922020"/>
          </a:xfrm>
          <a:prstGeom prst="rect">
            <a:avLst/>
          </a:prstGeom>
          <a:noFill/>
        </p:spPr>
        <p:txBody>
          <a:bodyPr wrap="square">
            <a:spAutoFit/>
            <a:scene3d>
              <a:camera prst="orthographicFront"/>
              <a:lightRig rig="threePt" dir="t"/>
            </a:scene3d>
            <a:sp3d contourW="12700"/>
          </a:bodyPr>
          <a:lstStyle/>
          <a:p>
            <a:pPr>
              <a:defRPr/>
            </a:pPr>
            <a:r>
              <a:rPr lang="zh-CN" altLang="en-US" sz="5400" dirty="0">
                <a:solidFill>
                  <a:schemeClr val="bg1"/>
                </a:solidFill>
                <a:latin typeface="+mj-ea"/>
                <a:ea typeface="+mj-ea"/>
                <a:cs typeface="思源黑体 Regular" panose="02010600030101010101" charset="-122"/>
              </a:rPr>
              <a:t>我国物流机器人技术发展的短板</a:t>
            </a:r>
            <a:endParaRPr lang="zh-CN" altLang="en-US" sz="5400" dirty="0">
              <a:solidFill>
                <a:schemeClr val="bg1"/>
              </a:solidFill>
              <a:latin typeface="+mj-ea"/>
              <a:ea typeface="+mj-ea"/>
              <a:cs typeface="思源黑体 Regular" panose="02010600030101010101" charset="-122"/>
            </a:endParaRPr>
          </a:p>
        </p:txBody>
      </p:sp>
      <p:sp>
        <p:nvSpPr>
          <p:cNvPr id="7" name="L 形 6"/>
          <p:cNvSpPr/>
          <p:nvPr/>
        </p:nvSpPr>
        <p:spPr>
          <a:xfrm rot="10800000">
            <a:off x="21694140" y="2582545"/>
            <a:ext cx="2621280"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 形 10"/>
          <p:cNvSpPr/>
          <p:nvPr/>
        </p:nvSpPr>
        <p:spPr>
          <a:xfrm rot="10800000" flipH="1">
            <a:off x="1386205" y="2582545"/>
            <a:ext cx="2497455"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p:cNvSpPr/>
          <p:nvPr/>
        </p:nvSpPr>
        <p:spPr>
          <a:xfrm>
            <a:off x="1386205" y="11501120"/>
            <a:ext cx="2621280"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 形 12"/>
          <p:cNvSpPr/>
          <p:nvPr/>
        </p:nvSpPr>
        <p:spPr>
          <a:xfrm flipH="1">
            <a:off x="21694140" y="11431905"/>
            <a:ext cx="2621280" cy="1066800"/>
          </a:xfrm>
          <a:prstGeom prst="corner">
            <a:avLst>
              <a:gd name="adj1" fmla="val 52857"/>
              <a:gd name="adj2" fmla="val 50000"/>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custDataLst>
              <p:tags r:id="rId1"/>
            </p:custDataLst>
          </p:nvPr>
        </p:nvSpPr>
        <p:spPr>
          <a:xfrm>
            <a:off x="2489835" y="4584700"/>
            <a:ext cx="20248880" cy="7203440"/>
          </a:xfrm>
          <a:prstGeom prst="roundRect">
            <a:avLst/>
          </a:prstGeom>
          <a:no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Autofit/>
          </a:bodyPr>
          <a:lstStyle/>
          <a:p>
            <a:pPr marL="571500" lvl="1" indent="-571500">
              <a:lnSpc>
                <a:spcPct val="120000"/>
              </a:lnSpc>
              <a:buFont typeface="Wingdings" panose="05000000000000000000" charset="0"/>
              <a:buChar char="Ø"/>
            </a:pPr>
            <a:r>
              <a:rPr lang="id-ID" altLang="en-US" sz="4400" spc="150" dirty="0">
                <a:solidFill>
                  <a:schemeClr val="bg1"/>
                </a:solidFill>
                <a:latin typeface="+mj-ea"/>
                <a:ea typeface="+mj-ea"/>
                <a:cs typeface="思源黑体 Regular" panose="02010600030101010101" charset="-122"/>
                <a:sym typeface="iekie jianheiti" panose="02000000000000000000" pitchFamily="2" charset="-128"/>
              </a:rPr>
              <a:t>核心关键技术受制于人成为产业升级的瓶颈。</a:t>
            </a:r>
            <a:endParaRPr lang="id-ID" altLang="en-US" sz="4400" spc="150" dirty="0">
              <a:solidFill>
                <a:schemeClr val="bg1"/>
              </a:solidFill>
              <a:latin typeface="+mj-ea"/>
              <a:ea typeface="+mj-ea"/>
              <a:cs typeface="思源黑体 Regular" panose="02010600030101010101" charset="-122"/>
              <a:sym typeface="iekie jianheiti" panose="02000000000000000000" pitchFamily="2" charset="-128"/>
            </a:endParaRPr>
          </a:p>
          <a:p>
            <a:pPr marL="0" lvl="1" indent="0">
              <a:lnSpc>
                <a:spcPct val="120000"/>
              </a:lnSpc>
              <a:buFont typeface="Wingdings" panose="05000000000000000000" charset="0"/>
              <a:buNone/>
            </a:pPr>
            <a:r>
              <a:rPr lang="id-ID" altLang="en-US" sz="3200" spc="150" dirty="0">
                <a:solidFill>
                  <a:schemeClr val="bg1"/>
                </a:solidFill>
                <a:latin typeface="黑体" panose="02010609060101010101" charset="-122"/>
                <a:ea typeface="黑体" panose="02010609060101010101" charset="-122"/>
                <a:cs typeface="思源黑体 Regular" panose="02010600030101010101" charset="-122"/>
                <a:sym typeface="iekie jianheiti" panose="02000000000000000000" pitchFamily="2" charset="-128"/>
              </a:rPr>
              <a:t>基础材料、基础零部件（元器件）、基础工艺和基础技术构成了整个工业的基础能力，这些基础环节的缺失造成我国物流机器人核心部件如精密减速机、控制器、伺服电机以及高性能驱动器等大部分还是采用进口产品，国产物流机器人的性能、质量与发达国家的物流机器人产品相比还存在较大差距。</a:t>
            </a:r>
            <a:endParaRPr lang="id-ID" altLang="en-US" sz="3200" spc="150" dirty="0">
              <a:solidFill>
                <a:schemeClr val="bg1"/>
              </a:solidFill>
              <a:latin typeface="黑体" panose="02010609060101010101" charset="-122"/>
              <a:ea typeface="黑体" panose="02010609060101010101" charset="-122"/>
              <a:cs typeface="思源黑体 Regular" panose="02010600030101010101" charset="-122"/>
              <a:sym typeface="iekie jianheiti" panose="02000000000000000000" pitchFamily="2" charset="-128"/>
            </a:endParaRPr>
          </a:p>
          <a:p>
            <a:pPr marL="571500" indent="-571500">
              <a:lnSpc>
                <a:spcPct val="120000"/>
              </a:lnSpc>
              <a:buFont typeface="Wingdings" panose="05000000000000000000" charset="0"/>
              <a:buChar char="Ø"/>
            </a:pPr>
            <a:r>
              <a:rPr lang="id-ID" altLang="en-US" sz="4400" spc="150" dirty="0">
                <a:solidFill>
                  <a:schemeClr val="bg1"/>
                </a:solidFill>
                <a:latin typeface="+mn-ea"/>
                <a:cs typeface="思源黑体 Regular" panose="02010600030101010101" charset="-122"/>
                <a:sym typeface="iekie jianheiti" panose="02000000000000000000" pitchFamily="2" charset="-128"/>
              </a:rPr>
              <a:t>无序化竞争严重。</a:t>
            </a:r>
            <a:endParaRPr lang="id-ID" altLang="en-US" sz="4400" spc="150" dirty="0">
              <a:solidFill>
                <a:schemeClr val="bg1"/>
              </a:solidFill>
              <a:latin typeface="华文琥珀" panose="02010800040101010101" charset="-122"/>
              <a:ea typeface="华文琥珀" panose="02010800040101010101" charset="-122"/>
              <a:cs typeface="思源黑体 Regular" panose="02010600030101010101" charset="-122"/>
              <a:sym typeface="iekie jianheiti" panose="02000000000000000000" pitchFamily="2" charset="-128"/>
            </a:endParaRPr>
          </a:p>
          <a:p>
            <a:pPr indent="0">
              <a:lnSpc>
                <a:spcPct val="120000"/>
              </a:lnSpc>
              <a:buFont typeface="Wingdings" panose="05000000000000000000" charset="0"/>
              <a:buNone/>
            </a:pPr>
            <a:r>
              <a:rPr lang="id-ID" altLang="en-US" sz="3200" spc="150" dirty="0">
                <a:solidFill>
                  <a:schemeClr val="bg1"/>
                </a:solidFill>
                <a:latin typeface="黑体" panose="02010609060101010101" charset="-122"/>
                <a:ea typeface="黑体" panose="02010609060101010101" charset="-122"/>
                <a:cs typeface="思源黑体 Regular" panose="02010600030101010101" charset="-122"/>
                <a:sym typeface="iekie jianheiti" panose="02000000000000000000" pitchFamily="2" charset="-128"/>
              </a:rPr>
              <a:t>市场竞争无序，企业间互相排斥，互相打压，陷入低价竞争的怪圈，制约了行业的健康和可持续发展。一些AGV企业为了抢占市场份额、扩大影响力大打价格战，甚至将产品价格压缩到原有价格的一半甚至更低，连基本的成本都无法保障，更不要说后续的服务了，长此以往，伤害的是整个行业的未来</a:t>
            </a:r>
            <a:endParaRPr lang="id-ID" altLang="en-US" sz="3200" spc="150" dirty="0">
              <a:solidFill>
                <a:schemeClr val="bg1"/>
              </a:solidFill>
              <a:latin typeface="黑体" panose="02010609060101010101" charset="-122"/>
              <a:ea typeface="黑体" panose="02010609060101010101" charset="-122"/>
              <a:cs typeface="思源黑体 Regular" panose="02010600030101010101" charset="-122"/>
              <a:sym typeface="iekie jianheiti" panose="02000000000000000000" pitchFamily="2" charset="-128"/>
            </a:endParaRPr>
          </a:p>
          <a:p>
            <a:pPr marL="571500" indent="-571500">
              <a:lnSpc>
                <a:spcPct val="120000"/>
              </a:lnSpc>
              <a:buFont typeface="Wingdings" panose="05000000000000000000" charset="0"/>
              <a:buChar char="Ø"/>
            </a:pPr>
            <a:r>
              <a:rPr lang="id-ID" altLang="en-US" sz="4400" spc="150" dirty="0">
                <a:solidFill>
                  <a:schemeClr val="bg1"/>
                </a:solidFill>
                <a:latin typeface="+mj-ea"/>
                <a:ea typeface="+mj-ea"/>
                <a:cs typeface="思源黑体 Regular" panose="02010600030101010101" charset="-122"/>
                <a:sym typeface="iekie jianheiti" panose="02000000000000000000" pitchFamily="2" charset="-128"/>
              </a:rPr>
              <a:t>人才匮乏。</a:t>
            </a:r>
            <a:endParaRPr lang="id-ID" altLang="en-US" sz="4400" spc="150" dirty="0">
              <a:solidFill>
                <a:schemeClr val="bg1"/>
              </a:solidFill>
              <a:latin typeface="+mj-ea"/>
              <a:ea typeface="+mj-ea"/>
              <a:cs typeface="思源黑体 Regular" panose="02010600030101010101" charset="-122"/>
              <a:sym typeface="iekie jianheiti" panose="02000000000000000000" pitchFamily="2" charset="-128"/>
            </a:endParaRPr>
          </a:p>
          <a:p>
            <a:pPr indent="0">
              <a:lnSpc>
                <a:spcPct val="120000"/>
              </a:lnSpc>
              <a:buFont typeface="Wingdings" panose="05000000000000000000" charset="0"/>
              <a:buNone/>
            </a:pPr>
            <a:r>
              <a:rPr lang="id-ID" altLang="en-US" sz="3200" spc="150" dirty="0">
                <a:solidFill>
                  <a:schemeClr val="bg1"/>
                </a:solidFill>
                <a:latin typeface="黑体" panose="02010609060101010101" charset="-122"/>
                <a:ea typeface="黑体" panose="02010609060101010101" charset="-122"/>
                <a:cs typeface="思源黑体 Regular" panose="02010600030101010101" charset="-122"/>
                <a:sym typeface="iekie jianheiti" panose="02000000000000000000" pitchFamily="2" charset="-128"/>
              </a:rPr>
              <a:t>随着技术进步和产业转型升级的加快，传统的产业工人的职业技能越来越多地融入了新的知识结构、技术技能、工艺方法，集约型增长方式下要求有大量技术工人来操作先进设备。但与发达国家相比，当前我国高技能人才总量短缺，高端领军人才匮乏，培养投入总体不足等突出问题依然存在</a:t>
            </a:r>
            <a:endParaRPr lang="id-ID" altLang="en-US" sz="3200" spc="150" dirty="0">
              <a:solidFill>
                <a:schemeClr val="bg1"/>
              </a:solidFill>
              <a:latin typeface="黑体" panose="02010609060101010101" charset="-122"/>
              <a:ea typeface="黑体" panose="02010609060101010101" charset="-122"/>
              <a:cs typeface="思源黑体 Regular" panose="02010600030101010101" charset="-122"/>
              <a:sym typeface="iekie jianheiti" panose="02000000000000000000" pitchFamily="2" charset="-128"/>
            </a:endParaRPr>
          </a:p>
          <a:p>
            <a:pPr indent="0">
              <a:lnSpc>
                <a:spcPct val="120000"/>
              </a:lnSpc>
              <a:buFont typeface="Wingdings" panose="05000000000000000000" charset="0"/>
              <a:buNone/>
            </a:pPr>
            <a:endParaRPr lang="id-ID" altLang="en-US" sz="4400" spc="150" dirty="0">
              <a:solidFill>
                <a:schemeClr val="bg1"/>
              </a:solidFill>
              <a:latin typeface="黑体" panose="02010609060101010101" charset="-122"/>
              <a:ea typeface="黑体" panose="02010609060101010101" charset="-122"/>
              <a:cs typeface="思源黑体 Regular" panose="02010600030101010101" charset="-122"/>
              <a:sym typeface="iekie jianheiti" panose="02000000000000000000" pitchFamily="2" charset="-128"/>
            </a:endParaRPr>
          </a:p>
          <a:p>
            <a:pPr marL="571500" indent="-571500">
              <a:lnSpc>
                <a:spcPct val="120000"/>
              </a:lnSpc>
              <a:buFont typeface="Wingdings" panose="05000000000000000000" charset="0"/>
              <a:buChar char="Ø"/>
            </a:pPr>
            <a:endParaRPr lang="id-ID" altLang="en-US" sz="4400" spc="150" dirty="0">
              <a:solidFill>
                <a:schemeClr val="bg1"/>
              </a:solidFill>
              <a:latin typeface="黑体" panose="02010609060101010101" charset="-122"/>
              <a:ea typeface="黑体" panose="02010609060101010101" charset="-122"/>
              <a:cs typeface="思源黑体 Regular" panose="02010600030101010101" charset="-122"/>
              <a:sym typeface="iekie jianheiti" panose="02000000000000000000" pitchFamily="2" charset="-128"/>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469" y="-556"/>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235075" y="858520"/>
            <a:ext cx="12132310"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chemeClr val="bg1"/>
                </a:solidFill>
                <a:latin typeface="黑体" panose="02010609060101010101" charset="-122"/>
                <a:ea typeface="黑体" panose="02010609060101010101" charset="-122"/>
                <a:cs typeface="思源黑体 Regular" panose="02010600030101010101" charset="-122"/>
              </a:rPr>
              <a:t>解决方法</a:t>
            </a:r>
            <a:endParaRPr lang="zh-CN" altLang="en-US" sz="6000" dirty="0">
              <a:solidFill>
                <a:schemeClr val="bg1"/>
              </a:solidFill>
              <a:latin typeface="黑体" panose="02010609060101010101" charset="-122"/>
              <a:ea typeface="黑体" panose="02010609060101010101" charset="-122"/>
              <a:cs typeface="思源黑体 Regular" panose="02010600030101010101" charset="-122"/>
            </a:endParaRPr>
          </a:p>
        </p:txBody>
      </p:sp>
      <p:sp>
        <p:nvSpPr>
          <p:cNvPr id="7" name="L 形 6"/>
          <p:cNvSpPr/>
          <p:nvPr/>
        </p:nvSpPr>
        <p:spPr>
          <a:xfrm rot="10800000">
            <a:off x="21694140" y="2582545"/>
            <a:ext cx="2621280"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 形 10"/>
          <p:cNvSpPr/>
          <p:nvPr/>
        </p:nvSpPr>
        <p:spPr>
          <a:xfrm rot="10800000" flipH="1">
            <a:off x="1386205" y="2582545"/>
            <a:ext cx="2497455"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p:cNvSpPr/>
          <p:nvPr/>
        </p:nvSpPr>
        <p:spPr>
          <a:xfrm>
            <a:off x="1386205" y="11501120"/>
            <a:ext cx="2621280" cy="1066800"/>
          </a:xfrm>
          <a:prstGeom prst="corner">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 形 12"/>
          <p:cNvSpPr/>
          <p:nvPr/>
        </p:nvSpPr>
        <p:spPr>
          <a:xfrm flipH="1">
            <a:off x="21694140" y="11431905"/>
            <a:ext cx="2621280" cy="1066800"/>
          </a:xfrm>
          <a:prstGeom prst="corner">
            <a:avLst>
              <a:gd name="adj1" fmla="val 52857"/>
              <a:gd name="adj2" fmla="val 50000"/>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custDataLst>
              <p:tags r:id="rId1"/>
            </p:custDataLst>
          </p:nvPr>
        </p:nvSpPr>
        <p:spPr>
          <a:xfrm>
            <a:off x="3546475" y="4059555"/>
            <a:ext cx="20248880" cy="7203440"/>
          </a:xfrm>
          <a:prstGeom prst="roundRect">
            <a:avLst>
              <a:gd name="adj" fmla="val 16969"/>
            </a:avLst>
          </a:prstGeom>
          <a:no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Autofit/>
          </a:bodyPr>
          <a:lstStyle/>
          <a:p>
            <a:pPr marL="571500" lvl="1" indent="-571500">
              <a:lnSpc>
                <a:spcPct val="120000"/>
              </a:lnSpc>
              <a:buFont typeface="Wingdings" panose="05000000000000000000" charset="0"/>
              <a:buChar char="Ø"/>
            </a:pPr>
            <a:r>
              <a:rPr lang="id-ID" altLang="en-US" sz="4800" spc="150" dirty="0">
                <a:solidFill>
                  <a:schemeClr val="bg1"/>
                </a:solidFill>
                <a:latin typeface="+mj-ea"/>
                <a:ea typeface="+mj-ea"/>
                <a:cs typeface="思源黑体 Regular" panose="02010600030101010101" charset="-122"/>
                <a:sym typeface="iekie jianheiti" panose="02000000000000000000" pitchFamily="2" charset="-128"/>
              </a:rPr>
              <a:t>提升自主创新能力</a:t>
            </a:r>
            <a:r>
              <a:rPr lang="zh-CN" altLang="id-ID" sz="4800" spc="150" dirty="0">
                <a:solidFill>
                  <a:schemeClr val="bg1"/>
                </a:solidFill>
                <a:latin typeface="+mj-ea"/>
                <a:ea typeface="+mj-ea"/>
                <a:cs typeface="思源黑体 Regular" panose="02010600030101010101" charset="-122"/>
                <a:sym typeface="iekie jianheiti" panose="02000000000000000000" pitchFamily="2" charset="-128"/>
              </a:rPr>
              <a:t>；</a:t>
            </a:r>
            <a:endParaRPr lang="id-ID" altLang="en-US" sz="4800" spc="150" dirty="0">
              <a:solidFill>
                <a:schemeClr val="bg1"/>
              </a:solidFill>
              <a:latin typeface="+mj-ea"/>
              <a:ea typeface="+mj-ea"/>
              <a:cs typeface="思源黑体 Regular" panose="02010600030101010101" charset="-122"/>
              <a:sym typeface="iekie jianheiti" panose="02000000000000000000" pitchFamily="2" charset="-128"/>
            </a:endParaRPr>
          </a:p>
          <a:p>
            <a:pPr marL="571500" lvl="1" indent="-571500">
              <a:lnSpc>
                <a:spcPct val="120000"/>
              </a:lnSpc>
              <a:buFont typeface="Wingdings" panose="05000000000000000000" charset="0"/>
              <a:buChar char="Ø"/>
            </a:pPr>
            <a:r>
              <a:rPr lang="id-ID" altLang="en-US" sz="4800" spc="150" dirty="0">
                <a:solidFill>
                  <a:schemeClr val="bg1"/>
                </a:solidFill>
                <a:latin typeface="+mj-ea"/>
                <a:ea typeface="+mj-ea"/>
                <a:cs typeface="思源黑体 Regular" panose="02010600030101010101" charset="-122"/>
                <a:sym typeface="iekie jianheiti" panose="02000000000000000000" pitchFamily="2" charset="-128"/>
              </a:rPr>
              <a:t>完善人才队伍建设</a:t>
            </a:r>
            <a:r>
              <a:rPr lang="zh-CN" altLang="id-ID" sz="4800" spc="150" dirty="0">
                <a:solidFill>
                  <a:schemeClr val="bg1"/>
                </a:solidFill>
                <a:latin typeface="+mj-ea"/>
                <a:ea typeface="+mj-ea"/>
                <a:cs typeface="思源黑体 Regular" panose="02010600030101010101" charset="-122"/>
                <a:sym typeface="iekie jianheiti" panose="02000000000000000000" pitchFamily="2" charset="-128"/>
              </a:rPr>
              <a:t>；</a:t>
            </a:r>
            <a:endParaRPr lang="id-ID" altLang="en-US" sz="4800" spc="150" dirty="0">
              <a:solidFill>
                <a:schemeClr val="bg1"/>
              </a:solidFill>
              <a:latin typeface="+mj-ea"/>
              <a:ea typeface="+mj-ea"/>
              <a:cs typeface="思源黑体 Regular" panose="02010600030101010101" charset="-122"/>
              <a:sym typeface="iekie jianheiti" panose="02000000000000000000" pitchFamily="2" charset="-128"/>
            </a:endParaRPr>
          </a:p>
          <a:p>
            <a:pPr marL="571500" lvl="1" indent="-571500">
              <a:lnSpc>
                <a:spcPct val="120000"/>
              </a:lnSpc>
              <a:buFont typeface="Wingdings" panose="05000000000000000000" charset="0"/>
              <a:buChar char="Ø"/>
            </a:pPr>
            <a:r>
              <a:rPr lang="id-ID" altLang="en-US" sz="4800" spc="150" dirty="0">
                <a:solidFill>
                  <a:schemeClr val="bg1"/>
                </a:solidFill>
                <a:latin typeface="+mj-ea"/>
                <a:ea typeface="+mj-ea"/>
                <a:cs typeface="思源黑体 Regular" panose="02010600030101010101" charset="-122"/>
                <a:sym typeface="iekie jianheiti" panose="02000000000000000000" pitchFamily="2" charset="-128"/>
              </a:rPr>
              <a:t>加强行业规范管理</a:t>
            </a:r>
            <a:r>
              <a:rPr lang="zh-CN" altLang="id-ID" sz="4800" spc="150" dirty="0">
                <a:solidFill>
                  <a:schemeClr val="bg1"/>
                </a:solidFill>
                <a:latin typeface="+mj-ea"/>
                <a:ea typeface="+mj-ea"/>
                <a:cs typeface="思源黑体 Regular" panose="02010600030101010101" charset="-122"/>
                <a:sym typeface="iekie jianheiti" panose="02000000000000000000" pitchFamily="2" charset="-128"/>
              </a:rPr>
              <a:t>；</a:t>
            </a:r>
            <a:endParaRPr lang="id-ID" altLang="en-US" sz="4800" spc="150" dirty="0">
              <a:solidFill>
                <a:schemeClr val="bg1"/>
              </a:solidFill>
              <a:latin typeface="+mj-ea"/>
              <a:ea typeface="+mj-ea"/>
              <a:cs typeface="思源黑体 Regular" panose="02010600030101010101" charset="-122"/>
              <a:sym typeface="iekie jianheiti" panose="02000000000000000000" pitchFamily="2" charset="-128"/>
            </a:endParaRPr>
          </a:p>
          <a:p>
            <a:pPr marL="0" lvl="1" indent="-571500">
              <a:lnSpc>
                <a:spcPct val="120000"/>
              </a:lnSpc>
              <a:buFont typeface="Wingdings" panose="05000000000000000000" charset="0"/>
              <a:buChar char="Ø"/>
            </a:pPr>
            <a:r>
              <a:rPr lang="id-ID" altLang="en-US" sz="4800" spc="150" dirty="0">
                <a:solidFill>
                  <a:schemeClr val="bg1"/>
                </a:solidFill>
                <a:latin typeface="+mj-ea"/>
                <a:ea typeface="+mj-ea"/>
                <a:cs typeface="思源黑体 Regular" panose="02010600030101010101" charset="-122"/>
                <a:sym typeface="iekie jianheiti" panose="02000000000000000000" pitchFamily="2" charset="-128"/>
              </a:rPr>
              <a:t>开展产学研合作</a:t>
            </a:r>
            <a:r>
              <a:rPr lang="zh-CN" altLang="id-ID" sz="4800" spc="150" dirty="0">
                <a:solidFill>
                  <a:schemeClr val="bg1"/>
                </a:solidFill>
                <a:latin typeface="+mj-ea"/>
                <a:ea typeface="+mj-ea"/>
                <a:cs typeface="思源黑体 Regular" panose="02010600030101010101" charset="-122"/>
                <a:sym typeface="iekie jianheiti" panose="02000000000000000000" pitchFamily="2" charset="-128"/>
              </a:rPr>
              <a:t>；</a:t>
            </a:r>
            <a:endParaRPr lang="zh-CN" altLang="id-ID" sz="4800" spc="150" dirty="0">
              <a:solidFill>
                <a:schemeClr val="bg1"/>
              </a:solidFill>
              <a:latin typeface="+mj-ea"/>
              <a:ea typeface="+mj-ea"/>
              <a:cs typeface="思源黑体 Regular" panose="02010600030101010101" charset="-122"/>
              <a:sym typeface="iekie jianheiti" panose="02000000000000000000" pitchFamily="2" charset="-128"/>
            </a:endParaRPr>
          </a:p>
          <a:p>
            <a:pPr marL="0" lvl="1" indent="-571500">
              <a:lnSpc>
                <a:spcPct val="120000"/>
              </a:lnSpc>
              <a:buFont typeface="Wingdings" panose="05000000000000000000" charset="0"/>
              <a:buChar char="Ø"/>
            </a:pPr>
            <a:r>
              <a:rPr lang="id-ID" altLang="en-US" sz="4800" spc="150" dirty="0">
                <a:solidFill>
                  <a:schemeClr val="bg1"/>
                </a:solidFill>
                <a:latin typeface="+mj-ea"/>
                <a:ea typeface="+mj-ea"/>
                <a:cs typeface="思源黑体 Regular" panose="02010600030101010101" charset="-122"/>
                <a:sym typeface="iekie jianheiti" panose="02000000000000000000" pitchFamily="2" charset="-128"/>
              </a:rPr>
              <a:t>完善政策扶持体系</a:t>
            </a:r>
            <a:r>
              <a:rPr lang="zh-CN" altLang="id-ID" sz="4800" spc="150" dirty="0">
                <a:solidFill>
                  <a:schemeClr val="bg1"/>
                </a:solidFill>
                <a:latin typeface="+mj-ea"/>
                <a:ea typeface="+mj-ea"/>
                <a:cs typeface="思源黑体 Regular" panose="02010600030101010101" charset="-122"/>
                <a:sym typeface="iekie jianheiti" panose="02000000000000000000" pitchFamily="2" charset="-128"/>
              </a:rPr>
              <a:t>；</a:t>
            </a:r>
            <a:endParaRPr lang="zh-CN" altLang="id-ID" sz="4800" spc="150" dirty="0">
              <a:solidFill>
                <a:schemeClr val="bg1"/>
              </a:solidFill>
              <a:latin typeface="+mj-ea"/>
              <a:ea typeface="+mj-ea"/>
              <a:cs typeface="思源黑体 Regular" panose="02010600030101010101" charset="-122"/>
              <a:sym typeface="iekie jianheiti" panose="02000000000000000000" pitchFamily="2" charset="-128"/>
            </a:endParaRPr>
          </a:p>
          <a:p>
            <a:pPr marL="0" lvl="1" indent="-571500">
              <a:lnSpc>
                <a:spcPct val="120000"/>
              </a:lnSpc>
              <a:buFont typeface="Wingdings" panose="05000000000000000000" charset="0"/>
              <a:buChar char="Ø"/>
            </a:pPr>
            <a:r>
              <a:rPr lang="id-ID" altLang="en-US" sz="4800" spc="150" dirty="0">
                <a:solidFill>
                  <a:schemeClr val="bg1"/>
                </a:solidFill>
                <a:latin typeface="+mj-ea"/>
                <a:ea typeface="+mj-ea"/>
                <a:cs typeface="思源黑体 Regular" panose="02010600030101010101" charset="-122"/>
                <a:sym typeface="iekie jianheiti" panose="02000000000000000000" pitchFamily="2" charset="-128"/>
              </a:rPr>
              <a:t>拓宽投融资渠道。</a:t>
            </a:r>
            <a:endParaRPr lang="id-ID" altLang="en-US" sz="4800" spc="150" dirty="0">
              <a:solidFill>
                <a:schemeClr val="bg1"/>
              </a:solidFill>
              <a:latin typeface="+mj-ea"/>
              <a:ea typeface="+mj-ea"/>
              <a:cs typeface="思源黑体 Regular" panose="02010600030101010101" charset="-122"/>
              <a:sym typeface="iekie jianheiti" panose="02000000000000000000" pitchFamily="2" charset="-128"/>
            </a:endParaRPr>
          </a:p>
          <a:p>
            <a:pPr marL="571500" indent="-571500">
              <a:lnSpc>
                <a:spcPct val="120000"/>
              </a:lnSpc>
              <a:buFont typeface="Wingdings" panose="05000000000000000000" charset="0"/>
              <a:buChar char="Ø"/>
            </a:pPr>
            <a:endParaRPr lang="id-ID" altLang="en-US" sz="4800" spc="150" dirty="0">
              <a:solidFill>
                <a:schemeClr val="bg1"/>
              </a:solidFill>
              <a:latin typeface="+mj-ea"/>
              <a:ea typeface="+mj-ea"/>
              <a:cs typeface="思源黑体 Regular" panose="02010600030101010101" charset="-122"/>
              <a:sym typeface="iekie jianheiti" panose="02000000000000000000" pitchFamily="2" charset="-128"/>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996" y="89"/>
            <a:ext cx="26072657" cy="14580062"/>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670"/>
            <a:ext cx="818505" cy="1163941"/>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518285" y="783590"/>
            <a:ext cx="9566275" cy="922020"/>
          </a:xfrm>
          <a:prstGeom prst="rect">
            <a:avLst/>
          </a:prstGeom>
          <a:noFill/>
        </p:spPr>
        <p:txBody>
          <a:bodyPr wrap="square">
            <a:spAutoFit/>
            <a:scene3d>
              <a:camera prst="orthographicFront"/>
              <a:lightRig rig="threePt" dir="t"/>
            </a:scene3d>
            <a:sp3d contourW="12700"/>
          </a:bodyPr>
          <a:lstStyle/>
          <a:p>
            <a:pPr>
              <a:defRPr/>
            </a:pPr>
            <a:r>
              <a:rPr lang="zh-CN" altLang="en-US" sz="5400" dirty="0">
                <a:solidFill>
                  <a:schemeClr val="bg1"/>
                </a:solidFill>
                <a:latin typeface="+mj-ea"/>
                <a:ea typeface="+mj-ea"/>
                <a:cs typeface="思源黑体 Regular" panose="02010600030101010101" charset="-122"/>
                <a:sym typeface="+mn-ea"/>
              </a:rPr>
              <a:t>物流机器人的发展前景</a:t>
            </a:r>
            <a:endParaRPr lang="zh-CN" altLang="en-US" sz="5400" dirty="0">
              <a:solidFill>
                <a:schemeClr val="bg1"/>
              </a:solidFill>
              <a:latin typeface="+mj-ea"/>
              <a:ea typeface="+mj-ea"/>
              <a:cs typeface="思源黑体 Regular" panose="02010600030101010101" charset="-122"/>
              <a:sym typeface="+mn-ea"/>
            </a:endParaRPr>
          </a:p>
        </p:txBody>
      </p:sp>
      <p:sp>
        <p:nvSpPr>
          <p:cNvPr id="10" name="矩形 9"/>
          <p:cNvSpPr/>
          <p:nvPr/>
        </p:nvSpPr>
        <p:spPr>
          <a:xfrm>
            <a:off x="11231245" y="4084320"/>
            <a:ext cx="13903325" cy="6812915"/>
          </a:xfrm>
          <a:prstGeom prst="rect">
            <a:avLst/>
          </a:prstGeom>
          <a:noFill/>
          <a:ln w="85725">
            <a:solidFill>
              <a:srgbClr val="820508"/>
            </a:solidFill>
          </a:ln>
          <a:extLst>
            <a:ext uri="{909E8E84-426E-40DD-AFC4-6F175D3DCCD1}">
              <a14:hiddenFill xmlns:a14="http://schemas.microsoft.com/office/drawing/2010/main">
                <a:solidFill>
                  <a:srgbClr val="82050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300869" y="2944549"/>
            <a:ext cx="1645900" cy="1645900"/>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774170" y="4474210"/>
            <a:ext cx="12816840" cy="5631180"/>
          </a:xfrm>
          <a:prstGeom prst="rect">
            <a:avLst/>
          </a:prstGeom>
          <a:noFill/>
        </p:spPr>
        <p:txBody>
          <a:bodyPr wrap="square" rtlCol="0">
            <a:spAutoFit/>
          </a:bodyPr>
          <a:lstStyle/>
          <a:p>
            <a:pPr algn="l"/>
            <a:r>
              <a:rPr lang="zh-CN" altLang="en-US" sz="3600">
                <a:solidFill>
                  <a:schemeClr val="bg1"/>
                </a:solidFill>
              </a:rPr>
              <a:t>近年来，在电子商务、新零售等新兴商业模式创新发展需求的拉动下，在智能制造、智慧物流等发展理念的引领下，在人工智能、物联网、大数据、云计算等新技术的驱动下，物流机器人行业一路高歌猛进，行业内呈现如火如荼景象。</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智能物流成为技术发展的必然方向，未来物流机器人将更加智能化和柔性化，环境感知能力将会进一步增强，大大提高整体的仓储物流运作效率，帮助企业进一步实现数字化、智能化的敏捷供应链。从无人仓库到最后一公里配送，贯穿于物流作业的始末，助力物流行业加速进化，形成全新的物流生态系统。</a:t>
            </a:r>
            <a:endParaRPr lang="zh-CN" altLang="en-US" sz="3600">
              <a:solidFill>
                <a:schemeClr val="bg1"/>
              </a:solidFill>
            </a:endParaRPr>
          </a:p>
        </p:txBody>
      </p:sp>
      <p:pic>
        <p:nvPicPr>
          <p:cNvPr id="4" name="图片 3" descr="QQ图片20211218142524"/>
          <p:cNvPicPr>
            <a:picLocks noChangeAspect="1"/>
          </p:cNvPicPr>
          <p:nvPr/>
        </p:nvPicPr>
        <p:blipFill>
          <a:blip r:embed="rId1"/>
          <a:stretch>
            <a:fillRect/>
          </a:stretch>
        </p:blipFill>
        <p:spPr>
          <a:xfrm>
            <a:off x="2508885" y="4590415"/>
            <a:ext cx="8058150" cy="540067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209"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流程图: 手动输入 6"/>
          <p:cNvSpPr/>
          <p:nvPr/>
        </p:nvSpPr>
        <p:spPr>
          <a:xfrm rot="5400000">
            <a:off x="4413250" y="1993900"/>
            <a:ext cx="3083560" cy="11968480"/>
          </a:xfrm>
          <a:prstGeom prst="flowChartManualInpu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5">
                <a:latin typeface="思源黑体 Regular" panose="02010600030101010101" charset="-122"/>
                <a:ea typeface="思源黑体 Regular" panose="02010600030101010101" charset="-122"/>
                <a:cs typeface="思源黑体 Regular" panose="02010600030101010101" charset="-122"/>
              </a:rPr>
              <a:t>78</a:t>
            </a:r>
            <a:endParaRPr lang="en-US" altLang="zh-CN" sz="1795">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2213064" y="2635998"/>
            <a:ext cx="11761094" cy="7724140"/>
          </a:xfrm>
          <a:prstGeom prst="rect">
            <a:avLst/>
          </a:prstGeom>
          <a:noFill/>
        </p:spPr>
        <p:txBody>
          <a:bodyPr wrap="square" rtlCol="0">
            <a:spAutoFit/>
          </a:bodyPr>
          <a:lstStyle/>
          <a:p>
            <a:r>
              <a:rPr lang="en-US" altLang="zh-CN" sz="49600" b="1" dirty="0">
                <a:solidFill>
                  <a:schemeClr val="bg1"/>
                </a:solidFill>
                <a:effectLst>
                  <a:innerShdw blurRad="63500" dist="50800" dir="16200000">
                    <a:prstClr val="black">
                      <a:alpha val="50000"/>
                    </a:prstClr>
                  </a:innerShdw>
                </a:effectLst>
                <a:latin typeface="思源黑体 Regular" panose="02010600030101010101" charset="-122"/>
                <a:ea typeface="思源黑体 Regular" panose="02010600030101010101" charset="-122"/>
                <a:cs typeface="思源黑体 Regular" panose="02010600030101010101" charset="-122"/>
              </a:rPr>
              <a:t>01</a:t>
            </a:r>
            <a:endParaRPr lang="en-US" altLang="zh-CN" sz="49600" b="1" dirty="0">
              <a:solidFill>
                <a:schemeClr val="bg1"/>
              </a:solidFill>
              <a:effectLst>
                <a:innerShdw blurRad="63500" dist="50800" dir="16200000">
                  <a:prstClr val="black">
                    <a:alpha val="50000"/>
                  </a:prstClr>
                </a:innerShdw>
              </a:effectLst>
              <a:latin typeface="思源黑体 Regular" panose="02010600030101010101" charset="-122"/>
              <a:ea typeface="思源黑体 Regular" panose="02010600030101010101" charset="-122"/>
              <a:cs typeface="思源黑体 Regular" panose="02010600030101010101" charset="-122"/>
            </a:endParaRPr>
          </a:p>
        </p:txBody>
      </p:sp>
      <p:sp>
        <p:nvSpPr>
          <p:cNvPr id="59" name="矩形 58"/>
          <p:cNvSpPr/>
          <p:nvPr/>
        </p:nvSpPr>
        <p:spPr>
          <a:xfrm>
            <a:off x="12808585" y="5202555"/>
            <a:ext cx="9055100" cy="1139190"/>
          </a:xfrm>
          <a:prstGeom prst="rect">
            <a:avLst/>
          </a:prstGeom>
        </p:spPr>
        <p:txBody>
          <a:bodyPr wrap="square">
            <a:spAutoFit/>
          </a:bodyPr>
          <a:lstStyle/>
          <a:p>
            <a:r>
              <a:rPr lang="zh-CN" altLang="en-US" sz="6805" b="1" dirty="0">
                <a:solidFill>
                  <a:schemeClr val="bg1"/>
                </a:solidFill>
                <a:sym typeface="+mn-lt"/>
              </a:rPr>
              <a:t>物流机器人发展概述</a:t>
            </a:r>
            <a:endParaRPr lang="zh-CN" altLang="en-US" sz="6805" dirty="0">
              <a:solidFill>
                <a:schemeClr val="bg1"/>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60" name="文本框 59"/>
          <p:cNvSpPr txBox="1"/>
          <p:nvPr/>
        </p:nvSpPr>
        <p:spPr>
          <a:xfrm>
            <a:off x="12808577" y="6341629"/>
            <a:ext cx="9341982" cy="6140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3400" dirty="0">
                <a:solidFill>
                  <a:schemeClr val="bg1">
                    <a:alpha val="76000"/>
                  </a:schemeClr>
                </a:solidFill>
                <a:latin typeface="思源黑体 Regular" panose="02010600030101010101" charset="-122"/>
                <a:sym typeface="iekie jianheiti" panose="02000000000000000000" pitchFamily="2" charset="-128"/>
              </a:rPr>
              <a:t>Overview of logistics robot development</a:t>
            </a:r>
            <a:endParaRPr lang="en-US" altLang="zh-CN"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24844"/>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流程图: 手动输入 6"/>
          <p:cNvSpPr/>
          <p:nvPr/>
        </p:nvSpPr>
        <p:spPr>
          <a:xfrm rot="5400000">
            <a:off x="-69853" y="24845"/>
            <a:ext cx="14719947" cy="14580241"/>
          </a:xfrm>
          <a:prstGeom prst="flowChartManualInput">
            <a:avLst/>
          </a:prstGeom>
          <a:solidFill>
            <a:srgbClr val="9400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文本框 5"/>
          <p:cNvSpPr txBox="1"/>
          <p:nvPr/>
        </p:nvSpPr>
        <p:spPr>
          <a:xfrm>
            <a:off x="5735684" y="4901030"/>
            <a:ext cx="14665033" cy="1861185"/>
          </a:xfrm>
          <a:prstGeom prst="rect">
            <a:avLst/>
          </a:prstGeom>
          <a:noFill/>
        </p:spPr>
        <p:txBody>
          <a:bodyPr wrap="square" rtlCol="0">
            <a:spAutoFit/>
          </a:bodyPr>
          <a:lstStyle/>
          <a:p>
            <a:pPr algn="ctr"/>
            <a:r>
              <a:rPr lang="en-US" altLang="zh-CN" sz="11500" b="1" dirty="0">
                <a:solidFill>
                  <a:schemeClr val="bg1"/>
                </a:solidFill>
                <a:latin typeface="思源黑体 Regular" panose="02010600030101010101" charset="-122"/>
                <a:ea typeface="思源黑体 Regular" panose="02010600030101010101" charset="-122"/>
                <a:cs typeface="思源黑体 Regular" panose="02010600030101010101" charset="-122"/>
              </a:rPr>
              <a:t>THANK YOU!</a:t>
            </a:r>
            <a:endParaRPr lang="en-US" altLang="zh-CN" sz="11500" b="1"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9" name="文本占位符 2"/>
          <p:cNvSpPr txBox="1"/>
          <p:nvPr/>
        </p:nvSpPr>
        <p:spPr>
          <a:xfrm>
            <a:off x="6636852" y="7013094"/>
            <a:ext cx="12734419" cy="1014730"/>
          </a:xfrm>
          <a:prstGeom prst="rect">
            <a:avLst/>
          </a:prstGeom>
          <a:noFill/>
        </p:spPr>
        <p:txBody>
          <a:bodyPr vert="horz" wrap="square" lIns="91451" tIns="45724" rIns="91451" bIns="45724"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ysClr val="window" lastClr="FFFFFF"/>
                </a:solidFill>
                <a:effectLst>
                  <a:outerShdw blurRad="38100" dist="38100" dir="2700000" algn="tl">
                    <a:srgbClr val="000000">
                      <a:alpha val="43137"/>
                    </a:srgbClr>
                  </a:outerShdw>
                </a:effectLst>
                <a:latin typeface="方正黑体_GBK" panose="03000509000000000000" charset="-122"/>
                <a:ea typeface="方正黑体_GBK" panose="03000509000000000000" charset="-122"/>
                <a:cs typeface="方正黑体_GBK" panose="03000509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方正黑体_GBK" panose="03000509000000000000"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方正黑体_GBK" panose="03000509000000000000"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方正黑体_GBK" panose="03000509000000000000" charset="-122"/>
                <a:ea typeface="+mn-ea"/>
                <a:cs typeface="+mn-ea"/>
              </a:defRPr>
            </a:lvl9pPr>
          </a:lstStyle>
          <a:p>
            <a:pPr marL="0" indent="0" algn="ctr">
              <a:lnSpc>
                <a:spcPct val="150000"/>
              </a:lnSpc>
              <a:buNone/>
            </a:pPr>
            <a:r>
              <a:rPr lang="en-US" altLang="zh-CN" sz="2000" b="0" cap="all" dirty="0">
                <a:solidFill>
                  <a:schemeClr val="bg1">
                    <a:lumMod val="95000"/>
                  </a:schemeClr>
                </a:solidFill>
                <a:effectLst/>
                <a:uFillTx/>
                <a:latin typeface="思源黑体 Regular" panose="02010600030101010101" charset="-122"/>
                <a:ea typeface="思源黑体 Regular" panose="02010600030101010101" charset="-122"/>
                <a:cs typeface="思源黑体 Regular" panose="02010600030101010101" charset="-122"/>
                <a:sym typeface="+mn-ea"/>
              </a:rPr>
              <a:t>Creative gradient general ppt template suitable for summary of enterprie work, summary report, personal job search report, etc</a:t>
            </a:r>
            <a:endParaRPr lang="en-US" altLang="zh-CN" sz="2000" b="0" cap="all" dirty="0">
              <a:solidFill>
                <a:schemeClr val="bg1">
                  <a:lumMod val="95000"/>
                </a:schemeClr>
              </a:solidFill>
              <a:effectLst/>
              <a:uFillTx/>
              <a:latin typeface="思源黑体 Regular" panose="02010600030101010101" charset="-122"/>
              <a:ea typeface="思源黑体 Regular" panose="02010600030101010101" charset="-122"/>
              <a:cs typeface="思源黑体 Regular" panose="02010600030101010101" charset="-122"/>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26289635" cy="14580235"/>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7" name="文本框 16"/>
          <p:cNvSpPr txBox="1"/>
          <p:nvPr/>
        </p:nvSpPr>
        <p:spPr>
          <a:xfrm>
            <a:off x="1386205" y="1625600"/>
            <a:ext cx="7707630" cy="521970"/>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800" dirty="0">
                <a:solidFill>
                  <a:schemeClr val="bg1"/>
                </a:solidFill>
                <a:latin typeface="思源黑体 Regular" panose="02010600030101010101" charset="-122"/>
                <a:ea typeface="思源黑体 Regular" panose="02010600030101010101" charset="-122"/>
                <a:cs typeface="思源黑体 Regular" panose="02010600030101010101" charset="-122"/>
              </a:rPr>
              <a:t> What is logistics robot</a:t>
            </a:r>
            <a:r>
              <a:rPr lang="zh-CN" altLang="en-US" sz="2800" dirty="0">
                <a:solidFill>
                  <a:schemeClr val="bg1"/>
                </a:solidFill>
                <a:latin typeface="思源黑体 Regular" panose="02010600030101010101" charset="-122"/>
                <a:ea typeface="思源黑体 Regular" panose="02010600030101010101" charset="-122"/>
                <a:cs typeface="思源黑体 Regular" panose="02010600030101010101" charset="-122"/>
              </a:rPr>
              <a:t>？</a:t>
            </a:r>
            <a:endParaRPr lang="zh-CN" altLang="en-US" sz="28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1303020" y="661035"/>
            <a:ext cx="7790815"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rgbClr val="F0F0F0"/>
                </a:solidFill>
                <a:latin typeface="+mj-ea"/>
                <a:ea typeface="+mj-ea"/>
                <a:sym typeface="+mn-ea"/>
              </a:rPr>
              <a:t>什么是物流机器人？</a:t>
            </a:r>
            <a:endParaRPr lang="zh-CN" altLang="en-US" sz="6000" dirty="0">
              <a:solidFill>
                <a:srgbClr val="F0F0F0"/>
              </a:solidFill>
              <a:latin typeface="+mj-ea"/>
              <a:ea typeface="+mj-ea"/>
              <a:cs typeface="思源黑体 Regular" panose="02010600030101010101" charset="-122"/>
              <a:sym typeface="+mn-ea"/>
            </a:endParaRPr>
          </a:p>
        </p:txBody>
      </p:sp>
      <p:sp>
        <p:nvSpPr>
          <p:cNvPr id="12" name="L 形 11"/>
          <p:cNvSpPr/>
          <p:nvPr/>
        </p:nvSpPr>
        <p:spPr>
          <a:xfrm flipH="1">
            <a:off x="12936855" y="12318365"/>
            <a:ext cx="11254740" cy="823595"/>
          </a:xfrm>
          <a:prstGeom prst="corner">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20"/>
          <p:cNvSpPr txBox="1"/>
          <p:nvPr/>
        </p:nvSpPr>
        <p:spPr>
          <a:xfrm>
            <a:off x="13388975" y="3719830"/>
            <a:ext cx="10602595" cy="8310245"/>
          </a:xfrm>
          <a:prstGeom prst="rect">
            <a:avLst/>
          </a:prstGeom>
          <a:noFill/>
        </p:spPr>
        <p:txBody>
          <a:bodyPr wrap="square" lIns="0" tIns="0" rIns="0" bIns="0" rtlCol="0">
            <a:spAutoFit/>
          </a:bodyPr>
          <a:lstStyle/>
          <a:p>
            <a:pPr algn="just">
              <a:lnSpc>
                <a:spcPct val="150000"/>
              </a:lnSpc>
            </a:pPr>
            <a:r>
              <a:rPr lang="zh-CN" altLang="en-US"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sym typeface="+mn-ea"/>
              </a:rPr>
              <a:t>机器人，是指通过指令和预先设计的程序，自动执行一系列复杂工作的装置。国际机器人联合会（</a:t>
            </a:r>
            <a:r>
              <a:rPr lang="en-US" altLang="zh-CN"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sym typeface="+mn-ea"/>
              </a:rPr>
              <a:t>IRF</a:t>
            </a:r>
            <a:r>
              <a:rPr lang="zh-CN" altLang="en-US"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sym typeface="+mn-ea"/>
              </a:rPr>
              <a:t>）将机器人分为两大类：</a:t>
            </a:r>
            <a:r>
              <a:rPr lang="zh-CN" altLang="en-US" sz="4000" dirty="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cs typeface="微软雅黑" panose="020B0503020204020204" pitchFamily="34" charset="-122"/>
                <a:sym typeface="+mn-ea"/>
              </a:rPr>
              <a:t>工业机器人、服务机器人</a:t>
            </a:r>
            <a:r>
              <a:rPr lang="zh-CN" altLang="en-US"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sym typeface="+mn-ea"/>
              </a:rPr>
              <a:t>。物流机器人属于工业机器人的范畴。</a:t>
            </a:r>
            <a:endParaRPr lang="zh-CN" altLang="en-US"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pPr>
            <a:endParaRPr lang="zh-CN" altLang="en-US"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pPr>
            <a:r>
              <a:rPr lang="zh-CN" altLang="en-US"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sym typeface="+mn-ea"/>
              </a:rPr>
              <a:t>物流机器人，是指应用于</a:t>
            </a:r>
            <a:r>
              <a:rPr lang="zh-CN" altLang="en-US" sz="4000" dirty="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cs typeface="微软雅黑" panose="020B0503020204020204" pitchFamily="34" charset="-122"/>
                <a:sym typeface="+mn-ea"/>
              </a:rPr>
              <a:t>仓库、分拣中心、以及运输途中</a:t>
            </a:r>
            <a:r>
              <a:rPr lang="zh-CN" altLang="en-US"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sym typeface="+mn-ea"/>
              </a:rPr>
              <a:t>等场景的，用于货物转移，操作的机器人。</a:t>
            </a:r>
            <a:endParaRPr lang="zh-CN" altLang="en-US" sz="4000" dirty="0">
              <a:solidFill>
                <a:srgbClr val="F0F0F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L 形 20"/>
          <p:cNvSpPr/>
          <p:nvPr/>
        </p:nvSpPr>
        <p:spPr>
          <a:xfrm flipH="1" flipV="1">
            <a:off x="12936855" y="2939415"/>
            <a:ext cx="11254105" cy="780415"/>
          </a:xfrm>
          <a:prstGeom prst="corner">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占位符 4" descr="物流机器人"/>
          <p:cNvPicPr>
            <a:picLocks noGrp="1" noChangeAspect="1"/>
          </p:cNvPicPr>
          <p:nvPr>
            <p:ph type="pic" idx="1"/>
          </p:nvPr>
        </p:nvPicPr>
        <p:blipFill>
          <a:blip r:embed="rId1"/>
          <a:stretch>
            <a:fillRect/>
          </a:stretch>
        </p:blipFill>
        <p:spPr>
          <a:xfrm>
            <a:off x="1386205" y="2538730"/>
            <a:ext cx="10278745" cy="6057900"/>
          </a:xfrm>
          <a:prstGeom prst="rect">
            <a:avLst/>
          </a:prstGeom>
        </p:spPr>
      </p:pic>
      <p:pic>
        <p:nvPicPr>
          <p:cNvPr id="8" name="图片 7" descr="QQ图片20211218104303"/>
          <p:cNvPicPr>
            <a:picLocks noChangeAspect="1"/>
          </p:cNvPicPr>
          <p:nvPr/>
        </p:nvPicPr>
        <p:blipFill>
          <a:blip r:embed="rId2"/>
          <a:stretch>
            <a:fillRect/>
          </a:stretch>
        </p:blipFill>
        <p:spPr>
          <a:xfrm>
            <a:off x="2788285" y="9098915"/>
            <a:ext cx="7475220" cy="4043045"/>
          </a:xfrm>
          <a:prstGeom prst="rect">
            <a:avLst/>
          </a:prstGeom>
        </p:spPr>
      </p:pic>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26289635" cy="14580235"/>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86205" y="1625600"/>
            <a:ext cx="7707630" cy="521970"/>
          </a:xfrm>
          <a:prstGeom prst="rect">
            <a:avLst/>
          </a:prstGeom>
          <a:noFill/>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800" dirty="0">
                <a:solidFill>
                  <a:schemeClr val="bg1"/>
                </a:solidFill>
                <a:latin typeface="思源黑体 Regular" panose="02010600030101010101" charset="-122"/>
                <a:ea typeface="思源黑体 Regular" panose="02010600030101010101" charset="-122"/>
                <a:cs typeface="思源黑体 Regular" panose="02010600030101010101" charset="-122"/>
              </a:rPr>
              <a:t> What is logistics robot</a:t>
            </a:r>
            <a:r>
              <a:rPr lang="zh-CN" altLang="en-US" sz="2800" dirty="0">
                <a:solidFill>
                  <a:schemeClr val="bg1"/>
                </a:solidFill>
                <a:latin typeface="思源黑体 Regular" panose="02010600030101010101" charset="-122"/>
                <a:ea typeface="思源黑体 Regular" panose="02010600030101010101" charset="-122"/>
                <a:cs typeface="思源黑体 Regular" panose="02010600030101010101" charset="-122"/>
              </a:rPr>
              <a:t>？</a:t>
            </a:r>
            <a:endParaRPr lang="zh-CN" altLang="en-US" sz="2800" dirty="0">
              <a:solidFill>
                <a:schemeClr val="bg1"/>
              </a:solidFill>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1303020" y="661035"/>
            <a:ext cx="7790815"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rgbClr val="F0F0F0"/>
                </a:solidFill>
                <a:latin typeface="+mj-ea"/>
                <a:ea typeface="+mj-ea"/>
                <a:sym typeface="+mn-ea"/>
              </a:rPr>
              <a:t>什么是物流机器人？</a:t>
            </a:r>
            <a:endParaRPr lang="zh-CN" altLang="en-US" sz="6000" dirty="0">
              <a:solidFill>
                <a:srgbClr val="F0F0F0"/>
              </a:solidFill>
              <a:latin typeface="+mj-ea"/>
              <a:ea typeface="+mj-ea"/>
              <a:cs typeface="思源黑体 Regular" panose="02010600030101010101" charset="-122"/>
              <a:sym typeface="+mn-ea"/>
            </a:endParaRPr>
          </a:p>
        </p:txBody>
      </p:sp>
      <p:sp>
        <p:nvSpPr>
          <p:cNvPr id="12" name="L 形 11"/>
          <p:cNvSpPr/>
          <p:nvPr/>
        </p:nvSpPr>
        <p:spPr>
          <a:xfrm flipH="1">
            <a:off x="12937490" y="10614660"/>
            <a:ext cx="11254740" cy="823595"/>
          </a:xfrm>
          <a:prstGeom prst="corner">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20"/>
          <p:cNvSpPr txBox="1"/>
          <p:nvPr/>
        </p:nvSpPr>
        <p:spPr>
          <a:xfrm>
            <a:off x="13263245" y="2673350"/>
            <a:ext cx="10602595" cy="9233535"/>
          </a:xfrm>
          <a:prstGeom prst="rect">
            <a:avLst/>
          </a:prstGeom>
          <a:noFill/>
        </p:spPr>
        <p:txBody>
          <a:bodyPr wrap="square" lIns="0" tIns="0" rIns="0" bIns="0" rtlCol="0">
            <a:spAutoFit/>
          </a:bodyPr>
          <a:lstStyle/>
          <a:p>
            <a:pPr algn="just">
              <a:lnSpc>
                <a:spcPct val="150000"/>
              </a:lnSpc>
            </a:pPr>
            <a:r>
              <a:rPr lang="zh-CN" altLang="en-US" sz="4000" dirty="0">
                <a:solidFill>
                  <a:schemeClr val="bg1"/>
                </a:solidFill>
                <a:effectLst/>
                <a:latin typeface="+mj-ea"/>
                <a:ea typeface="+mj-ea"/>
                <a:sym typeface="+mn-ea"/>
              </a:rPr>
              <a:t>目前，</a:t>
            </a:r>
            <a:r>
              <a:rPr lang="zh-CN" altLang="en-US" sz="4000" b="1" dirty="0">
                <a:solidFill>
                  <a:schemeClr val="bg1"/>
                </a:solidFill>
                <a:effectLst/>
                <a:latin typeface="+mj-ea"/>
                <a:ea typeface="+mj-ea"/>
                <a:sym typeface="+mn-ea"/>
              </a:rPr>
              <a:t>机器人技术在物流中的应用</a:t>
            </a:r>
            <a:r>
              <a:rPr lang="zh-CN" altLang="en-US" sz="4000" dirty="0">
                <a:solidFill>
                  <a:schemeClr val="bg1"/>
                </a:solidFill>
                <a:effectLst/>
                <a:latin typeface="+mj-ea"/>
                <a:ea typeface="+mj-ea"/>
                <a:sym typeface="+mn-ea"/>
              </a:rPr>
              <a:t>主要集中在</a:t>
            </a:r>
            <a:r>
              <a:rPr lang="zh-CN" altLang="en-US" sz="4000" b="1" dirty="0">
                <a:gradFill>
                  <a:gsLst>
                    <a:gs pos="21000">
                      <a:srgbClr val="53575C"/>
                    </a:gs>
                    <a:gs pos="88000">
                      <a:srgbClr val="C5C7CA"/>
                    </a:gs>
                  </a:gsLst>
                  <a:lin ang="5400000"/>
                </a:gradFill>
                <a:effectLst/>
                <a:latin typeface="+mj-ea"/>
                <a:ea typeface="+mj-ea"/>
                <a:sym typeface="+mn-ea"/>
              </a:rPr>
              <a:t>包装码垛，装卸搬运</a:t>
            </a:r>
            <a:r>
              <a:rPr lang="zh-CN" altLang="en-US" sz="4000" dirty="0">
                <a:solidFill>
                  <a:schemeClr val="bg1"/>
                </a:solidFill>
                <a:effectLst/>
                <a:latin typeface="+mj-ea"/>
                <a:ea typeface="+mj-ea"/>
                <a:sym typeface="+mn-ea"/>
              </a:rPr>
              <a:t>两个作业环节，随着新型机器人技术的不断涌现，其他物流领域比如</a:t>
            </a:r>
            <a:r>
              <a:rPr lang="zh-CN" altLang="en-US" sz="4000" b="1" dirty="0">
                <a:gradFill>
                  <a:gsLst>
                    <a:gs pos="21000">
                      <a:srgbClr val="53575C"/>
                    </a:gs>
                    <a:gs pos="88000">
                      <a:srgbClr val="C5C7CA"/>
                    </a:gs>
                  </a:gsLst>
                  <a:lin ang="5400000"/>
                </a:gradFill>
                <a:effectLst/>
                <a:latin typeface="+mj-ea"/>
                <a:ea typeface="+mj-ea"/>
                <a:sym typeface="+mn-ea"/>
              </a:rPr>
              <a:t>仓储，运输和配送管理</a:t>
            </a:r>
            <a:r>
              <a:rPr lang="zh-CN" altLang="en-US" sz="4000" dirty="0">
                <a:solidFill>
                  <a:schemeClr val="bg1"/>
                </a:solidFill>
                <a:effectLst/>
                <a:latin typeface="+mj-ea"/>
                <a:ea typeface="+mj-ea"/>
                <a:sym typeface="+mn-ea"/>
              </a:rPr>
              <a:t>也出现了机器人的应用案例。</a:t>
            </a:r>
            <a:endParaRPr lang="zh-CN" altLang="en-US" sz="4000" dirty="0">
              <a:solidFill>
                <a:schemeClr val="bg1"/>
              </a:solidFill>
              <a:effectLst/>
              <a:latin typeface="+mj-ea"/>
              <a:ea typeface="+mj-ea"/>
              <a:sym typeface="+mn-ea"/>
            </a:endParaRPr>
          </a:p>
          <a:p>
            <a:pPr algn="l" fontAlgn="auto">
              <a:lnSpc>
                <a:spcPct val="150000"/>
              </a:lnSpc>
            </a:pPr>
            <a:br>
              <a:rPr lang="zh-CN" altLang="en-US" sz="4000" dirty="0">
                <a:latin typeface="华文中宋" panose="02010600040101010101" charset="-122"/>
                <a:ea typeface="华文中宋" panose="02010600040101010101" charset="-122"/>
                <a:sym typeface="+mn-ea"/>
              </a:rPr>
            </a:br>
            <a:r>
              <a:rPr lang="zh-CN" altLang="en-US" sz="4000" dirty="0">
                <a:solidFill>
                  <a:schemeClr val="bg1"/>
                </a:solidFill>
                <a:latin typeface="+mj-ea"/>
                <a:ea typeface="+mj-ea"/>
                <a:cs typeface="+mj-ea"/>
                <a:sym typeface="+mn-ea"/>
              </a:rPr>
              <a:t>物流机器人逐渐被认为是 物流及供应链相关企业数字化与自动化进程中重要的智能基础设施。</a:t>
            </a:r>
            <a:br>
              <a:rPr lang="zh-CN" altLang="en-US" sz="4000" dirty="0">
                <a:latin typeface="+mj-ea"/>
                <a:ea typeface="+mj-ea"/>
                <a:cs typeface="+mj-ea"/>
                <a:sym typeface="+mn-ea"/>
              </a:rPr>
            </a:br>
            <a:endParaRPr lang="zh-CN" altLang="en-US" sz="4000" dirty="0">
              <a:latin typeface="+mj-ea"/>
              <a:ea typeface="+mj-ea"/>
              <a:cs typeface="+mj-ea"/>
            </a:endParaRPr>
          </a:p>
          <a:p>
            <a:pPr algn="just">
              <a:lnSpc>
                <a:spcPct val="150000"/>
              </a:lnSpc>
            </a:pPr>
            <a:endParaRPr lang="zh-CN" altLang="en-US" sz="4000" dirty="0">
              <a:solidFill>
                <a:srgbClr val="F0F0F0"/>
              </a:solidFill>
              <a:latin typeface="+mj-ea"/>
              <a:ea typeface="+mj-ea"/>
              <a:cs typeface="+mj-ea"/>
              <a:sym typeface="+mn-ea"/>
            </a:endParaRPr>
          </a:p>
        </p:txBody>
      </p:sp>
      <p:sp>
        <p:nvSpPr>
          <p:cNvPr id="21" name="L 形 20"/>
          <p:cNvSpPr/>
          <p:nvPr/>
        </p:nvSpPr>
        <p:spPr>
          <a:xfrm flipH="1" flipV="1">
            <a:off x="12937490" y="2147570"/>
            <a:ext cx="11254105" cy="780415"/>
          </a:xfrm>
          <a:prstGeom prst="corner">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R-C"/>
          <p:cNvPicPr>
            <a:picLocks noChangeAspect="1"/>
          </p:cNvPicPr>
          <p:nvPr/>
        </p:nvPicPr>
        <p:blipFill>
          <a:blip r:embed="rId1"/>
          <a:stretch>
            <a:fillRect/>
          </a:stretch>
        </p:blipFill>
        <p:spPr>
          <a:xfrm>
            <a:off x="2109470" y="3512820"/>
            <a:ext cx="10440035" cy="755332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834" y="168"/>
            <a:ext cx="26072657" cy="14580062"/>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670"/>
            <a:ext cx="818505" cy="1163941"/>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08710" y="783590"/>
            <a:ext cx="11738610" cy="1106805"/>
          </a:xfrm>
          <a:prstGeom prst="rect">
            <a:avLst/>
          </a:prstGeom>
          <a:noFill/>
        </p:spPr>
        <p:txBody>
          <a:bodyPr wrap="square">
            <a:spAutoFit/>
            <a:scene3d>
              <a:camera prst="orthographicFront"/>
              <a:lightRig rig="threePt" dir="t"/>
            </a:scene3d>
            <a:sp3d contourW="12700"/>
          </a:bodyPr>
          <a:lstStyle/>
          <a:p>
            <a:pPr>
              <a:defRPr/>
            </a:pPr>
            <a:r>
              <a:rPr lang="zh-CN" altLang="en-US" sz="6600">
                <a:solidFill>
                  <a:schemeClr val="bg1"/>
                </a:solidFill>
                <a:sym typeface="+mn-ea"/>
              </a:rPr>
              <a:t>物流机器人涉及的技术</a:t>
            </a:r>
            <a:endParaRPr lang="zh-CN" altLang="en-US" sz="6600" dirty="0">
              <a:solidFill>
                <a:schemeClr val="bg1"/>
              </a:solidFill>
              <a:latin typeface="思源黑体 Regular" panose="02010600030101010101" charset="-122"/>
              <a:ea typeface="思源黑体 Regular" panose="02010600030101010101" charset="-122"/>
              <a:cs typeface="思源黑体 Regular" panose="02010600030101010101" charset="-122"/>
              <a:sym typeface="+mn-ea"/>
            </a:endParaRPr>
          </a:p>
        </p:txBody>
      </p:sp>
      <p:sp>
        <p:nvSpPr>
          <p:cNvPr id="5" name="矩形 4"/>
          <p:cNvSpPr/>
          <p:nvPr/>
        </p:nvSpPr>
        <p:spPr>
          <a:xfrm>
            <a:off x="969645" y="4042410"/>
            <a:ext cx="4769485" cy="9189085"/>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039610" y="4064635"/>
            <a:ext cx="4912360" cy="5956300"/>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ym typeface="+mn-ea"/>
              </a:rPr>
              <a:t>通过两轮差速驱动或操舵轮控制转向方式，并结合路径规划控制算法以及避障算法，使得机器人能够按照一定的方法进行有效的障碍物躲避，准确到达目的地，提升机器人运动控制精度。</a:t>
            </a:r>
            <a:endParaRPr lang="zh-CN" altLang="en-US" sz="3200">
              <a:sym typeface="+mn-ea"/>
            </a:endParaRPr>
          </a:p>
        </p:txBody>
      </p:sp>
      <p:sp>
        <p:nvSpPr>
          <p:cNvPr id="8" name="矩形 7"/>
          <p:cNvSpPr/>
          <p:nvPr/>
        </p:nvSpPr>
        <p:spPr>
          <a:xfrm>
            <a:off x="13024328" y="4043674"/>
            <a:ext cx="4949764" cy="6491525"/>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ym typeface="+mn-ea"/>
              </a:rPr>
              <a:t>利用车载摄像头、毫米波雷达、超声波传感器等多传感器感知环境信息，通过SLAM (Simultaneous Localization And Mapping，同步定位与导航) 技术绘制道路3D地形图，并结合深度学习算法，帮助机器人实现自主运动与决策。</a:t>
            </a:r>
            <a:endParaRPr lang="zh-CN" altLang="en-US" sz="3200">
              <a:sym typeface="+mn-ea"/>
            </a:endParaRPr>
          </a:p>
        </p:txBody>
      </p:sp>
      <p:sp>
        <p:nvSpPr>
          <p:cNvPr id="12" name="矩形 11"/>
          <p:cNvSpPr/>
          <p:nvPr/>
        </p:nvSpPr>
        <p:spPr>
          <a:xfrm>
            <a:off x="19046825" y="4042410"/>
            <a:ext cx="4926965" cy="7719695"/>
          </a:xfrm>
          <a:prstGeom prst="rect">
            <a:avLst/>
          </a:prstGeom>
          <a:solidFill>
            <a:srgbClr val="820508"/>
          </a:solidFill>
          <a:ln>
            <a:solidFill>
              <a:srgbClr val="820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ym typeface="+mn-ea"/>
              </a:rPr>
              <a:t>采用多机器人集群行动控制策略，使用排它锁或者时间窗等机制来保证多个机器人在同一时间内不会发生出现在相同位置，从而避免碰撞；选择重叠度最低的路径来尽可能降低多个机器人出现在同一道路上的概率；通过强制性的闭环路径地图设计，结合预测式死锁避免策略，来降低甚至完全避免发生死锁的概率。</a:t>
            </a:r>
            <a:endParaRPr lang="zh-CN" altLang="en-US" sz="3200">
              <a:sym typeface="+mn-ea"/>
            </a:endParaRPr>
          </a:p>
        </p:txBody>
      </p:sp>
      <p:sp>
        <p:nvSpPr>
          <p:cNvPr id="21" name="文本框 20"/>
          <p:cNvSpPr txBox="1"/>
          <p:nvPr/>
        </p:nvSpPr>
        <p:spPr>
          <a:xfrm>
            <a:off x="969645" y="2812415"/>
            <a:ext cx="4429125" cy="829945"/>
          </a:xfrm>
          <a:prstGeom prst="rect">
            <a:avLst/>
          </a:prstGeom>
          <a:noFill/>
        </p:spPr>
        <p:txBody>
          <a:bodyPr wrap="square" rtlCol="0">
            <a:spAutoFit/>
          </a:bodyPr>
          <a:lstStyle/>
          <a:p>
            <a:r>
              <a:rPr lang="en-US" altLang="zh-CN" sz="4800">
                <a:solidFill>
                  <a:srgbClr val="F0F0F0"/>
                </a:solidFill>
                <a:latin typeface="黑体" panose="02010609060101010101" charset="-122"/>
                <a:ea typeface="黑体" panose="02010609060101010101" charset="-122"/>
              </a:rPr>
              <a:t> </a:t>
            </a:r>
            <a:r>
              <a:rPr lang="zh-CN" altLang="en-US" sz="4800">
                <a:solidFill>
                  <a:schemeClr val="bg1"/>
                </a:solidFill>
                <a:sym typeface="+mn-ea"/>
              </a:rPr>
              <a:t>导航定位技术</a:t>
            </a:r>
            <a:endParaRPr lang="zh-CN" altLang="en-US" sz="4800">
              <a:solidFill>
                <a:srgbClr val="F0F0F0"/>
              </a:solidFill>
              <a:latin typeface="黑体" panose="02010609060101010101" charset="-122"/>
              <a:ea typeface="黑体" panose="02010609060101010101" charset="-122"/>
            </a:endParaRPr>
          </a:p>
        </p:txBody>
      </p:sp>
      <p:sp>
        <p:nvSpPr>
          <p:cNvPr id="28" name="文本框 27"/>
          <p:cNvSpPr txBox="1"/>
          <p:nvPr/>
        </p:nvSpPr>
        <p:spPr>
          <a:xfrm>
            <a:off x="7008495" y="2766695"/>
            <a:ext cx="4974590" cy="829945"/>
          </a:xfrm>
          <a:prstGeom prst="rect">
            <a:avLst/>
          </a:prstGeom>
          <a:noFill/>
        </p:spPr>
        <p:txBody>
          <a:bodyPr wrap="square" rtlCol="0">
            <a:spAutoFit/>
          </a:bodyPr>
          <a:lstStyle/>
          <a:p>
            <a:r>
              <a:rPr lang="en-US" altLang="zh-CN" sz="4800">
                <a:solidFill>
                  <a:srgbClr val="F0F0F0"/>
                </a:solidFill>
                <a:latin typeface="黑体" panose="02010609060101010101" charset="-122"/>
                <a:ea typeface="黑体" panose="02010609060101010101" charset="-122"/>
              </a:rPr>
              <a:t> </a:t>
            </a:r>
            <a:r>
              <a:rPr lang="zh-CN" altLang="en-US" sz="4800">
                <a:solidFill>
                  <a:schemeClr val="bg1"/>
                </a:solidFill>
                <a:sym typeface="+mn-ea"/>
              </a:rPr>
              <a:t>运动控制技术</a:t>
            </a:r>
            <a:endParaRPr lang="zh-CN" altLang="en-US" sz="4800">
              <a:solidFill>
                <a:schemeClr val="bg1"/>
              </a:solidFill>
              <a:latin typeface="黑体" panose="02010609060101010101" charset="-122"/>
              <a:ea typeface="黑体" panose="02010609060101010101" charset="-122"/>
              <a:sym typeface="+mn-ea"/>
            </a:endParaRPr>
          </a:p>
        </p:txBody>
      </p:sp>
      <p:sp>
        <p:nvSpPr>
          <p:cNvPr id="29" name="文本框 28"/>
          <p:cNvSpPr txBox="1"/>
          <p:nvPr/>
        </p:nvSpPr>
        <p:spPr>
          <a:xfrm>
            <a:off x="17754600" y="2812415"/>
            <a:ext cx="8387080" cy="829945"/>
          </a:xfrm>
          <a:prstGeom prst="rect">
            <a:avLst/>
          </a:prstGeom>
          <a:noFill/>
        </p:spPr>
        <p:txBody>
          <a:bodyPr wrap="square" rtlCol="0">
            <a:spAutoFit/>
          </a:bodyPr>
          <a:lstStyle/>
          <a:p>
            <a:r>
              <a:rPr lang="en-US" altLang="zh-CN" sz="4800">
                <a:solidFill>
                  <a:srgbClr val="F0F0F0"/>
                </a:solidFill>
                <a:latin typeface="黑体" panose="02010609060101010101" charset="-122"/>
                <a:ea typeface="黑体" panose="02010609060101010101" charset="-122"/>
              </a:rPr>
              <a:t>   </a:t>
            </a:r>
            <a:r>
              <a:rPr lang="zh-CN" altLang="en-US" sz="4800">
                <a:solidFill>
                  <a:schemeClr val="bg1"/>
                </a:solidFill>
                <a:sym typeface="+mn-ea"/>
              </a:rPr>
              <a:t>多机器人集群控制技术</a:t>
            </a:r>
            <a:endParaRPr lang="zh-CN" altLang="en-US" sz="4800">
              <a:solidFill>
                <a:schemeClr val="bg1"/>
              </a:solidFill>
              <a:latin typeface="黑体" panose="02010609060101010101" charset="-122"/>
              <a:ea typeface="黑体" panose="02010609060101010101" charset="-122"/>
              <a:sym typeface="+mn-ea"/>
            </a:endParaRPr>
          </a:p>
        </p:txBody>
      </p:sp>
      <p:sp>
        <p:nvSpPr>
          <p:cNvPr id="30" name="文本框 29"/>
          <p:cNvSpPr txBox="1"/>
          <p:nvPr/>
        </p:nvSpPr>
        <p:spPr>
          <a:xfrm>
            <a:off x="12223115" y="2766695"/>
            <a:ext cx="5089525" cy="829945"/>
          </a:xfrm>
          <a:prstGeom prst="rect">
            <a:avLst/>
          </a:prstGeom>
          <a:noFill/>
        </p:spPr>
        <p:txBody>
          <a:bodyPr wrap="square" rtlCol="0">
            <a:spAutoFit/>
          </a:bodyPr>
          <a:lstStyle/>
          <a:p>
            <a:r>
              <a:rPr lang="en-US" altLang="zh-CN" sz="4800">
                <a:solidFill>
                  <a:schemeClr val="bg1"/>
                </a:solidFill>
                <a:latin typeface="黑体" panose="02010609060101010101" charset="-122"/>
                <a:ea typeface="黑体" panose="02010609060101010101" charset="-122"/>
              </a:rPr>
              <a:t>   </a:t>
            </a:r>
            <a:r>
              <a:rPr lang="zh-CN" altLang="en-US" sz="4800">
                <a:solidFill>
                  <a:schemeClr val="bg1"/>
                </a:solidFill>
                <a:sym typeface="+mn-ea"/>
              </a:rPr>
              <a:t>自动驾驶技术</a:t>
            </a:r>
            <a:endParaRPr lang="zh-CN" altLang="en-US" sz="4800">
              <a:solidFill>
                <a:schemeClr val="bg1"/>
              </a:solidFill>
              <a:latin typeface="黑体" panose="02010609060101010101" charset="-122"/>
              <a:ea typeface="黑体" panose="02010609060101010101" charset="-122"/>
              <a:sym typeface="+mn-ea"/>
            </a:endParaRPr>
          </a:p>
        </p:txBody>
      </p:sp>
      <p:sp>
        <p:nvSpPr>
          <p:cNvPr id="31" name="文本框 30"/>
          <p:cNvSpPr txBox="1"/>
          <p:nvPr/>
        </p:nvSpPr>
        <p:spPr>
          <a:xfrm>
            <a:off x="1108710" y="4408170"/>
            <a:ext cx="4803140" cy="8955405"/>
          </a:xfrm>
          <a:prstGeom prst="rect">
            <a:avLst/>
          </a:prstGeom>
          <a:noFill/>
        </p:spPr>
        <p:txBody>
          <a:bodyPr wrap="square" rtlCol="0">
            <a:spAutoFit/>
          </a:bodyPr>
          <a:lstStyle/>
          <a:p>
            <a:r>
              <a:rPr lang="zh-CN" altLang="en-US" sz="3200">
                <a:solidFill>
                  <a:schemeClr val="bg1"/>
                </a:solidFill>
                <a:sym typeface="+mn-ea"/>
              </a:rPr>
              <a:t>综合采用激光雷达、惯性测量单元、里程计等多种传感器，感知环境中障碍物位置与自身运动状态信息，结合基于多传感融合的目标追踪或位置估计算法对机器人进行定位，并规划到达目标点的最优路径。采用的导航方式主要有磁导航、激光导航、RFID (Radio Frequency Identification，射频识别技术) 导航、惯性导航、视觉导航、GPS (Global Positioning System，全球定位系统) 导航等。</a:t>
            </a:r>
            <a:endParaRPr lang="zh-CN" altLang="en-US" sz="3200">
              <a:solidFill>
                <a:schemeClr val="bg1"/>
              </a:solidFill>
            </a:endParaRPr>
          </a:p>
          <a:p>
            <a:endParaRPr lang="zh-CN" altLang="en-US" sz="3200">
              <a:solidFill>
                <a:schemeClr val="bg1"/>
              </a:solidFill>
            </a:endParaRPr>
          </a:p>
          <a:p>
            <a:endParaRPr lang="zh-CN" altLang="en-US" sz="3200">
              <a:solidFill>
                <a:schemeClr val="bg1"/>
              </a:solidFill>
              <a:latin typeface="黑体" panose="02010609060101010101" charset="-122"/>
              <a:ea typeface="黑体" panose="0201060906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79"/>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流程图: 手动输入 6"/>
          <p:cNvSpPr/>
          <p:nvPr/>
        </p:nvSpPr>
        <p:spPr>
          <a:xfrm rot="5400000">
            <a:off x="4413250" y="1993900"/>
            <a:ext cx="3083560" cy="11968480"/>
          </a:xfrm>
          <a:prstGeom prst="flowChartManualInpu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5">
                <a:latin typeface="思源黑体 Regular" panose="02010600030101010101" charset="-122"/>
                <a:ea typeface="思源黑体 Regular" panose="02010600030101010101" charset="-122"/>
                <a:cs typeface="思源黑体 Regular" panose="02010600030101010101" charset="-122"/>
              </a:rPr>
              <a:t>78</a:t>
            </a:r>
            <a:endParaRPr lang="en-US" altLang="zh-CN" sz="1795">
              <a:latin typeface="思源黑体 Regular" panose="02010600030101010101" charset="-122"/>
              <a:ea typeface="思源黑体 Regular" panose="02010600030101010101" charset="-122"/>
              <a:cs typeface="思源黑体 Regular" panose="02010600030101010101" charset="-122"/>
            </a:endParaRPr>
          </a:p>
        </p:txBody>
      </p:sp>
      <p:sp>
        <p:nvSpPr>
          <p:cNvPr id="4" name="文本框 3"/>
          <p:cNvSpPr txBox="1"/>
          <p:nvPr/>
        </p:nvSpPr>
        <p:spPr>
          <a:xfrm>
            <a:off x="2213064" y="2635998"/>
            <a:ext cx="11761094" cy="7724140"/>
          </a:xfrm>
          <a:prstGeom prst="rect">
            <a:avLst/>
          </a:prstGeom>
          <a:noFill/>
        </p:spPr>
        <p:txBody>
          <a:bodyPr wrap="square" rtlCol="0">
            <a:spAutoFit/>
          </a:bodyPr>
          <a:lstStyle/>
          <a:p>
            <a:r>
              <a:rPr lang="en-US" altLang="zh-CN" sz="49600" b="1">
                <a:solidFill>
                  <a:schemeClr val="bg1"/>
                </a:solidFill>
                <a:effectLst>
                  <a:innerShdw blurRad="63500" dist="50800" dir="16200000">
                    <a:prstClr val="black">
                      <a:alpha val="50000"/>
                    </a:prstClr>
                  </a:innerShdw>
                </a:effectLst>
                <a:latin typeface="思源黑体 Regular" panose="02010600030101010101" charset="-122"/>
                <a:ea typeface="思源黑体 Regular" panose="02010600030101010101" charset="-122"/>
                <a:cs typeface="思源黑体 Regular" panose="02010600030101010101" charset="-122"/>
              </a:rPr>
              <a:t>02</a:t>
            </a:r>
            <a:endParaRPr lang="en-US" altLang="zh-CN" sz="49600" b="1">
              <a:solidFill>
                <a:schemeClr val="bg1"/>
              </a:solidFill>
              <a:effectLst>
                <a:innerShdw blurRad="63500" dist="50800" dir="16200000">
                  <a:prstClr val="black">
                    <a:alpha val="50000"/>
                  </a:prstClr>
                </a:innerShdw>
              </a:effectLst>
              <a:latin typeface="思源黑体 Regular" panose="02010600030101010101" charset="-122"/>
              <a:ea typeface="思源黑体 Regular" panose="02010600030101010101" charset="-122"/>
              <a:cs typeface="思源黑体 Regular" panose="02010600030101010101" charset="-122"/>
            </a:endParaRPr>
          </a:p>
        </p:txBody>
      </p:sp>
      <p:sp>
        <p:nvSpPr>
          <p:cNvPr id="59" name="矩形 58"/>
          <p:cNvSpPr/>
          <p:nvPr/>
        </p:nvSpPr>
        <p:spPr>
          <a:xfrm>
            <a:off x="12808585" y="5050155"/>
            <a:ext cx="11167110" cy="11391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805" b="1" dirty="0">
                <a:solidFill>
                  <a:schemeClr val="bg1"/>
                </a:solidFill>
                <a:sym typeface="+mn-lt"/>
              </a:rPr>
              <a:t>物流机器人应用场景及分析</a:t>
            </a:r>
            <a:endParaRPr lang="zh-CN" altLang="en-US" sz="6805" dirty="0">
              <a:solidFill>
                <a:schemeClr val="bg1"/>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
        <p:nvSpPr>
          <p:cNvPr id="60" name="文本框 59"/>
          <p:cNvSpPr txBox="1"/>
          <p:nvPr/>
        </p:nvSpPr>
        <p:spPr>
          <a:xfrm>
            <a:off x="12808585" y="6436360"/>
            <a:ext cx="13264515" cy="6140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3400" dirty="0">
                <a:solidFill>
                  <a:schemeClr val="bg1">
                    <a:alpha val="76000"/>
                  </a:schemeClr>
                </a:solidFill>
                <a:latin typeface="思源黑体 Regular" panose="02010600030101010101" charset="-122"/>
                <a:sym typeface="iekie jianheiti" panose="02000000000000000000" pitchFamily="2" charset="-128"/>
              </a:rPr>
              <a:t>Application scenario and analysis of logisticsrobot</a:t>
            </a:r>
            <a:endParaRPr lang="en-US" altLang="zh-CN" sz="3400" dirty="0">
              <a:solidFill>
                <a:schemeClr val="bg1">
                  <a:lumMod val="95000"/>
                  <a:alpha val="76000"/>
                </a:schemeClr>
              </a:solidFill>
              <a:latin typeface="思源黑体 Regular" panose="02010600030101010101" charset="-122"/>
              <a:ea typeface="思源黑体 Regular" panose="02010600030101010101" charset="-122"/>
              <a:cs typeface="思源黑体 Regular" panose="02010600030101010101" charset="-122"/>
              <a:sym typeface="iekie jianheiti" panose="02000000000000000000" pitchFamily="2" charset="-128"/>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556"/>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95"/>
              <a:t>机器人在内陆物流的主要应用以AGV、穿梭车、协作机器人、并联机器人为主，在不同的作业场景下，有不同的产品与解决方案。</a:t>
            </a: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91765" y="3480435"/>
            <a:ext cx="20535265" cy="10144760"/>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QQ图片20211218105627"/>
          <p:cNvPicPr>
            <a:picLocks noChangeAspect="1"/>
          </p:cNvPicPr>
          <p:nvPr/>
        </p:nvPicPr>
        <p:blipFill>
          <a:blip r:embed="rId1"/>
          <a:stretch>
            <a:fillRect/>
          </a:stretch>
        </p:blipFill>
        <p:spPr>
          <a:xfrm>
            <a:off x="3377565" y="3480435"/>
            <a:ext cx="19849465" cy="9343390"/>
          </a:xfrm>
          <a:prstGeom prst="rect">
            <a:avLst/>
          </a:prstGeom>
        </p:spPr>
      </p:pic>
      <p:sp>
        <p:nvSpPr>
          <p:cNvPr id="10" name="文本框 9"/>
          <p:cNvSpPr txBox="1"/>
          <p:nvPr/>
        </p:nvSpPr>
        <p:spPr>
          <a:xfrm>
            <a:off x="11181715" y="1488440"/>
            <a:ext cx="297180" cy="368300"/>
          </a:xfrm>
          <a:prstGeom prst="rect">
            <a:avLst/>
          </a:prstGeom>
          <a:noFill/>
        </p:spPr>
        <p:txBody>
          <a:bodyPr wrap="none" rtlCol="0">
            <a:spAutoFit/>
          </a:bodyPr>
          <a:lstStyle/>
          <a:p>
            <a:r>
              <a:rPr lang="en-US" altLang="zh-CN"/>
              <a:t>v</a:t>
            </a:r>
            <a:endParaRPr lang="en-US" altLang="zh-CN"/>
          </a:p>
        </p:txBody>
      </p:sp>
      <p:sp>
        <p:nvSpPr>
          <p:cNvPr id="14" name="矩形 13"/>
          <p:cNvSpPr/>
          <p:nvPr/>
        </p:nvSpPr>
        <p:spPr>
          <a:xfrm>
            <a:off x="2691765" y="2393950"/>
            <a:ext cx="15013940" cy="86487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t>机器人在内陆物流的主要应用以AGV、穿梭车、协作机器人、并联机器人为主，在不同的作业场景下，有不同的产品与解决方案。</a:t>
            </a:r>
            <a:endParaRPr lang="zh-CN" altLang="en-US" sz="3200"/>
          </a:p>
        </p:txBody>
      </p:sp>
      <p:sp>
        <p:nvSpPr>
          <p:cNvPr id="15" name="文本框 14"/>
          <p:cNvSpPr txBox="1"/>
          <p:nvPr/>
        </p:nvSpPr>
        <p:spPr>
          <a:xfrm>
            <a:off x="1092835" y="783590"/>
            <a:ext cx="10088880" cy="1014730"/>
          </a:xfrm>
          <a:prstGeom prst="rect">
            <a:avLst/>
          </a:prstGeom>
          <a:noFill/>
        </p:spPr>
        <p:txBody>
          <a:bodyPr wrap="none" rtlCol="0">
            <a:spAutoFit/>
          </a:bodyPr>
          <a:lstStyle/>
          <a:p>
            <a:r>
              <a:rPr lang="zh-CN" altLang="en-US" sz="6000">
                <a:solidFill>
                  <a:schemeClr val="bg1"/>
                </a:solidFill>
              </a:rPr>
              <a:t>机器人在内陆物流的主要应用</a:t>
            </a:r>
            <a:endParaRPr lang="zh-CN" altLang="en-US" sz="6000">
              <a:solidFill>
                <a:schemeClr val="bg1"/>
              </a:solidFill>
            </a:endParaRPr>
          </a:p>
        </p:txBody>
      </p:sp>
      <p:sp>
        <p:nvSpPr>
          <p:cNvPr id="11" name="矩形 10"/>
          <p:cNvSpPr/>
          <p:nvPr/>
        </p:nvSpPr>
        <p:spPr>
          <a:xfrm>
            <a:off x="320675" y="500761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仓</a:t>
            </a:r>
            <a:endParaRPr lang="zh-CN" altLang="en-US" sz="4000"/>
          </a:p>
        </p:txBody>
      </p:sp>
      <p:sp>
        <p:nvSpPr>
          <p:cNvPr id="2" name="矩形 1"/>
          <p:cNvSpPr/>
          <p:nvPr/>
        </p:nvSpPr>
        <p:spPr>
          <a:xfrm>
            <a:off x="320675" y="828294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客</a:t>
            </a:r>
            <a:endParaRPr lang="zh-CN" altLang="en-US" sz="4000"/>
          </a:p>
        </p:txBody>
      </p:sp>
      <p:sp>
        <p:nvSpPr>
          <p:cNvPr id="4" name="矩形 3"/>
          <p:cNvSpPr/>
          <p:nvPr/>
        </p:nvSpPr>
        <p:spPr>
          <a:xfrm>
            <a:off x="320675" y="6707505"/>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t>运</a:t>
            </a:r>
            <a:endParaRPr lang="zh-CN" altLang="en-US" sz="40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556"/>
            <a:ext cx="26072976" cy="14580241"/>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0" y="783590"/>
            <a:ext cx="818515" cy="1163955"/>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03020" y="661035"/>
            <a:ext cx="15560040" cy="1014730"/>
          </a:xfrm>
          <a:prstGeom prst="rect">
            <a:avLst/>
          </a:prstGeom>
          <a:noFill/>
        </p:spPr>
        <p:txBody>
          <a:bodyPr wrap="square">
            <a:spAutoFit/>
            <a:scene3d>
              <a:camera prst="orthographicFront"/>
              <a:lightRig rig="threePt" dir="t"/>
            </a:scene3d>
            <a:sp3d contourW="12700"/>
          </a:bodyPr>
          <a:lstStyle/>
          <a:p>
            <a:pPr>
              <a:defRPr/>
            </a:pPr>
            <a:r>
              <a:rPr lang="zh-CN" altLang="en-US" sz="6000" dirty="0">
                <a:solidFill>
                  <a:schemeClr val="bg1"/>
                </a:solidFill>
                <a:latin typeface="+mj-ea"/>
                <a:ea typeface="+mj-ea"/>
                <a:cs typeface="思源黑体 Regular" panose="02010600030101010101" charset="-122"/>
              </a:rPr>
              <a:t>物流机器人在快递企业的典型应用示例</a:t>
            </a:r>
            <a:endParaRPr lang="zh-CN" altLang="en-US" sz="6000" dirty="0">
              <a:solidFill>
                <a:schemeClr val="bg1"/>
              </a:solidFill>
              <a:latin typeface="+mj-ea"/>
              <a:ea typeface="+mj-ea"/>
              <a:cs typeface="思源黑体 Regular" panose="02010600030101010101" charset="-122"/>
            </a:endParaRPr>
          </a:p>
        </p:txBody>
      </p:sp>
      <p:sp>
        <p:nvSpPr>
          <p:cNvPr id="7" name="矩形 6"/>
          <p:cNvSpPr/>
          <p:nvPr/>
        </p:nvSpPr>
        <p:spPr>
          <a:xfrm>
            <a:off x="1828800" y="3275965"/>
            <a:ext cx="19888835" cy="10144760"/>
          </a:xfrm>
          <a:prstGeom prst="rect">
            <a:avLst/>
          </a:prstGeom>
          <a:solidFill>
            <a:srgbClr val="820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QQ图片20211218105635"/>
          <p:cNvPicPr>
            <a:picLocks noChangeAspect="1"/>
          </p:cNvPicPr>
          <p:nvPr/>
        </p:nvPicPr>
        <p:blipFill>
          <a:blip r:embed="rId1"/>
          <a:stretch>
            <a:fillRect/>
          </a:stretch>
        </p:blipFill>
        <p:spPr>
          <a:xfrm>
            <a:off x="2786380" y="3275965"/>
            <a:ext cx="20499705" cy="9217660"/>
          </a:xfrm>
          <a:prstGeom prst="rect">
            <a:avLst/>
          </a:prstGeom>
        </p:spPr>
      </p:pic>
      <p:sp>
        <p:nvSpPr>
          <p:cNvPr id="5" name="文本框 4"/>
          <p:cNvSpPr txBox="1"/>
          <p:nvPr/>
        </p:nvSpPr>
        <p:spPr>
          <a:xfrm>
            <a:off x="3014980" y="1947545"/>
            <a:ext cx="34726880" cy="1076325"/>
          </a:xfrm>
          <a:prstGeom prst="rect">
            <a:avLst/>
          </a:prstGeom>
          <a:noFill/>
        </p:spPr>
        <p:txBody>
          <a:bodyPr wrap="square" rtlCol="0">
            <a:spAutoFit/>
          </a:bodyPr>
          <a:lstStyle/>
          <a:p>
            <a:pPr algn="l"/>
            <a:r>
              <a:rPr lang="zh-CN" altLang="en-US" sz="3200">
                <a:solidFill>
                  <a:schemeClr val="bg1"/>
                </a:solidFill>
              </a:rPr>
              <a:t>以顺丰为例，通过技术手段实现人辅助自动化到机器人辅助自动化的升级，运用行业最新技术</a:t>
            </a:r>
            <a:endParaRPr lang="zh-CN" altLang="en-US" sz="3200">
              <a:solidFill>
                <a:schemeClr val="bg1"/>
              </a:solidFill>
            </a:endParaRPr>
          </a:p>
          <a:p>
            <a:pPr algn="l"/>
            <a:r>
              <a:rPr lang="zh-CN" altLang="en-US" sz="3200">
                <a:solidFill>
                  <a:schemeClr val="bg1"/>
                </a:solidFill>
              </a:rPr>
              <a:t>不断迭代研发适宜各业务场景应用的机器人及周边辅助产品，满足产品的升级换代，持续保持领先。</a:t>
            </a:r>
            <a:endParaRPr lang="zh-CN" altLang="en-US" sz="3200">
              <a:solidFill>
                <a:schemeClr val="bg1"/>
              </a:solidFill>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6.xml><?xml version="1.0" encoding="utf-8"?>
<p:tagLst xmlns:p="http://schemas.openxmlformats.org/presentationml/2006/main">
  <p:tag name="PA" val="v5.1.0"/>
</p:tagLst>
</file>

<file path=ppt/tags/tag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168893_3*q_h_i*1_2_1"/>
  <p:tag name="KSO_WM_TEMPLATE_CATEGORY" val="diagram"/>
  <p:tag name="KSO_WM_TEMPLATE_INDEX" val="20168893"/>
  <p:tag name="KSO_WM_UNIT_LAYERLEVEL" val="1_1_1"/>
  <p:tag name="KSO_WM_TAG_VERSION" val="1.0"/>
  <p:tag name="KSO_WM_BEAUTIFY_FLAG" val="#wm#"/>
  <p:tag name="KSO_WM_UNIT_LINE_FORE_SCHEMECOLOR_INDEX" val="13"/>
  <p:tag name="KSO_WM_UNIT_LINE_FILL_TYPE"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168893_3*q_h_i*1_3_1"/>
  <p:tag name="KSO_WM_TEMPLATE_CATEGORY" val="diagram"/>
  <p:tag name="KSO_WM_TEMPLATE_INDEX" val="20168893"/>
  <p:tag name="KSO_WM_UNIT_LAYERLEVEL" val="1_1_1"/>
  <p:tag name="KSO_WM_TAG_VERSION" val="1.0"/>
  <p:tag name="KSO_WM_BEAUTIFY_FLAG" val="#wm#"/>
  <p:tag name="KSO_WM_UNIT_LINE_FORE_SCHEMECOLOR_INDEX" val="13"/>
  <p:tag name="KSO_WM_UNIT_LINE_FILL_TYPE"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1"/>
  <p:tag name="KSO_WM_UNIT_ID" val="diagram20168893_3*q_h_i*1_4_1"/>
  <p:tag name="KSO_WM_TEMPLATE_CATEGORY" val="diagram"/>
  <p:tag name="KSO_WM_TEMPLATE_INDEX" val="20168893"/>
  <p:tag name="KSO_WM_UNIT_LAYERLEVEL" val="1_1_1"/>
  <p:tag name="KSO_WM_TAG_VERSION" val="1.0"/>
  <p:tag name="KSO_WM_BEAUTIFY_FLAG" val="#wm#"/>
  <p:tag name="KSO_WM_UNIT_LINE_FORE_SCHEMECOLOR_INDEX" val="13"/>
  <p:tag name="KSO_WM_UNIT_LINE_FILL_TYPE"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168893_3*q_h_i*1_1_1"/>
  <p:tag name="KSO_WM_TEMPLATE_CATEGORY" val="diagram"/>
  <p:tag name="KSO_WM_TEMPLATE_INDEX" val="20168893"/>
  <p:tag name="KSO_WM_UNIT_LAYERLEVEL" val="1_1_1"/>
  <p:tag name="KSO_WM_TAG_VERSION" val="1.0"/>
  <p:tag name="KSO_WM_BEAUTIFY_FLAG" val="#wm#"/>
  <p:tag name="KSO_WM_UNIT_LINE_FORE_SCHEMECOLOR_INDEX" val="13"/>
  <p:tag name="KSO_WM_UNIT_LINE_FILL_TYPE"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168893_3*q_h_i*1_2_2"/>
  <p:tag name="KSO_WM_TEMPLATE_CATEGORY" val="diagram"/>
  <p:tag name="KSO_WM_TEMPLATE_INDEX" val="20168893"/>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3"/>
  <p:tag name="KSO_WM_UNIT_ID" val="diagram20168893_3*q_h_i*1_2_3"/>
  <p:tag name="KSO_WM_TEMPLATE_CATEGORY" val="diagram"/>
  <p:tag name="KSO_WM_TEMPLATE_INDEX" val="20168893"/>
  <p:tag name="KSO_WM_UNIT_LAYERLEVEL" val="1_1_1"/>
  <p:tag name="KSO_WM_TAG_VERSION" val="1.0"/>
  <p:tag name="KSO_WM_BEAUTIFY_FLAG" val="#wm#"/>
  <p:tag name="KSO_WM_UNIT_TEXT_FILL_FORE_SCHEMECOLOR_INDEX" val="14"/>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2"/>
  <p:tag name="KSO_WM_UNIT_ID" val="diagram20168893_3*q_h_i*1_4_2"/>
  <p:tag name="KSO_WM_TEMPLATE_CATEGORY" val="diagram"/>
  <p:tag name="KSO_WM_TEMPLATE_INDEX" val="20168893"/>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3"/>
  <p:tag name="KSO_WM_UNIT_ID" val="diagram20168893_3*q_h_i*1_4_3"/>
  <p:tag name="KSO_WM_TEMPLATE_CATEGORY" val="diagram"/>
  <p:tag name="KSO_WM_TEMPLATE_INDEX" val="20168893"/>
  <p:tag name="KSO_WM_UNIT_LAYERLEVEL" val="1_1_1"/>
  <p:tag name="KSO_WM_TAG_VERSION" val="1.0"/>
  <p:tag name="KSO_WM_BEAUTIFY_FLAG" val="#wm#"/>
  <p:tag name="KSO_WM_UNIT_TEXT_FILL_FORE_SCHEMECOLOR_INDEX" val="14"/>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3"/>
  <p:tag name="KSO_WM_UNIT_ID" val="diagram20168893_3*q_h_i*1_1_3"/>
  <p:tag name="KSO_WM_TEMPLATE_CATEGORY" val="diagram"/>
  <p:tag name="KSO_WM_TEMPLATE_INDEX" val="20168893"/>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diagram20168893_3*q_h_i*1_1_2"/>
  <p:tag name="KSO_WM_TEMPLATE_CATEGORY" val="diagram"/>
  <p:tag name="KSO_WM_TEMPLATE_INDEX" val="20168893"/>
  <p:tag name="KSO_WM_UNIT_LAYERLEVEL" val="1_1_1"/>
  <p:tag name="KSO_WM_TAG_VERSION" val="1.0"/>
  <p:tag name="KSO_WM_BEAUTIFY_FLAG" val="#wm#"/>
  <p:tag name="KSO_WM_UNIT_TEXT_FILL_FORE_SCHEMECOLOR_INDEX" val="14"/>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168893_3*q_i*1_1"/>
  <p:tag name="KSO_WM_TEMPLATE_CATEGORY" val="diagram"/>
  <p:tag name="KSO_WM_TEMPLATE_INDEX" val="20168893"/>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4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3.xml><?xml version="1.0" encoding="utf-8"?>
<p:tagLst xmlns:p="http://schemas.openxmlformats.org/presentationml/2006/main">
  <p:tag name="PA" val="v5.1.0"/>
</p:tagLst>
</file>

<file path=ppt/tags/tag4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xml><?xml version="1.0" encoding="utf-8"?>
<p:tagLst xmlns:p="http://schemas.openxmlformats.org/presentationml/2006/main">
  <p:tag name="KSO_WM_TAG_VERSION" val="1.0"/>
  <p:tag name="KSO_WM_BEAUTIFY_FLAG" val="#wm#"/>
  <p:tag name="KSO_WM_TEMPLATE_CATEGORY" val="diagram"/>
  <p:tag name="KSO_WM_TEMPLATE_INDEX" val="160185"/>
  <p:tag name="KSO_WM_DIAGRAM_GROUP_CODE" val="m1-1"/>
  <p:tag name="KSO_WM_UNIT_TYPE" val="m_i"/>
  <p:tag name="KSO_WM_UNIT_INDEX" val="1_1"/>
  <p:tag name="KSO_WM_UNIT_ID" val="diagram160185_3*m_i*1_1"/>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46.xml><?xml version="1.0" encoding="utf-8"?>
<p:tagLst xmlns:p="http://schemas.openxmlformats.org/presentationml/2006/main">
  <p:tag name="KSO_WM_TAG_VERSION" val="1.0"/>
  <p:tag name="KSO_WM_BEAUTIFY_FLAG" val="#wm#"/>
  <p:tag name="KSO_WM_TEMPLATE_CATEGORY" val="diagram"/>
  <p:tag name="KSO_WM_TEMPLATE_INDEX" val="160185"/>
  <p:tag name="KSO_WM_DIAGRAM_GROUP_CODE" val="m1-1"/>
  <p:tag name="KSO_WM_UNIT_TYPE" val="m_i"/>
  <p:tag name="KSO_WM_UNIT_INDEX" val="1_2"/>
  <p:tag name="KSO_WM_UNIT_ID" val="diagram160185_3*m_i*1_2"/>
  <p:tag name="KSO_WM_UNIT_CLEAR" val="1"/>
  <p:tag name="KSO_WM_UNIT_LAYERLEVEL" val="1_1"/>
  <p:tag name="KSO_WM_UNIT_FILL_FORE_SCHEMECOLOR_INDEX" val="5"/>
  <p:tag name="KSO_WM_UNIT_FILL_TYPE" val="1"/>
  <p:tag name="KSO_WM_UNIT_TEXT_FILL_FORE_SCHEMECOLOR_INDEX" val="2"/>
  <p:tag name="KSO_WM_UNIT_TEXT_FILL_TYPE" val="1"/>
</p:tagLst>
</file>

<file path=ppt/tags/tag47.xml><?xml version="1.0" encoding="utf-8"?>
<p:tagLst xmlns:p="http://schemas.openxmlformats.org/presentationml/2006/main">
  <p:tag name="KSO_WM_TAG_VERSION" val="1.0"/>
  <p:tag name="KSO_WM_BEAUTIFY_FLAG" val="#wm#"/>
  <p:tag name="KSO_WM_TEMPLATE_CATEGORY" val="diagram"/>
  <p:tag name="KSO_WM_TEMPLATE_INDEX" val="160185"/>
  <p:tag name="KSO_WM_DIAGRAM_GROUP_CODE" val="m1-1"/>
  <p:tag name="KSO_WM_UNIT_TYPE" val="m_i"/>
  <p:tag name="KSO_WM_UNIT_INDEX" val="1_3"/>
  <p:tag name="KSO_WM_UNIT_ID" val="diagram160185_3*m_i*1_3"/>
  <p:tag name="KSO_WM_UNIT_CLEAR" val="1"/>
  <p:tag name="KSO_WM_UNIT_LAYERLEVEL" val="1_1"/>
  <p:tag name="KSO_WM_UNIT_LINE_FORE_SCHEMECOLOR_INDEX" val="6"/>
  <p:tag name="KSO_WM_UNIT_LINE_FILL_TYPE" val="2"/>
  <p:tag name="KSO_WM_UNIT_TEXT_FILL_FORE_SCHEMECOLOR_INDEX" val="2"/>
  <p:tag name="KSO_WM_UNIT_TEXT_FILL_TYPE" val="1"/>
</p:tagLst>
</file>

<file path=ppt/tags/tag48.xml><?xml version="1.0" encoding="utf-8"?>
<p:tagLst xmlns:p="http://schemas.openxmlformats.org/presentationml/2006/main">
  <p:tag name="KSO_WM_TAG_VERSION" val="1.0"/>
  <p:tag name="KSO_WM_BEAUTIFY_FLAG" val="#wm#"/>
  <p:tag name="KSO_WM_TEMPLATE_CATEGORY" val="diagram"/>
  <p:tag name="KSO_WM_TEMPLATE_INDEX" val="160185"/>
  <p:tag name="KSO_WM_DIAGRAM_GROUP_CODE" val="m1-1"/>
  <p:tag name="KSO_WM_UNIT_TYPE" val="m_i"/>
  <p:tag name="KSO_WM_UNIT_INDEX" val="1_4"/>
  <p:tag name="KSO_WM_UNIT_ID" val="diagram160185_3*m_i*1_4"/>
  <p:tag name="KSO_WM_UNIT_CLEAR" val="1"/>
  <p:tag name="KSO_WM_UNIT_LAYERLEVEL" val="1_1"/>
  <p:tag name="KSO_WM_UNIT_FILL_FORE_SCHEMECOLOR_INDEX" val="6"/>
  <p:tag name="KSO_WM_UNIT_FILL_TYPE" val="1"/>
  <p:tag name="KSO_WM_UNIT_TEXT_FILL_FORE_SCHEMECOLOR_INDEX" val="2"/>
  <p:tag name="KSO_WM_UNIT_TEXT_FILL_TYPE" val="1"/>
</p:tagLst>
</file>

<file path=ppt/tags/tag49.xml><?xml version="1.0" encoding="utf-8"?>
<p:tagLst xmlns:p="http://schemas.openxmlformats.org/presentationml/2006/main">
  <p:tag name="KSO_WM_TAG_VERSION" val="1.0"/>
  <p:tag name="KSO_WM_BEAUTIFY_FLAG" val="#wm#"/>
  <p:tag name="KSO_WM_TEMPLATE_CATEGORY" val="diagram"/>
  <p:tag name="KSO_WM_TEMPLATE_INDEX" val="160185"/>
  <p:tag name="KSO_WM_DIAGRAM_GROUP_CODE" val="m1-1"/>
  <p:tag name="KSO_WM_UNIT_TYPE" val="m_i"/>
  <p:tag name="KSO_WM_UNIT_INDEX" val="1_5"/>
  <p:tag name="KSO_WM_UNIT_ID" val="diagram160185_3*m_i*1_5"/>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TAG_VERSION" val="1.0"/>
  <p:tag name="KSO_WM_BEAUTIFY_FLAG" val="#wm#"/>
  <p:tag name="KSO_WM_TEMPLATE_CATEGORY" val="diagram"/>
  <p:tag name="KSO_WM_TEMPLATE_INDEX" val="160185"/>
  <p:tag name="KSO_WM_DIAGRAM_GROUP_CODE" val="m1-1"/>
  <p:tag name="KSO_WM_UNIT_TYPE" val="m_i"/>
  <p:tag name="KSO_WM_UNIT_INDEX" val="1_6"/>
  <p:tag name="KSO_WM_UNIT_ID" val="diagram160185_3*m_i*1_6"/>
  <p:tag name="KSO_WM_UNIT_CLEAR" val="1"/>
  <p:tag name="KSO_WM_UNIT_LAYERLEVEL" val="1_1"/>
  <p:tag name="KSO_WM_UNIT_FILL_FORE_SCHEMECOLOR_INDEX" val="5"/>
  <p:tag name="KSO_WM_UNIT_FILL_TYPE" val="1"/>
  <p:tag name="KSO_WM_UNIT_TEXT_FILL_FORE_SCHEMECOLOR_INDEX" val="2"/>
  <p:tag name="KSO_WM_UNIT_TEXT_FILL_TYPE" val="1"/>
</p:tagLst>
</file>

<file path=ppt/tags/tag51.xml><?xml version="1.0" encoding="utf-8"?>
<p:tagLst xmlns:p="http://schemas.openxmlformats.org/presentationml/2006/main">
  <p:tag name="KSO_WM_TAG_VERSION" val="1.0"/>
  <p:tag name="KSO_WM_BEAUTIFY_FLAG" val="#wm#"/>
  <p:tag name="KSO_WM_TEMPLATE_CATEGORY" val="diagram"/>
  <p:tag name="KSO_WM_TEMPLATE_INDEX" val="160185"/>
  <p:tag name="KSO_WM_DIAGRAM_GROUP_CODE" val="m1-1"/>
  <p:tag name="KSO_WM_UNIT_TYPE" val="m_i"/>
  <p:tag name="KSO_WM_UNIT_INDEX" val="1_7"/>
  <p:tag name="KSO_WM_UNIT_ID" val="diagram160185_3*m_i*1_7"/>
  <p:tag name="KSO_WM_UNIT_CLEAR" val="1"/>
  <p:tag name="KSO_WM_UNIT_LAYERLEVEL" val="1_1"/>
  <p:tag name="KSO_WM_UNIT_LINE_FORE_SCHEMECOLOR_INDEX" val="6"/>
  <p:tag name="KSO_WM_UNIT_LINE_FILL_TYPE" val="2"/>
  <p:tag name="KSO_WM_UNIT_TEXT_FILL_FORE_SCHEMECOLOR_INDEX" val="2"/>
  <p:tag name="KSO_WM_UNIT_TEXT_FILL_TYPE" val="1"/>
</p:tagLst>
</file>

<file path=ppt/tags/tag52.xml><?xml version="1.0" encoding="utf-8"?>
<p:tagLst xmlns:p="http://schemas.openxmlformats.org/presentationml/2006/main">
  <p:tag name="KSO_WM_TAG_VERSION" val="1.0"/>
  <p:tag name="KSO_WM_BEAUTIFY_FLAG" val="#wm#"/>
  <p:tag name="KSO_WM_TEMPLATE_CATEGORY" val="diagram"/>
  <p:tag name="KSO_WM_TEMPLATE_INDEX" val="160185"/>
  <p:tag name="KSO_WM_DIAGRAM_GROUP_CODE" val="m1-1"/>
  <p:tag name="KSO_WM_UNIT_TYPE" val="m_i"/>
  <p:tag name="KSO_WM_UNIT_INDEX" val="1_8"/>
  <p:tag name="KSO_WM_UNIT_ID" val="diagram160185_3*m_i*1_8"/>
  <p:tag name="KSO_WM_UNIT_CLEAR" val="1"/>
  <p:tag name="KSO_WM_UNIT_LAYERLEVEL" val="1_1"/>
  <p:tag name="KSO_WM_UNIT_FILL_FORE_SCHEMECOLOR_INDEX" val="6"/>
  <p:tag name="KSO_WM_UNIT_FILL_TYPE" val="1"/>
  <p:tag name="KSO_WM_UNIT_TEXT_FILL_FORE_SCHEMECOLOR_INDEX" val="2"/>
  <p:tag name="KSO_WM_UNIT_TEXT_FILL_TYPE" val="1"/>
</p:tagLst>
</file>

<file path=ppt/tags/tag53.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0184_3*m_h_f*1_1_1"/>
  <p:tag name="KSO_WM_TEMPLATE_CATEGORY" val="diagram"/>
  <p:tag name="KSO_WM_TEMPLATE_INDEX" val="20200184"/>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Lst>
</file>

<file path=ppt/tags/tag54.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0184_3*m_h_f*1_2_1"/>
  <p:tag name="KSO_WM_TEMPLATE_CATEGORY" val="diagram"/>
  <p:tag name="KSO_WM_TEMPLATE_INDEX" val="20200184"/>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Lst>
</file>

<file path=ppt/tags/tag55.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0184_3*m_h_f*1_4_1"/>
  <p:tag name="KSO_WM_TEMPLATE_CATEGORY" val="diagram"/>
  <p:tag name="KSO_WM_TEMPLATE_INDEX" val="20200184"/>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Lst>
</file>

<file path=ppt/tags/tag56.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0184_3*m_h_f*1_3_1"/>
  <p:tag name="KSO_WM_TEMPLATE_CATEGORY" val="diagram"/>
  <p:tag name="KSO_WM_TEMPLATE_INDEX" val="20200184"/>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Lst>
</file>

<file path=ppt/tags/tag5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8.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74805_3*l_h_f*1_3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59.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4805_3*l_h_f*1_1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0.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4805_3*l_h_f*1_2_1"/>
  <p:tag name="KSO_WM_TEMPLATE_CATEGORY" val="diagram"/>
  <p:tag name="KSO_WM_TEMPLATE_INDEX" val="20174805"/>
  <p:tag name="KSO_WM_UNIT_LAYERLEVEL" val="1_1_1"/>
  <p:tag name="KSO_WM_TAG_VERSION" val="1.0"/>
  <p:tag name="KSO_WM_BEAUTIFY_FLAG" val="#wm#"/>
  <p:tag name="KSO_WM_UNIT_TEXT_FILL_FORE_SCHEMECOLOR_INDEX" val="13"/>
  <p:tag name="KSO_WM_UNIT_TEXT_FILL_TYPE" val="1"/>
</p:tagLst>
</file>

<file path=ppt/tags/tag6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SUBTYPE" val="a"/>
  <p:tag name="KSO_WM_UNIT_NOCLEAR" val="0"/>
  <p:tag name="KSO_WM_UNIT_VALUE" val="63"/>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160433_3*m_h_f*1_2_1"/>
  <p:tag name="KSO_WM_TEMPLATE_CATEGORY" val="diagram"/>
  <p:tag name="KSO_WM_TEMPLATE_INDEX" val="160433"/>
  <p:tag name="KSO_WM_UNIT_LAYERLEVEL" val="1_1_1"/>
  <p:tag name="KSO_WM_TAG_VERSION" val="1.0"/>
  <p:tag name="KSO_WM_BEAUTIFY_FLAG" val="#wm#"/>
  <p:tag name="KSO_WM_UNIT_PRESET_TEXT" val="单击此处添加文本具体内容"/>
  <p:tag name="KSO_WM_UNIT_FILL_FORE_SCHEMECOLOR_INDEX" val="6"/>
  <p:tag name="KSO_WM_UNIT_FILL_TYPE" val="1"/>
  <p:tag name="KSO_WM_UNIT_TEXT_FILL_FORE_SCHEMECOLOR_INDEX" val="13"/>
  <p:tag name="KSO_WM_UNIT_TEXT_FILL_TYPE" val="1"/>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UNIT_SUBTYPE" val="a"/>
  <p:tag name="KSO_WM_UNIT_NOCLEAR" val="0"/>
  <p:tag name="KSO_WM_UNIT_VALUE" val="63"/>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160433_3*m_h_f*1_2_1"/>
  <p:tag name="KSO_WM_TEMPLATE_CATEGORY" val="diagram"/>
  <p:tag name="KSO_WM_TEMPLATE_INDEX" val="160433"/>
  <p:tag name="KSO_WM_UNIT_LAYERLEVEL" val="1_1_1"/>
  <p:tag name="KSO_WM_TAG_VERSION" val="1.0"/>
  <p:tag name="KSO_WM_BEAUTIFY_FLAG" val="#wm#"/>
  <p:tag name="KSO_WM_UNIT_PRESET_TEXT" val="单击此处添加文本具体内容"/>
  <p:tag name="KSO_WM_UNIT_FILL_FORE_SCHEMECOLOR_INDEX" val="6"/>
  <p:tag name="KSO_WM_UNIT_FILL_TYPE" val="1"/>
  <p:tag name="KSO_WM_UNIT_TEXT_FILL_FORE_SCHEMECOLOR_INDEX" val="13"/>
  <p:tag name="KSO_WM_UNIT_TEXT_FILL_TYPE" val="1"/>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6328</Words>
  <Application>WPS 演示</Application>
  <PresentationFormat>自定义</PresentationFormat>
  <Paragraphs>490</Paragraphs>
  <Slides>30</Slides>
  <Notes>30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30</vt:i4>
      </vt:variant>
    </vt:vector>
  </HeadingPairs>
  <TitlesOfParts>
    <vt:vector size="48" baseType="lpstr">
      <vt:lpstr>Arial</vt:lpstr>
      <vt:lpstr>宋体</vt:lpstr>
      <vt:lpstr>Wingdings</vt:lpstr>
      <vt:lpstr>微软雅黑</vt:lpstr>
      <vt:lpstr>Wingdings</vt:lpstr>
      <vt:lpstr>方正黑体_GBK</vt:lpstr>
      <vt:lpstr>思源黑体 Regular</vt:lpstr>
      <vt:lpstr>黑体</vt:lpstr>
      <vt:lpstr>iekie jianheiti</vt:lpstr>
      <vt:lpstr>Calibri</vt:lpstr>
      <vt:lpstr>华文中宋</vt:lpstr>
      <vt:lpstr>Arial Unicode MS</vt:lpstr>
      <vt:lpstr>Source Han Sans CN Normal</vt:lpstr>
      <vt:lpstr>Lato Light</vt:lpstr>
      <vt:lpstr>华文琥珀</vt:lpstr>
      <vt:lpstr>Yu Gothic UI Semilight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浅黛微妆</cp:lastModifiedBy>
  <cp:revision>217</cp:revision>
  <dcterms:created xsi:type="dcterms:W3CDTF">2020-07-16T06:41:00Z</dcterms:created>
  <dcterms:modified xsi:type="dcterms:W3CDTF">2022-01-02T07:27:11Z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2052-11.1.0.10524</vt:lpwstr>
  </property>
  <property fmtid="{D5CDD505-2E9C-101B-9397-08002B2CF9AE}" pid="3" name="KSOTemplateUUID">
    <vt:lpwstr>v1.0_mb_j20yc/c9clOTmqmhfcCbaA==</vt:lpwstr>
  </property>
  <property fmtid="{D5CDD505-2E9C-101B-9397-08002B2CF9AE}" pid="4" name="ICV">
    <vt:lpwstr>E6D8FCC0150F44A19D442A4D2BE44B95</vt:lpwstr>
  </property>
</Properties>
</file>