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92" r:id="rId2"/>
    <p:sldId id="346" r:id="rId3"/>
    <p:sldId id="369" r:id="rId4"/>
    <p:sldId id="387" r:id="rId5"/>
    <p:sldId id="391" r:id="rId6"/>
    <p:sldId id="386" r:id="rId7"/>
    <p:sldId id="389" r:id="rId8"/>
    <p:sldId id="390" r:id="rId9"/>
    <p:sldId id="393" r:id="rId10"/>
    <p:sldId id="394" r:id="rId11"/>
    <p:sldId id="340" r:id="rId12"/>
    <p:sldId id="380" r:id="rId13"/>
    <p:sldId id="368" r:id="rId14"/>
    <p:sldId id="388" r:id="rId15"/>
    <p:sldId id="358" r:id="rId16"/>
    <p:sldId id="395" r:id="rId17"/>
    <p:sldId id="396" r:id="rId18"/>
    <p:sldId id="370" r:id="rId19"/>
    <p:sldId id="371" r:id="rId20"/>
    <p:sldId id="365" r:id="rId21"/>
    <p:sldId id="385" r:id="rId22"/>
    <p:sldId id="325" r:id="rId23"/>
    <p:sldId id="376" r:id="rId24"/>
    <p:sldId id="375" r:id="rId25"/>
    <p:sldId id="328" r:id="rId26"/>
    <p:sldId id="348" r:id="rId27"/>
    <p:sldId id="359" r:id="rId28"/>
    <p:sldId id="331" r:id="rId29"/>
    <p:sldId id="341" r:id="rId30"/>
    <p:sldId id="353" r:id="rId31"/>
    <p:sldId id="337" r:id="rId32"/>
    <p:sldId id="363" r:id="rId33"/>
    <p:sldId id="338" r:id="rId34"/>
    <p:sldId id="334" r:id="rId35"/>
    <p:sldId id="345" r:id="rId36"/>
    <p:sldId id="321" r:id="rId37"/>
    <p:sldId id="357" r:id="rId38"/>
    <p:sldId id="355" r:id="rId39"/>
    <p:sldId id="349" r:id="rId40"/>
    <p:sldId id="352" r:id="rId41"/>
    <p:sldId id="329" r:id="rId42"/>
    <p:sldId id="335" r:id="rId43"/>
    <p:sldId id="362" r:id="rId44"/>
    <p:sldId id="339" r:id="rId45"/>
    <p:sldId id="330" r:id="rId46"/>
    <p:sldId id="294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D9208"/>
    <a:srgbClr val="F0CE3E"/>
    <a:srgbClr val="F3D54E"/>
    <a:srgbClr val="F83308"/>
    <a:srgbClr val="009FDF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1B445-A477-4FCB-964D-9D1F12C619E7}" v="431" dt="2021-10-07T03:13:29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336" autoAdjust="0"/>
    <p:restoredTop sz="78817" autoAdjust="0"/>
  </p:normalViewPr>
  <p:slideViewPr>
    <p:cSldViewPr snapToGrid="0">
      <p:cViewPr varScale="1">
        <p:scale>
          <a:sx n="167" d="100"/>
          <a:sy n="167" d="100"/>
        </p:scale>
        <p:origin x="660" y="96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Top WiDi Adapters by # Sessions, # Users and Duration</a:t>
            </a:r>
            <a:br>
              <a:rPr lang="en-US" sz="1800" b="0" i="0" baseline="0">
                <a:effectLst/>
              </a:rPr>
            </a:br>
            <a:r>
              <a:rPr lang="en-US" sz="1100" b="0" i="0" baseline="0">
                <a:effectLst/>
              </a:rPr>
              <a:t>boxplot; duration &gt;= 5m; duration &lt;=2 hrs; Origin = External; last 90 days (captured 19 Nov 2015)</a:t>
            </a:r>
            <a:endParaRPr lang="en-US" sz="1100">
              <a:effectLst/>
            </a:endParaRPr>
          </a:p>
          <a:p>
            <a:pPr>
              <a:defRPr/>
            </a:pPr>
            <a:r>
              <a:rPr lang="en-US" sz="1100" b="0" i="0" baseline="0">
                <a:effectLst/>
              </a:rPr>
              <a:t>18,824 users represented in sample</a:t>
            </a:r>
            <a:endParaRPr lang="en-U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8"/>
          <c:order val="0"/>
          <c:tx>
            <c:strRef>
              <c:f>Sheet1!$M$1</c:f>
              <c:strCache>
                <c:ptCount val="1"/>
                <c:pt idx="0">
                  <c:v>q1_s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Sheet1!$Q$2:$Q$65</c:f>
                <c:numCache>
                  <c:formatCode>General</c:formatCode>
                  <c:ptCount val="12"/>
                  <c:pt idx="0">
                    <c:v>3.2175925925925922E-3</c:v>
                  </c:pt>
                  <c:pt idx="1">
                    <c:v>3.9467592592592592E-3</c:v>
                  </c:pt>
                  <c:pt idx="2">
                    <c:v>2.673611111111111E-3</c:v>
                  </c:pt>
                  <c:pt idx="3">
                    <c:v>7.3263888888888892E-3</c:v>
                  </c:pt>
                  <c:pt idx="4">
                    <c:v>2.2916666666666671E-3</c:v>
                  </c:pt>
                  <c:pt idx="5">
                    <c:v>1.8865740740740744E-3</c:v>
                  </c:pt>
                  <c:pt idx="6">
                    <c:v>5.4166666666666651E-3</c:v>
                  </c:pt>
                  <c:pt idx="7">
                    <c:v>6.6203703703703702E-3</c:v>
                  </c:pt>
                  <c:pt idx="8">
                    <c:v>4.5833333333333334E-3</c:v>
                  </c:pt>
                  <c:pt idx="9">
                    <c:v>4.6527777777777782E-3</c:v>
                  </c:pt>
                  <c:pt idx="10">
                    <c:v>1.2499999999999998E-3</c:v>
                  </c:pt>
                  <c:pt idx="11">
                    <c:v>6.6782407407407415E-3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Sheet1!$C$2:$C$65</c:f>
              <c:strCache>
                <c:ptCount val="12"/>
                <c:pt idx="0">
                  <c:v>&lt;blank&gt; &lt;blank&gt;</c:v>
                </c:pt>
                <c:pt idx="1">
                  <c:v>LG Electronics NetCast4.0</c:v>
                </c:pt>
                <c:pt idx="2">
                  <c:v>Actiontec ScreenBeam Pro</c:v>
                </c:pt>
                <c:pt idx="3">
                  <c:v>NETGEAR PTV3000</c:v>
                </c:pt>
                <c:pt idx="4">
                  <c:v>Actiontec ScreenBeam (e)</c:v>
                </c:pt>
                <c:pt idx="5">
                  <c:v>Actiontec ScreenBeam Pro WiDi (e)</c:v>
                </c:pt>
                <c:pt idx="6">
                  <c:v>LG Electronics webOS 1.0</c:v>
                </c:pt>
                <c:pt idx="7">
                  <c:v>LG Electronics LG webOS TV</c:v>
                </c:pt>
                <c:pt idx="8">
                  <c:v>Microsoft MWDA</c:v>
                </c:pt>
                <c:pt idx="9">
                  <c:v>Actiontec ScreenBeam Mini2</c:v>
                </c:pt>
                <c:pt idx="10">
                  <c:v>SAMSUNG SAMSUNG</c:v>
                </c:pt>
                <c:pt idx="11">
                  <c:v>Xiaomi MiBOX2</c:v>
                </c:pt>
              </c:strCache>
            </c:strRef>
          </c:cat>
          <c:val>
            <c:numRef>
              <c:f>Sheet1!$M$2:$M$65</c:f>
              <c:numCache>
                <c:formatCode>[h]:mm:ss;@</c:formatCode>
                <c:ptCount val="12"/>
                <c:pt idx="0">
                  <c:v>6.6898148148148142E-3</c:v>
                </c:pt>
                <c:pt idx="1">
                  <c:v>7.4305555555555548E-3</c:v>
                </c:pt>
                <c:pt idx="2">
                  <c:v>6.145833333333333E-3</c:v>
                </c:pt>
                <c:pt idx="3">
                  <c:v>1.0833333333333334E-2</c:v>
                </c:pt>
                <c:pt idx="4">
                  <c:v>5.8101851851851856E-3</c:v>
                </c:pt>
                <c:pt idx="5">
                  <c:v>5.3587962962962964E-3</c:v>
                </c:pt>
                <c:pt idx="6">
                  <c:v>8.9814814814814809E-3</c:v>
                </c:pt>
                <c:pt idx="7">
                  <c:v>1.0127314814814815E-2</c:v>
                </c:pt>
                <c:pt idx="8">
                  <c:v>8.0902777777777778E-3</c:v>
                </c:pt>
                <c:pt idx="9">
                  <c:v>8.2986111111111108E-3</c:v>
                </c:pt>
                <c:pt idx="10">
                  <c:v>4.7685185185185183E-3</c:v>
                </c:pt>
                <c:pt idx="11">
                  <c:v>1.050925925925926E-2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16-448B-B8C2-C20C7C27EC6A}"/>
            </c:ext>
          </c:extLst>
        </c:ser>
        <c:ser>
          <c:idx val="9"/>
          <c:order val="1"/>
          <c:tx>
            <c:strRef>
              <c:f>Sheet1!$N$1</c:f>
              <c:strCache>
                <c:ptCount val="1"/>
                <c:pt idx="0">
                  <c:v>median_s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Sheet1!$C$2:$C$65</c:f>
              <c:strCache>
                <c:ptCount val="12"/>
                <c:pt idx="0">
                  <c:v>&lt;blank&gt; &lt;blank&gt;</c:v>
                </c:pt>
                <c:pt idx="1">
                  <c:v>LG Electronics NetCast4.0</c:v>
                </c:pt>
                <c:pt idx="2">
                  <c:v>Actiontec ScreenBeam Pro</c:v>
                </c:pt>
                <c:pt idx="3">
                  <c:v>NETGEAR PTV3000</c:v>
                </c:pt>
                <c:pt idx="4">
                  <c:v>Actiontec ScreenBeam (e)</c:v>
                </c:pt>
                <c:pt idx="5">
                  <c:v>Actiontec ScreenBeam Pro WiDi (e)</c:v>
                </c:pt>
                <c:pt idx="6">
                  <c:v>LG Electronics webOS 1.0</c:v>
                </c:pt>
                <c:pt idx="7">
                  <c:v>LG Electronics LG webOS TV</c:v>
                </c:pt>
                <c:pt idx="8">
                  <c:v>Microsoft MWDA</c:v>
                </c:pt>
                <c:pt idx="9">
                  <c:v>Actiontec ScreenBeam Mini2</c:v>
                </c:pt>
                <c:pt idx="10">
                  <c:v>SAMSUNG SAMSUNG</c:v>
                </c:pt>
                <c:pt idx="11">
                  <c:v>Xiaomi MiBOX2</c:v>
                </c:pt>
              </c:strCache>
            </c:strRef>
          </c:cat>
          <c:val>
            <c:numRef>
              <c:f>Sheet1!$N$2:$N$65</c:f>
              <c:numCache>
                <c:formatCode>[h]:mm:ss;@</c:formatCode>
                <c:ptCount val="12"/>
                <c:pt idx="0">
                  <c:v>7.5694444444444472E-3</c:v>
                </c:pt>
                <c:pt idx="1">
                  <c:v>1.1064814814814816E-2</c:v>
                </c:pt>
                <c:pt idx="2">
                  <c:v>8.5995370370370392E-3</c:v>
                </c:pt>
                <c:pt idx="3">
                  <c:v>1.474537037037037E-2</c:v>
                </c:pt>
                <c:pt idx="4">
                  <c:v>3.5300925925925916E-3</c:v>
                </c:pt>
                <c:pt idx="5">
                  <c:v>3.5532407407407414E-3</c:v>
                </c:pt>
                <c:pt idx="6">
                  <c:v>1.1851851851851851E-2</c:v>
                </c:pt>
                <c:pt idx="7">
                  <c:v>1.4189814814814815E-2</c:v>
                </c:pt>
                <c:pt idx="8">
                  <c:v>9.2592592592592605E-3</c:v>
                </c:pt>
                <c:pt idx="9">
                  <c:v>1.1712962962962963E-2</c:v>
                </c:pt>
                <c:pt idx="10">
                  <c:v>2.8356481481481479E-3</c:v>
                </c:pt>
                <c:pt idx="11">
                  <c:v>1.6053240740740739E-2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16-448B-B8C2-C20C7C27EC6A}"/>
            </c:ext>
          </c:extLst>
        </c:ser>
        <c:ser>
          <c:idx val="10"/>
          <c:order val="2"/>
          <c:tx>
            <c:strRef>
              <c:f>Sheet1!$O$1</c:f>
              <c:strCache>
                <c:ptCount val="1"/>
                <c:pt idx="0">
                  <c:v>q3_s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Sheet1!$P$2:$P$65</c:f>
                <c:numCache>
                  <c:formatCode>General</c:formatCode>
                  <c:ptCount val="12"/>
                  <c:pt idx="0">
                    <c:v>4.8888888888888891E-2</c:v>
                  </c:pt>
                  <c:pt idx="1">
                    <c:v>4.449074074074074E-2</c:v>
                  </c:pt>
                  <c:pt idx="2">
                    <c:v>4.7268518518518515E-2</c:v>
                  </c:pt>
                  <c:pt idx="3">
                    <c:v>3.6331018518518519E-2</c:v>
                  </c:pt>
                  <c:pt idx="4">
                    <c:v>6.1157407407407396E-2</c:v>
                  </c:pt>
                  <c:pt idx="5">
                    <c:v>5.7141203703703708E-2</c:v>
                  </c:pt>
                  <c:pt idx="6">
                    <c:v>4.0810185185185179E-2</c:v>
                  </c:pt>
                  <c:pt idx="7">
                    <c:v>3.8101851851851866E-2</c:v>
                  </c:pt>
                  <c:pt idx="8">
                    <c:v>4.9224537037037025E-2</c:v>
                  </c:pt>
                  <c:pt idx="9">
                    <c:v>3.2777777777777781E-2</c:v>
                  </c:pt>
                  <c:pt idx="10">
                    <c:v>5.9224537037037034E-2</c:v>
                  </c:pt>
                  <c:pt idx="11">
                    <c:v>2.2766203703703705E-2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Sheet1!$C$2:$C$65</c:f>
              <c:strCache>
                <c:ptCount val="12"/>
                <c:pt idx="0">
                  <c:v>&lt;blank&gt; &lt;blank&gt;</c:v>
                </c:pt>
                <c:pt idx="1">
                  <c:v>LG Electronics NetCast4.0</c:v>
                </c:pt>
                <c:pt idx="2">
                  <c:v>Actiontec ScreenBeam Pro</c:v>
                </c:pt>
                <c:pt idx="3">
                  <c:v>NETGEAR PTV3000</c:v>
                </c:pt>
                <c:pt idx="4">
                  <c:v>Actiontec ScreenBeam (e)</c:v>
                </c:pt>
                <c:pt idx="5">
                  <c:v>Actiontec ScreenBeam Pro WiDi (e)</c:v>
                </c:pt>
                <c:pt idx="6">
                  <c:v>LG Electronics webOS 1.0</c:v>
                </c:pt>
                <c:pt idx="7">
                  <c:v>LG Electronics LG webOS TV</c:v>
                </c:pt>
                <c:pt idx="8">
                  <c:v>Microsoft MWDA</c:v>
                </c:pt>
                <c:pt idx="9">
                  <c:v>Actiontec ScreenBeam Mini2</c:v>
                </c:pt>
                <c:pt idx="10">
                  <c:v>SAMSUNG SAMSUNG</c:v>
                </c:pt>
                <c:pt idx="11">
                  <c:v>Xiaomi MiBOX2</c:v>
                </c:pt>
              </c:strCache>
            </c:strRef>
          </c:cat>
          <c:val>
            <c:numRef>
              <c:f>Sheet1!$O$2:$O$65</c:f>
              <c:numCache>
                <c:formatCode>[h]:mm:ss;@</c:formatCode>
                <c:ptCount val="12"/>
                <c:pt idx="0">
                  <c:v>2.013888888888888E-2</c:v>
                </c:pt>
                <c:pt idx="1">
                  <c:v>1.9861111111111114E-2</c:v>
                </c:pt>
                <c:pt idx="2">
                  <c:v>1.9548611111111107E-2</c:v>
                </c:pt>
                <c:pt idx="3">
                  <c:v>2.0659722222222222E-2</c:v>
                </c:pt>
                <c:pt idx="4">
                  <c:v>1.0775462962962962E-2</c:v>
                </c:pt>
                <c:pt idx="5">
                  <c:v>1.3425925925925924E-2</c:v>
                </c:pt>
                <c:pt idx="6">
                  <c:v>2.1620370370370377E-2</c:v>
                </c:pt>
                <c:pt idx="7">
                  <c:v>2.0636574074074068E-2</c:v>
                </c:pt>
                <c:pt idx="8">
                  <c:v>1.3483796296296296E-2</c:v>
                </c:pt>
                <c:pt idx="9">
                  <c:v>3.0358796296296297E-2</c:v>
                </c:pt>
                <c:pt idx="10">
                  <c:v>1.2870370370370372E-2</c:v>
                </c:pt>
                <c:pt idx="11">
                  <c:v>2.6701388888888889E-2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16-448B-B8C2-C20C7C27E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1844096"/>
        <c:axId val="2051836480"/>
      </c:barChart>
      <c:lineChart>
        <c:grouping val="standard"/>
        <c:varyColors val="0"/>
        <c:ser>
          <c:idx val="0"/>
          <c:order val="3"/>
          <c:tx>
            <c:strRef>
              <c:f>Sheet1!$E$1</c:f>
              <c:strCache>
                <c:ptCount val="1"/>
                <c:pt idx="0">
                  <c:v># Sessions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layout>
                <c:manualLayout>
                  <c:x val="-3.8156167979002623E-4"/>
                  <c:y val="-9.2489549917371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16-448B-B8C2-C20C7C27EC6A}"/>
                </c:ext>
              </c:extLst>
            </c:dLbl>
            <c:dLbl>
              <c:idx val="11"/>
              <c:layout>
                <c:manualLayout>
                  <c:x val="4.1666666666664628E-3"/>
                  <c:y val="-1.4814814814814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B16-448B-B8C2-C20C7C27EC6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Sheet1!$E$2:$E$65</c:f>
              <c:numCache>
                <c:formatCode>General</c:formatCode>
                <c:ptCount val="12"/>
                <c:pt idx="0">
                  <c:v>1146</c:v>
                </c:pt>
                <c:pt idx="1">
                  <c:v>661</c:v>
                </c:pt>
                <c:pt idx="2">
                  <c:v>439</c:v>
                </c:pt>
                <c:pt idx="3">
                  <c:v>411</c:v>
                </c:pt>
                <c:pt idx="4">
                  <c:v>369</c:v>
                </c:pt>
                <c:pt idx="5">
                  <c:v>367</c:v>
                </c:pt>
                <c:pt idx="6">
                  <c:v>361</c:v>
                </c:pt>
                <c:pt idx="7">
                  <c:v>290</c:v>
                </c:pt>
                <c:pt idx="8">
                  <c:v>126</c:v>
                </c:pt>
                <c:pt idx="9">
                  <c:v>121</c:v>
                </c:pt>
                <c:pt idx="10">
                  <c:v>82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16-448B-B8C2-C20C7C27EC6A}"/>
            </c:ext>
          </c:extLst>
        </c:ser>
        <c:ser>
          <c:idx val="1"/>
          <c:order val="4"/>
          <c:tx>
            <c:strRef>
              <c:f>Sheet1!$F$1</c:f>
              <c:strCache>
                <c:ptCount val="1"/>
                <c:pt idx="0">
                  <c:v># Users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5.8585861847617101E-3"/>
                  <c:y val="1.81628391489112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B16-448B-B8C2-C20C7C27EC6A}"/>
                </c:ext>
              </c:extLst>
            </c:dLbl>
            <c:dLbl>
              <c:idx val="9"/>
              <c:layout>
                <c:manualLayout>
                  <c:x val="2.9292930923808013E-3"/>
                  <c:y val="2.21990256264471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B16-448B-B8C2-C20C7C27EC6A}"/>
                </c:ext>
              </c:extLst>
            </c:dLbl>
            <c:dLbl>
              <c:idx val="10"/>
              <c:layout>
                <c:manualLayout>
                  <c:x val="-1.0185067526415994E-16"/>
                  <c:y val="3.20987654320987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B16-448B-B8C2-C20C7C27EC6A}"/>
                </c:ext>
              </c:extLst>
            </c:dLbl>
            <c:dLbl>
              <c:idx val="11"/>
              <c:layout>
                <c:manualLayout>
                  <c:x val="-5.5555555555556572E-3"/>
                  <c:y val="2.71604938271604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B16-448B-B8C2-C20C7C27EC6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Sheet1!$F$2:$F$65</c:f>
              <c:numCache>
                <c:formatCode>General</c:formatCode>
                <c:ptCount val="12"/>
                <c:pt idx="0">
                  <c:v>486</c:v>
                </c:pt>
                <c:pt idx="1">
                  <c:v>276</c:v>
                </c:pt>
                <c:pt idx="2">
                  <c:v>205</c:v>
                </c:pt>
                <c:pt idx="3">
                  <c:v>127</c:v>
                </c:pt>
                <c:pt idx="4">
                  <c:v>105</c:v>
                </c:pt>
                <c:pt idx="5">
                  <c:v>168</c:v>
                </c:pt>
                <c:pt idx="6">
                  <c:v>177</c:v>
                </c:pt>
                <c:pt idx="7">
                  <c:v>99</c:v>
                </c:pt>
                <c:pt idx="8">
                  <c:v>45</c:v>
                </c:pt>
                <c:pt idx="9">
                  <c:v>46</c:v>
                </c:pt>
                <c:pt idx="10">
                  <c:v>46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AB16-448B-B8C2-C20C7C27E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1848448"/>
        <c:axId val="2051834848"/>
      </c:lineChart>
      <c:catAx>
        <c:axId val="2051844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836480"/>
        <c:crosses val="autoZero"/>
        <c:auto val="0"/>
        <c:lblAlgn val="ctr"/>
        <c:lblOffset val="200"/>
        <c:noMultiLvlLbl val="0"/>
      </c:catAx>
      <c:valAx>
        <c:axId val="2051836480"/>
        <c:scaling>
          <c:orientation val="minMax"/>
          <c:max val="0.1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Duration</a:t>
                </a:r>
                <a:r>
                  <a:rPr lang="en-US" baseline="0"/>
                  <a:t> (h:mm:ss)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0"/>
        <c:majorTickMark val="out"/>
        <c:minorTickMark val="in"/>
        <c:tickLblPos val="nextTo"/>
        <c:spPr>
          <a:noFill/>
          <a:ln>
            <a:solidFill>
              <a:sysClr val="windowText" lastClr="000000">
                <a:lumMod val="25000"/>
                <a:lumOff val="75000"/>
              </a:sys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844096"/>
        <c:crosses val="autoZero"/>
        <c:crossBetween val="between"/>
        <c:majorUnit val="1.0416666660000001E-2"/>
      </c:valAx>
      <c:valAx>
        <c:axId val="2051834848"/>
        <c:scaling>
          <c:orientation val="minMax"/>
          <c:min val="-15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WiDi Sessions\Unique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White][&lt;0]0;General" sourceLinked="0"/>
        <c:majorTickMark val="out"/>
        <c:minorTickMark val="in"/>
        <c:tickLblPos val="nextTo"/>
        <c:spPr>
          <a:noFill/>
          <a:ln>
            <a:solidFill>
              <a:sysClr val="windowText" lastClr="000000">
                <a:lumMod val="25000"/>
                <a:lumOff val="75000"/>
              </a:sys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848448"/>
        <c:crosses val="max"/>
        <c:crossBetween val="between"/>
        <c:majorUnit val="250"/>
      </c:valAx>
      <c:catAx>
        <c:axId val="2051848448"/>
        <c:scaling>
          <c:orientation val="minMax"/>
        </c:scaling>
        <c:delete val="1"/>
        <c:axPos val="b"/>
        <c:majorTickMark val="out"/>
        <c:minorTickMark val="none"/>
        <c:tickLblPos val="nextTo"/>
        <c:crossAx val="205183484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 panose="020B06040202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 panose="020B0604020203020204" pitchFamily="34" charset="0"/>
              </a:rPr>
              <a:pPr/>
              <a:t>10/5/2021</a:t>
            </a:fld>
            <a:endParaRPr lang="en-US" dirty="0">
              <a:latin typeface="Intel Clear" panose="020B06040202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 panose="020B060402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 panose="020B0604020203020204" pitchFamily="34" charset="0"/>
              </a:rPr>
              <a:pPr/>
              <a:t>‹#›</a:t>
            </a:fld>
            <a:endParaRPr lang="en-US" dirty="0"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 panose="020B06040202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 panose="020B0604020203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 panose="020B06040202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 panose="020B0604020203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 panose="020B0604020203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 panose="020B0604020203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 panose="020B0604020203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 panose="020B0604020203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 panose="020B0604020203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7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33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0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76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8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72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 08:49:27.0565612 P03484 T08876 SDK Build Version engineering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08:49:27.0566309 P03484 T08876 </a:t>
            </a:r>
            <a:r>
              <a:rPr lang="en-US" dirty="0" err="1">
                <a:latin typeface="Lucida Console" panose="020B0609040504020204" pitchFamily="49" charset="0"/>
              </a:rPr>
              <a:t>sharedfolder</a:t>
            </a:r>
            <a:r>
              <a:rPr lang="en-US" dirty="0">
                <a:latin typeface="Lucida Console" panose="020B0609040504020204" pitchFamily="49" charset="0"/>
              </a:rPr>
              <a:t>: C:\ProgramData\Intel Telemetry\test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08:49:27.0566518 P03484 T08876 </a:t>
            </a:r>
            <a:r>
              <a:rPr lang="en-US" dirty="0" err="1">
                <a:latin typeface="Lucida Console" panose="020B0609040504020204" pitchFamily="49" charset="0"/>
              </a:rPr>
              <a:t>storefolder</a:t>
            </a:r>
            <a:r>
              <a:rPr lang="en-US" dirty="0">
                <a:latin typeface="Lucida Console" panose="020B0609040504020204" pitchFamily="49" charset="0"/>
              </a:rPr>
              <a:t>: C:\Users\jboelter.AMR\AppData\Local\Intel Telemetry\test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08:49:27.0566688 P03484 T08876 </a:t>
            </a:r>
            <a:r>
              <a:rPr lang="en-US" dirty="0" err="1">
                <a:latin typeface="Lucida Console" panose="020B0609040504020204" pitchFamily="49" charset="0"/>
              </a:rPr>
              <a:t>store_path_did</a:t>
            </a:r>
            <a:r>
              <a:rPr lang="en-US" dirty="0">
                <a:latin typeface="Lucida Console" panose="020B0609040504020204" pitchFamily="49" charset="0"/>
              </a:rPr>
              <a:t>: C:\ProgramData\Intel Telemetry\test\did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08:49:27.0566861 P03484 T08876 </a:t>
            </a:r>
            <a:r>
              <a:rPr lang="en-US" dirty="0" err="1">
                <a:latin typeface="Lucida Console" panose="020B0609040504020204" pitchFamily="49" charset="0"/>
              </a:rPr>
              <a:t>store_path_uid</a:t>
            </a:r>
            <a:r>
              <a:rPr lang="en-US" dirty="0">
                <a:latin typeface="Lucida Console" panose="020B0609040504020204" pitchFamily="49" charset="0"/>
              </a:rPr>
              <a:t>_: C:\Users\jboelter.AMR\AppData\Local\Intel Telemetry\test\</a:t>
            </a:r>
            <a:r>
              <a:rPr lang="en-US" dirty="0" err="1">
                <a:latin typeface="Lucida Console" panose="020B0609040504020204" pitchFamily="49" charset="0"/>
              </a:rPr>
              <a:t>uid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V 08:49:27.0567191 P03484 T08876 </a:t>
            </a:r>
            <a:r>
              <a:rPr lang="en-US" dirty="0" err="1">
                <a:latin typeface="Lucida Console" panose="020B0609040504020204" pitchFamily="49" charset="0"/>
              </a:rPr>
              <a:t>store_path_policy_tid</a:t>
            </a:r>
            <a:r>
              <a:rPr lang="en-US" dirty="0">
                <a:latin typeface="Lucida Console" panose="020B0609040504020204" pitchFamily="49" charset="0"/>
              </a:rPr>
              <a:t>_: C:\Users\jboelter.AMR\AppData\Local\Intel Telemetry\test\00000000-0000-0000-0000-000000000000\policy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08:49:27.0567364 P03484 T08876 </a:t>
            </a:r>
            <a:r>
              <a:rPr lang="en-US" dirty="0" err="1">
                <a:latin typeface="Lucida Console" panose="020B0609040504020204" pitchFamily="49" charset="0"/>
              </a:rPr>
              <a:t>store_path_policy_app</a:t>
            </a:r>
            <a:r>
              <a:rPr lang="en-US" dirty="0">
                <a:latin typeface="Lucida Console" panose="020B0609040504020204" pitchFamily="49" charset="0"/>
              </a:rPr>
              <a:t>_: C:\Users\jboelter.AMR\AppData\Local\Intel Telemetry\test\policy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08:49:27.0567622 P03484 T08876 </a:t>
            </a:r>
            <a:r>
              <a:rPr lang="en-US" dirty="0" err="1">
                <a:latin typeface="Lucida Console" panose="020B0609040504020204" pitchFamily="49" charset="0"/>
              </a:rPr>
              <a:t>store_path_policy_device_tid</a:t>
            </a:r>
            <a:r>
              <a:rPr lang="en-US" dirty="0">
                <a:latin typeface="Lucida Console" panose="020B0609040504020204" pitchFamily="49" charset="0"/>
              </a:rPr>
              <a:t>_: C:\ProgramData\Intel Telemetry\test\00000000-0000-0000-0000-000000000000\policy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08:49:27.0567807 P03484 T08876 </a:t>
            </a:r>
            <a:r>
              <a:rPr lang="en-US" dirty="0" err="1">
                <a:latin typeface="Lucida Console" panose="020B0609040504020204" pitchFamily="49" charset="0"/>
              </a:rPr>
              <a:t>store_path_policy_device_app</a:t>
            </a:r>
            <a:r>
              <a:rPr lang="en-US" dirty="0">
                <a:latin typeface="Lucida Console" panose="020B0609040504020204" pitchFamily="49" charset="0"/>
              </a:rPr>
              <a:t>_: C:\ProgramData\Intel Telemetry\test\policy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08:49:27.0568097 P03484 T08876 </a:t>
            </a:r>
            <a:r>
              <a:rPr lang="en-US" dirty="0" err="1">
                <a:latin typeface="Lucida Console" panose="020B0609040504020204" pitchFamily="49" charset="0"/>
              </a:rPr>
              <a:t>store_path_policy_device</a:t>
            </a:r>
            <a:r>
              <a:rPr lang="en-US" dirty="0">
                <a:latin typeface="Lucida Console" panose="020B0609040504020204" pitchFamily="49" charset="0"/>
              </a:rPr>
              <a:t>_: C:\ProgramData\Intel Telemetry\policy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08:49:27.0568306 P03484 T08876 </a:t>
            </a:r>
            <a:r>
              <a:rPr lang="en-US" dirty="0" err="1">
                <a:latin typeface="Lucida Console" panose="020B0609040504020204" pitchFamily="49" charset="0"/>
              </a:rPr>
              <a:t>store_path_sessions</a:t>
            </a:r>
            <a:r>
              <a:rPr lang="en-US" dirty="0">
                <a:latin typeface="Lucida Console" panose="020B0609040504020204" pitchFamily="49" charset="0"/>
              </a:rPr>
              <a:t>_: C:\Users\jboelter.AMR\AppData\Local\Intel Telemetry\test\00000000-0000-0000-0000-000000000000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08:49:27.0568507 P03484 T08876 </a:t>
            </a:r>
            <a:r>
              <a:rPr lang="en-US" dirty="0" err="1">
                <a:latin typeface="Lucida Console" panose="020B0609040504020204" pitchFamily="49" charset="0"/>
              </a:rPr>
              <a:t>store_path_reports</a:t>
            </a:r>
            <a:r>
              <a:rPr lang="en-US" dirty="0">
                <a:latin typeface="Lucida Console" panose="020B0609040504020204" pitchFamily="49" charset="0"/>
              </a:rPr>
              <a:t>_: C:\Users\jboelter.AMR\AppData\Local\Intel Telemetry\test\00000000-0000-0000-0000-000000000000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08:49:27.0602243 P03484 T08876 checking for non-zero </a:t>
            </a:r>
            <a:r>
              <a:rPr lang="en-US" dirty="0" err="1">
                <a:latin typeface="Lucida Console" panose="020B0609040504020204" pitchFamily="49" charset="0"/>
              </a:rPr>
              <a:t>guid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V 08:49:27.0602345 P03484 T08876 checking for non-zero </a:t>
            </a:r>
            <a:r>
              <a:rPr lang="en-US" dirty="0" err="1">
                <a:latin typeface="Lucida Console" panose="020B0609040504020204" pitchFamily="49" charset="0"/>
              </a:rPr>
              <a:t>guid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V 08:49:27.0614482 P03484 T08876 checking for non-zero </a:t>
            </a:r>
            <a:r>
              <a:rPr lang="en-US" dirty="0" err="1">
                <a:latin typeface="Lucida Console" panose="020B0609040504020204" pitchFamily="49" charset="0"/>
              </a:rPr>
              <a:t>guid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V 08:49:27.0614578 P03484 T08876 checking for non-zero </a:t>
            </a:r>
            <a:r>
              <a:rPr lang="en-US" dirty="0" err="1">
                <a:latin typeface="Lucida Console" panose="020B0609040504020204" pitchFamily="49" charset="0"/>
              </a:rPr>
              <a:t>guid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V 08:49:27.0615229 P03484 T08876 &gt;&gt;&gt; </a:t>
            </a:r>
            <a:r>
              <a:rPr lang="en-US" dirty="0" err="1">
                <a:latin typeface="Lucida Console" panose="020B0609040504020204" pitchFamily="49" charset="0"/>
              </a:rPr>
              <a:t>ias_policy</a:t>
            </a:r>
            <a:r>
              <a:rPr lang="en-US" dirty="0">
                <a:latin typeface="Lucida Console" panose="020B0609040504020204" pitchFamily="49" charset="0"/>
              </a:rPr>
              <a:t>::load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08:49:27.0620970 P03484 T08876 &gt;&gt;&gt; </a:t>
            </a:r>
            <a:r>
              <a:rPr lang="en-US" dirty="0" err="1">
                <a:latin typeface="Lucida Console" panose="020B0609040504020204" pitchFamily="49" charset="0"/>
              </a:rPr>
              <a:t>ias_policy</a:t>
            </a:r>
            <a:r>
              <a:rPr lang="en-US" dirty="0">
                <a:latin typeface="Lucida Console" panose="020B0609040504020204" pitchFamily="49" charset="0"/>
              </a:rPr>
              <a:t>::load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08:49:27.0621038 P03484 T08876 &gt;&gt;&gt; </a:t>
            </a:r>
            <a:r>
              <a:rPr lang="en-US" dirty="0" err="1">
                <a:latin typeface="Lucida Console" panose="020B0609040504020204" pitchFamily="49" charset="0"/>
              </a:rPr>
              <a:t>ias_policy_factory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parse_version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V 08:49:27.0621530 P03484 T08876 &lt;&lt;&lt; </a:t>
            </a:r>
            <a:r>
              <a:rPr lang="en-US" dirty="0" err="1">
                <a:latin typeface="Lucida Console" panose="020B0609040504020204" pitchFamily="49" charset="0"/>
              </a:rPr>
              <a:t>ias_policy_factory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parse_version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V 08:49:27.0621590 P03484 T08876 &gt;&gt;&gt; </a:t>
            </a:r>
            <a:r>
              <a:rPr lang="en-US" dirty="0" err="1">
                <a:latin typeface="Lucida Console" panose="020B0609040504020204" pitchFamily="49" charset="0"/>
              </a:rPr>
              <a:t>ias_policy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parse_authorities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V 08:49:27.0621756 P03484 T08876 policy: authorities is not an object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08:49:27.0621908 P03484 T08876 &lt;&lt;&lt; </a:t>
            </a:r>
            <a:r>
              <a:rPr lang="en-US" dirty="0" err="1">
                <a:latin typeface="Lucida Console" panose="020B0609040504020204" pitchFamily="49" charset="0"/>
              </a:rPr>
              <a:t>ias_policy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parse_authorities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V 08:49:27.0623303 P03484 T08876 policy: policy 0 v1 data authority is not a string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08:49:27.0623367 P03484 T08876 policy: policy 0 v1 data resource is not a string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08:49:27.0624160 P03484 T08876 &lt;&lt;&lt; </a:t>
            </a:r>
            <a:r>
              <a:rPr lang="en-US" dirty="0" err="1">
                <a:latin typeface="Lucida Console" panose="020B0609040504020204" pitchFamily="49" charset="0"/>
              </a:rPr>
              <a:t>ias_policy</a:t>
            </a:r>
            <a:r>
              <a:rPr lang="en-US" dirty="0">
                <a:latin typeface="Lucida Console" panose="020B0609040504020204" pitchFamily="49" charset="0"/>
              </a:rPr>
              <a:t>::load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08:49:27.0624821 P03484 T08876 &lt;&lt;&lt; </a:t>
            </a:r>
            <a:r>
              <a:rPr lang="en-US" dirty="0" err="1">
                <a:latin typeface="Lucida Console" panose="020B0609040504020204" pitchFamily="49" charset="0"/>
              </a:rPr>
              <a:t>ias_policy</a:t>
            </a:r>
            <a:r>
              <a:rPr lang="en-US" dirty="0">
                <a:latin typeface="Lucida Console" panose="020B0609040504020204" pitchFamily="49" charset="0"/>
              </a:rPr>
              <a:t>::load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08:49:27.0631798 P03484 T08876 no policy file at C:\Users\jboelter.AMR\AppData\Local\Intel Telemetry\test\00000000-0000-0000-0000-000000000000\policy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08:49:27.0635826 P03484 T08876 no policy file at C:\Users\jboelter.AMR\AppData\Local\Intel Telemetry\test\policy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08:49:27.0640689 P03484 T08876 no policy file at C:\ProgramData\Intel Telemetry\test\00000000-0000-0000-0000-000000000000\policy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08:49:27.0643496 P03484 T08876 no policy file at C:\ProgramData\Intel Telemetry\test\policy</a:t>
            </a:r>
          </a:p>
          <a:p>
            <a:r>
              <a:rPr lang="en-US" dirty="0">
                <a:latin typeface="Lucida Console" panose="020B0609040504020204" pitchFamily="49" charset="0"/>
              </a:rPr>
              <a:t>V 08:49:27.0646041 P03484 T08876 no policy file at C:\ProgramData\Intel Telemetry\policy</a:t>
            </a:r>
          </a:p>
          <a:p>
            <a:r>
              <a:rPr lang="en-US" dirty="0">
                <a:latin typeface="Lucida Console" panose="020B0609040504020204" pitchFamily="49" charset="0"/>
              </a:rPr>
              <a:t>I 08:49:27.0647460 P03484 T08876 effective policy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             authorities: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                     &lt;&lt;empty&gt;&gt;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             retention: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                    </a:t>
            </a:r>
            <a:r>
              <a:rPr lang="en-US" dirty="0" err="1">
                <a:latin typeface="Lucida Console" panose="020B0609040504020204" pitchFamily="49" charset="0"/>
              </a:rPr>
              <a:t>max_cache</a:t>
            </a:r>
            <a:r>
              <a:rPr lang="en-US" dirty="0">
                <a:latin typeface="Lucida Console" panose="020B0609040504020204" pitchFamily="49" charset="0"/>
              </a:rPr>
              <a:t>: 1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                    </a:t>
            </a:r>
            <a:r>
              <a:rPr lang="en-US" dirty="0" err="1">
                <a:latin typeface="Lucida Console" panose="020B0609040504020204" pitchFamily="49" charset="0"/>
              </a:rPr>
              <a:t>max_age</a:t>
            </a:r>
            <a:r>
              <a:rPr lang="en-US" dirty="0">
                <a:latin typeface="Lucida Console" panose="020B0609040504020204" pitchFamily="49" charset="0"/>
              </a:rPr>
              <a:t>:   90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                    </a:t>
            </a:r>
            <a:r>
              <a:rPr lang="en-US" dirty="0" err="1">
                <a:latin typeface="Lucida Console" panose="020B0609040504020204" pitchFamily="49" charset="0"/>
              </a:rPr>
              <a:t>backoff</a:t>
            </a:r>
            <a:r>
              <a:rPr lang="en-US" dirty="0">
                <a:latin typeface="Lucida Console" panose="020B0609040504020204" pitchFamily="49" charset="0"/>
              </a:rPr>
              <a:t>:   1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             endpoint: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                    &lt;&lt;empty&gt;&gt;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0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Isn’t that</a:t>
            </a:r>
            <a:r>
              <a:rPr lang="en-US" baseline="0" dirty="0"/>
              <a:t> like </a:t>
            </a:r>
            <a:r>
              <a:rPr lang="en-US" baseline="0" dirty="0" err="1"/>
              <a:t>printf</a:t>
            </a:r>
            <a:r>
              <a:rPr lang="en-US" baseline="0" dirty="0"/>
              <a:t>(…)?  Yes…. </a:t>
            </a:r>
            <a:r>
              <a:rPr lang="en-US" baseline="0"/>
              <a:t>and </a:t>
            </a:r>
            <a:r>
              <a:rPr lang="en-US" baseline="0" dirty="0"/>
              <a:t>it’s awesome.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3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31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most</a:t>
            </a:r>
            <a:r>
              <a:rPr lang="en-US" baseline="0" dirty="0"/>
              <a:t> products, </a:t>
            </a:r>
            <a:r>
              <a:rPr lang="en-US" dirty="0"/>
              <a:t>the path to telemetry goes through the</a:t>
            </a:r>
            <a:r>
              <a:rPr lang="en-US" baseline="0" dirty="0"/>
              <a:t> OEM and Consumer.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93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UI grayed out when IT controls opt-in/out.</a:t>
            </a:r>
          </a:p>
          <a:p>
            <a:r>
              <a:rPr lang="en-US" dirty="0"/>
              <a:t>UI hidden when disabled.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67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Hill = Lantern</a:t>
            </a:r>
            <a:r>
              <a:rPr lang="en-US" baseline="0" dirty="0"/>
              <a:t> Rock + DCA</a:t>
            </a:r>
            <a:endParaRPr lang="en-US" dirty="0"/>
          </a:p>
          <a:p>
            <a:r>
              <a:rPr lang="en-US" dirty="0" err="1"/>
              <a:t>AppMon</a:t>
            </a:r>
            <a:r>
              <a:rPr lang="en-US" dirty="0"/>
              <a:t> (</a:t>
            </a:r>
            <a:r>
              <a:rPr lang="en-US" dirty="0" err="1"/>
              <a:t>ux</a:t>
            </a:r>
            <a:r>
              <a:rPr lang="en-US" dirty="0"/>
              <a:t>/small</a:t>
            </a:r>
            <a:r>
              <a:rPr lang="en-US" baseline="0" dirty="0"/>
              <a:t> scale)</a:t>
            </a:r>
          </a:p>
          <a:p>
            <a:r>
              <a:rPr lang="en-US" dirty="0"/>
              <a:t>DCA (system)</a:t>
            </a:r>
          </a:p>
          <a:p>
            <a:r>
              <a:rPr lang="en-US" dirty="0" err="1"/>
              <a:t>PhoneHome</a:t>
            </a:r>
            <a:r>
              <a:rPr lang="en-US" dirty="0"/>
              <a:t> (DPD Apps; SSG)</a:t>
            </a:r>
          </a:p>
          <a:p>
            <a:r>
              <a:rPr lang="en-US" dirty="0"/>
              <a:t>Lantern Rock (Generic Software</a:t>
            </a:r>
            <a:r>
              <a:rPr lang="en-US" baseline="0" dirty="0"/>
              <a:t> Telemetry, CCG)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5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8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7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7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3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5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6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>
                    <a:alpha val="90000"/>
                  </a:schemeClr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 panose="020B0604020203020204" pitchFamily="34" charset="0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 panose="020B0604020203020204" pitchFamily="34" charset="0"/>
                <a:ea typeface="Intel Clear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351429" y="4986339"/>
            <a:ext cx="2055345" cy="9233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</a:rPr>
              <a:t>INTEL</a:t>
            </a:r>
            <a:r>
              <a:rPr lang="en-US" sz="600" baseline="0" dirty="0">
                <a:solidFill>
                  <a:schemeClr val="bg1"/>
                </a:solidFill>
                <a:latin typeface="Verdana" pitchFamily="34" charset="0"/>
              </a:rPr>
              <a:t> CONFIDENTIAL</a:t>
            </a:r>
            <a:r>
              <a:rPr lang="en-US" sz="600" dirty="0">
                <a:solidFill>
                  <a:schemeClr val="bg1"/>
                </a:solidFill>
                <a:latin typeface="Verdana" pitchFamily="34" charset="0"/>
              </a:rPr>
              <a:t>,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764007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 panose="020B0604020203020204" pitchFamily="34" charset="0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 panose="020B0604020203020204" pitchFamily="34" charset="0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 panose="020B0604020203020204" pitchFamily="34" charset="0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+mj-lt"/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 panose="020B0604020203020204" pitchFamily="34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+mj-lt"/>
          <a:ea typeface="Intel Clear"/>
          <a:cs typeface="Intel Clear" panose="020B0604020203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sdn-prod.intel.com/bunits/intel-applications/12114-lantern-rock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sdl-e.app.intel.com/project?id=7fe5cae6-6c93-4eb4-afdd-ac21f4df760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hyperlink" Target="https://sdl-e.app.intel.com/project?id=08735672-6093-4d2f-8264-ca5ba8d75ead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sdl-e.app.intel.com/project?id=971e0bba-8c31-4b3d-bee0-55771ecf80b9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sdn-prod.intel.com/bunits/intel-applications/17576-object-store-reverse-prox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sdn-prod.intel.com/bunits/intel-applications/12114-lantern-rock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sdl-e.app.intel.com/project?id=7fe5cae6-6c93-4eb4-afdd-ac21f4df760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hyperlink" Target="https://sdl-e.app.intel.com/project?id=08735672-6093-4d2f-8264-ca5ba8d75ead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sdl-e.app.intel.com/project?id=971e0bba-8c31-4b3d-bee0-55771ecf80b9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sdn-prod.intel.com/bunits/intel-applications/17576-object-store-reverse-proxy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jpeg"/><Relationship Id="rId18" Type="http://schemas.openxmlformats.org/officeDocument/2006/relationships/image" Target="../media/image27.png"/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microsoft.com/office/2007/relationships/hdphoto" Target="../media/hdphoto2.wdp"/><Relationship Id="rId10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jpeg"/><Relationship Id="rId18" Type="http://schemas.openxmlformats.org/officeDocument/2006/relationships/image" Target="../media/image27.png"/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microsoft.com/office/2007/relationships/hdphoto" Target="../media/hdphoto2.wdp"/><Relationship Id="rId10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display/lr/Database+Access" TargetMode="External"/><Relationship Id="rId2" Type="http://schemas.openxmlformats.org/officeDocument/2006/relationships/hyperlink" Target="https://wiki.ith.intel.com/display/lr/FlexQ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0.png"/><Relationship Id="rId4" Type="http://schemas.openxmlformats.org/officeDocument/2006/relationships/hyperlink" Target="https://wiki.ith.intel.com/display/lr/Analytic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display/lr/Telemetr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display/lr/Telemet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metry.intel.com/telemetry-policy/00000000-1111-2222-3333-444444444444/policy.json" TargetMode="External"/><Relationship Id="rId2" Type="http://schemas.openxmlformats.org/officeDocument/2006/relationships/hyperlink" Target="https://c.telemetry.intel.com/health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sthree.intel.com/telemetry-policy/00000000-1111-2222-3333-444444444444/policy.json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th.intel.com/display/lr/Telemetry" TargetMode="Externa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telemetry-policy/policy.js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jpeg"/><Relationship Id="rId11" Type="http://schemas.openxmlformats.org/officeDocument/2006/relationships/image" Target="../media/image47.png"/><Relationship Id="rId5" Type="http://schemas.openxmlformats.org/officeDocument/2006/relationships/image" Target="../media/image41.jpe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146385" y="-20378"/>
            <a:ext cx="4765964" cy="4775258"/>
          </a:xfrm>
          <a:prstGeom prst="rect">
            <a:avLst/>
          </a:prstGeom>
          <a:pattFill prst="pct5">
            <a:fgClr>
              <a:srgbClr val="D35203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3"/>
              </a:rPr>
              <a:t>12114-Lantern Rock - SD Elements (intel.com)</a:t>
            </a:r>
            <a:endParaRPr lang="en-US" sz="1350" dirty="0"/>
          </a:p>
        </p:txBody>
      </p:sp>
      <p:sp>
        <p:nvSpPr>
          <p:cNvPr id="36" name="Rectangle 35"/>
          <p:cNvSpPr/>
          <p:nvPr/>
        </p:nvSpPr>
        <p:spPr>
          <a:xfrm>
            <a:off x="6718484" y="-20378"/>
            <a:ext cx="2184144" cy="1339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4136664" y="-20378"/>
            <a:ext cx="2667000" cy="27456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ounded Rectangle 24"/>
          <p:cNvSpPr/>
          <p:nvPr/>
        </p:nvSpPr>
        <p:spPr>
          <a:xfrm>
            <a:off x="6930119" y="1847099"/>
            <a:ext cx="1626144" cy="1493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ounded Rectangle 8"/>
          <p:cNvSpPr/>
          <p:nvPr/>
        </p:nvSpPr>
        <p:spPr>
          <a:xfrm>
            <a:off x="5503018" y="2026207"/>
            <a:ext cx="949844" cy="454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53416" y="2075035"/>
            <a:ext cx="964007" cy="468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03814" y="2125249"/>
            <a:ext cx="969656" cy="465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9111" y="802188"/>
            <a:ext cx="992830" cy="465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portal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30120" y="789508"/>
            <a:ext cx="1005221" cy="46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batch</a:t>
            </a:r>
          </a:p>
        </p:txBody>
      </p:sp>
      <p:sp>
        <p:nvSpPr>
          <p:cNvPr id="7" name="Can 6"/>
          <p:cNvSpPr/>
          <p:nvPr/>
        </p:nvSpPr>
        <p:spPr>
          <a:xfrm>
            <a:off x="5996812" y="222679"/>
            <a:ext cx="1175924" cy="461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databases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08630" y="2877235"/>
            <a:ext cx="976363" cy="46327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59029" y="2938349"/>
            <a:ext cx="976781" cy="45822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09427" y="2995490"/>
            <a:ext cx="964043" cy="45499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collector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44066" y="1398862"/>
            <a:ext cx="957816" cy="518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s3rproxy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87" y="1907567"/>
            <a:ext cx="600830" cy="5624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601" y="1897252"/>
            <a:ext cx="591500" cy="5536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312" y="2707302"/>
            <a:ext cx="563024" cy="5270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649" y="2697920"/>
            <a:ext cx="578788" cy="541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52116" y="2898637"/>
            <a:ext cx="76174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attachments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926070" y="2894782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rejects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7003942" y="2106073"/>
            <a:ext cx="615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archives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016517" y="2114545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logs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7580035" y="18129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51017" y="1428408"/>
            <a:ext cx="5501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SQS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726" y="1336006"/>
            <a:ext cx="818756" cy="477651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4425929" y="2280629"/>
            <a:ext cx="726287" cy="265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policy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425930" y="2862253"/>
            <a:ext cx="726287" cy="2600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policy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803664" y="683809"/>
            <a:ext cx="574964" cy="105700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921564" y="683809"/>
            <a:ext cx="451905" cy="118379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85118" y="1254423"/>
            <a:ext cx="8676" cy="144440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523218" y="1749723"/>
            <a:ext cx="3914" cy="97376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4" idx="3"/>
          </p:cNvCxnSpPr>
          <p:nvPr/>
        </p:nvCxnSpPr>
        <p:spPr>
          <a:xfrm>
            <a:off x="6401883" y="1658098"/>
            <a:ext cx="583220" cy="272700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3"/>
          </p:cNvCxnSpPr>
          <p:nvPr/>
        </p:nvCxnSpPr>
        <p:spPr>
          <a:xfrm>
            <a:off x="6417424" y="2309205"/>
            <a:ext cx="512696" cy="43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22" y="2331066"/>
            <a:ext cx="430062" cy="40256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470379" y="2457933"/>
            <a:ext cx="54053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policies</a:t>
            </a:r>
            <a:endParaRPr lang="en-US" sz="1350" dirty="0"/>
          </a:p>
        </p:txBody>
      </p:sp>
      <p:cxnSp>
        <p:nvCxnSpPr>
          <p:cNvPr id="61" name="Straight Connector 60"/>
          <p:cNvCxnSpPr>
            <a:stCxn id="11" idx="3"/>
          </p:cNvCxnSpPr>
          <p:nvPr/>
        </p:nvCxnSpPr>
        <p:spPr>
          <a:xfrm>
            <a:off x="6484993" y="3108871"/>
            <a:ext cx="442493" cy="13407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4796179" y="2546989"/>
            <a:ext cx="2114125" cy="94460"/>
          </a:xfrm>
          <a:prstGeom prst="bentConnector3">
            <a:avLst>
              <a:gd name="adj1" fmla="val -975"/>
            </a:avLst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0"/>
          </p:cNvCxnSpPr>
          <p:nvPr/>
        </p:nvCxnSpPr>
        <p:spPr>
          <a:xfrm rot="5400000" flipH="1" flipV="1">
            <a:off x="5816161" y="1750927"/>
            <a:ext cx="84239" cy="2138412"/>
          </a:xfrm>
          <a:prstGeom prst="bentConnector2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828675" y="1147012"/>
            <a:ext cx="1506887" cy="1145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endParaRPr lang="en-US" sz="675" b="1" dirty="0">
              <a:solidFill>
                <a:prstClr val="black"/>
              </a:solidFill>
              <a:cs typeface="Intel Clear" panose="020B0604020203020204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64" y="1928655"/>
            <a:ext cx="931893" cy="731749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 bwMode="auto">
          <a:xfrm>
            <a:off x="1950364" y="1338701"/>
            <a:ext cx="277262" cy="74435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675" b="1" dirty="0">
                <a:solidFill>
                  <a:prstClr val="black"/>
                </a:solidFill>
                <a:cs typeface="Arial" pitchFamily="34" charset="0"/>
              </a:rPr>
              <a:t>LRIO</a:t>
            </a:r>
          </a:p>
        </p:txBody>
      </p:sp>
      <p:sp>
        <p:nvSpPr>
          <p:cNvPr id="79" name="Can 78"/>
          <p:cNvSpPr/>
          <p:nvPr/>
        </p:nvSpPr>
        <p:spPr>
          <a:xfrm>
            <a:off x="1048516" y="1902650"/>
            <a:ext cx="642980" cy="31709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Telemetry</a:t>
            </a:r>
          </a:p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Local Stores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56693" y="1154311"/>
            <a:ext cx="714055" cy="3544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Rectangle 80"/>
          <p:cNvSpPr/>
          <p:nvPr/>
        </p:nvSpPr>
        <p:spPr>
          <a:xfrm>
            <a:off x="928831" y="1338701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  <a:endParaRPr lang="en-US" sz="1200" dirty="0"/>
          </a:p>
          <a:p>
            <a:pPr algn="ctr"/>
            <a:endParaRPr lang="en-US" sz="1350" dirty="0"/>
          </a:p>
        </p:txBody>
      </p:sp>
      <p:sp>
        <p:nvSpPr>
          <p:cNvPr id="84" name="Rectangle 83"/>
          <p:cNvSpPr/>
          <p:nvPr/>
        </p:nvSpPr>
        <p:spPr>
          <a:xfrm>
            <a:off x="928831" y="1616205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428894" y="1338701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1428894" y="1616205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57250" y="3123449"/>
            <a:ext cx="1506887" cy="1145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endParaRPr lang="en-US" sz="675" b="1" dirty="0">
              <a:solidFill>
                <a:prstClr val="black"/>
              </a:solidFill>
              <a:cs typeface="Intel Clear" panose="020B0604020203020204" pitchFamily="34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39" y="3905093"/>
            <a:ext cx="931893" cy="731749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 bwMode="auto">
          <a:xfrm>
            <a:off x="1978939" y="3315138"/>
            <a:ext cx="277262" cy="74435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675" b="1" dirty="0">
                <a:solidFill>
                  <a:prstClr val="black"/>
                </a:solidFill>
                <a:cs typeface="Arial" pitchFamily="34" charset="0"/>
              </a:rPr>
              <a:t>LRIO</a:t>
            </a:r>
          </a:p>
        </p:txBody>
      </p:sp>
      <p:sp>
        <p:nvSpPr>
          <p:cNvPr id="94" name="Can 93"/>
          <p:cNvSpPr/>
          <p:nvPr/>
        </p:nvSpPr>
        <p:spPr>
          <a:xfrm>
            <a:off x="1077091" y="3879087"/>
            <a:ext cx="642980" cy="31709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Telemetry</a:t>
            </a:r>
          </a:p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Local Stores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85268" y="3130748"/>
            <a:ext cx="714055" cy="3544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Rectangle 95"/>
          <p:cNvSpPr/>
          <p:nvPr/>
        </p:nvSpPr>
        <p:spPr>
          <a:xfrm>
            <a:off x="957406" y="3315138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957406" y="3592643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457469" y="3315138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endParaRPr lang="en-US" sz="1350" dirty="0"/>
          </a:p>
        </p:txBody>
      </p:sp>
      <p:sp>
        <p:nvSpPr>
          <p:cNvPr id="99" name="Rectangle 98"/>
          <p:cNvSpPr/>
          <p:nvPr/>
        </p:nvSpPr>
        <p:spPr>
          <a:xfrm>
            <a:off x="1457469" y="3592643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142875" y="2714446"/>
            <a:ext cx="39937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1525" y="833927"/>
            <a:ext cx="7617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</a:rPr>
              <a:t>Internal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8009" y="2808573"/>
            <a:ext cx="819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9350D"/>
                </a:solidFill>
              </a:rPr>
              <a:t>External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52547" y="84179"/>
            <a:ext cx="1495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Cloud/PaaS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258739" y="4400902"/>
            <a:ext cx="1465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935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Cloud/IaaS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2227625" y="1951443"/>
            <a:ext cx="2198304" cy="462026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227625" y="1658098"/>
            <a:ext cx="3191486" cy="560322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</p:cNvCxnSpPr>
          <p:nvPr/>
        </p:nvCxnSpPr>
        <p:spPr>
          <a:xfrm flipH="1">
            <a:off x="2285282" y="2998656"/>
            <a:ext cx="2140648" cy="458111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93" idx="3"/>
          </p:cNvCxnSpPr>
          <p:nvPr/>
        </p:nvCxnSpPr>
        <p:spPr>
          <a:xfrm flipV="1">
            <a:off x="2256201" y="3340508"/>
            <a:ext cx="3123903" cy="346810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721359" y="2111754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https://telemetry.intel.com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91984" y="3167410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https://telemetry.intel.com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44480" y="1794448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https://c.telemetry.intel.com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732853" y="3463109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https://c.telemetry.intel.com</a:t>
            </a:r>
          </a:p>
        </p:txBody>
      </p:sp>
      <p:cxnSp>
        <p:nvCxnSpPr>
          <p:cNvPr id="119" name="Straight Arrow Connector 118"/>
          <p:cNvCxnSpPr>
            <a:cxnSpLocks/>
          </p:cNvCxnSpPr>
          <p:nvPr/>
        </p:nvCxnSpPr>
        <p:spPr>
          <a:xfrm flipV="1">
            <a:off x="2285282" y="3340507"/>
            <a:ext cx="4819444" cy="576835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464293" y="3755442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https://s3-us-west-2.amazonaws.com/...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234904" y="1469519"/>
            <a:ext cx="3184207" cy="187900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911004" y="1379518"/>
            <a:ext cx="2005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https://us-west-2.sthree.intel.com/...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957406" y="234381"/>
            <a:ext cx="1094576" cy="762143"/>
            <a:chOff x="1734296" y="201892"/>
            <a:chExt cx="4835035" cy="3852616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4296" y="201892"/>
              <a:ext cx="4835035" cy="3852616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58324" y="1159237"/>
              <a:ext cx="2855813" cy="1783970"/>
            </a:xfrm>
            <a:prstGeom prst="rect">
              <a:avLst/>
            </a:prstGeom>
          </p:spPr>
        </p:pic>
      </p:grpSp>
      <p:cxnSp>
        <p:nvCxnSpPr>
          <p:cNvPr id="133" name="Straight Arrow Connector 132"/>
          <p:cNvCxnSpPr/>
          <p:nvPr/>
        </p:nvCxnSpPr>
        <p:spPr>
          <a:xfrm flipH="1" flipV="1">
            <a:off x="1971795" y="596066"/>
            <a:ext cx="3446308" cy="425900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894486" y="759024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https://analytics.intel.com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89857" y="2373602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client devices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218432" y="4298346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client devices</a:t>
            </a:r>
          </a:p>
        </p:txBody>
      </p:sp>
      <p:sp>
        <p:nvSpPr>
          <p:cNvPr id="86" name="Title 2"/>
          <p:cNvSpPr txBox="1">
            <a:spLocks/>
          </p:cNvSpPr>
          <p:nvPr/>
        </p:nvSpPr>
        <p:spPr>
          <a:xfrm>
            <a:off x="-66271" y="-37271"/>
            <a:ext cx="3656679" cy="3156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sz="1400" b="1" dirty="0"/>
              <a:t>Lantern Rock on Hybrid-Cloud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6FCDC-751C-4680-AD59-2F1333E4A006}"/>
              </a:ext>
            </a:extLst>
          </p:cNvPr>
          <p:cNvSpPr txBox="1"/>
          <p:nvPr/>
        </p:nvSpPr>
        <p:spPr>
          <a:xfrm>
            <a:off x="2087090" y="3128607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FF0000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FF0000"/>
              </a:highligh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AD6C42-2590-4B0B-92FD-1D642F6BDD78}"/>
              </a:ext>
            </a:extLst>
          </p:cNvPr>
          <p:cNvSpPr txBox="1"/>
          <p:nvPr/>
        </p:nvSpPr>
        <p:spPr>
          <a:xfrm>
            <a:off x="2049130" y="1158684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FF0000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FF0000"/>
              </a:highligh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F7AE32-54BC-462E-A1D4-686A8CDB7870}"/>
              </a:ext>
            </a:extLst>
          </p:cNvPr>
          <p:cNvSpPr txBox="1"/>
          <p:nvPr/>
        </p:nvSpPr>
        <p:spPr>
          <a:xfrm>
            <a:off x="5017572" y="2813142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00FFFF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00FFFF"/>
              </a:highlight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608A42-438D-4A73-B816-42A8B8FB900B}"/>
              </a:ext>
            </a:extLst>
          </p:cNvPr>
          <p:cNvSpPr txBox="1"/>
          <p:nvPr/>
        </p:nvSpPr>
        <p:spPr>
          <a:xfrm>
            <a:off x="6127094" y="2987668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FD9208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FD9208"/>
              </a:highligh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C0472C9-0A15-42BE-A9AD-A84313F7B45D}"/>
              </a:ext>
            </a:extLst>
          </p:cNvPr>
          <p:cNvSpPr txBox="1"/>
          <p:nvPr/>
        </p:nvSpPr>
        <p:spPr>
          <a:xfrm>
            <a:off x="5020951" y="2225385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00FFFF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00FFFF"/>
              </a:highlight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329B86-97F0-460E-A059-5F26723A4C86}"/>
              </a:ext>
            </a:extLst>
          </p:cNvPr>
          <p:cNvSpPr txBox="1"/>
          <p:nvPr/>
        </p:nvSpPr>
        <p:spPr>
          <a:xfrm>
            <a:off x="6119595" y="2126169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FD9208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FD9208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F27ED-021E-4970-85CA-DD257BA6EB34}"/>
              </a:ext>
            </a:extLst>
          </p:cNvPr>
          <p:cNvSpPr txBox="1"/>
          <p:nvPr/>
        </p:nvSpPr>
        <p:spPr>
          <a:xfrm>
            <a:off x="1470986" y="424432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904AF7-D94D-497A-B101-81ED0CC3CF00}"/>
              </a:ext>
            </a:extLst>
          </p:cNvPr>
          <p:cNvSpPr txBox="1"/>
          <p:nvPr/>
        </p:nvSpPr>
        <p:spPr>
          <a:xfrm>
            <a:off x="6867828" y="264444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CAB732E-C2F4-4385-94AC-0A9A775DE1AD}"/>
              </a:ext>
            </a:extLst>
          </p:cNvPr>
          <p:cNvSpPr txBox="1"/>
          <p:nvPr/>
        </p:nvSpPr>
        <p:spPr>
          <a:xfrm>
            <a:off x="6089286" y="820681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267BE1-5E9E-46FC-9202-0646A217C67F}"/>
              </a:ext>
            </a:extLst>
          </p:cNvPr>
          <p:cNvSpPr txBox="1"/>
          <p:nvPr/>
        </p:nvSpPr>
        <p:spPr>
          <a:xfrm>
            <a:off x="7633944" y="810361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8069AC-270C-4EE5-BAE4-19E8DCF944FB}"/>
              </a:ext>
            </a:extLst>
          </p:cNvPr>
          <p:cNvSpPr txBox="1"/>
          <p:nvPr/>
        </p:nvSpPr>
        <p:spPr>
          <a:xfrm>
            <a:off x="6072598" y="1433200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F3D54E"/>
                </a:highlight>
              </a:rPr>
              <a:t>ASPN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05310-83AD-4E5E-9F0B-4A78CDA7428B}"/>
              </a:ext>
            </a:extLst>
          </p:cNvPr>
          <p:cNvSpPr/>
          <p:nvPr/>
        </p:nvSpPr>
        <p:spPr>
          <a:xfrm>
            <a:off x="6817053" y="1319172"/>
            <a:ext cx="2068983" cy="226266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F84E8EC-6550-4C26-97C0-F9EC42113D59}"/>
              </a:ext>
            </a:extLst>
          </p:cNvPr>
          <p:cNvSpPr txBox="1"/>
          <p:nvPr/>
        </p:nvSpPr>
        <p:spPr>
          <a:xfrm>
            <a:off x="8570542" y="1361767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CE1703D-98DA-4838-9A9F-9021AD936F2B}"/>
              </a:ext>
            </a:extLst>
          </p:cNvPr>
          <p:cNvSpPr txBox="1"/>
          <p:nvPr/>
        </p:nvSpPr>
        <p:spPr>
          <a:xfrm>
            <a:off x="144659" y="4758068"/>
            <a:ext cx="340909" cy="1077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700" b="1" dirty="0" err="1">
                <a:solidFill>
                  <a:srgbClr val="003C71"/>
                </a:solidFill>
                <a:highlight>
                  <a:srgbClr val="FF0000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52187-7725-4D97-99C5-6987DA3DC624}"/>
              </a:ext>
            </a:extLst>
          </p:cNvPr>
          <p:cNvSpPr txBox="1"/>
          <p:nvPr/>
        </p:nvSpPr>
        <p:spPr>
          <a:xfrm>
            <a:off x="4435170" y="4791020"/>
            <a:ext cx="833562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12114-Lantern Rock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22AF8C0-5E53-4E75-B98F-4A07E9E1DD05}"/>
              </a:ext>
            </a:extLst>
          </p:cNvPr>
          <p:cNvSpPr txBox="1"/>
          <p:nvPr/>
        </p:nvSpPr>
        <p:spPr>
          <a:xfrm>
            <a:off x="4159759" y="4797114"/>
            <a:ext cx="235642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BECADDC-D45C-4229-97C4-354C766B153D}"/>
              </a:ext>
            </a:extLst>
          </p:cNvPr>
          <p:cNvSpPr txBox="1"/>
          <p:nvPr/>
        </p:nvSpPr>
        <p:spPr>
          <a:xfrm>
            <a:off x="4152265" y="4993233"/>
            <a:ext cx="235642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b="1" dirty="0">
                <a:solidFill>
                  <a:srgbClr val="003C71"/>
                </a:solidFill>
                <a:highlight>
                  <a:srgbClr val="F3D54E"/>
                </a:highlight>
              </a:rPr>
              <a:t>ASPN</a:t>
            </a:r>
            <a:endParaRPr lang="en-US" sz="900" b="1" dirty="0">
              <a:solidFill>
                <a:srgbClr val="003C71"/>
              </a:solidFill>
              <a:highlight>
                <a:srgbClr val="F3D54E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AFC13-BD28-42C5-B1A3-D0719758AA32}"/>
              </a:ext>
            </a:extLst>
          </p:cNvPr>
          <p:cNvSpPr txBox="1"/>
          <p:nvPr/>
        </p:nvSpPr>
        <p:spPr>
          <a:xfrm>
            <a:off x="4433377" y="4969412"/>
            <a:ext cx="1429879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17576-Object Store Reverse Proxy)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80D943-4E3D-4FEA-86F8-541608AB6259}"/>
              </a:ext>
            </a:extLst>
          </p:cNvPr>
          <p:cNvSpPr/>
          <p:nvPr/>
        </p:nvSpPr>
        <p:spPr>
          <a:xfrm>
            <a:off x="308101" y="4843633"/>
            <a:ext cx="251952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SDLE Project - Telemetry Collector Service (intel.com)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FCC7834-5DC3-4AFA-A5F0-9F12054050CB}"/>
              </a:ext>
            </a:extLst>
          </p:cNvPr>
          <p:cNvSpPr txBox="1"/>
          <p:nvPr/>
        </p:nvSpPr>
        <p:spPr>
          <a:xfrm>
            <a:off x="152626" y="4894436"/>
            <a:ext cx="340909" cy="1077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700" b="1" dirty="0" err="1">
                <a:solidFill>
                  <a:srgbClr val="003C71"/>
                </a:solidFill>
                <a:highlight>
                  <a:srgbClr val="FD9208"/>
                </a:highlight>
              </a:rPr>
              <a:t>SDLe</a:t>
            </a:r>
            <a:endParaRPr lang="en-US" sz="700" b="1" dirty="0">
              <a:solidFill>
                <a:srgbClr val="003C71"/>
              </a:solidFill>
              <a:highlight>
                <a:srgbClr val="FD9208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84C95E-4C72-4B79-B68F-C2D951BE8806}"/>
              </a:ext>
            </a:extLst>
          </p:cNvPr>
          <p:cNvSpPr/>
          <p:nvPr/>
        </p:nvSpPr>
        <p:spPr>
          <a:xfrm>
            <a:off x="304291" y="4974358"/>
            <a:ext cx="251952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SDLE Project - Lantern Rock Policy Service (intel.com)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1B85F6C-86C5-4374-B144-A81C48207C54}"/>
              </a:ext>
            </a:extLst>
          </p:cNvPr>
          <p:cNvSpPr txBox="1"/>
          <p:nvPr/>
        </p:nvSpPr>
        <p:spPr>
          <a:xfrm>
            <a:off x="152703" y="5030804"/>
            <a:ext cx="340909" cy="1077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700" b="1" dirty="0" err="1">
                <a:solidFill>
                  <a:srgbClr val="003C71"/>
                </a:solidFill>
                <a:highlight>
                  <a:srgbClr val="00FFFF"/>
                </a:highlight>
              </a:rPr>
              <a:t>SDLe</a:t>
            </a:r>
            <a:endParaRPr lang="en-US" sz="700" b="1" dirty="0">
              <a:solidFill>
                <a:srgbClr val="003C71"/>
              </a:solidFill>
              <a:highlight>
                <a:srgbClr val="00FFFF"/>
              </a:highligh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250F82-FE83-4F76-ABA7-BD5B8692A108}"/>
              </a:ext>
            </a:extLst>
          </p:cNvPr>
          <p:cNvSpPr/>
          <p:nvPr/>
        </p:nvSpPr>
        <p:spPr>
          <a:xfrm>
            <a:off x="315113" y="4702499"/>
            <a:ext cx="20853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SDLE Project - Lantern Rock SDK (intel.com)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3" y="108425"/>
            <a:ext cx="5610263" cy="482350"/>
          </a:xfrm>
        </p:spPr>
        <p:txBody>
          <a:bodyPr>
            <a:normAutofit fontScale="90000"/>
          </a:bodyPr>
          <a:lstStyle/>
          <a:p>
            <a:r>
              <a:rPr lang="en-US" dirty="0"/>
              <a:t>Portal Programmatic Data Access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438C0-2767-4A6C-BCA7-958B434142B2}"/>
              </a:ext>
            </a:extLst>
          </p:cNvPr>
          <p:cNvSpPr/>
          <p:nvPr/>
        </p:nvSpPr>
        <p:spPr>
          <a:xfrm>
            <a:off x="3381247" y="508665"/>
            <a:ext cx="1236897" cy="6763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4B598-F832-4093-ABC6-793CB2C56A62}"/>
              </a:ext>
            </a:extLst>
          </p:cNvPr>
          <p:cNvSpPr/>
          <p:nvPr/>
        </p:nvSpPr>
        <p:spPr>
          <a:xfrm>
            <a:off x="6553199" y="512326"/>
            <a:ext cx="1200150" cy="6989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</a:t>
            </a:r>
          </a:p>
          <a:p>
            <a:pPr algn="ctr"/>
            <a:r>
              <a:rPr lang="en-US" dirty="0"/>
              <a:t>DB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D00C94-4DE5-43DA-8689-D9662925D77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963460" y="1185016"/>
            <a:ext cx="36236" cy="356605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908300-A0AE-4C26-BC8D-22976F326195}"/>
              </a:ext>
            </a:extLst>
          </p:cNvPr>
          <p:cNvCxnSpPr>
            <a:cxnSpLocks/>
          </p:cNvCxnSpPr>
          <p:nvPr/>
        </p:nvCxnSpPr>
        <p:spPr>
          <a:xfrm>
            <a:off x="5800766" y="1207603"/>
            <a:ext cx="0" cy="354346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919DC-3BF9-4D34-94F5-F8EE96A49D5F}"/>
              </a:ext>
            </a:extLst>
          </p:cNvPr>
          <p:cNvCxnSpPr>
            <a:cxnSpLocks/>
          </p:cNvCxnSpPr>
          <p:nvPr/>
        </p:nvCxnSpPr>
        <p:spPr>
          <a:xfrm flipH="1">
            <a:off x="794384" y="2061210"/>
            <a:ext cx="3169076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1BFDA4-A21F-4C9B-B54F-94183E7D101F}"/>
              </a:ext>
            </a:extLst>
          </p:cNvPr>
          <p:cNvSpPr txBox="1"/>
          <p:nvPr/>
        </p:nvSpPr>
        <p:spPr>
          <a:xfrm>
            <a:off x="1065513" y="1874076"/>
            <a:ext cx="3308820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50" dirty="0">
                <a:solidFill>
                  <a:srgbClr val="003C71"/>
                </a:solidFill>
              </a:rPr>
              <a:t>request LR admin for token to query app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50F407-C1EE-48E3-A646-84CFA6AA4972}"/>
              </a:ext>
            </a:extLst>
          </p:cNvPr>
          <p:cNvCxnSpPr>
            <a:cxnSpLocks/>
          </p:cNvCxnSpPr>
          <p:nvPr/>
        </p:nvCxnSpPr>
        <p:spPr>
          <a:xfrm flipH="1">
            <a:off x="3999696" y="1839528"/>
            <a:ext cx="315357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1B6DB6-D761-4EE1-823B-B40CEFE0E621}"/>
              </a:ext>
            </a:extLst>
          </p:cNvPr>
          <p:cNvCxnSpPr>
            <a:cxnSpLocks/>
          </p:cNvCxnSpPr>
          <p:nvPr/>
        </p:nvCxnSpPr>
        <p:spPr>
          <a:xfrm flipH="1">
            <a:off x="3999695" y="2991097"/>
            <a:ext cx="3153579" cy="293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73D9F-18FD-4C1A-967E-7E222FF8C089}"/>
              </a:ext>
            </a:extLst>
          </p:cNvPr>
          <p:cNvSpPr txBox="1"/>
          <p:nvPr/>
        </p:nvSpPr>
        <p:spPr>
          <a:xfrm>
            <a:off x="4313761" y="2818828"/>
            <a:ext cx="2354217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3C71"/>
                </a:solidFill>
              </a:rPr>
              <a:t>sql</a:t>
            </a:r>
            <a:r>
              <a:rPr lang="en-US" sz="1100" dirty="0">
                <a:solidFill>
                  <a:srgbClr val="003C71"/>
                </a:solidFill>
              </a:rPr>
              <a:t>/</a:t>
            </a:r>
            <a:r>
              <a:rPr lang="en-US" sz="1100" dirty="0" err="1">
                <a:solidFill>
                  <a:srgbClr val="003C71"/>
                </a:solidFill>
              </a:rPr>
              <a:t>tls</a:t>
            </a:r>
            <a:endParaRPr lang="en-US" sz="1100" dirty="0"/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</a:t>
            </a:r>
            <a:r>
              <a:rPr lang="en-US" sz="1100" dirty="0" err="1">
                <a:solidFill>
                  <a:srgbClr val="003C71"/>
                </a:solidFill>
              </a:rPr>
              <a:t>authz</a:t>
            </a:r>
            <a:r>
              <a:rPr lang="en-US" sz="1100" dirty="0">
                <a:solidFill>
                  <a:srgbClr val="003C71"/>
                </a:solidFill>
              </a:rPr>
              <a:t> request: token/</a:t>
            </a:r>
            <a:r>
              <a:rPr lang="en-US" sz="1100" dirty="0" err="1">
                <a:solidFill>
                  <a:srgbClr val="003C71"/>
                </a:solidFill>
              </a:rPr>
              <a:t>appid</a:t>
            </a:r>
            <a:r>
              <a:rPr lang="en-US" sz="1100" dirty="0">
                <a:solidFill>
                  <a:srgbClr val="003C71"/>
                </a:solidFill>
              </a:rPr>
              <a:t>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7342F5-B476-4568-8CE0-E2D2A1D1CFD3}"/>
              </a:ext>
            </a:extLst>
          </p:cNvPr>
          <p:cNvCxnSpPr>
            <a:cxnSpLocks/>
          </p:cNvCxnSpPr>
          <p:nvPr/>
        </p:nvCxnSpPr>
        <p:spPr>
          <a:xfrm>
            <a:off x="8461735" y="1207603"/>
            <a:ext cx="0" cy="351251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3FAE-C52E-4DB5-8883-E1FE1DA056CE}"/>
              </a:ext>
            </a:extLst>
          </p:cNvPr>
          <p:cNvSpPr/>
          <p:nvPr/>
        </p:nvSpPr>
        <p:spPr>
          <a:xfrm>
            <a:off x="148227" y="508664"/>
            <a:ext cx="1236897" cy="6763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</a:t>
            </a:r>
          </a:p>
          <a:p>
            <a:pPr algn="ctr"/>
            <a:r>
              <a:rPr lang="en-US" dirty="0"/>
              <a:t>User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C3E46C-60FE-4A09-A745-A49A009488C8}"/>
              </a:ext>
            </a:extLst>
          </p:cNvPr>
          <p:cNvCxnSpPr>
            <a:cxnSpLocks/>
          </p:cNvCxnSpPr>
          <p:nvPr/>
        </p:nvCxnSpPr>
        <p:spPr>
          <a:xfrm flipH="1">
            <a:off x="744812" y="1188826"/>
            <a:ext cx="27674" cy="353128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AE4E6B7-DEF0-4BAE-B7F6-2091FED8C2D3}"/>
              </a:ext>
            </a:extLst>
          </p:cNvPr>
          <p:cNvSpPr/>
          <p:nvPr/>
        </p:nvSpPr>
        <p:spPr>
          <a:xfrm>
            <a:off x="7861660" y="508664"/>
            <a:ext cx="1200150" cy="6989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DB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844BD4-777D-4C0C-8AA1-AC19BB2113A9}"/>
              </a:ext>
            </a:extLst>
          </p:cNvPr>
          <p:cNvCxnSpPr>
            <a:cxnSpLocks/>
          </p:cNvCxnSpPr>
          <p:nvPr/>
        </p:nvCxnSpPr>
        <p:spPr>
          <a:xfrm flipH="1">
            <a:off x="794384" y="2376738"/>
            <a:ext cx="316907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70F2697-C896-48AE-BD58-ADC6C342C01F}"/>
              </a:ext>
            </a:extLst>
          </p:cNvPr>
          <p:cNvSpPr/>
          <p:nvPr/>
        </p:nvSpPr>
        <p:spPr>
          <a:xfrm>
            <a:off x="5184180" y="508664"/>
            <a:ext cx="1200150" cy="6989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  <a:p>
            <a:pPr algn="ctr"/>
            <a:r>
              <a:rPr lang="en-US" dirty="0"/>
              <a:t>APIs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CE305DA-A337-48F0-B602-8D0296541FA1}"/>
              </a:ext>
            </a:extLst>
          </p:cNvPr>
          <p:cNvCxnSpPr>
            <a:cxnSpLocks/>
          </p:cNvCxnSpPr>
          <p:nvPr/>
        </p:nvCxnSpPr>
        <p:spPr>
          <a:xfrm flipH="1">
            <a:off x="3999696" y="1476373"/>
            <a:ext cx="1757214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2D10BE-139F-4A8D-B462-C4680F7E3C3E}"/>
              </a:ext>
            </a:extLst>
          </p:cNvPr>
          <p:cNvSpPr txBox="1"/>
          <p:nvPr/>
        </p:nvSpPr>
        <p:spPr>
          <a:xfrm>
            <a:off x="3995905" y="1318545"/>
            <a:ext cx="1800173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https get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(get hub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 connection info)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8CC9EE-78BE-4A11-9670-D7385026124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3274" y="1211265"/>
            <a:ext cx="14513" cy="350884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F9CAF5-0A14-49FF-8152-A7ACEE7941C5}"/>
              </a:ext>
            </a:extLst>
          </p:cNvPr>
          <p:cNvSpPr txBox="1"/>
          <p:nvPr/>
        </p:nvSpPr>
        <p:spPr>
          <a:xfrm>
            <a:off x="4445138" y="1672606"/>
            <a:ext cx="2055050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3C71"/>
                </a:solidFill>
              </a:rPr>
              <a:t>sql</a:t>
            </a:r>
            <a:r>
              <a:rPr lang="en-US" sz="1100" dirty="0">
                <a:solidFill>
                  <a:srgbClr val="003C71"/>
                </a:solidFill>
              </a:rPr>
              <a:t>/</a:t>
            </a:r>
            <a:r>
              <a:rPr lang="en-US" sz="1100" dirty="0" err="1">
                <a:solidFill>
                  <a:srgbClr val="003C71"/>
                </a:solidFill>
              </a:rPr>
              <a:t>tls</a:t>
            </a:r>
            <a:endParaRPr lang="en-US" sz="1100" dirty="0">
              <a:solidFill>
                <a:srgbClr val="003C71"/>
              </a:solidFill>
            </a:endParaRP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(establish connection to hub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CBFF0-8CF4-4A1B-9365-920F1461A738}"/>
              </a:ext>
            </a:extLst>
          </p:cNvPr>
          <p:cNvCxnSpPr>
            <a:cxnSpLocks/>
          </p:cNvCxnSpPr>
          <p:nvPr/>
        </p:nvCxnSpPr>
        <p:spPr>
          <a:xfrm flipH="1">
            <a:off x="3999696" y="2186238"/>
            <a:ext cx="314214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0EF74B-47C6-4453-940D-F1A1175C98A9}"/>
              </a:ext>
            </a:extLst>
          </p:cNvPr>
          <p:cNvCxnSpPr>
            <a:cxnSpLocks/>
          </p:cNvCxnSpPr>
          <p:nvPr/>
        </p:nvCxnSpPr>
        <p:spPr>
          <a:xfrm flipH="1">
            <a:off x="3999695" y="3406387"/>
            <a:ext cx="3142150" cy="1871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DCB94F9-6F2F-4646-8BB6-84C04D7B853D}"/>
              </a:ext>
            </a:extLst>
          </p:cNvPr>
          <p:cNvSpPr txBox="1"/>
          <p:nvPr/>
        </p:nvSpPr>
        <p:spPr>
          <a:xfrm>
            <a:off x="4453340" y="3257132"/>
            <a:ext cx="2075057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3C71"/>
                </a:solidFill>
              </a:rPr>
              <a:t>sql</a:t>
            </a:r>
            <a:r>
              <a:rPr lang="en-US" sz="1100" dirty="0">
                <a:solidFill>
                  <a:srgbClr val="003C71"/>
                </a:solidFill>
              </a:rPr>
              <a:t>/</a:t>
            </a:r>
            <a:r>
              <a:rPr lang="en-US" sz="1100" dirty="0" err="1">
                <a:solidFill>
                  <a:srgbClr val="003C71"/>
                </a:solidFill>
              </a:rPr>
              <a:t>tls</a:t>
            </a:r>
            <a:endParaRPr lang="en-US" sz="1100" dirty="0"/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(app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 name)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B9C432-C008-402F-91E3-599EFE334653}"/>
              </a:ext>
            </a:extLst>
          </p:cNvPr>
          <p:cNvCxnSpPr>
            <a:cxnSpLocks/>
          </p:cNvCxnSpPr>
          <p:nvPr/>
        </p:nvCxnSpPr>
        <p:spPr>
          <a:xfrm flipH="1">
            <a:off x="3999695" y="4186488"/>
            <a:ext cx="4431835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E944BBA-7548-4C19-9FAE-E9A827CDB57B}"/>
              </a:ext>
            </a:extLst>
          </p:cNvPr>
          <p:cNvCxnSpPr>
            <a:cxnSpLocks/>
          </p:cNvCxnSpPr>
          <p:nvPr/>
        </p:nvCxnSpPr>
        <p:spPr>
          <a:xfrm flipH="1">
            <a:off x="3981578" y="3823333"/>
            <a:ext cx="1782952" cy="360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D3726C-A9EF-4672-907B-15CDB881BBBA}"/>
              </a:ext>
            </a:extLst>
          </p:cNvPr>
          <p:cNvSpPr txBox="1"/>
          <p:nvPr/>
        </p:nvSpPr>
        <p:spPr>
          <a:xfrm>
            <a:off x="3999111" y="3653982"/>
            <a:ext cx="1793761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https get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(get app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 connection info)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2FEC73-A98A-466C-997B-ACA3D0FE1F24}"/>
              </a:ext>
            </a:extLst>
          </p:cNvPr>
          <p:cNvSpPr txBox="1"/>
          <p:nvPr/>
        </p:nvSpPr>
        <p:spPr>
          <a:xfrm>
            <a:off x="5044085" y="4028910"/>
            <a:ext cx="2048639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3C71"/>
                </a:solidFill>
              </a:rPr>
              <a:t>sql</a:t>
            </a:r>
            <a:r>
              <a:rPr lang="en-US" sz="1100" dirty="0">
                <a:solidFill>
                  <a:srgbClr val="003C71"/>
                </a:solidFill>
              </a:rPr>
              <a:t>/</a:t>
            </a:r>
            <a:r>
              <a:rPr lang="en-US" sz="1100" dirty="0" err="1">
                <a:solidFill>
                  <a:srgbClr val="003C71"/>
                </a:solidFill>
              </a:rPr>
              <a:t>tls</a:t>
            </a:r>
            <a:endParaRPr lang="en-US" sz="1100" dirty="0">
              <a:solidFill>
                <a:srgbClr val="003C71"/>
              </a:solidFill>
            </a:endParaRP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(establish connection to app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02ED976-2EF2-439F-8399-C54DC3227A44}"/>
              </a:ext>
            </a:extLst>
          </p:cNvPr>
          <p:cNvCxnSpPr>
            <a:cxnSpLocks/>
          </p:cNvCxnSpPr>
          <p:nvPr/>
        </p:nvCxnSpPr>
        <p:spPr>
          <a:xfrm flipH="1">
            <a:off x="3999695" y="4556058"/>
            <a:ext cx="4416595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DD7439A-4A86-43DB-855B-4114DAB3B954}"/>
              </a:ext>
            </a:extLst>
          </p:cNvPr>
          <p:cNvSpPr txBox="1"/>
          <p:nvPr/>
        </p:nvSpPr>
        <p:spPr>
          <a:xfrm>
            <a:off x="5444924" y="4386781"/>
            <a:ext cx="1437894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3C71"/>
                </a:solidFill>
              </a:rPr>
              <a:t>sql</a:t>
            </a:r>
            <a:r>
              <a:rPr lang="en-US" sz="1100" dirty="0">
                <a:solidFill>
                  <a:srgbClr val="003C71"/>
                </a:solidFill>
              </a:rPr>
              <a:t>/</a:t>
            </a:r>
            <a:r>
              <a:rPr lang="en-US" sz="1100" dirty="0" err="1">
                <a:solidFill>
                  <a:srgbClr val="003C71"/>
                </a:solidFill>
              </a:rPr>
              <a:t>tls</a:t>
            </a:r>
            <a:endParaRPr lang="en-US" sz="1100" dirty="0">
              <a:solidFill>
                <a:srgbClr val="003C71"/>
              </a:solidFill>
            </a:endParaRP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(send query to app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41993E-F5C8-49E9-B6AD-2C8DD04D65CA}"/>
              </a:ext>
            </a:extLst>
          </p:cNvPr>
          <p:cNvSpPr/>
          <p:nvPr/>
        </p:nvSpPr>
        <p:spPr>
          <a:xfrm>
            <a:off x="1753922" y="508664"/>
            <a:ext cx="1236897" cy="6763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</a:t>
            </a:r>
          </a:p>
          <a:p>
            <a:pPr algn="ctr"/>
            <a:r>
              <a:rPr lang="en-US" dirty="0"/>
              <a:t>Tool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51CC28-8019-45FC-99FD-2103C9D84FE5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2336135" y="1185015"/>
            <a:ext cx="36236" cy="356605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81D7FD-FD53-4E45-971D-11053197B807}"/>
              </a:ext>
            </a:extLst>
          </p:cNvPr>
          <p:cNvSpPr txBox="1"/>
          <p:nvPr/>
        </p:nvSpPr>
        <p:spPr>
          <a:xfrm>
            <a:off x="4320068" y="2006591"/>
            <a:ext cx="2292294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3C71"/>
                </a:solidFill>
              </a:rPr>
              <a:t>sql</a:t>
            </a:r>
            <a:r>
              <a:rPr lang="en-US" sz="1100" dirty="0">
                <a:solidFill>
                  <a:srgbClr val="003C71"/>
                </a:solidFill>
              </a:rPr>
              <a:t>/</a:t>
            </a:r>
            <a:r>
              <a:rPr lang="en-US" sz="1100" dirty="0" err="1">
                <a:solidFill>
                  <a:srgbClr val="003C71"/>
                </a:solidFill>
              </a:rPr>
              <a:t>tls</a:t>
            </a:r>
            <a:endParaRPr lang="en-US" sz="1100" dirty="0">
              <a:solidFill>
                <a:srgbClr val="003C71"/>
              </a:solidFill>
            </a:endParaRPr>
          </a:p>
          <a:p>
            <a:r>
              <a:rPr lang="en-US" sz="1100" dirty="0">
                <a:solidFill>
                  <a:srgbClr val="003C71"/>
                </a:solidFill>
              </a:rPr>
              <a:t>(generate token and save to hub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1CA281-504B-4293-88F3-66813196BF0B}"/>
              </a:ext>
            </a:extLst>
          </p:cNvPr>
          <p:cNvSpPr txBox="1"/>
          <p:nvPr/>
        </p:nvSpPr>
        <p:spPr>
          <a:xfrm>
            <a:off x="2447262" y="2180812"/>
            <a:ext cx="129539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return token to user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5F4748-A0A1-4BB9-A013-6A3DDDCEA62B}"/>
              </a:ext>
            </a:extLst>
          </p:cNvPr>
          <p:cNvCxnSpPr>
            <a:cxnSpLocks/>
          </p:cNvCxnSpPr>
          <p:nvPr/>
        </p:nvCxnSpPr>
        <p:spPr>
          <a:xfrm flipH="1">
            <a:off x="2386470" y="2686627"/>
            <a:ext cx="1595108" cy="70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A08904C-FAFC-44FA-80BF-6BE6015B8756}"/>
              </a:ext>
            </a:extLst>
          </p:cNvPr>
          <p:cNvSpPr txBox="1"/>
          <p:nvPr/>
        </p:nvSpPr>
        <p:spPr>
          <a:xfrm>
            <a:off x="2157307" y="2511437"/>
            <a:ext cx="1997657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https get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(query with token/</a:t>
            </a:r>
            <a:r>
              <a:rPr lang="en-US" sz="1100" dirty="0" err="1">
                <a:solidFill>
                  <a:srgbClr val="003C71"/>
                </a:solidFill>
              </a:rPr>
              <a:t>appid</a:t>
            </a:r>
            <a:r>
              <a:rPr lang="en-US" sz="1100" dirty="0">
                <a:solidFill>
                  <a:srgbClr val="003C7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8422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19793" y="1879462"/>
            <a:ext cx="1723707" cy="1021556"/>
          </a:xfrm>
        </p:spPr>
        <p:txBody>
          <a:bodyPr/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pPr algn="r"/>
            <a:r>
              <a:rPr lang="en-US" sz="4000" dirty="0">
                <a:latin typeface="+mj-lt"/>
                <a:cs typeface="Intel Clear" panose="020B0604020203020204" pitchFamily="34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1314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Lantern Rock SDKs</a:t>
            </a:r>
            <a:endParaRPr lang="en-US" i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559ABA-E1B4-4B98-9034-13F8B450CA59}"/>
              </a:ext>
            </a:extLst>
          </p:cNvPr>
          <p:cNvGrpSpPr/>
          <p:nvPr/>
        </p:nvGrpSpPr>
        <p:grpSpPr>
          <a:xfrm>
            <a:off x="286500" y="1364284"/>
            <a:ext cx="8493358" cy="2884035"/>
            <a:chOff x="286500" y="1429020"/>
            <a:chExt cx="9527640" cy="30637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940744-B18E-4C96-AC1E-0C32401129ED}"/>
                </a:ext>
              </a:extLst>
            </p:cNvPr>
            <p:cNvSpPr/>
            <p:nvPr/>
          </p:nvSpPr>
          <p:spPr>
            <a:xfrm>
              <a:off x="296460" y="2217600"/>
              <a:ext cx="1518480" cy="22629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stomShape 2">
              <a:extLst>
                <a:ext uri="{FF2B5EF4-FFF2-40B4-BE49-F238E27FC236}">
                  <a16:creationId xmlns:a16="http://schemas.microsoft.com/office/drawing/2014/main" id="{DD4405FC-02E5-4B81-B107-C5A28FB60226}"/>
                </a:ext>
              </a:extLst>
            </p:cNvPr>
            <p:cNvSpPr/>
            <p:nvPr/>
          </p:nvSpPr>
          <p:spPr>
            <a:xfrm>
              <a:off x="296460" y="3814920"/>
              <a:ext cx="1518480" cy="677880"/>
            </a:xfrm>
            <a:prstGeom prst="rect">
              <a:avLst/>
            </a:prstGeom>
            <a:solidFill>
              <a:srgbClr val="92D050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Windows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" name="CustomShape 3">
              <a:extLst>
                <a:ext uri="{FF2B5EF4-FFF2-40B4-BE49-F238E27FC236}">
                  <a16:creationId xmlns:a16="http://schemas.microsoft.com/office/drawing/2014/main" id="{62B6DB9C-222E-49E2-A55F-756A734BC6F5}"/>
                </a:ext>
              </a:extLst>
            </p:cNvPr>
            <p:cNvSpPr/>
            <p:nvPr/>
          </p:nvSpPr>
          <p:spPr>
            <a:xfrm>
              <a:off x="1815660" y="3814920"/>
              <a:ext cx="1518480" cy="6778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Linux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2679B9CB-EA43-4859-AD1B-7E038E26CD68}"/>
                </a:ext>
              </a:extLst>
            </p:cNvPr>
            <p:cNvSpPr/>
            <p:nvPr/>
          </p:nvSpPr>
          <p:spPr>
            <a:xfrm>
              <a:off x="3334500" y="3814920"/>
              <a:ext cx="1518480" cy="677880"/>
            </a:xfrm>
            <a:prstGeom prst="rect">
              <a:avLst/>
            </a:prstGeom>
            <a:solidFill>
              <a:schemeClr val="accent6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MacOS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D799EBB8-662D-4532-B8E1-2575CA285878}"/>
                </a:ext>
              </a:extLst>
            </p:cNvPr>
            <p:cNvSpPr/>
            <p:nvPr/>
          </p:nvSpPr>
          <p:spPr>
            <a:xfrm>
              <a:off x="296460" y="2996640"/>
              <a:ext cx="4556520" cy="8175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DC75AE29-5428-4C9B-B36F-FAFFD4E46B5E}"/>
                </a:ext>
              </a:extLst>
            </p:cNvPr>
            <p:cNvSpPr/>
            <p:nvPr/>
          </p:nvSpPr>
          <p:spPr>
            <a:xfrm>
              <a:off x="1347300" y="3249000"/>
              <a:ext cx="2603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Native C/C++ codebase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4" name="CustomShape 7">
              <a:extLst>
                <a:ext uri="{FF2B5EF4-FFF2-40B4-BE49-F238E27FC236}">
                  <a16:creationId xmlns:a16="http://schemas.microsoft.com/office/drawing/2014/main" id="{CDA31737-AD4A-47A5-8488-D76720024492}"/>
                </a:ext>
              </a:extLst>
            </p:cNvPr>
            <p:cNvSpPr/>
            <p:nvPr/>
          </p:nvSpPr>
          <p:spPr>
            <a:xfrm>
              <a:off x="4924620" y="3802680"/>
              <a:ext cx="1518480" cy="677880"/>
            </a:xfrm>
            <a:prstGeom prst="rect">
              <a:avLst/>
            </a:prstGeom>
            <a:solidFill>
              <a:srgbClr val="92D050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Windows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5" name="CustomShape 8">
              <a:extLst>
                <a:ext uri="{FF2B5EF4-FFF2-40B4-BE49-F238E27FC236}">
                  <a16:creationId xmlns:a16="http://schemas.microsoft.com/office/drawing/2014/main" id="{7DACF9E2-3C7E-49D5-B9D5-4A134C8EA5CD}"/>
                </a:ext>
              </a:extLst>
            </p:cNvPr>
            <p:cNvSpPr/>
            <p:nvPr/>
          </p:nvSpPr>
          <p:spPr>
            <a:xfrm>
              <a:off x="6443460" y="3802680"/>
              <a:ext cx="1518480" cy="6778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Linux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6" name="CustomShape 9">
              <a:extLst>
                <a:ext uri="{FF2B5EF4-FFF2-40B4-BE49-F238E27FC236}">
                  <a16:creationId xmlns:a16="http://schemas.microsoft.com/office/drawing/2014/main" id="{98FD7361-33E4-4F36-ADA7-16429D730BA3}"/>
                </a:ext>
              </a:extLst>
            </p:cNvPr>
            <p:cNvSpPr/>
            <p:nvPr/>
          </p:nvSpPr>
          <p:spPr>
            <a:xfrm>
              <a:off x="7962660" y="3802680"/>
              <a:ext cx="1518480" cy="677880"/>
            </a:xfrm>
            <a:prstGeom prst="rect">
              <a:avLst/>
            </a:prstGeom>
            <a:solidFill>
              <a:schemeClr val="accent6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MacOS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7" name="CustomShape 10">
              <a:extLst>
                <a:ext uri="{FF2B5EF4-FFF2-40B4-BE49-F238E27FC236}">
                  <a16:creationId xmlns:a16="http://schemas.microsoft.com/office/drawing/2014/main" id="{46494070-2A9F-4B8C-B971-8AEE931D8941}"/>
                </a:ext>
              </a:extLst>
            </p:cNvPr>
            <p:cNvSpPr/>
            <p:nvPr/>
          </p:nvSpPr>
          <p:spPr>
            <a:xfrm>
              <a:off x="4924620" y="2984400"/>
              <a:ext cx="4889520" cy="8175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1">
              <a:extLst>
                <a:ext uri="{FF2B5EF4-FFF2-40B4-BE49-F238E27FC236}">
                  <a16:creationId xmlns:a16="http://schemas.microsoft.com/office/drawing/2014/main" id="{07CBADFE-2897-424C-B107-041937AAB032}"/>
                </a:ext>
              </a:extLst>
            </p:cNvPr>
            <p:cNvSpPr/>
            <p:nvPr/>
          </p:nvSpPr>
          <p:spPr>
            <a:xfrm>
              <a:off x="5554260" y="3209040"/>
              <a:ext cx="33840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.NET standard library codebase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9" name="CustomShape 12">
              <a:extLst>
                <a:ext uri="{FF2B5EF4-FFF2-40B4-BE49-F238E27FC236}">
                  <a16:creationId xmlns:a16="http://schemas.microsoft.com/office/drawing/2014/main" id="{4551F03C-3D60-4F1D-920F-0B3FB5687049}"/>
                </a:ext>
              </a:extLst>
            </p:cNvPr>
            <p:cNvSpPr/>
            <p:nvPr/>
          </p:nvSpPr>
          <p:spPr>
            <a:xfrm>
              <a:off x="296460" y="1429020"/>
              <a:ext cx="9517680" cy="364320"/>
            </a:xfrm>
            <a:prstGeom prst="rect">
              <a:avLst/>
            </a:prstGeom>
            <a:solidFill>
              <a:schemeClr val="accent2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 dirty="0" err="1">
                  <a:solidFill>
                    <a:srgbClr val="FFFFFF"/>
                  </a:solidFill>
                  <a:latin typeface="Arial"/>
                  <a:ea typeface="DejaVu Sans"/>
                </a:rPr>
                <a:t>v</a:t>
              </a:r>
              <a:r>
                <a:rPr lang="en-US" sz="1800" b="0" strike="noStrike" spc="-1" dirty="0" err="1">
                  <a:solidFill>
                    <a:srgbClr val="FFFFFF"/>
                  </a:solidFill>
                  <a:latin typeface="Arial"/>
                  <a:ea typeface="DejaVu Sans"/>
                </a:rPr>
                <a:t>er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 3.0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0" name="CustomShape 13">
              <a:extLst>
                <a:ext uri="{FF2B5EF4-FFF2-40B4-BE49-F238E27FC236}">
                  <a16:creationId xmlns:a16="http://schemas.microsoft.com/office/drawing/2014/main" id="{E0E74954-8AD7-4D88-A66B-988702BCFC9B}"/>
                </a:ext>
              </a:extLst>
            </p:cNvPr>
            <p:cNvSpPr/>
            <p:nvPr/>
          </p:nvSpPr>
          <p:spPr>
            <a:xfrm>
              <a:off x="296460" y="2217600"/>
              <a:ext cx="1518480" cy="4280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14">
              <a:extLst>
                <a:ext uri="{FF2B5EF4-FFF2-40B4-BE49-F238E27FC236}">
                  <a16:creationId xmlns:a16="http://schemas.microsoft.com/office/drawing/2014/main" id="{6A7FED1E-CCFE-482D-96BD-324AF6A60C79}"/>
                </a:ext>
              </a:extLst>
            </p:cNvPr>
            <p:cNvSpPr/>
            <p:nvPr/>
          </p:nvSpPr>
          <p:spPr>
            <a:xfrm>
              <a:off x="376380" y="2224800"/>
              <a:ext cx="13586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C# wrapper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2" name="CustomShape 15">
              <a:extLst>
                <a:ext uri="{FF2B5EF4-FFF2-40B4-BE49-F238E27FC236}">
                  <a16:creationId xmlns:a16="http://schemas.microsoft.com/office/drawing/2014/main" id="{DCCA7092-0585-456F-B5BA-4626496A27F0}"/>
                </a:ext>
              </a:extLst>
            </p:cNvPr>
            <p:cNvSpPr/>
            <p:nvPr/>
          </p:nvSpPr>
          <p:spPr>
            <a:xfrm>
              <a:off x="296460" y="2673720"/>
              <a:ext cx="4537440" cy="3099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16">
              <a:extLst>
                <a:ext uri="{FF2B5EF4-FFF2-40B4-BE49-F238E27FC236}">
                  <a16:creationId xmlns:a16="http://schemas.microsoft.com/office/drawing/2014/main" id="{66AEE207-8B58-4AB8-B1B0-8EE89549844E}"/>
                </a:ext>
              </a:extLst>
            </p:cNvPr>
            <p:cNvSpPr/>
            <p:nvPr/>
          </p:nvSpPr>
          <p:spPr>
            <a:xfrm>
              <a:off x="1826460" y="2650680"/>
              <a:ext cx="1752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python wrapper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4" name="CustomShape 12">
              <a:extLst>
                <a:ext uri="{FF2B5EF4-FFF2-40B4-BE49-F238E27FC236}">
                  <a16:creationId xmlns:a16="http://schemas.microsoft.com/office/drawing/2014/main" id="{F2A7C9A2-5001-4058-B4A7-7F98ED44FCEB}"/>
                </a:ext>
              </a:extLst>
            </p:cNvPr>
            <p:cNvSpPr/>
            <p:nvPr/>
          </p:nvSpPr>
          <p:spPr>
            <a:xfrm>
              <a:off x="286500" y="1861500"/>
              <a:ext cx="1518480" cy="309960"/>
            </a:xfrm>
            <a:prstGeom prst="rect">
              <a:avLst/>
            </a:prstGeom>
            <a:solidFill>
              <a:schemeClr val="accent2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 dirty="0" err="1">
                  <a:solidFill>
                    <a:srgbClr val="FFFFFF"/>
                  </a:solidFill>
                  <a:latin typeface="Arial"/>
                  <a:ea typeface="DejaVu Sans"/>
                </a:rPr>
                <a:t>v</a:t>
              </a:r>
              <a:r>
                <a:rPr lang="en-US" sz="1800" b="0" strike="noStrike" spc="-1" dirty="0" err="1">
                  <a:solidFill>
                    <a:srgbClr val="FFFFFF"/>
                  </a:solidFill>
                  <a:latin typeface="Arial"/>
                  <a:ea typeface="DejaVu Sans"/>
                </a:rPr>
                <a:t>er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 2.2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7242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136665" y="-20379"/>
            <a:ext cx="4765964" cy="4814971"/>
          </a:xfrm>
          <a:prstGeom prst="rect">
            <a:avLst/>
          </a:prstGeom>
          <a:pattFill prst="pct5">
            <a:fgClr>
              <a:srgbClr val="D35203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/>
          <p:cNvSpPr/>
          <p:nvPr/>
        </p:nvSpPr>
        <p:spPr>
          <a:xfrm>
            <a:off x="6718484" y="-20378"/>
            <a:ext cx="2184144" cy="1339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4136664" y="-20378"/>
            <a:ext cx="2667000" cy="27456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ounded Rectangle 24"/>
          <p:cNvSpPr/>
          <p:nvPr/>
        </p:nvSpPr>
        <p:spPr>
          <a:xfrm>
            <a:off x="6930119" y="1847099"/>
            <a:ext cx="1626144" cy="1493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ounded Rectangle 8"/>
          <p:cNvSpPr/>
          <p:nvPr/>
        </p:nvSpPr>
        <p:spPr>
          <a:xfrm>
            <a:off x="5503018" y="2026207"/>
            <a:ext cx="949844" cy="454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53416" y="2075035"/>
            <a:ext cx="964007" cy="468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03814" y="2125249"/>
            <a:ext cx="969656" cy="465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9111" y="802188"/>
            <a:ext cx="992830" cy="465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portal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30120" y="789508"/>
            <a:ext cx="1005221" cy="46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batch</a:t>
            </a:r>
          </a:p>
        </p:txBody>
      </p:sp>
      <p:sp>
        <p:nvSpPr>
          <p:cNvPr id="7" name="Can 6"/>
          <p:cNvSpPr/>
          <p:nvPr/>
        </p:nvSpPr>
        <p:spPr>
          <a:xfrm>
            <a:off x="5996812" y="222679"/>
            <a:ext cx="1175924" cy="461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databases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08630" y="2877235"/>
            <a:ext cx="976363" cy="46327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59029" y="2938349"/>
            <a:ext cx="976781" cy="45822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09427" y="2995490"/>
            <a:ext cx="964043" cy="45499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collector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44066" y="1398862"/>
            <a:ext cx="957816" cy="518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s3rproxy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87" y="1907567"/>
            <a:ext cx="600830" cy="5624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601" y="1897252"/>
            <a:ext cx="591500" cy="5536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12" y="2707302"/>
            <a:ext cx="563024" cy="5270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49" y="2697920"/>
            <a:ext cx="578788" cy="541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52116" y="2898637"/>
            <a:ext cx="76174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attachments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926070" y="2894782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rejects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7003942" y="2106073"/>
            <a:ext cx="615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archives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016517" y="2114545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logs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7580035" y="18129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51017" y="1428408"/>
            <a:ext cx="5501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SQS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726" y="1336006"/>
            <a:ext cx="818756" cy="477651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4425929" y="2280629"/>
            <a:ext cx="726287" cy="265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policy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425930" y="2862253"/>
            <a:ext cx="726287" cy="2600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policy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803664" y="683809"/>
            <a:ext cx="574964" cy="105700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921564" y="683809"/>
            <a:ext cx="451905" cy="118379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85118" y="1254423"/>
            <a:ext cx="8676" cy="144440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523218" y="1749723"/>
            <a:ext cx="3914" cy="97376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4" idx="3"/>
          </p:cNvCxnSpPr>
          <p:nvPr/>
        </p:nvCxnSpPr>
        <p:spPr>
          <a:xfrm>
            <a:off x="6401883" y="1658098"/>
            <a:ext cx="583220" cy="272700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3"/>
          </p:cNvCxnSpPr>
          <p:nvPr/>
        </p:nvCxnSpPr>
        <p:spPr>
          <a:xfrm>
            <a:off x="6417424" y="2309205"/>
            <a:ext cx="512696" cy="43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22" y="2331066"/>
            <a:ext cx="430062" cy="40256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470379" y="2457933"/>
            <a:ext cx="54053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policies</a:t>
            </a:r>
            <a:endParaRPr lang="en-US" sz="1350" dirty="0"/>
          </a:p>
        </p:txBody>
      </p:sp>
      <p:cxnSp>
        <p:nvCxnSpPr>
          <p:cNvPr id="61" name="Straight Connector 60"/>
          <p:cNvCxnSpPr>
            <a:stCxn id="11" idx="3"/>
          </p:cNvCxnSpPr>
          <p:nvPr/>
        </p:nvCxnSpPr>
        <p:spPr>
          <a:xfrm>
            <a:off x="6484993" y="3108871"/>
            <a:ext cx="442493" cy="13407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4796179" y="2546989"/>
            <a:ext cx="2114125" cy="94460"/>
          </a:xfrm>
          <a:prstGeom prst="bentConnector3">
            <a:avLst>
              <a:gd name="adj1" fmla="val -975"/>
            </a:avLst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0"/>
          </p:cNvCxnSpPr>
          <p:nvPr/>
        </p:nvCxnSpPr>
        <p:spPr>
          <a:xfrm rot="5400000" flipH="1" flipV="1">
            <a:off x="5816161" y="1750927"/>
            <a:ext cx="84239" cy="2138412"/>
          </a:xfrm>
          <a:prstGeom prst="bentConnector2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828675" y="1147012"/>
            <a:ext cx="1506887" cy="1145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endParaRPr lang="en-US" sz="675" b="1" dirty="0">
              <a:solidFill>
                <a:prstClr val="black"/>
              </a:solidFill>
              <a:cs typeface="Intel Clear" panose="020B0604020203020204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64" y="1928655"/>
            <a:ext cx="931893" cy="731749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 bwMode="auto">
          <a:xfrm>
            <a:off x="1950364" y="1338701"/>
            <a:ext cx="277262" cy="74435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675" b="1" dirty="0">
                <a:solidFill>
                  <a:prstClr val="black"/>
                </a:solidFill>
                <a:cs typeface="Arial" pitchFamily="34" charset="0"/>
              </a:rPr>
              <a:t>LRIO</a:t>
            </a:r>
          </a:p>
        </p:txBody>
      </p:sp>
      <p:sp>
        <p:nvSpPr>
          <p:cNvPr id="79" name="Can 78"/>
          <p:cNvSpPr/>
          <p:nvPr/>
        </p:nvSpPr>
        <p:spPr>
          <a:xfrm>
            <a:off x="1048516" y="1902650"/>
            <a:ext cx="642980" cy="31709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Telemetry</a:t>
            </a:r>
          </a:p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Local Stores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56693" y="1154311"/>
            <a:ext cx="714055" cy="3544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Rectangle 80"/>
          <p:cNvSpPr/>
          <p:nvPr/>
        </p:nvSpPr>
        <p:spPr>
          <a:xfrm>
            <a:off x="928831" y="1338701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  <a:endParaRPr lang="en-US" sz="1200" dirty="0"/>
          </a:p>
          <a:p>
            <a:pPr algn="ctr"/>
            <a:endParaRPr lang="en-US" sz="1350" dirty="0"/>
          </a:p>
        </p:txBody>
      </p:sp>
      <p:sp>
        <p:nvSpPr>
          <p:cNvPr id="84" name="Rectangle 83"/>
          <p:cNvSpPr/>
          <p:nvPr/>
        </p:nvSpPr>
        <p:spPr>
          <a:xfrm>
            <a:off x="928831" y="1616205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428894" y="1338701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1428894" y="1616205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57250" y="3390149"/>
            <a:ext cx="1506887" cy="1145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endParaRPr lang="en-US" sz="675" b="1" dirty="0">
              <a:solidFill>
                <a:prstClr val="black"/>
              </a:solidFill>
              <a:cs typeface="Intel Clear" panose="020B0604020203020204" pitchFamily="34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39" y="4171793"/>
            <a:ext cx="931893" cy="731749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 bwMode="auto">
          <a:xfrm>
            <a:off x="1978939" y="3581838"/>
            <a:ext cx="277262" cy="74435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675" b="1" dirty="0">
                <a:solidFill>
                  <a:prstClr val="black"/>
                </a:solidFill>
                <a:cs typeface="Arial" pitchFamily="34" charset="0"/>
              </a:rPr>
              <a:t>LRIO</a:t>
            </a:r>
          </a:p>
        </p:txBody>
      </p:sp>
      <p:sp>
        <p:nvSpPr>
          <p:cNvPr id="94" name="Can 93"/>
          <p:cNvSpPr/>
          <p:nvPr/>
        </p:nvSpPr>
        <p:spPr>
          <a:xfrm>
            <a:off x="1077091" y="4145787"/>
            <a:ext cx="642980" cy="31709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Telemetry</a:t>
            </a:r>
          </a:p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Local Stores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85268" y="3397448"/>
            <a:ext cx="714055" cy="3544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Rectangle 95"/>
          <p:cNvSpPr/>
          <p:nvPr/>
        </p:nvSpPr>
        <p:spPr>
          <a:xfrm>
            <a:off x="957406" y="3581838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957406" y="3859343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457469" y="3581838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endParaRPr lang="en-US" sz="1350" dirty="0"/>
          </a:p>
        </p:txBody>
      </p:sp>
      <p:sp>
        <p:nvSpPr>
          <p:cNvPr id="99" name="Rectangle 98"/>
          <p:cNvSpPr/>
          <p:nvPr/>
        </p:nvSpPr>
        <p:spPr>
          <a:xfrm>
            <a:off x="1457469" y="3859343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142875" y="2714446"/>
            <a:ext cx="39937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7028" y="1555674"/>
            <a:ext cx="7617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</a:rPr>
              <a:t>Internal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7169" y="3791749"/>
            <a:ext cx="819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9350D"/>
                </a:solidFill>
              </a:rPr>
              <a:t>External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52547" y="84179"/>
            <a:ext cx="1495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Cloud/PaaS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258739" y="4400902"/>
            <a:ext cx="1465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935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Cloud/IaaS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2227625" y="1951443"/>
            <a:ext cx="2198304" cy="462026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227625" y="1658098"/>
            <a:ext cx="3191486" cy="560322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2256200" y="2998656"/>
            <a:ext cx="2169729" cy="753261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264226" y="3340507"/>
            <a:ext cx="3115878" cy="640520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721359" y="2111754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https://telemetry.intel.com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91984" y="3167410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https://telemetry.intel.com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44480" y="1794448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https://c.telemetry.intel.com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58780" y="3566098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https://c.telemetry.intel.com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2276017" y="3340506"/>
            <a:ext cx="4828709" cy="831287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639595" y="3932650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https://s3-us-west-2.amazonaws.com/...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234904" y="1469519"/>
            <a:ext cx="3184207" cy="187900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911004" y="1379518"/>
            <a:ext cx="2005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https://us-west-2.sthree.intel.com/...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957406" y="234381"/>
            <a:ext cx="1094576" cy="762143"/>
            <a:chOff x="1734296" y="201892"/>
            <a:chExt cx="4835035" cy="3852616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4296" y="201892"/>
              <a:ext cx="4835035" cy="3852616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58324" y="1159237"/>
              <a:ext cx="2855813" cy="1783970"/>
            </a:xfrm>
            <a:prstGeom prst="rect">
              <a:avLst/>
            </a:prstGeom>
          </p:spPr>
        </p:pic>
      </p:grpSp>
      <p:cxnSp>
        <p:nvCxnSpPr>
          <p:cNvPr id="133" name="Straight Arrow Connector 132"/>
          <p:cNvCxnSpPr/>
          <p:nvPr/>
        </p:nvCxnSpPr>
        <p:spPr>
          <a:xfrm flipH="1" flipV="1">
            <a:off x="1971795" y="596066"/>
            <a:ext cx="3446308" cy="425900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894486" y="759024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https://analytics.intel.com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89857" y="2373602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client devices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218432" y="4565046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client devices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494343" y="4886325"/>
            <a:ext cx="25026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Lantern Rock Cloud Instances</a:t>
            </a:r>
          </a:p>
        </p:txBody>
      </p:sp>
      <p:sp>
        <p:nvSpPr>
          <p:cNvPr id="86" name="Title 2"/>
          <p:cNvSpPr txBox="1">
            <a:spLocks/>
          </p:cNvSpPr>
          <p:nvPr/>
        </p:nvSpPr>
        <p:spPr>
          <a:xfrm>
            <a:off x="-94979" y="-92951"/>
            <a:ext cx="3630099" cy="4626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sz="2000" dirty="0"/>
              <a:t>Hybrid-Cloud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600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146385" y="-20378"/>
            <a:ext cx="4765964" cy="4775258"/>
          </a:xfrm>
          <a:prstGeom prst="rect">
            <a:avLst/>
          </a:prstGeom>
          <a:pattFill prst="pct5">
            <a:fgClr>
              <a:srgbClr val="D35203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3"/>
              </a:rPr>
              <a:t>12114-Lantern Rock - SD Elements (intel.com)</a:t>
            </a:r>
            <a:endParaRPr lang="en-US" sz="1350" dirty="0"/>
          </a:p>
        </p:txBody>
      </p:sp>
      <p:sp>
        <p:nvSpPr>
          <p:cNvPr id="36" name="Rectangle 35"/>
          <p:cNvSpPr/>
          <p:nvPr/>
        </p:nvSpPr>
        <p:spPr>
          <a:xfrm>
            <a:off x="6718484" y="-20378"/>
            <a:ext cx="2184144" cy="1339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4136664" y="-20378"/>
            <a:ext cx="2667000" cy="27456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ounded Rectangle 24"/>
          <p:cNvSpPr/>
          <p:nvPr/>
        </p:nvSpPr>
        <p:spPr>
          <a:xfrm>
            <a:off x="6930119" y="1847099"/>
            <a:ext cx="1626144" cy="1493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ounded Rectangle 8"/>
          <p:cNvSpPr/>
          <p:nvPr/>
        </p:nvSpPr>
        <p:spPr>
          <a:xfrm>
            <a:off x="5503018" y="2026207"/>
            <a:ext cx="949844" cy="454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53416" y="2075035"/>
            <a:ext cx="964007" cy="468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03814" y="2125249"/>
            <a:ext cx="969656" cy="465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9111" y="802188"/>
            <a:ext cx="992830" cy="465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portal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30120" y="789508"/>
            <a:ext cx="1005221" cy="46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batch</a:t>
            </a:r>
          </a:p>
        </p:txBody>
      </p:sp>
      <p:sp>
        <p:nvSpPr>
          <p:cNvPr id="7" name="Can 6"/>
          <p:cNvSpPr/>
          <p:nvPr/>
        </p:nvSpPr>
        <p:spPr>
          <a:xfrm>
            <a:off x="5996812" y="222679"/>
            <a:ext cx="1175924" cy="461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databases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08630" y="2877235"/>
            <a:ext cx="976363" cy="46327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59029" y="2938349"/>
            <a:ext cx="976781" cy="45822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09427" y="2995490"/>
            <a:ext cx="964043" cy="45499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collector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44066" y="1398862"/>
            <a:ext cx="957816" cy="518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s3rproxy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87" y="1907567"/>
            <a:ext cx="600830" cy="5624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601" y="1897252"/>
            <a:ext cx="591500" cy="5536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312" y="2707302"/>
            <a:ext cx="563024" cy="5270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649" y="2697920"/>
            <a:ext cx="578788" cy="541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52116" y="2898637"/>
            <a:ext cx="76174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attachments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926070" y="2894782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rejects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7003942" y="2106073"/>
            <a:ext cx="615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archives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016517" y="2114545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logs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7580035" y="18129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51017" y="1428408"/>
            <a:ext cx="5501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SQS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726" y="1336006"/>
            <a:ext cx="818756" cy="477651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4425929" y="2280629"/>
            <a:ext cx="726287" cy="265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policy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425930" y="2862253"/>
            <a:ext cx="726287" cy="2600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policy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803664" y="683809"/>
            <a:ext cx="574964" cy="105700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921564" y="683809"/>
            <a:ext cx="451905" cy="118379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85118" y="1254423"/>
            <a:ext cx="8676" cy="144440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523218" y="1749723"/>
            <a:ext cx="3914" cy="97376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4" idx="3"/>
          </p:cNvCxnSpPr>
          <p:nvPr/>
        </p:nvCxnSpPr>
        <p:spPr>
          <a:xfrm>
            <a:off x="6401883" y="1658098"/>
            <a:ext cx="583220" cy="272700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3"/>
          </p:cNvCxnSpPr>
          <p:nvPr/>
        </p:nvCxnSpPr>
        <p:spPr>
          <a:xfrm>
            <a:off x="6417424" y="2309205"/>
            <a:ext cx="512696" cy="43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22" y="2331066"/>
            <a:ext cx="430062" cy="40256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470379" y="2457933"/>
            <a:ext cx="54053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policies</a:t>
            </a:r>
            <a:endParaRPr lang="en-US" sz="1350" dirty="0"/>
          </a:p>
        </p:txBody>
      </p:sp>
      <p:cxnSp>
        <p:nvCxnSpPr>
          <p:cNvPr id="61" name="Straight Connector 60"/>
          <p:cNvCxnSpPr>
            <a:stCxn id="11" idx="3"/>
          </p:cNvCxnSpPr>
          <p:nvPr/>
        </p:nvCxnSpPr>
        <p:spPr>
          <a:xfrm>
            <a:off x="6484993" y="3108871"/>
            <a:ext cx="442493" cy="13407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4796179" y="2546989"/>
            <a:ext cx="2114125" cy="94460"/>
          </a:xfrm>
          <a:prstGeom prst="bentConnector3">
            <a:avLst>
              <a:gd name="adj1" fmla="val -975"/>
            </a:avLst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0"/>
          </p:cNvCxnSpPr>
          <p:nvPr/>
        </p:nvCxnSpPr>
        <p:spPr>
          <a:xfrm rot="5400000" flipH="1" flipV="1">
            <a:off x="5816161" y="1750927"/>
            <a:ext cx="84239" cy="2138412"/>
          </a:xfrm>
          <a:prstGeom prst="bentConnector2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828675" y="1147012"/>
            <a:ext cx="1506887" cy="1145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endParaRPr lang="en-US" sz="675" b="1" dirty="0">
              <a:solidFill>
                <a:prstClr val="black"/>
              </a:solidFill>
              <a:cs typeface="Intel Clear" panose="020B0604020203020204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64" y="1928655"/>
            <a:ext cx="931893" cy="731749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 bwMode="auto">
          <a:xfrm>
            <a:off x="1950364" y="1338701"/>
            <a:ext cx="277262" cy="74435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675" b="1" dirty="0">
                <a:solidFill>
                  <a:prstClr val="black"/>
                </a:solidFill>
                <a:cs typeface="Arial" pitchFamily="34" charset="0"/>
              </a:rPr>
              <a:t>LRIO</a:t>
            </a:r>
          </a:p>
        </p:txBody>
      </p:sp>
      <p:sp>
        <p:nvSpPr>
          <p:cNvPr id="79" name="Can 78"/>
          <p:cNvSpPr/>
          <p:nvPr/>
        </p:nvSpPr>
        <p:spPr>
          <a:xfrm>
            <a:off x="1048516" y="1902650"/>
            <a:ext cx="642980" cy="31709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Telemetry</a:t>
            </a:r>
          </a:p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Local Stores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56693" y="1154311"/>
            <a:ext cx="714055" cy="3544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Rectangle 80"/>
          <p:cNvSpPr/>
          <p:nvPr/>
        </p:nvSpPr>
        <p:spPr>
          <a:xfrm>
            <a:off x="928831" y="1338701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  <a:endParaRPr lang="en-US" sz="1200" dirty="0"/>
          </a:p>
          <a:p>
            <a:pPr algn="ctr"/>
            <a:endParaRPr lang="en-US" sz="1350" dirty="0"/>
          </a:p>
        </p:txBody>
      </p:sp>
      <p:sp>
        <p:nvSpPr>
          <p:cNvPr id="84" name="Rectangle 83"/>
          <p:cNvSpPr/>
          <p:nvPr/>
        </p:nvSpPr>
        <p:spPr>
          <a:xfrm>
            <a:off x="928831" y="1616205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428894" y="1338701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1428894" y="1616205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57250" y="3123449"/>
            <a:ext cx="1506887" cy="1145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endParaRPr lang="en-US" sz="675" b="1" dirty="0">
              <a:solidFill>
                <a:prstClr val="black"/>
              </a:solidFill>
              <a:cs typeface="Intel Clear" panose="020B0604020203020204" pitchFamily="34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39" y="3905093"/>
            <a:ext cx="931893" cy="731749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 bwMode="auto">
          <a:xfrm>
            <a:off x="1978939" y="3315138"/>
            <a:ext cx="277262" cy="74435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675" b="1" dirty="0">
                <a:solidFill>
                  <a:prstClr val="black"/>
                </a:solidFill>
                <a:cs typeface="Arial" pitchFamily="34" charset="0"/>
              </a:rPr>
              <a:t>LRIO</a:t>
            </a:r>
          </a:p>
        </p:txBody>
      </p:sp>
      <p:sp>
        <p:nvSpPr>
          <p:cNvPr id="94" name="Can 93"/>
          <p:cNvSpPr/>
          <p:nvPr/>
        </p:nvSpPr>
        <p:spPr>
          <a:xfrm>
            <a:off x="1077091" y="3879087"/>
            <a:ext cx="642980" cy="31709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8576" tIns="19289" rIns="38576" bIns="19289" numCol="1" rtlCol="0" anchor="ctr" anchorCtr="0" compatLnSpc="1">
            <a:prstTxWarp prst="textNoShape">
              <a:avLst/>
            </a:prstTxWarp>
          </a:bodyPr>
          <a:lstStyle/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Telemetry</a:t>
            </a:r>
          </a:p>
          <a:p>
            <a:pPr algn="ctr" defTabSz="257175" eaLnBrk="0" hangingPunct="0"/>
            <a:r>
              <a:rPr lang="en-US" sz="591" b="1" dirty="0">
                <a:solidFill>
                  <a:prstClr val="black"/>
                </a:solidFill>
                <a:cs typeface="Arial" pitchFamily="34" charset="0"/>
              </a:rPr>
              <a:t>Local Stores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85268" y="3130748"/>
            <a:ext cx="714055" cy="3544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Rectangle 95"/>
          <p:cNvSpPr/>
          <p:nvPr/>
        </p:nvSpPr>
        <p:spPr>
          <a:xfrm>
            <a:off x="957406" y="3315138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957406" y="3592643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457469" y="3315138"/>
            <a:ext cx="446570" cy="509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endParaRPr lang="en-US" sz="1350" dirty="0"/>
          </a:p>
        </p:txBody>
      </p:sp>
      <p:sp>
        <p:nvSpPr>
          <p:cNvPr id="99" name="Rectangle 98"/>
          <p:cNvSpPr/>
          <p:nvPr/>
        </p:nvSpPr>
        <p:spPr>
          <a:xfrm>
            <a:off x="1457469" y="3592643"/>
            <a:ext cx="446570" cy="1640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LR SDK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142875" y="2714446"/>
            <a:ext cx="39937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1525" y="833927"/>
            <a:ext cx="7617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</a:rPr>
              <a:t>Internal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8009" y="2808573"/>
            <a:ext cx="819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9350D"/>
                </a:solidFill>
              </a:rPr>
              <a:t>External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52547" y="84179"/>
            <a:ext cx="1495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Cloud/PaaS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258739" y="4400902"/>
            <a:ext cx="1465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935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Cloud/IaaS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2227625" y="1951443"/>
            <a:ext cx="2198304" cy="462026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227625" y="1658098"/>
            <a:ext cx="3191486" cy="560322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</p:cNvCxnSpPr>
          <p:nvPr/>
        </p:nvCxnSpPr>
        <p:spPr>
          <a:xfrm flipH="1">
            <a:off x="2285282" y="2998656"/>
            <a:ext cx="2140648" cy="458111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93" idx="3"/>
          </p:cNvCxnSpPr>
          <p:nvPr/>
        </p:nvCxnSpPr>
        <p:spPr>
          <a:xfrm flipV="1">
            <a:off x="2256201" y="3340508"/>
            <a:ext cx="3123903" cy="346810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721359" y="2111754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https://telemetry.intel.com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91984" y="3167410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https://telemetry.intel.com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44480" y="1794448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https://c.telemetry.intel.com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732853" y="3463109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https://c.telemetry.intel.com</a:t>
            </a:r>
          </a:p>
        </p:txBody>
      </p:sp>
      <p:cxnSp>
        <p:nvCxnSpPr>
          <p:cNvPr id="119" name="Straight Arrow Connector 118"/>
          <p:cNvCxnSpPr>
            <a:cxnSpLocks/>
          </p:cNvCxnSpPr>
          <p:nvPr/>
        </p:nvCxnSpPr>
        <p:spPr>
          <a:xfrm flipV="1">
            <a:off x="2285282" y="3340507"/>
            <a:ext cx="4819444" cy="576835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464293" y="3755442"/>
            <a:ext cx="2217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https://s3-us-west-2.amazonaws.com/...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234904" y="1469519"/>
            <a:ext cx="3184207" cy="187900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911004" y="1379518"/>
            <a:ext cx="2005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https://us-west-2.sthree.intel.com/...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957406" y="234381"/>
            <a:ext cx="1094576" cy="762143"/>
            <a:chOff x="1734296" y="201892"/>
            <a:chExt cx="4835035" cy="3852616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4296" y="201892"/>
              <a:ext cx="4835035" cy="3852616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58324" y="1159237"/>
              <a:ext cx="2855813" cy="1783970"/>
            </a:xfrm>
            <a:prstGeom prst="rect">
              <a:avLst/>
            </a:prstGeom>
          </p:spPr>
        </p:pic>
      </p:grpSp>
      <p:cxnSp>
        <p:nvCxnSpPr>
          <p:cNvPr id="133" name="Straight Arrow Connector 132"/>
          <p:cNvCxnSpPr/>
          <p:nvPr/>
        </p:nvCxnSpPr>
        <p:spPr>
          <a:xfrm flipH="1" flipV="1">
            <a:off x="1971795" y="596066"/>
            <a:ext cx="3446308" cy="425900"/>
          </a:xfrm>
          <a:prstGeom prst="straightConnector1">
            <a:avLst/>
          </a:prstGeom>
          <a:ln w="254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894486" y="759024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https://analytics.intel.com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89857" y="2373602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client devices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218432" y="4298346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client devices</a:t>
            </a:r>
          </a:p>
        </p:txBody>
      </p:sp>
      <p:sp>
        <p:nvSpPr>
          <p:cNvPr id="86" name="Title 2"/>
          <p:cNvSpPr txBox="1">
            <a:spLocks/>
          </p:cNvSpPr>
          <p:nvPr/>
        </p:nvSpPr>
        <p:spPr>
          <a:xfrm>
            <a:off x="-66271" y="-37271"/>
            <a:ext cx="3656679" cy="3156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sz="1400" b="1" dirty="0"/>
              <a:t>Lantern Rock on Hybrid-Cloud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6FCDC-751C-4680-AD59-2F1333E4A006}"/>
              </a:ext>
            </a:extLst>
          </p:cNvPr>
          <p:cNvSpPr txBox="1"/>
          <p:nvPr/>
        </p:nvSpPr>
        <p:spPr>
          <a:xfrm>
            <a:off x="2087090" y="3128607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FF0000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FF0000"/>
              </a:highligh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AD6C42-2590-4B0B-92FD-1D642F6BDD78}"/>
              </a:ext>
            </a:extLst>
          </p:cNvPr>
          <p:cNvSpPr txBox="1"/>
          <p:nvPr/>
        </p:nvSpPr>
        <p:spPr>
          <a:xfrm>
            <a:off x="2049130" y="1158684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FF0000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FF0000"/>
              </a:highligh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F7AE32-54BC-462E-A1D4-686A8CDB7870}"/>
              </a:ext>
            </a:extLst>
          </p:cNvPr>
          <p:cNvSpPr txBox="1"/>
          <p:nvPr/>
        </p:nvSpPr>
        <p:spPr>
          <a:xfrm>
            <a:off x="5017572" y="2813142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00FFFF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00FFFF"/>
              </a:highlight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608A42-438D-4A73-B816-42A8B8FB900B}"/>
              </a:ext>
            </a:extLst>
          </p:cNvPr>
          <p:cNvSpPr txBox="1"/>
          <p:nvPr/>
        </p:nvSpPr>
        <p:spPr>
          <a:xfrm>
            <a:off x="6127094" y="2987668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FD9208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FD9208"/>
              </a:highligh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C0472C9-0A15-42BE-A9AD-A84313F7B45D}"/>
              </a:ext>
            </a:extLst>
          </p:cNvPr>
          <p:cNvSpPr txBox="1"/>
          <p:nvPr/>
        </p:nvSpPr>
        <p:spPr>
          <a:xfrm>
            <a:off x="5020951" y="2225385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00FFFF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00FFFF"/>
              </a:highlight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329B86-97F0-460E-A059-5F26723A4C86}"/>
              </a:ext>
            </a:extLst>
          </p:cNvPr>
          <p:cNvSpPr txBox="1"/>
          <p:nvPr/>
        </p:nvSpPr>
        <p:spPr>
          <a:xfrm>
            <a:off x="6119595" y="2126169"/>
            <a:ext cx="34090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b="1" dirty="0" err="1">
                <a:solidFill>
                  <a:srgbClr val="003C71"/>
                </a:solidFill>
                <a:highlight>
                  <a:srgbClr val="FD9208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FD9208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F27ED-021E-4970-85CA-DD257BA6EB34}"/>
              </a:ext>
            </a:extLst>
          </p:cNvPr>
          <p:cNvSpPr txBox="1"/>
          <p:nvPr/>
        </p:nvSpPr>
        <p:spPr>
          <a:xfrm>
            <a:off x="1470986" y="424432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904AF7-D94D-497A-B101-81ED0CC3CF00}"/>
              </a:ext>
            </a:extLst>
          </p:cNvPr>
          <p:cNvSpPr txBox="1"/>
          <p:nvPr/>
        </p:nvSpPr>
        <p:spPr>
          <a:xfrm>
            <a:off x="6867828" y="264444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CAB732E-C2F4-4385-94AC-0A9A775DE1AD}"/>
              </a:ext>
            </a:extLst>
          </p:cNvPr>
          <p:cNvSpPr txBox="1"/>
          <p:nvPr/>
        </p:nvSpPr>
        <p:spPr>
          <a:xfrm>
            <a:off x="6089286" y="820681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267BE1-5E9E-46FC-9202-0646A217C67F}"/>
              </a:ext>
            </a:extLst>
          </p:cNvPr>
          <p:cNvSpPr txBox="1"/>
          <p:nvPr/>
        </p:nvSpPr>
        <p:spPr>
          <a:xfrm>
            <a:off x="7633944" y="810361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8069AC-270C-4EE5-BAE4-19E8DCF944FB}"/>
              </a:ext>
            </a:extLst>
          </p:cNvPr>
          <p:cNvSpPr txBox="1"/>
          <p:nvPr/>
        </p:nvSpPr>
        <p:spPr>
          <a:xfrm>
            <a:off x="6072598" y="1433200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F3D54E"/>
                </a:highlight>
              </a:rPr>
              <a:t>ASPN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05310-83AD-4E5E-9F0B-4A78CDA7428B}"/>
              </a:ext>
            </a:extLst>
          </p:cNvPr>
          <p:cNvSpPr/>
          <p:nvPr/>
        </p:nvSpPr>
        <p:spPr>
          <a:xfrm>
            <a:off x="6817053" y="1319172"/>
            <a:ext cx="2068983" cy="226266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F84E8EC-6550-4C26-97C0-F9EC42113D59}"/>
              </a:ext>
            </a:extLst>
          </p:cNvPr>
          <p:cNvSpPr txBox="1"/>
          <p:nvPr/>
        </p:nvSpPr>
        <p:spPr>
          <a:xfrm>
            <a:off x="8570542" y="1361767"/>
            <a:ext cx="30296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CE1703D-98DA-4838-9A9F-9021AD936F2B}"/>
              </a:ext>
            </a:extLst>
          </p:cNvPr>
          <p:cNvSpPr txBox="1"/>
          <p:nvPr/>
        </p:nvSpPr>
        <p:spPr>
          <a:xfrm>
            <a:off x="144659" y="4758068"/>
            <a:ext cx="340909" cy="1077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700" b="1" dirty="0" err="1">
                <a:solidFill>
                  <a:srgbClr val="003C71"/>
                </a:solidFill>
                <a:highlight>
                  <a:srgbClr val="FF0000"/>
                </a:highlight>
              </a:rPr>
              <a:t>SDLe</a:t>
            </a:r>
            <a:endParaRPr lang="en-US" sz="900" b="1" dirty="0">
              <a:solidFill>
                <a:srgbClr val="003C71"/>
              </a:solidFill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52187-7725-4D97-99C5-6987DA3DC624}"/>
              </a:ext>
            </a:extLst>
          </p:cNvPr>
          <p:cNvSpPr txBox="1"/>
          <p:nvPr/>
        </p:nvSpPr>
        <p:spPr>
          <a:xfrm>
            <a:off x="4435170" y="4791020"/>
            <a:ext cx="833562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12114-Lantern Rock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22AF8C0-5E53-4E75-B98F-4A07E9E1DD05}"/>
              </a:ext>
            </a:extLst>
          </p:cNvPr>
          <p:cNvSpPr txBox="1"/>
          <p:nvPr/>
        </p:nvSpPr>
        <p:spPr>
          <a:xfrm>
            <a:off x="4159759" y="4797114"/>
            <a:ext cx="235642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b="1" dirty="0">
                <a:solidFill>
                  <a:srgbClr val="003C71"/>
                </a:solidFill>
                <a:highlight>
                  <a:srgbClr val="00FF00"/>
                </a:highlight>
              </a:rPr>
              <a:t>ASPN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BECADDC-D45C-4229-97C4-354C766B153D}"/>
              </a:ext>
            </a:extLst>
          </p:cNvPr>
          <p:cNvSpPr txBox="1"/>
          <p:nvPr/>
        </p:nvSpPr>
        <p:spPr>
          <a:xfrm>
            <a:off x="4152265" y="4993233"/>
            <a:ext cx="235642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b="1" dirty="0">
                <a:solidFill>
                  <a:srgbClr val="003C71"/>
                </a:solidFill>
                <a:highlight>
                  <a:srgbClr val="F3D54E"/>
                </a:highlight>
              </a:rPr>
              <a:t>ASPN</a:t>
            </a:r>
            <a:endParaRPr lang="en-US" sz="900" b="1" dirty="0">
              <a:solidFill>
                <a:srgbClr val="003C71"/>
              </a:solidFill>
              <a:highlight>
                <a:srgbClr val="F3D54E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AFC13-BD28-42C5-B1A3-D0719758AA32}"/>
              </a:ext>
            </a:extLst>
          </p:cNvPr>
          <p:cNvSpPr txBox="1"/>
          <p:nvPr/>
        </p:nvSpPr>
        <p:spPr>
          <a:xfrm>
            <a:off x="4433377" y="4969412"/>
            <a:ext cx="1429879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17576-Object Store Reverse Proxy)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80D943-4E3D-4FEA-86F8-541608AB6259}"/>
              </a:ext>
            </a:extLst>
          </p:cNvPr>
          <p:cNvSpPr/>
          <p:nvPr/>
        </p:nvSpPr>
        <p:spPr>
          <a:xfrm>
            <a:off x="308101" y="4843633"/>
            <a:ext cx="251952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SDLE Project - Telemetry Collector Service (intel.com)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FCC7834-5DC3-4AFA-A5F0-9F12054050CB}"/>
              </a:ext>
            </a:extLst>
          </p:cNvPr>
          <p:cNvSpPr txBox="1"/>
          <p:nvPr/>
        </p:nvSpPr>
        <p:spPr>
          <a:xfrm>
            <a:off x="152626" y="4894436"/>
            <a:ext cx="340909" cy="1077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700" b="1" dirty="0" err="1">
                <a:solidFill>
                  <a:srgbClr val="003C71"/>
                </a:solidFill>
                <a:highlight>
                  <a:srgbClr val="FD9208"/>
                </a:highlight>
              </a:rPr>
              <a:t>SDLe</a:t>
            </a:r>
            <a:endParaRPr lang="en-US" sz="700" b="1" dirty="0">
              <a:solidFill>
                <a:srgbClr val="003C71"/>
              </a:solidFill>
              <a:highlight>
                <a:srgbClr val="FD9208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84C95E-4C72-4B79-B68F-C2D951BE8806}"/>
              </a:ext>
            </a:extLst>
          </p:cNvPr>
          <p:cNvSpPr/>
          <p:nvPr/>
        </p:nvSpPr>
        <p:spPr>
          <a:xfrm>
            <a:off x="304291" y="4974358"/>
            <a:ext cx="251952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SDLE Project - Lantern Rock Policy Service (intel.com)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1B85F6C-86C5-4374-B144-A81C48207C54}"/>
              </a:ext>
            </a:extLst>
          </p:cNvPr>
          <p:cNvSpPr txBox="1"/>
          <p:nvPr/>
        </p:nvSpPr>
        <p:spPr>
          <a:xfrm>
            <a:off x="152703" y="5030804"/>
            <a:ext cx="340909" cy="1077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700" b="1" dirty="0" err="1">
                <a:solidFill>
                  <a:srgbClr val="003C71"/>
                </a:solidFill>
                <a:highlight>
                  <a:srgbClr val="00FFFF"/>
                </a:highlight>
              </a:rPr>
              <a:t>SDLe</a:t>
            </a:r>
            <a:endParaRPr lang="en-US" sz="700" b="1" dirty="0">
              <a:solidFill>
                <a:srgbClr val="003C71"/>
              </a:solidFill>
              <a:highlight>
                <a:srgbClr val="00FFFF"/>
              </a:highligh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250F82-FE83-4F76-ABA7-BD5B8692A108}"/>
              </a:ext>
            </a:extLst>
          </p:cNvPr>
          <p:cNvSpPr/>
          <p:nvPr/>
        </p:nvSpPr>
        <p:spPr>
          <a:xfrm>
            <a:off x="315113" y="4702499"/>
            <a:ext cx="20853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SDLE Project - Lantern Rock SDK (intel.com)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6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232164" y="491066"/>
            <a:ext cx="6493908" cy="4239060"/>
          </a:xfrm>
          <a:prstGeom prst="rect">
            <a:avLst/>
          </a:prstGeom>
          <a:pattFill prst="pct5">
            <a:fgClr>
              <a:srgbClr val="D35203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/>
          <p:cNvSpPr/>
          <p:nvPr/>
        </p:nvSpPr>
        <p:spPr>
          <a:xfrm>
            <a:off x="3826682" y="491065"/>
            <a:ext cx="2439635" cy="2344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1244863" y="491065"/>
            <a:ext cx="2667000" cy="2918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ounded Rectangle 3"/>
          <p:cNvSpPr/>
          <p:nvPr/>
        </p:nvSpPr>
        <p:spPr>
          <a:xfrm>
            <a:off x="2527591" y="2474984"/>
            <a:ext cx="969656" cy="465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319" y="2225643"/>
            <a:ext cx="884513" cy="46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batch</a:t>
            </a:r>
          </a:p>
        </p:txBody>
      </p:sp>
      <p:sp>
        <p:nvSpPr>
          <p:cNvPr id="7" name="Can 6"/>
          <p:cNvSpPr/>
          <p:nvPr/>
        </p:nvSpPr>
        <p:spPr>
          <a:xfrm>
            <a:off x="4038319" y="1603012"/>
            <a:ext cx="806852" cy="461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dbs</a:t>
            </a:r>
            <a:endParaRPr lang="en-US" sz="1350" dirty="0"/>
          </a:p>
        </p:txBody>
      </p:sp>
      <p:sp>
        <p:nvSpPr>
          <p:cNvPr id="13" name="Rounded Rectangle 12"/>
          <p:cNvSpPr/>
          <p:nvPr/>
        </p:nvSpPr>
        <p:spPr>
          <a:xfrm>
            <a:off x="2551246" y="3795838"/>
            <a:ext cx="964043" cy="45499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collector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545682" y="3097235"/>
            <a:ext cx="726287" cy="265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policy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540853" y="3467614"/>
            <a:ext cx="726287" cy="2600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policy</a:t>
            </a:r>
          </a:p>
        </p:txBody>
      </p:sp>
      <p:cxnSp>
        <p:nvCxnSpPr>
          <p:cNvPr id="55" name="Straight Connector 54"/>
          <p:cNvCxnSpPr>
            <a:cxnSpLocks/>
            <a:stCxn id="14" idx="3"/>
          </p:cNvCxnSpPr>
          <p:nvPr/>
        </p:nvCxnSpPr>
        <p:spPr>
          <a:xfrm>
            <a:off x="7125744" y="1779999"/>
            <a:ext cx="568443" cy="306969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4" idx="3"/>
          </p:cNvCxnSpPr>
          <p:nvPr/>
        </p:nvCxnSpPr>
        <p:spPr>
          <a:xfrm>
            <a:off x="3497247" y="2707540"/>
            <a:ext cx="739098" cy="514938"/>
          </a:xfrm>
          <a:prstGeom prst="line">
            <a:avLst/>
          </a:prstGeom>
          <a:ln w="2540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0" y="3409077"/>
            <a:ext cx="1225816" cy="289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362844" y="575245"/>
            <a:ext cx="10118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Cloud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374891" y="4377215"/>
            <a:ext cx="1072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935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Cloud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004271" y="2223394"/>
            <a:ext cx="884513" cy="46491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batch</a:t>
            </a:r>
          </a:p>
        </p:txBody>
      </p:sp>
      <p:sp>
        <p:nvSpPr>
          <p:cNvPr id="88" name="Can 87"/>
          <p:cNvSpPr/>
          <p:nvPr/>
        </p:nvSpPr>
        <p:spPr>
          <a:xfrm>
            <a:off x="5031681" y="1609523"/>
            <a:ext cx="806852" cy="461130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dbs</a:t>
            </a:r>
            <a:endParaRPr lang="en-US" sz="1350" dirty="0"/>
          </a:p>
        </p:txBody>
      </p:sp>
      <p:sp>
        <p:nvSpPr>
          <p:cNvPr id="100" name="Can 99"/>
          <p:cNvSpPr/>
          <p:nvPr/>
        </p:nvSpPr>
        <p:spPr>
          <a:xfrm>
            <a:off x="4023265" y="881232"/>
            <a:ext cx="806852" cy="461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db</a:t>
            </a:r>
            <a:r>
              <a:rPr lang="en-US" sz="1350" dirty="0"/>
              <a:t>-hub</a:t>
            </a:r>
          </a:p>
        </p:txBody>
      </p:sp>
      <p:sp>
        <p:nvSpPr>
          <p:cNvPr id="106" name="Flowchart: Stored Data 105"/>
          <p:cNvSpPr/>
          <p:nvPr/>
        </p:nvSpPr>
        <p:spPr>
          <a:xfrm>
            <a:off x="4163461" y="3206269"/>
            <a:ext cx="736472" cy="397933"/>
          </a:xfrm>
          <a:prstGeom prst="flowChartOnlineStorag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108" name="Striped Right Arrow 107"/>
          <p:cNvSpPr/>
          <p:nvPr/>
        </p:nvSpPr>
        <p:spPr>
          <a:xfrm rot="-5400000">
            <a:off x="4303507" y="2671280"/>
            <a:ext cx="369792" cy="528688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</a:t>
            </a:r>
          </a:p>
        </p:txBody>
      </p:sp>
      <p:sp>
        <p:nvSpPr>
          <p:cNvPr id="110" name="Striped Right Arrow 109"/>
          <p:cNvSpPr/>
          <p:nvPr/>
        </p:nvSpPr>
        <p:spPr>
          <a:xfrm rot="-5400000">
            <a:off x="5235843" y="2675752"/>
            <a:ext cx="369792" cy="528688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</a:t>
            </a:r>
          </a:p>
        </p:txBody>
      </p:sp>
      <p:sp>
        <p:nvSpPr>
          <p:cNvPr id="112" name="Flowchart: Stored Data 111"/>
          <p:cNvSpPr/>
          <p:nvPr/>
        </p:nvSpPr>
        <p:spPr>
          <a:xfrm>
            <a:off x="5098108" y="3204051"/>
            <a:ext cx="736472" cy="397933"/>
          </a:xfrm>
          <a:prstGeom prst="flowChartOnlineStorag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38" y="3323880"/>
            <a:ext cx="123808" cy="15599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029613" y="3131716"/>
            <a:ext cx="1932915" cy="56623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265233" y="491065"/>
            <a:ext cx="1452943" cy="2922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0" name="Rounded Rectangle 119"/>
          <p:cNvSpPr/>
          <p:nvPr/>
        </p:nvSpPr>
        <p:spPr>
          <a:xfrm>
            <a:off x="6228382" y="2148148"/>
            <a:ext cx="969656" cy="46511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6371546" y="3795838"/>
            <a:ext cx="964043" cy="4549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collector</a:t>
            </a:r>
          </a:p>
        </p:txBody>
      </p:sp>
      <p:cxnSp>
        <p:nvCxnSpPr>
          <p:cNvPr id="123" name="Straight Connector 122"/>
          <p:cNvCxnSpPr/>
          <p:nvPr/>
        </p:nvCxnSpPr>
        <p:spPr>
          <a:xfrm flipH="1" flipV="1">
            <a:off x="7732420" y="3406179"/>
            <a:ext cx="1225816" cy="289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7954886" y="2137463"/>
            <a:ext cx="969656" cy="4651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ITS-Data</a:t>
            </a:r>
          </a:p>
          <a:p>
            <a:pPr algn="ctr"/>
            <a:r>
              <a:rPr lang="en-US" sz="1350" dirty="0"/>
              <a:t>Client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7949590" y="3798258"/>
            <a:ext cx="964043" cy="4549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ITS-Data Client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3495" y="2437714"/>
            <a:ext cx="969656" cy="4651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IC-Data</a:t>
            </a:r>
          </a:p>
          <a:p>
            <a:pPr algn="ctr"/>
            <a:r>
              <a:rPr lang="en-US" sz="1350" dirty="0"/>
              <a:t>Client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9108" y="3795838"/>
            <a:ext cx="964043" cy="4549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IC-Data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8" name="Straight Connector 47"/>
          <p:cNvCxnSpPr>
            <a:cxnSpLocks/>
            <a:stCxn id="100" idx="4"/>
            <a:endCxn id="5" idx="1"/>
          </p:cNvCxnSpPr>
          <p:nvPr/>
        </p:nvCxnSpPr>
        <p:spPr>
          <a:xfrm>
            <a:off x="4830117" y="1111797"/>
            <a:ext cx="590622" cy="1411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086793" y="2680011"/>
            <a:ext cx="1438381" cy="137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278317" y="3249182"/>
            <a:ext cx="1744948" cy="1985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262629" y="3583127"/>
            <a:ext cx="1744948" cy="1985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097991" y="4007623"/>
            <a:ext cx="1438381" cy="137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3" idx="3"/>
          </p:cNvCxnSpPr>
          <p:nvPr/>
        </p:nvCxnSpPr>
        <p:spPr>
          <a:xfrm flipV="1">
            <a:off x="3515289" y="3604202"/>
            <a:ext cx="721056" cy="419135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0"/>
          </p:cNvCxnSpPr>
          <p:nvPr/>
        </p:nvCxnSpPr>
        <p:spPr>
          <a:xfrm flipH="1" flipV="1">
            <a:off x="4480575" y="2070653"/>
            <a:ext cx="1" cy="15499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446523" y="2075126"/>
            <a:ext cx="1" cy="15499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00" idx="3"/>
            <a:endCxn id="7" idx="1"/>
          </p:cNvCxnSpPr>
          <p:nvPr/>
        </p:nvCxnSpPr>
        <p:spPr>
          <a:xfrm>
            <a:off x="4426691" y="1342362"/>
            <a:ext cx="15054" cy="26065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0" idx="3"/>
            <a:endCxn id="88" idx="1"/>
          </p:cNvCxnSpPr>
          <p:nvPr/>
        </p:nvCxnSpPr>
        <p:spPr>
          <a:xfrm>
            <a:off x="4426691" y="1342362"/>
            <a:ext cx="1008416" cy="267161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flipH="1">
            <a:off x="5792118" y="2594353"/>
            <a:ext cx="457304" cy="61335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650969" y="3599518"/>
            <a:ext cx="708616" cy="41496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27" idx="1"/>
            <a:endCxn id="120" idx="3"/>
          </p:cNvCxnSpPr>
          <p:nvPr/>
        </p:nvCxnSpPr>
        <p:spPr>
          <a:xfrm flipH="1">
            <a:off x="7198038" y="2370019"/>
            <a:ext cx="756848" cy="1068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7340063" y="4004606"/>
            <a:ext cx="61929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214" y="3097789"/>
            <a:ext cx="7617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</a:rPr>
              <a:t>Internal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-18173" y="3397871"/>
            <a:ext cx="819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9350D"/>
                </a:solidFill>
              </a:rPr>
              <a:t>External</a:t>
            </a:r>
          </a:p>
        </p:txBody>
      </p:sp>
      <p:sp>
        <p:nvSpPr>
          <p:cNvPr id="146" name="Title 2"/>
          <p:cNvSpPr txBox="1">
            <a:spLocks/>
          </p:cNvSpPr>
          <p:nvPr/>
        </p:nvSpPr>
        <p:spPr>
          <a:xfrm>
            <a:off x="-37879" y="-39546"/>
            <a:ext cx="3131713" cy="4626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dirty="0"/>
              <a:t>ITS Data Support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E270BA-844F-4E66-9511-700C6AFC017D}"/>
              </a:ext>
            </a:extLst>
          </p:cNvPr>
          <p:cNvSpPr/>
          <p:nvPr/>
        </p:nvSpPr>
        <p:spPr>
          <a:xfrm>
            <a:off x="4949111" y="764276"/>
            <a:ext cx="2439630" cy="196855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9A8BE-296C-4794-85EA-A92CD9F34E53}"/>
              </a:ext>
            </a:extLst>
          </p:cNvPr>
          <p:cNvSpPr txBox="1"/>
          <p:nvPr/>
        </p:nvSpPr>
        <p:spPr>
          <a:xfrm>
            <a:off x="6834514" y="859112"/>
            <a:ext cx="508152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accent5"/>
                </a:solidFill>
              </a:rPr>
              <a:t>(FM-HTZ)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20739" y="880237"/>
            <a:ext cx="992830" cy="465941"/>
          </a:xfrm>
          <a:prstGeom prst="roundRect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portal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99764" y="1558815"/>
            <a:ext cx="925980" cy="442368"/>
          </a:xfrm>
          <a:prstGeom prst="roundRect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s3rproxy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2EA03C-1DEE-48CB-980A-01370EEB458C}"/>
              </a:ext>
            </a:extLst>
          </p:cNvPr>
          <p:cNvCxnSpPr>
            <a:cxnSpLocks/>
          </p:cNvCxnSpPr>
          <p:nvPr/>
        </p:nvCxnSpPr>
        <p:spPr>
          <a:xfrm flipH="1">
            <a:off x="5765221" y="1987473"/>
            <a:ext cx="455266" cy="113304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865B4A4-8CED-49E5-BF9B-373E69743279}"/>
              </a:ext>
            </a:extLst>
          </p:cNvPr>
          <p:cNvSpPr txBox="1"/>
          <p:nvPr/>
        </p:nvSpPr>
        <p:spPr>
          <a:xfrm>
            <a:off x="1658641" y="874012"/>
            <a:ext cx="474489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(OR-INT)</a:t>
            </a:r>
          </a:p>
        </p:txBody>
      </p:sp>
    </p:spTree>
    <p:extLst>
      <p:ext uri="{BB962C8B-B14F-4D97-AF65-F5344CB8AC3E}">
        <p14:creationId xmlns:p14="http://schemas.microsoft.com/office/powerpoint/2010/main" val="21409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4006E-B244-4E50-A893-868E8774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86D0-A37F-45F0-B349-C0FE744541CA}"/>
              </a:ext>
            </a:extLst>
          </p:cNvPr>
          <p:cNvSpPr/>
          <p:nvPr/>
        </p:nvSpPr>
        <p:spPr>
          <a:xfrm>
            <a:off x="731520" y="60960"/>
            <a:ext cx="7719060" cy="4671060"/>
          </a:xfrm>
          <a:prstGeom prst="roundRect">
            <a:avLst>
              <a:gd name="adj" fmla="val 4432"/>
            </a:avLst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6CD2FF-CF27-45A3-80D6-1AEC7C921D3C}"/>
              </a:ext>
            </a:extLst>
          </p:cNvPr>
          <p:cNvSpPr/>
          <p:nvPr/>
        </p:nvSpPr>
        <p:spPr>
          <a:xfrm>
            <a:off x="994410" y="411480"/>
            <a:ext cx="5680710" cy="4061460"/>
          </a:xfrm>
          <a:prstGeom prst="roundRect">
            <a:avLst>
              <a:gd name="adj" fmla="val 5112"/>
            </a:avLst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8B7E8-4371-4D63-BE57-B48EC172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90" y="175260"/>
            <a:ext cx="543490" cy="360680"/>
          </a:xfrm>
          <a:prstGeom prst="rect">
            <a:avLst/>
          </a:prstGeom>
        </p:spPr>
      </p:pic>
      <p:pic>
        <p:nvPicPr>
          <p:cNvPr id="2056" name="Picture 8" descr="VPC Internet Gateway | AWS Compute">
            <a:extLst>
              <a:ext uri="{FF2B5EF4-FFF2-40B4-BE49-F238E27FC236}">
                <a16:creationId xmlns:a16="http://schemas.microsoft.com/office/drawing/2014/main" id="{6C9FE8F5-0A0E-499B-BF52-483845225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12" y="2213611"/>
            <a:ext cx="488633" cy="4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ternet Gateway | AWS Networking &amp;amp; Content Delivery">
            <a:extLst>
              <a:ext uri="{FF2B5EF4-FFF2-40B4-BE49-F238E27FC236}">
                <a16:creationId xmlns:a16="http://schemas.microsoft.com/office/drawing/2014/main" id="{87EC2CB8-FEA6-4DB5-9BB0-2828117C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" y="2213611"/>
            <a:ext cx="469582" cy="4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565642-2F6F-4449-A433-BCFBB9FA0DAF}"/>
              </a:ext>
            </a:extLst>
          </p:cNvPr>
          <p:cNvSpPr/>
          <p:nvPr/>
        </p:nvSpPr>
        <p:spPr>
          <a:xfrm>
            <a:off x="4085273" y="855345"/>
            <a:ext cx="1662829" cy="3173730"/>
          </a:xfrm>
          <a:prstGeom prst="roundRect">
            <a:avLst/>
          </a:prstGeom>
          <a:noFill/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731A8B-282F-4D0E-94A6-A1C58CFECCAF}"/>
              </a:ext>
            </a:extLst>
          </p:cNvPr>
          <p:cNvSpPr txBox="1"/>
          <p:nvPr/>
        </p:nvSpPr>
        <p:spPr>
          <a:xfrm>
            <a:off x="3385855" y="472645"/>
            <a:ext cx="1127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10.0.0.0/16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D000D-FDDE-4B7C-8E10-1344D0C8D133}"/>
              </a:ext>
            </a:extLst>
          </p:cNvPr>
          <p:cNvSpPr txBox="1"/>
          <p:nvPr/>
        </p:nvSpPr>
        <p:spPr>
          <a:xfrm>
            <a:off x="2625810" y="3782854"/>
            <a:ext cx="9533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10.0.x.0/24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22AD4-80E2-4267-A0FA-E6BA9B761544}"/>
              </a:ext>
            </a:extLst>
          </p:cNvPr>
          <p:cNvSpPr txBox="1"/>
          <p:nvPr/>
        </p:nvSpPr>
        <p:spPr>
          <a:xfrm>
            <a:off x="4489649" y="3798305"/>
            <a:ext cx="96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10.0.y.0/24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8DCA2F-8B43-48B8-9404-2B83611A5500}"/>
              </a:ext>
            </a:extLst>
          </p:cNvPr>
          <p:cNvSpPr txBox="1"/>
          <p:nvPr/>
        </p:nvSpPr>
        <p:spPr>
          <a:xfrm>
            <a:off x="1354394" y="2702244"/>
            <a:ext cx="395942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router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D5EC83-E93A-4CAB-960F-69C957BD751C}"/>
              </a:ext>
            </a:extLst>
          </p:cNvPr>
          <p:cNvSpPr txBox="1"/>
          <p:nvPr/>
        </p:nvSpPr>
        <p:spPr>
          <a:xfrm>
            <a:off x="775089" y="1885380"/>
            <a:ext cx="525785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Internet</a:t>
            </a:r>
          </a:p>
          <a:p>
            <a:r>
              <a:rPr lang="en-US" sz="1100" dirty="0">
                <a:solidFill>
                  <a:srgbClr val="003C71"/>
                </a:solidFill>
              </a:rPr>
              <a:t>gateway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AF2A3-157B-4591-BB63-9AA73AFDD960}"/>
              </a:ext>
            </a:extLst>
          </p:cNvPr>
          <p:cNvSpPr/>
          <p:nvPr/>
        </p:nvSpPr>
        <p:spPr>
          <a:xfrm>
            <a:off x="4197067" y="1882871"/>
            <a:ext cx="1431855" cy="1156989"/>
          </a:xfrm>
          <a:prstGeom prst="rect">
            <a:avLst/>
          </a:prstGeom>
          <a:noFill/>
          <a:ln w="22225"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E30DC1-F70A-434F-986E-0182487C4D80}"/>
              </a:ext>
            </a:extLst>
          </p:cNvPr>
          <p:cNvSpPr txBox="1"/>
          <p:nvPr/>
        </p:nvSpPr>
        <p:spPr>
          <a:xfrm>
            <a:off x="4836794" y="1914659"/>
            <a:ext cx="758221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sg-collector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0F5911-C495-480E-8AFB-9DE2276A8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593" y="1737651"/>
            <a:ext cx="201056" cy="2116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FA023C-3812-4858-A3EB-C2218265CA84}"/>
              </a:ext>
            </a:extLst>
          </p:cNvPr>
          <p:cNvSpPr/>
          <p:nvPr/>
        </p:nvSpPr>
        <p:spPr>
          <a:xfrm>
            <a:off x="2133599" y="772160"/>
            <a:ext cx="3726181" cy="362839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07F8C855-AC4F-4B4E-802F-EE2A3600E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64052"/>
              </p:ext>
            </p:extLst>
          </p:nvPr>
        </p:nvGraphicFramePr>
        <p:xfrm>
          <a:off x="5427821" y="670560"/>
          <a:ext cx="1200626" cy="548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0313">
                  <a:extLst>
                    <a:ext uri="{9D8B030D-6E8A-4147-A177-3AD203B41FA5}">
                      <a16:colId xmlns:a16="http://schemas.microsoft.com/office/drawing/2014/main" val="3660473433"/>
                    </a:ext>
                  </a:extLst>
                </a:gridCol>
                <a:gridCol w="600313">
                  <a:extLst>
                    <a:ext uri="{9D8B030D-6E8A-4147-A177-3AD203B41FA5}">
                      <a16:colId xmlns:a16="http://schemas.microsoft.com/office/drawing/2014/main" val="99608398"/>
                    </a:ext>
                  </a:extLst>
                </a:gridCol>
              </a:tblGrid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0811"/>
                  </a:ext>
                </a:extLst>
              </a:tr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59580"/>
                  </a:ext>
                </a:extLst>
              </a:tr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pl-id for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vpce</a:t>
                      </a:r>
                      <a:r>
                        <a:rPr lang="en-US" sz="600" dirty="0"/>
                        <a:t>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702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AD30A9E-3093-43E0-BC3E-A7C08660C2FB}"/>
              </a:ext>
            </a:extLst>
          </p:cNvPr>
          <p:cNvSpPr/>
          <p:nvPr/>
        </p:nvSpPr>
        <p:spPr>
          <a:xfrm>
            <a:off x="1779745" y="1766412"/>
            <a:ext cx="1424705" cy="1392078"/>
          </a:xfrm>
          <a:prstGeom prst="rect">
            <a:avLst/>
          </a:prstGeom>
          <a:noFill/>
          <a:ln w="22225"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CC8E72-8F96-4B91-BAA4-9375E30C86F7}"/>
              </a:ext>
            </a:extLst>
          </p:cNvPr>
          <p:cNvSpPr/>
          <p:nvPr/>
        </p:nvSpPr>
        <p:spPr>
          <a:xfrm>
            <a:off x="2219561" y="842011"/>
            <a:ext cx="1662829" cy="3173730"/>
          </a:xfrm>
          <a:prstGeom prst="roundRect">
            <a:avLst/>
          </a:prstGeom>
          <a:noFill/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866BD31-26F1-482B-8CFB-D3FC8920A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89953"/>
              </p:ext>
            </p:extLst>
          </p:nvPr>
        </p:nvGraphicFramePr>
        <p:xfrm>
          <a:off x="1201813" y="611144"/>
          <a:ext cx="1200626" cy="548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0313">
                  <a:extLst>
                    <a:ext uri="{9D8B030D-6E8A-4147-A177-3AD203B41FA5}">
                      <a16:colId xmlns:a16="http://schemas.microsoft.com/office/drawing/2014/main" val="3660473433"/>
                    </a:ext>
                  </a:extLst>
                </a:gridCol>
                <a:gridCol w="600313">
                  <a:extLst>
                    <a:ext uri="{9D8B030D-6E8A-4147-A177-3AD203B41FA5}">
                      <a16:colId xmlns:a16="http://schemas.microsoft.com/office/drawing/2014/main" val="99608398"/>
                    </a:ext>
                  </a:extLst>
                </a:gridCol>
              </a:tblGrid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0811"/>
                  </a:ext>
                </a:extLst>
              </a:tr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59580"/>
                  </a:ext>
                </a:extLst>
              </a:tr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igw</a:t>
                      </a:r>
                      <a:r>
                        <a:rPr lang="en-US" sz="600" dirty="0"/>
                        <a:t>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593590"/>
                  </a:ext>
                </a:extLst>
              </a:tr>
            </a:tbl>
          </a:graphicData>
        </a:graphic>
      </p:graphicFrame>
      <p:pic>
        <p:nvPicPr>
          <p:cNvPr id="2060" name="Picture 12" descr="Tuning Linux server for MongoDB | DevOps leverage">
            <a:extLst>
              <a:ext uri="{FF2B5EF4-FFF2-40B4-BE49-F238E27FC236}">
                <a16:creationId xmlns:a16="http://schemas.microsoft.com/office/drawing/2014/main" id="{698B1E71-3685-43A3-AFA1-9FB4A4C3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60" y="1862138"/>
            <a:ext cx="1200626" cy="12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E4AF13-1E9F-4911-A5E4-F60C185FB836}"/>
              </a:ext>
            </a:extLst>
          </p:cNvPr>
          <p:cNvSpPr txBox="1"/>
          <p:nvPr/>
        </p:nvSpPr>
        <p:spPr>
          <a:xfrm>
            <a:off x="2753026" y="1811551"/>
            <a:ext cx="397545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sg-</a:t>
            </a:r>
            <a:r>
              <a:rPr lang="en-US" sz="1100" dirty="0" err="1">
                <a:solidFill>
                  <a:srgbClr val="003C71"/>
                </a:solidFill>
              </a:rPr>
              <a:t>elb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43928-4664-447F-A8F2-E613B50476B8}"/>
              </a:ext>
            </a:extLst>
          </p:cNvPr>
          <p:cNvSpPr txBox="1"/>
          <p:nvPr/>
        </p:nvSpPr>
        <p:spPr>
          <a:xfrm>
            <a:off x="2229207" y="2786882"/>
            <a:ext cx="245260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ELB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ADD544-EAEB-453A-8559-14AC97B37652}"/>
              </a:ext>
            </a:extLst>
          </p:cNvPr>
          <p:cNvSpPr txBox="1"/>
          <p:nvPr/>
        </p:nvSpPr>
        <p:spPr>
          <a:xfrm>
            <a:off x="3392488" y="4197007"/>
            <a:ext cx="1444306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Availability zone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4F22B2-E08B-4CCC-BCBA-B95E8B09A3C9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3204450" y="2461366"/>
            <a:ext cx="992617" cy="108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3C9BCCA7-3617-4E6C-8B34-A60ECE236FDC}"/>
              </a:ext>
            </a:extLst>
          </p:cNvPr>
          <p:cNvSpPr txBox="1"/>
          <p:nvPr/>
        </p:nvSpPr>
        <p:spPr>
          <a:xfrm>
            <a:off x="3448229" y="2342620"/>
            <a:ext cx="46487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https/443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5D6E3A2A-0708-4AA2-9C50-2D7158F0003E}"/>
              </a:ext>
            </a:extLst>
          </p:cNvPr>
          <p:cNvSpPr txBox="1"/>
          <p:nvPr/>
        </p:nvSpPr>
        <p:spPr>
          <a:xfrm>
            <a:off x="2621760" y="910824"/>
            <a:ext cx="868828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public subnet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8AB71-A2FF-46FC-89FD-9AA6EB386D43}"/>
              </a:ext>
            </a:extLst>
          </p:cNvPr>
          <p:cNvSpPr txBox="1"/>
          <p:nvPr/>
        </p:nvSpPr>
        <p:spPr>
          <a:xfrm>
            <a:off x="4478580" y="912487"/>
            <a:ext cx="918521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private subnet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711002F9-0C96-40A3-B4CD-5E97F72100EA}"/>
              </a:ext>
            </a:extLst>
          </p:cNvPr>
          <p:cNvSpPr txBox="1"/>
          <p:nvPr/>
        </p:nvSpPr>
        <p:spPr>
          <a:xfrm>
            <a:off x="1832019" y="3164364"/>
            <a:ext cx="1333698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c.telemetry.intel.com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F6ABC48-73AA-4B9D-A9D6-56EF8518D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302" y="1633685"/>
            <a:ext cx="201056" cy="211638"/>
          </a:xfrm>
          <a:prstGeom prst="rect">
            <a:avLst/>
          </a:prstGeom>
        </p:spPr>
      </p:pic>
      <p:pic>
        <p:nvPicPr>
          <p:cNvPr id="2062" name="Picture 14" descr="Amazon VPC Endpoints | AWS Networking &amp; Content Delivery">
            <a:extLst>
              <a:ext uri="{FF2B5EF4-FFF2-40B4-BE49-F238E27FC236}">
                <a16:creationId xmlns:a16="http://schemas.microsoft.com/office/drawing/2014/main" id="{B3E128FF-E6D7-4E23-82C8-755FEC5E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52" y="1859282"/>
            <a:ext cx="488632" cy="4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VPC Internet Gateway | AWS Compute">
            <a:extLst>
              <a:ext uri="{FF2B5EF4-FFF2-40B4-BE49-F238E27FC236}">
                <a16:creationId xmlns:a16="http://schemas.microsoft.com/office/drawing/2014/main" id="{E1E676BB-0169-4FBC-AD31-C5A09577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303" y="1835101"/>
            <a:ext cx="488633" cy="488633"/>
          </a:xfrm>
          <a:prstGeom prst="rect">
            <a:avLst/>
          </a:prstGeom>
          <a:noFill/>
          <a:effectLst>
            <a:glow>
              <a:schemeClr val="accent1"/>
            </a:glow>
            <a:reflection endPos="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Oval 2056">
            <a:extLst>
              <a:ext uri="{FF2B5EF4-FFF2-40B4-BE49-F238E27FC236}">
                <a16:creationId xmlns:a16="http://schemas.microsoft.com/office/drawing/2014/main" id="{4CFC5DC1-68EF-4698-BE82-A5F36A42A90C}"/>
              </a:ext>
            </a:extLst>
          </p:cNvPr>
          <p:cNvSpPr/>
          <p:nvPr/>
        </p:nvSpPr>
        <p:spPr>
          <a:xfrm>
            <a:off x="5970270" y="1859205"/>
            <a:ext cx="461425" cy="446800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B122ECCA-712A-4E7C-93FF-0C64AE80BA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7745" y="3189760"/>
            <a:ext cx="346937" cy="328483"/>
          </a:xfrm>
          <a:prstGeom prst="rect">
            <a:avLst/>
          </a:prstGeom>
        </p:spPr>
      </p:pic>
      <p:sp>
        <p:nvSpPr>
          <p:cNvPr id="2063" name="TextBox 2062">
            <a:extLst>
              <a:ext uri="{FF2B5EF4-FFF2-40B4-BE49-F238E27FC236}">
                <a16:creationId xmlns:a16="http://schemas.microsoft.com/office/drawing/2014/main" id="{E6BFE12F-B831-45D2-9B62-5FDCC048F358}"/>
              </a:ext>
            </a:extLst>
          </p:cNvPr>
          <p:cNvSpPr txBox="1"/>
          <p:nvPr/>
        </p:nvSpPr>
        <p:spPr>
          <a:xfrm>
            <a:off x="5560410" y="3512941"/>
            <a:ext cx="995947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C71"/>
                </a:solidFill>
              </a:rPr>
              <a:t>VPC interface</a:t>
            </a:r>
          </a:p>
          <a:p>
            <a:pPr algn="ctr"/>
            <a:r>
              <a:rPr lang="en-US" sz="800" dirty="0">
                <a:solidFill>
                  <a:srgbClr val="003C71"/>
                </a:solidFill>
              </a:rPr>
              <a:t>endpoints for SSM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4318FB-3DA8-4C9F-A37F-C7AA8FAB652A}"/>
              </a:ext>
            </a:extLst>
          </p:cNvPr>
          <p:cNvSpPr/>
          <p:nvPr/>
        </p:nvSpPr>
        <p:spPr>
          <a:xfrm>
            <a:off x="5449768" y="3096868"/>
            <a:ext cx="1177374" cy="701438"/>
          </a:xfrm>
          <a:prstGeom prst="rect">
            <a:avLst/>
          </a:prstGeom>
          <a:noFill/>
          <a:ln w="22225"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9DA768E-C2B4-42FE-98AF-FFB6C0309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640" y="3653343"/>
            <a:ext cx="201056" cy="21163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4DAA30E-E943-4437-B3AE-60F35059DA8A}"/>
              </a:ext>
            </a:extLst>
          </p:cNvPr>
          <p:cNvSpPr txBox="1"/>
          <p:nvPr/>
        </p:nvSpPr>
        <p:spPr>
          <a:xfrm>
            <a:off x="6108152" y="3106803"/>
            <a:ext cx="455253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sg-</a:t>
            </a:r>
            <a:r>
              <a:rPr lang="en-US" sz="1100" dirty="0" err="1">
                <a:solidFill>
                  <a:srgbClr val="003C71"/>
                </a:solidFill>
              </a:rPr>
              <a:t>ssm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2065" name="Rectangle: Rounded Corners 2064">
            <a:extLst>
              <a:ext uri="{FF2B5EF4-FFF2-40B4-BE49-F238E27FC236}">
                <a16:creationId xmlns:a16="http://schemas.microsoft.com/office/drawing/2014/main" id="{37824275-61BB-40F8-B11C-8B96E38DAB97}"/>
              </a:ext>
            </a:extLst>
          </p:cNvPr>
          <p:cNvSpPr/>
          <p:nvPr/>
        </p:nvSpPr>
        <p:spPr>
          <a:xfrm>
            <a:off x="7056122" y="910825"/>
            <a:ext cx="1312790" cy="1772332"/>
          </a:xfrm>
          <a:prstGeom prst="roundRect">
            <a:avLst>
              <a:gd name="adj" fmla="val 11922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8" name="Picture 18" descr="Storage AmazonS3 bucket&quot; Icon - Download for free – Iconduck">
            <a:extLst>
              <a:ext uri="{FF2B5EF4-FFF2-40B4-BE49-F238E27FC236}">
                <a16:creationId xmlns:a16="http://schemas.microsoft.com/office/drawing/2014/main" id="{DCE3E708-4B9C-4211-9F5D-3DAFF9D2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07" y="1352254"/>
            <a:ext cx="317208" cy="32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TextBox 2068">
            <a:extLst>
              <a:ext uri="{FF2B5EF4-FFF2-40B4-BE49-F238E27FC236}">
                <a16:creationId xmlns:a16="http://schemas.microsoft.com/office/drawing/2014/main" id="{F56F9857-1DA8-453A-9562-8302523EC209}"/>
              </a:ext>
            </a:extLst>
          </p:cNvPr>
          <p:cNvSpPr txBox="1"/>
          <p:nvPr/>
        </p:nvSpPr>
        <p:spPr>
          <a:xfrm>
            <a:off x="7204860" y="1742196"/>
            <a:ext cx="32220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deploy</a:t>
            </a:r>
          </a:p>
        </p:txBody>
      </p:sp>
      <p:pic>
        <p:nvPicPr>
          <p:cNvPr id="61" name="Picture 18" descr="Storage AmazonS3 bucket&quot; Icon - Download for free – Iconduck">
            <a:extLst>
              <a:ext uri="{FF2B5EF4-FFF2-40B4-BE49-F238E27FC236}">
                <a16:creationId xmlns:a16="http://schemas.microsoft.com/office/drawing/2014/main" id="{A682221C-0D49-4E4B-BA28-799B5305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17" y="1352886"/>
            <a:ext cx="316596" cy="32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3CC80A4-19AB-4653-BE35-9078283F46A2}"/>
              </a:ext>
            </a:extLst>
          </p:cNvPr>
          <p:cNvSpPr txBox="1"/>
          <p:nvPr/>
        </p:nvSpPr>
        <p:spPr>
          <a:xfrm>
            <a:off x="7890456" y="1734358"/>
            <a:ext cx="1939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logs</a:t>
            </a:r>
          </a:p>
        </p:txBody>
      </p:sp>
      <p:pic>
        <p:nvPicPr>
          <p:cNvPr id="63" name="Picture 18" descr="Storage AmazonS3 bucket&quot; Icon - Download for free – Iconduck">
            <a:extLst>
              <a:ext uri="{FF2B5EF4-FFF2-40B4-BE49-F238E27FC236}">
                <a16:creationId xmlns:a16="http://schemas.microsoft.com/office/drawing/2014/main" id="{26E814F3-5742-489B-BC2B-2DFFC305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11" y="2039634"/>
            <a:ext cx="320844" cy="3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17ECF00-49E1-418B-A31A-65B4B06FA7FD}"/>
              </a:ext>
            </a:extLst>
          </p:cNvPr>
          <p:cNvSpPr txBox="1"/>
          <p:nvPr/>
        </p:nvSpPr>
        <p:spPr>
          <a:xfrm>
            <a:off x="7191144" y="2407053"/>
            <a:ext cx="33502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archive</a:t>
            </a:r>
          </a:p>
        </p:txBody>
      </p:sp>
      <p:pic>
        <p:nvPicPr>
          <p:cNvPr id="65" name="Picture 18" descr="Storage AmazonS3 bucket&quot; Icon - Download for free – Iconduck">
            <a:extLst>
              <a:ext uri="{FF2B5EF4-FFF2-40B4-BE49-F238E27FC236}">
                <a16:creationId xmlns:a16="http://schemas.microsoft.com/office/drawing/2014/main" id="{8CA54629-A5E4-47C0-AA62-9F7E8AFC2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10" y="2033691"/>
            <a:ext cx="316596" cy="32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72C54BE-C5B2-4C8F-B3D3-AC35BDED9118}"/>
              </a:ext>
            </a:extLst>
          </p:cNvPr>
          <p:cNvSpPr txBox="1"/>
          <p:nvPr/>
        </p:nvSpPr>
        <p:spPr>
          <a:xfrm>
            <a:off x="7688830" y="2399479"/>
            <a:ext cx="5273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attachment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44AC55D6-E695-4DC9-AB98-2F544A138610}"/>
              </a:ext>
            </a:extLst>
          </p:cNvPr>
          <p:cNvSpPr txBox="1"/>
          <p:nvPr/>
        </p:nvSpPr>
        <p:spPr>
          <a:xfrm>
            <a:off x="7414259" y="995462"/>
            <a:ext cx="646011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S3 service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EFED9E3C-3CE1-4737-A7E1-02E045952166}"/>
              </a:ext>
            </a:extLst>
          </p:cNvPr>
          <p:cNvSpPr txBox="1"/>
          <p:nvPr/>
        </p:nvSpPr>
        <p:spPr>
          <a:xfrm>
            <a:off x="6307114" y="2330109"/>
            <a:ext cx="75501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000" dirty="0">
                <a:solidFill>
                  <a:srgbClr val="003C71"/>
                </a:solidFill>
              </a:rPr>
              <a:t>VPC gateway</a:t>
            </a:r>
          </a:p>
          <a:p>
            <a:pPr algn="ctr"/>
            <a:r>
              <a:rPr lang="en-US" sz="1000" dirty="0">
                <a:solidFill>
                  <a:srgbClr val="003C71"/>
                </a:solidFill>
              </a:rPr>
              <a:t>endpoint</a:t>
            </a:r>
          </a:p>
        </p:txBody>
      </p:sp>
      <p:cxnSp>
        <p:nvCxnSpPr>
          <p:cNvPr id="2073" name="Straight Arrow Connector 2072">
            <a:extLst>
              <a:ext uri="{FF2B5EF4-FFF2-40B4-BE49-F238E27FC236}">
                <a16:creationId xmlns:a16="http://schemas.microsoft.com/office/drawing/2014/main" id="{710E4806-5D98-4C30-96D2-51CF35858077}"/>
              </a:ext>
            </a:extLst>
          </p:cNvPr>
          <p:cNvCxnSpPr>
            <a:cxnSpLocks/>
            <a:stCxn id="2074" idx="3"/>
            <a:endCxn id="47" idx="1"/>
          </p:cNvCxnSpPr>
          <p:nvPr/>
        </p:nvCxnSpPr>
        <p:spPr>
          <a:xfrm flipV="1">
            <a:off x="5397102" y="2079418"/>
            <a:ext cx="561201" cy="43208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74" name="Picture 20" descr="Unité Explore Cloud Compute with AWS | Salesforce Trailhead">
            <a:extLst>
              <a:ext uri="{FF2B5EF4-FFF2-40B4-BE49-F238E27FC236}">
                <a16:creationId xmlns:a16="http://schemas.microsoft.com/office/drawing/2014/main" id="{2FD5A738-EEB2-4AD9-836A-914B7867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726" y="2096534"/>
            <a:ext cx="1037376" cy="8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TextBox 2074">
            <a:extLst>
              <a:ext uri="{FF2B5EF4-FFF2-40B4-BE49-F238E27FC236}">
                <a16:creationId xmlns:a16="http://schemas.microsoft.com/office/drawing/2014/main" id="{F509C3F7-7C90-4A82-B8D4-5C3005A72720}"/>
              </a:ext>
            </a:extLst>
          </p:cNvPr>
          <p:cNvSpPr txBox="1"/>
          <p:nvPr/>
        </p:nvSpPr>
        <p:spPr>
          <a:xfrm>
            <a:off x="4761222" y="2093828"/>
            <a:ext cx="254878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EC2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F105E4-20B5-432B-9412-2B276981978E}"/>
              </a:ext>
            </a:extLst>
          </p:cNvPr>
          <p:cNvSpPr txBox="1"/>
          <p:nvPr/>
        </p:nvSpPr>
        <p:spPr>
          <a:xfrm rot="19386085">
            <a:off x="5435310" y="2192250"/>
            <a:ext cx="464871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C71"/>
                </a:solidFill>
              </a:rPr>
              <a:t>https/443</a:t>
            </a:r>
          </a:p>
          <a:p>
            <a:pPr algn="ctr"/>
            <a:r>
              <a:rPr lang="en-US" sz="800" dirty="0">
                <a:solidFill>
                  <a:srgbClr val="003C71"/>
                </a:solidFill>
              </a:rPr>
              <a:t>(ACLs)</a:t>
            </a:r>
          </a:p>
        </p:txBody>
      </p:sp>
      <p:cxnSp>
        <p:nvCxnSpPr>
          <p:cNvPr id="2079" name="Straight Arrow Connector 2078">
            <a:extLst>
              <a:ext uri="{FF2B5EF4-FFF2-40B4-BE49-F238E27FC236}">
                <a16:creationId xmlns:a16="http://schemas.microsoft.com/office/drawing/2014/main" id="{010CA95E-8B06-46C7-95CC-C4FF4D0BF807}"/>
              </a:ext>
            </a:extLst>
          </p:cNvPr>
          <p:cNvCxnSpPr>
            <a:stCxn id="2062" idx="3"/>
          </p:cNvCxnSpPr>
          <p:nvPr/>
        </p:nvCxnSpPr>
        <p:spPr>
          <a:xfrm>
            <a:off x="6937284" y="2103598"/>
            <a:ext cx="118837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3C0E31-8540-44E9-AA81-A8467C18073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80841" y="2935989"/>
            <a:ext cx="568927" cy="51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5C586D-921A-46F0-864C-1C36A12CCC68}"/>
              </a:ext>
            </a:extLst>
          </p:cNvPr>
          <p:cNvSpPr txBox="1"/>
          <p:nvPr/>
        </p:nvSpPr>
        <p:spPr>
          <a:xfrm rot="2532427">
            <a:off x="4891235" y="3181632"/>
            <a:ext cx="46487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https/443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2326B5-6CBE-4E15-8034-508E02797E15}"/>
              </a:ext>
            </a:extLst>
          </p:cNvPr>
          <p:cNvSpPr txBox="1"/>
          <p:nvPr/>
        </p:nvSpPr>
        <p:spPr>
          <a:xfrm>
            <a:off x="7340706" y="3843315"/>
            <a:ext cx="698909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003C71"/>
                </a:solidFill>
              </a:rPr>
              <a:t>SSM service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D544EDD-946F-4042-A9CA-F7392A43F490}"/>
              </a:ext>
            </a:extLst>
          </p:cNvPr>
          <p:cNvCxnSpPr>
            <a:cxnSpLocks/>
            <a:stCxn id="53" idx="3"/>
            <a:endCxn id="2064" idx="1"/>
          </p:cNvCxnSpPr>
          <p:nvPr/>
        </p:nvCxnSpPr>
        <p:spPr>
          <a:xfrm flipV="1">
            <a:off x="6627142" y="3444061"/>
            <a:ext cx="742507" cy="352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F077847-D3B0-4382-9157-4DBAC16EC184}"/>
              </a:ext>
            </a:extLst>
          </p:cNvPr>
          <p:cNvSpPr txBox="1"/>
          <p:nvPr/>
        </p:nvSpPr>
        <p:spPr>
          <a:xfrm>
            <a:off x="6796538" y="3328092"/>
            <a:ext cx="46487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https/443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10D54-8983-4270-8285-1AECE6AFE20E}"/>
              </a:ext>
            </a:extLst>
          </p:cNvPr>
          <p:cNvSpPr/>
          <p:nvPr/>
        </p:nvSpPr>
        <p:spPr>
          <a:xfrm>
            <a:off x="4513615" y="2747606"/>
            <a:ext cx="744185" cy="161885"/>
          </a:xfrm>
          <a:prstGeom prst="rect">
            <a:avLst/>
          </a:prstGeom>
          <a:noFill/>
          <a:ln w="1270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SSM agent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01ED45-E35B-4949-AF8A-A898683BA4F8}"/>
              </a:ext>
            </a:extLst>
          </p:cNvPr>
          <p:cNvSpPr txBox="1"/>
          <p:nvPr/>
        </p:nvSpPr>
        <p:spPr>
          <a:xfrm>
            <a:off x="4591050" y="2419749"/>
            <a:ext cx="602729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FB526A-3463-46A9-9918-106E7354A9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359005">
            <a:off x="8004257" y="3566842"/>
            <a:ext cx="1016703" cy="424403"/>
          </a:xfrm>
          <a:prstGeom prst="rect">
            <a:avLst/>
          </a:prstGeom>
        </p:spPr>
      </p:pic>
      <p:pic>
        <p:nvPicPr>
          <p:cNvPr id="39" name="Picture 22" descr="Aws Toma | Academic Success Center">
            <a:extLst>
              <a:ext uri="{FF2B5EF4-FFF2-40B4-BE49-F238E27FC236}">
                <a16:creationId xmlns:a16="http://schemas.microsoft.com/office/drawing/2014/main" id="{B8B4E882-3679-481F-9E8A-82781E97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873" y="4142625"/>
            <a:ext cx="442046" cy="5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ovisioning a edge device in a private network with Ansible via AWS  Session Manager - Sou-Nan-De-Gesu">
            <a:extLst>
              <a:ext uri="{FF2B5EF4-FFF2-40B4-BE49-F238E27FC236}">
                <a16:creationId xmlns:a16="http://schemas.microsoft.com/office/drawing/2014/main" id="{960EF78A-10D6-4FA0-8D92-0CFE8A20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649" y="3109078"/>
            <a:ext cx="669966" cy="6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AC77B5-E8B8-47EF-95CC-48DD56BFFAF0}"/>
              </a:ext>
            </a:extLst>
          </p:cNvPr>
          <p:cNvSpPr txBox="1"/>
          <p:nvPr/>
        </p:nvSpPr>
        <p:spPr>
          <a:xfrm rot="2185773">
            <a:off x="8467733" y="3488340"/>
            <a:ext cx="508152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Internet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50FAF4-AFCD-459A-85CD-2B6A103B493A}"/>
              </a:ext>
            </a:extLst>
          </p:cNvPr>
          <p:cNvSpPr/>
          <p:nvPr/>
        </p:nvSpPr>
        <p:spPr>
          <a:xfrm>
            <a:off x="16219" y="2217458"/>
            <a:ext cx="498816" cy="4695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Client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341907-FBEB-4B3D-8F5A-F81E97136E90}"/>
              </a:ext>
            </a:extLst>
          </p:cNvPr>
          <p:cNvCxnSpPr>
            <a:cxnSpLocks/>
            <a:stCxn id="48" idx="3"/>
            <a:endCxn id="2058" idx="1"/>
          </p:cNvCxnSpPr>
          <p:nvPr/>
        </p:nvCxnSpPr>
        <p:spPr>
          <a:xfrm flipV="1">
            <a:off x="515035" y="2448402"/>
            <a:ext cx="276492" cy="38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CAC18F9-751B-41CF-853D-DD62A06E2ACD}"/>
              </a:ext>
            </a:extLst>
          </p:cNvPr>
          <p:cNvSpPr txBox="1"/>
          <p:nvPr/>
        </p:nvSpPr>
        <p:spPr>
          <a:xfrm>
            <a:off x="549917" y="2346430"/>
            <a:ext cx="213200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dirty="0">
                <a:solidFill>
                  <a:srgbClr val="003C71"/>
                </a:solidFill>
              </a:rPr>
              <a:t>https</a:t>
            </a:r>
          </a:p>
          <a:p>
            <a:r>
              <a:rPr lang="en-US" sz="700" dirty="0">
                <a:solidFill>
                  <a:srgbClr val="003C71"/>
                </a:solidFill>
              </a:rPr>
              <a:t>443</a:t>
            </a:r>
          </a:p>
        </p:txBody>
      </p:sp>
      <p:pic>
        <p:nvPicPr>
          <p:cNvPr id="56" name="Picture 24">
            <a:extLst>
              <a:ext uri="{FF2B5EF4-FFF2-40B4-BE49-F238E27FC236}">
                <a16:creationId xmlns:a16="http://schemas.microsoft.com/office/drawing/2014/main" id="{9833FEFA-44F1-4D41-B7F6-015AFBFB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919" y="195620"/>
            <a:ext cx="608454" cy="37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4006E-B244-4E50-A893-868E8774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86D0-A37F-45F0-B349-C0FE744541CA}"/>
              </a:ext>
            </a:extLst>
          </p:cNvPr>
          <p:cNvSpPr/>
          <p:nvPr/>
        </p:nvSpPr>
        <p:spPr>
          <a:xfrm>
            <a:off x="731520" y="60960"/>
            <a:ext cx="7719060" cy="4671060"/>
          </a:xfrm>
          <a:prstGeom prst="roundRect">
            <a:avLst>
              <a:gd name="adj" fmla="val 4432"/>
            </a:avLst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6CD2FF-CF27-45A3-80D6-1AEC7C921D3C}"/>
              </a:ext>
            </a:extLst>
          </p:cNvPr>
          <p:cNvSpPr/>
          <p:nvPr/>
        </p:nvSpPr>
        <p:spPr>
          <a:xfrm>
            <a:off x="994410" y="411480"/>
            <a:ext cx="5680710" cy="4061460"/>
          </a:xfrm>
          <a:prstGeom prst="roundRect">
            <a:avLst>
              <a:gd name="adj" fmla="val 5112"/>
            </a:avLst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8B7E8-4371-4D63-BE57-B48EC172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90" y="175260"/>
            <a:ext cx="543490" cy="360680"/>
          </a:xfrm>
          <a:prstGeom prst="rect">
            <a:avLst/>
          </a:prstGeom>
        </p:spPr>
      </p:pic>
      <p:pic>
        <p:nvPicPr>
          <p:cNvPr id="2056" name="Picture 8" descr="VPC Internet Gateway | AWS Compute">
            <a:extLst>
              <a:ext uri="{FF2B5EF4-FFF2-40B4-BE49-F238E27FC236}">
                <a16:creationId xmlns:a16="http://schemas.microsoft.com/office/drawing/2014/main" id="{6C9FE8F5-0A0E-499B-BF52-483845225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12" y="2213611"/>
            <a:ext cx="488633" cy="4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ternet Gateway | AWS Networking &amp;amp; Content Delivery">
            <a:extLst>
              <a:ext uri="{FF2B5EF4-FFF2-40B4-BE49-F238E27FC236}">
                <a16:creationId xmlns:a16="http://schemas.microsoft.com/office/drawing/2014/main" id="{87EC2CB8-FEA6-4DB5-9BB0-2828117C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" y="2213611"/>
            <a:ext cx="469582" cy="4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565642-2F6F-4449-A433-BCFBB9FA0DAF}"/>
              </a:ext>
            </a:extLst>
          </p:cNvPr>
          <p:cNvSpPr/>
          <p:nvPr/>
        </p:nvSpPr>
        <p:spPr>
          <a:xfrm>
            <a:off x="4085273" y="855345"/>
            <a:ext cx="1662829" cy="3173730"/>
          </a:xfrm>
          <a:prstGeom prst="roundRect">
            <a:avLst/>
          </a:prstGeom>
          <a:noFill/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731A8B-282F-4D0E-94A6-A1C58CFECCAF}"/>
              </a:ext>
            </a:extLst>
          </p:cNvPr>
          <p:cNvSpPr txBox="1"/>
          <p:nvPr/>
        </p:nvSpPr>
        <p:spPr>
          <a:xfrm>
            <a:off x="3385855" y="472645"/>
            <a:ext cx="1127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10.0.0.0/16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D000D-FDDE-4B7C-8E10-1344D0C8D133}"/>
              </a:ext>
            </a:extLst>
          </p:cNvPr>
          <p:cNvSpPr txBox="1"/>
          <p:nvPr/>
        </p:nvSpPr>
        <p:spPr>
          <a:xfrm>
            <a:off x="2625810" y="3782854"/>
            <a:ext cx="9533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10.0.x.0/24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22AD4-80E2-4267-A0FA-E6BA9B761544}"/>
              </a:ext>
            </a:extLst>
          </p:cNvPr>
          <p:cNvSpPr txBox="1"/>
          <p:nvPr/>
        </p:nvSpPr>
        <p:spPr>
          <a:xfrm>
            <a:off x="4489649" y="3798305"/>
            <a:ext cx="96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10.0.y.0/24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8DCA2F-8B43-48B8-9404-2B83611A5500}"/>
              </a:ext>
            </a:extLst>
          </p:cNvPr>
          <p:cNvSpPr txBox="1"/>
          <p:nvPr/>
        </p:nvSpPr>
        <p:spPr>
          <a:xfrm>
            <a:off x="1354394" y="2702244"/>
            <a:ext cx="395942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router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D5EC83-E93A-4CAB-960F-69C957BD751C}"/>
              </a:ext>
            </a:extLst>
          </p:cNvPr>
          <p:cNvSpPr txBox="1"/>
          <p:nvPr/>
        </p:nvSpPr>
        <p:spPr>
          <a:xfrm>
            <a:off x="775089" y="1885380"/>
            <a:ext cx="525785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Internet</a:t>
            </a:r>
          </a:p>
          <a:p>
            <a:r>
              <a:rPr lang="en-US" sz="1100" dirty="0">
                <a:solidFill>
                  <a:srgbClr val="003C71"/>
                </a:solidFill>
              </a:rPr>
              <a:t>gateway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AF2A3-157B-4591-BB63-9AA73AFDD960}"/>
              </a:ext>
            </a:extLst>
          </p:cNvPr>
          <p:cNvSpPr/>
          <p:nvPr/>
        </p:nvSpPr>
        <p:spPr>
          <a:xfrm>
            <a:off x="4197067" y="1882871"/>
            <a:ext cx="1431855" cy="1156989"/>
          </a:xfrm>
          <a:prstGeom prst="rect">
            <a:avLst/>
          </a:prstGeom>
          <a:noFill/>
          <a:ln w="22225"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E30DC1-F70A-434F-986E-0182487C4D80}"/>
              </a:ext>
            </a:extLst>
          </p:cNvPr>
          <p:cNvSpPr txBox="1"/>
          <p:nvPr/>
        </p:nvSpPr>
        <p:spPr>
          <a:xfrm>
            <a:off x="4836794" y="1914659"/>
            <a:ext cx="758221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sg-collector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0F5911-C495-480E-8AFB-9DE2276A8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593" y="1737651"/>
            <a:ext cx="201056" cy="2116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FA023C-3812-4858-A3EB-C2218265CA84}"/>
              </a:ext>
            </a:extLst>
          </p:cNvPr>
          <p:cNvSpPr/>
          <p:nvPr/>
        </p:nvSpPr>
        <p:spPr>
          <a:xfrm>
            <a:off x="2133599" y="772160"/>
            <a:ext cx="3726181" cy="362839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07F8C855-AC4F-4B4E-802F-EE2A3600E4D3}"/>
              </a:ext>
            </a:extLst>
          </p:cNvPr>
          <p:cNvGraphicFramePr>
            <a:graphicFrameLocks noGrp="1"/>
          </p:cNvGraphicFramePr>
          <p:nvPr/>
        </p:nvGraphicFramePr>
        <p:xfrm>
          <a:off x="5427821" y="670560"/>
          <a:ext cx="1200626" cy="548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0313">
                  <a:extLst>
                    <a:ext uri="{9D8B030D-6E8A-4147-A177-3AD203B41FA5}">
                      <a16:colId xmlns:a16="http://schemas.microsoft.com/office/drawing/2014/main" val="3660473433"/>
                    </a:ext>
                  </a:extLst>
                </a:gridCol>
                <a:gridCol w="600313">
                  <a:extLst>
                    <a:ext uri="{9D8B030D-6E8A-4147-A177-3AD203B41FA5}">
                      <a16:colId xmlns:a16="http://schemas.microsoft.com/office/drawing/2014/main" val="99608398"/>
                    </a:ext>
                  </a:extLst>
                </a:gridCol>
              </a:tblGrid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0811"/>
                  </a:ext>
                </a:extLst>
              </a:tr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59580"/>
                  </a:ext>
                </a:extLst>
              </a:tr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pl-id for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vpce</a:t>
                      </a:r>
                      <a:r>
                        <a:rPr lang="en-US" sz="600" dirty="0"/>
                        <a:t>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702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AD30A9E-3093-43E0-BC3E-A7C08660C2FB}"/>
              </a:ext>
            </a:extLst>
          </p:cNvPr>
          <p:cNvSpPr/>
          <p:nvPr/>
        </p:nvSpPr>
        <p:spPr>
          <a:xfrm>
            <a:off x="1779745" y="1766412"/>
            <a:ext cx="1424705" cy="1392078"/>
          </a:xfrm>
          <a:prstGeom prst="rect">
            <a:avLst/>
          </a:prstGeom>
          <a:noFill/>
          <a:ln w="22225"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CC8E72-8F96-4B91-BAA4-9375E30C86F7}"/>
              </a:ext>
            </a:extLst>
          </p:cNvPr>
          <p:cNvSpPr/>
          <p:nvPr/>
        </p:nvSpPr>
        <p:spPr>
          <a:xfrm>
            <a:off x="2219561" y="842011"/>
            <a:ext cx="1662829" cy="3173730"/>
          </a:xfrm>
          <a:prstGeom prst="roundRect">
            <a:avLst/>
          </a:prstGeom>
          <a:noFill/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866BD31-26F1-482B-8CFB-D3FC8920AF16}"/>
              </a:ext>
            </a:extLst>
          </p:cNvPr>
          <p:cNvGraphicFramePr>
            <a:graphicFrameLocks noGrp="1"/>
          </p:cNvGraphicFramePr>
          <p:nvPr/>
        </p:nvGraphicFramePr>
        <p:xfrm>
          <a:off x="1201813" y="611144"/>
          <a:ext cx="1200626" cy="548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0313">
                  <a:extLst>
                    <a:ext uri="{9D8B030D-6E8A-4147-A177-3AD203B41FA5}">
                      <a16:colId xmlns:a16="http://schemas.microsoft.com/office/drawing/2014/main" val="3660473433"/>
                    </a:ext>
                  </a:extLst>
                </a:gridCol>
                <a:gridCol w="600313">
                  <a:extLst>
                    <a:ext uri="{9D8B030D-6E8A-4147-A177-3AD203B41FA5}">
                      <a16:colId xmlns:a16="http://schemas.microsoft.com/office/drawing/2014/main" val="99608398"/>
                    </a:ext>
                  </a:extLst>
                </a:gridCol>
              </a:tblGrid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0811"/>
                  </a:ext>
                </a:extLst>
              </a:tr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59580"/>
                  </a:ext>
                </a:extLst>
              </a:tr>
              <a:tr h="162878">
                <a:tc>
                  <a:txBody>
                    <a:bodyPr/>
                    <a:lstStyle/>
                    <a:p>
                      <a:r>
                        <a:rPr lang="en-US" sz="6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igw</a:t>
                      </a:r>
                      <a:r>
                        <a:rPr lang="en-US" sz="600" dirty="0"/>
                        <a:t>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593590"/>
                  </a:ext>
                </a:extLst>
              </a:tr>
            </a:tbl>
          </a:graphicData>
        </a:graphic>
      </p:graphicFrame>
      <p:pic>
        <p:nvPicPr>
          <p:cNvPr id="2060" name="Picture 12" descr="Tuning Linux server for MongoDB | DevOps leverage">
            <a:extLst>
              <a:ext uri="{FF2B5EF4-FFF2-40B4-BE49-F238E27FC236}">
                <a16:creationId xmlns:a16="http://schemas.microsoft.com/office/drawing/2014/main" id="{698B1E71-3685-43A3-AFA1-9FB4A4C3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60" y="1862138"/>
            <a:ext cx="1200626" cy="12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E4AF13-1E9F-4911-A5E4-F60C185FB836}"/>
              </a:ext>
            </a:extLst>
          </p:cNvPr>
          <p:cNvSpPr txBox="1"/>
          <p:nvPr/>
        </p:nvSpPr>
        <p:spPr>
          <a:xfrm>
            <a:off x="2753026" y="1811551"/>
            <a:ext cx="397545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sg-</a:t>
            </a:r>
            <a:r>
              <a:rPr lang="en-US" sz="1100" dirty="0" err="1">
                <a:solidFill>
                  <a:srgbClr val="003C71"/>
                </a:solidFill>
              </a:rPr>
              <a:t>elb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43928-4664-447F-A8F2-E613B50476B8}"/>
              </a:ext>
            </a:extLst>
          </p:cNvPr>
          <p:cNvSpPr txBox="1"/>
          <p:nvPr/>
        </p:nvSpPr>
        <p:spPr>
          <a:xfrm>
            <a:off x="2229207" y="2786882"/>
            <a:ext cx="245260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ELB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ADD544-EAEB-453A-8559-14AC97B37652}"/>
              </a:ext>
            </a:extLst>
          </p:cNvPr>
          <p:cNvSpPr txBox="1"/>
          <p:nvPr/>
        </p:nvSpPr>
        <p:spPr>
          <a:xfrm>
            <a:off x="3392488" y="4197007"/>
            <a:ext cx="1444306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Availability zone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4F22B2-E08B-4CCC-BCBA-B95E8B09A3C9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3204450" y="2461366"/>
            <a:ext cx="992617" cy="108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3C9BCCA7-3617-4E6C-8B34-A60ECE236FDC}"/>
              </a:ext>
            </a:extLst>
          </p:cNvPr>
          <p:cNvSpPr txBox="1"/>
          <p:nvPr/>
        </p:nvSpPr>
        <p:spPr>
          <a:xfrm>
            <a:off x="3448229" y="2342620"/>
            <a:ext cx="46487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https/443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5D6E3A2A-0708-4AA2-9C50-2D7158F0003E}"/>
              </a:ext>
            </a:extLst>
          </p:cNvPr>
          <p:cNvSpPr txBox="1"/>
          <p:nvPr/>
        </p:nvSpPr>
        <p:spPr>
          <a:xfrm>
            <a:off x="2621760" y="910824"/>
            <a:ext cx="868828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public subnet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8AB71-A2FF-46FC-89FD-9AA6EB386D43}"/>
              </a:ext>
            </a:extLst>
          </p:cNvPr>
          <p:cNvSpPr txBox="1"/>
          <p:nvPr/>
        </p:nvSpPr>
        <p:spPr>
          <a:xfrm>
            <a:off x="4478580" y="912487"/>
            <a:ext cx="918521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private subnet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711002F9-0C96-40A3-B4CD-5E97F72100EA}"/>
              </a:ext>
            </a:extLst>
          </p:cNvPr>
          <p:cNvSpPr txBox="1"/>
          <p:nvPr/>
        </p:nvSpPr>
        <p:spPr>
          <a:xfrm>
            <a:off x="1832019" y="3164364"/>
            <a:ext cx="1234312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telemetry.intel.com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F6ABC48-73AA-4B9D-A9D6-56EF8518D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302" y="1633685"/>
            <a:ext cx="201056" cy="211638"/>
          </a:xfrm>
          <a:prstGeom prst="rect">
            <a:avLst/>
          </a:prstGeom>
        </p:spPr>
      </p:pic>
      <p:pic>
        <p:nvPicPr>
          <p:cNvPr id="2062" name="Picture 14" descr="Amazon VPC Endpoints | AWS Networking &amp; Content Delivery">
            <a:extLst>
              <a:ext uri="{FF2B5EF4-FFF2-40B4-BE49-F238E27FC236}">
                <a16:creationId xmlns:a16="http://schemas.microsoft.com/office/drawing/2014/main" id="{B3E128FF-E6D7-4E23-82C8-755FEC5E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52" y="1859282"/>
            <a:ext cx="488632" cy="4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VPC Internet Gateway | AWS Compute">
            <a:extLst>
              <a:ext uri="{FF2B5EF4-FFF2-40B4-BE49-F238E27FC236}">
                <a16:creationId xmlns:a16="http://schemas.microsoft.com/office/drawing/2014/main" id="{E1E676BB-0169-4FBC-AD31-C5A09577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303" y="1835101"/>
            <a:ext cx="488633" cy="488633"/>
          </a:xfrm>
          <a:prstGeom prst="rect">
            <a:avLst/>
          </a:prstGeom>
          <a:noFill/>
          <a:effectLst>
            <a:glow>
              <a:schemeClr val="accent1"/>
            </a:glow>
            <a:reflection endPos="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Oval 2056">
            <a:extLst>
              <a:ext uri="{FF2B5EF4-FFF2-40B4-BE49-F238E27FC236}">
                <a16:creationId xmlns:a16="http://schemas.microsoft.com/office/drawing/2014/main" id="{4CFC5DC1-68EF-4698-BE82-A5F36A42A90C}"/>
              </a:ext>
            </a:extLst>
          </p:cNvPr>
          <p:cNvSpPr/>
          <p:nvPr/>
        </p:nvSpPr>
        <p:spPr>
          <a:xfrm>
            <a:off x="5970270" y="1859205"/>
            <a:ext cx="461425" cy="446800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B122ECCA-712A-4E7C-93FF-0C64AE80BA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7745" y="3189760"/>
            <a:ext cx="346937" cy="328483"/>
          </a:xfrm>
          <a:prstGeom prst="rect">
            <a:avLst/>
          </a:prstGeom>
        </p:spPr>
      </p:pic>
      <p:sp>
        <p:nvSpPr>
          <p:cNvPr id="2063" name="TextBox 2062">
            <a:extLst>
              <a:ext uri="{FF2B5EF4-FFF2-40B4-BE49-F238E27FC236}">
                <a16:creationId xmlns:a16="http://schemas.microsoft.com/office/drawing/2014/main" id="{E6BFE12F-B831-45D2-9B62-5FDCC048F358}"/>
              </a:ext>
            </a:extLst>
          </p:cNvPr>
          <p:cNvSpPr txBox="1"/>
          <p:nvPr/>
        </p:nvSpPr>
        <p:spPr>
          <a:xfrm>
            <a:off x="5560410" y="3512941"/>
            <a:ext cx="995947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C71"/>
                </a:solidFill>
              </a:rPr>
              <a:t>VPC interface</a:t>
            </a:r>
          </a:p>
          <a:p>
            <a:pPr algn="ctr"/>
            <a:r>
              <a:rPr lang="en-US" sz="800" dirty="0">
                <a:solidFill>
                  <a:srgbClr val="003C71"/>
                </a:solidFill>
              </a:rPr>
              <a:t>endpoints for SSM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4318FB-3DA8-4C9F-A37F-C7AA8FAB652A}"/>
              </a:ext>
            </a:extLst>
          </p:cNvPr>
          <p:cNvSpPr/>
          <p:nvPr/>
        </p:nvSpPr>
        <p:spPr>
          <a:xfrm>
            <a:off x="5449768" y="3096868"/>
            <a:ext cx="1177374" cy="701438"/>
          </a:xfrm>
          <a:prstGeom prst="rect">
            <a:avLst/>
          </a:prstGeom>
          <a:noFill/>
          <a:ln w="22225"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9DA768E-C2B4-42FE-98AF-FFB6C0309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640" y="3653343"/>
            <a:ext cx="201056" cy="21163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4DAA30E-E943-4437-B3AE-60F35059DA8A}"/>
              </a:ext>
            </a:extLst>
          </p:cNvPr>
          <p:cNvSpPr txBox="1"/>
          <p:nvPr/>
        </p:nvSpPr>
        <p:spPr>
          <a:xfrm>
            <a:off x="6108152" y="3106803"/>
            <a:ext cx="455253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sg-</a:t>
            </a:r>
            <a:r>
              <a:rPr lang="en-US" sz="1100" dirty="0" err="1">
                <a:solidFill>
                  <a:srgbClr val="003C71"/>
                </a:solidFill>
              </a:rPr>
              <a:t>ssm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2065" name="Rectangle: Rounded Corners 2064">
            <a:extLst>
              <a:ext uri="{FF2B5EF4-FFF2-40B4-BE49-F238E27FC236}">
                <a16:creationId xmlns:a16="http://schemas.microsoft.com/office/drawing/2014/main" id="{37824275-61BB-40F8-B11C-8B96E38DAB97}"/>
              </a:ext>
            </a:extLst>
          </p:cNvPr>
          <p:cNvSpPr/>
          <p:nvPr/>
        </p:nvSpPr>
        <p:spPr>
          <a:xfrm>
            <a:off x="7056122" y="910825"/>
            <a:ext cx="1312790" cy="1772332"/>
          </a:xfrm>
          <a:prstGeom prst="roundRect">
            <a:avLst>
              <a:gd name="adj" fmla="val 11922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8" name="Picture 18" descr="Storage AmazonS3 bucket&quot; Icon - Download for free – Iconduck">
            <a:extLst>
              <a:ext uri="{FF2B5EF4-FFF2-40B4-BE49-F238E27FC236}">
                <a16:creationId xmlns:a16="http://schemas.microsoft.com/office/drawing/2014/main" id="{DCE3E708-4B9C-4211-9F5D-3DAFF9D2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07" y="1352254"/>
            <a:ext cx="317208" cy="32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TextBox 2068">
            <a:extLst>
              <a:ext uri="{FF2B5EF4-FFF2-40B4-BE49-F238E27FC236}">
                <a16:creationId xmlns:a16="http://schemas.microsoft.com/office/drawing/2014/main" id="{F56F9857-1DA8-453A-9562-8302523EC209}"/>
              </a:ext>
            </a:extLst>
          </p:cNvPr>
          <p:cNvSpPr txBox="1"/>
          <p:nvPr/>
        </p:nvSpPr>
        <p:spPr>
          <a:xfrm>
            <a:off x="7204860" y="1742196"/>
            <a:ext cx="32220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deploy</a:t>
            </a:r>
          </a:p>
        </p:txBody>
      </p:sp>
      <p:pic>
        <p:nvPicPr>
          <p:cNvPr id="61" name="Picture 18" descr="Storage AmazonS3 bucket&quot; Icon - Download for free – Iconduck">
            <a:extLst>
              <a:ext uri="{FF2B5EF4-FFF2-40B4-BE49-F238E27FC236}">
                <a16:creationId xmlns:a16="http://schemas.microsoft.com/office/drawing/2014/main" id="{A682221C-0D49-4E4B-BA28-799B5305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17" y="1352886"/>
            <a:ext cx="316596" cy="32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3CC80A4-19AB-4653-BE35-9078283F46A2}"/>
              </a:ext>
            </a:extLst>
          </p:cNvPr>
          <p:cNvSpPr txBox="1"/>
          <p:nvPr/>
        </p:nvSpPr>
        <p:spPr>
          <a:xfrm>
            <a:off x="7922033" y="1722274"/>
            <a:ext cx="1939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logs</a:t>
            </a:r>
          </a:p>
        </p:txBody>
      </p:sp>
      <p:pic>
        <p:nvPicPr>
          <p:cNvPr id="63" name="Picture 18" descr="Storage AmazonS3 bucket&quot; Icon - Download for free – Iconduck">
            <a:extLst>
              <a:ext uri="{FF2B5EF4-FFF2-40B4-BE49-F238E27FC236}">
                <a16:creationId xmlns:a16="http://schemas.microsoft.com/office/drawing/2014/main" id="{26E814F3-5742-489B-BC2B-2DFFC305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11" y="1992728"/>
            <a:ext cx="320844" cy="3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17ECF00-49E1-418B-A31A-65B4B06FA7FD}"/>
              </a:ext>
            </a:extLst>
          </p:cNvPr>
          <p:cNvSpPr txBox="1"/>
          <p:nvPr/>
        </p:nvSpPr>
        <p:spPr>
          <a:xfrm>
            <a:off x="7578637" y="2359357"/>
            <a:ext cx="28052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policy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44AC55D6-E695-4DC9-AB98-2F544A138610}"/>
              </a:ext>
            </a:extLst>
          </p:cNvPr>
          <p:cNvSpPr txBox="1"/>
          <p:nvPr/>
        </p:nvSpPr>
        <p:spPr>
          <a:xfrm>
            <a:off x="7414259" y="995462"/>
            <a:ext cx="646011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S3 service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EFED9E3C-3CE1-4737-A7E1-02E045952166}"/>
              </a:ext>
            </a:extLst>
          </p:cNvPr>
          <p:cNvSpPr txBox="1"/>
          <p:nvPr/>
        </p:nvSpPr>
        <p:spPr>
          <a:xfrm>
            <a:off x="6307114" y="2330109"/>
            <a:ext cx="75501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000" dirty="0">
                <a:solidFill>
                  <a:srgbClr val="003C71"/>
                </a:solidFill>
              </a:rPr>
              <a:t>VPC gateway</a:t>
            </a:r>
          </a:p>
          <a:p>
            <a:pPr algn="ctr"/>
            <a:r>
              <a:rPr lang="en-US" sz="1000" dirty="0">
                <a:solidFill>
                  <a:srgbClr val="003C71"/>
                </a:solidFill>
              </a:rPr>
              <a:t>endpoint</a:t>
            </a:r>
          </a:p>
        </p:txBody>
      </p:sp>
      <p:cxnSp>
        <p:nvCxnSpPr>
          <p:cNvPr id="2073" name="Straight Arrow Connector 2072">
            <a:extLst>
              <a:ext uri="{FF2B5EF4-FFF2-40B4-BE49-F238E27FC236}">
                <a16:creationId xmlns:a16="http://schemas.microsoft.com/office/drawing/2014/main" id="{710E4806-5D98-4C30-96D2-51CF35858077}"/>
              </a:ext>
            </a:extLst>
          </p:cNvPr>
          <p:cNvCxnSpPr>
            <a:cxnSpLocks/>
            <a:stCxn id="2074" idx="3"/>
            <a:endCxn id="47" idx="1"/>
          </p:cNvCxnSpPr>
          <p:nvPr/>
        </p:nvCxnSpPr>
        <p:spPr>
          <a:xfrm flipV="1">
            <a:off x="5397102" y="2079418"/>
            <a:ext cx="561201" cy="43208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74" name="Picture 20" descr="Unité Explore Cloud Compute with AWS | Salesforce Trailhead">
            <a:extLst>
              <a:ext uri="{FF2B5EF4-FFF2-40B4-BE49-F238E27FC236}">
                <a16:creationId xmlns:a16="http://schemas.microsoft.com/office/drawing/2014/main" id="{2FD5A738-EEB2-4AD9-836A-914B7867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726" y="2096534"/>
            <a:ext cx="1037376" cy="8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TextBox 2074">
            <a:extLst>
              <a:ext uri="{FF2B5EF4-FFF2-40B4-BE49-F238E27FC236}">
                <a16:creationId xmlns:a16="http://schemas.microsoft.com/office/drawing/2014/main" id="{F509C3F7-7C90-4A82-B8D4-5C3005A72720}"/>
              </a:ext>
            </a:extLst>
          </p:cNvPr>
          <p:cNvSpPr txBox="1"/>
          <p:nvPr/>
        </p:nvSpPr>
        <p:spPr>
          <a:xfrm>
            <a:off x="4761222" y="2093828"/>
            <a:ext cx="254878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EC2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F105E4-20B5-432B-9412-2B276981978E}"/>
              </a:ext>
            </a:extLst>
          </p:cNvPr>
          <p:cNvSpPr txBox="1"/>
          <p:nvPr/>
        </p:nvSpPr>
        <p:spPr>
          <a:xfrm rot="19386085">
            <a:off x="5435310" y="2192250"/>
            <a:ext cx="464871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C71"/>
                </a:solidFill>
              </a:rPr>
              <a:t>https/443</a:t>
            </a:r>
          </a:p>
          <a:p>
            <a:pPr algn="ctr"/>
            <a:r>
              <a:rPr lang="en-US" sz="800" dirty="0">
                <a:solidFill>
                  <a:srgbClr val="003C71"/>
                </a:solidFill>
              </a:rPr>
              <a:t>(ACLs)</a:t>
            </a:r>
          </a:p>
        </p:txBody>
      </p:sp>
      <p:cxnSp>
        <p:nvCxnSpPr>
          <p:cNvPr id="2079" name="Straight Arrow Connector 2078">
            <a:extLst>
              <a:ext uri="{FF2B5EF4-FFF2-40B4-BE49-F238E27FC236}">
                <a16:creationId xmlns:a16="http://schemas.microsoft.com/office/drawing/2014/main" id="{010CA95E-8B06-46C7-95CC-C4FF4D0BF807}"/>
              </a:ext>
            </a:extLst>
          </p:cNvPr>
          <p:cNvCxnSpPr>
            <a:stCxn id="2062" idx="3"/>
          </p:cNvCxnSpPr>
          <p:nvPr/>
        </p:nvCxnSpPr>
        <p:spPr>
          <a:xfrm>
            <a:off x="6937284" y="2103598"/>
            <a:ext cx="118837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3C0E31-8540-44E9-AA81-A8467C18073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80841" y="2935989"/>
            <a:ext cx="568927" cy="51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5C586D-921A-46F0-864C-1C36A12CCC68}"/>
              </a:ext>
            </a:extLst>
          </p:cNvPr>
          <p:cNvSpPr txBox="1"/>
          <p:nvPr/>
        </p:nvSpPr>
        <p:spPr>
          <a:xfrm rot="2532427">
            <a:off x="4891235" y="3181632"/>
            <a:ext cx="46487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https/443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2326B5-6CBE-4E15-8034-508E02797E15}"/>
              </a:ext>
            </a:extLst>
          </p:cNvPr>
          <p:cNvSpPr txBox="1"/>
          <p:nvPr/>
        </p:nvSpPr>
        <p:spPr>
          <a:xfrm>
            <a:off x="7340706" y="3843315"/>
            <a:ext cx="698909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003C71"/>
                </a:solidFill>
              </a:rPr>
              <a:t>SSM service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D544EDD-946F-4042-A9CA-F7392A43F490}"/>
              </a:ext>
            </a:extLst>
          </p:cNvPr>
          <p:cNvCxnSpPr>
            <a:cxnSpLocks/>
            <a:stCxn id="53" idx="3"/>
            <a:endCxn id="2064" idx="1"/>
          </p:cNvCxnSpPr>
          <p:nvPr/>
        </p:nvCxnSpPr>
        <p:spPr>
          <a:xfrm flipV="1">
            <a:off x="6627142" y="3444061"/>
            <a:ext cx="742507" cy="352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F077847-D3B0-4382-9157-4DBAC16EC184}"/>
              </a:ext>
            </a:extLst>
          </p:cNvPr>
          <p:cNvSpPr txBox="1"/>
          <p:nvPr/>
        </p:nvSpPr>
        <p:spPr>
          <a:xfrm>
            <a:off x="6796538" y="3328092"/>
            <a:ext cx="46487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https/443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10D54-8983-4270-8285-1AECE6AFE20E}"/>
              </a:ext>
            </a:extLst>
          </p:cNvPr>
          <p:cNvSpPr/>
          <p:nvPr/>
        </p:nvSpPr>
        <p:spPr>
          <a:xfrm>
            <a:off x="4513615" y="2747606"/>
            <a:ext cx="744185" cy="161885"/>
          </a:xfrm>
          <a:prstGeom prst="rect">
            <a:avLst/>
          </a:prstGeom>
          <a:noFill/>
          <a:ln w="1270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SSM agent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01ED45-E35B-4949-AF8A-A898683BA4F8}"/>
              </a:ext>
            </a:extLst>
          </p:cNvPr>
          <p:cNvSpPr txBox="1"/>
          <p:nvPr/>
        </p:nvSpPr>
        <p:spPr>
          <a:xfrm>
            <a:off x="4681236" y="2418740"/>
            <a:ext cx="402354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FB526A-3463-46A9-9918-106E7354A9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359005">
            <a:off x="8004257" y="3566842"/>
            <a:ext cx="1016703" cy="424403"/>
          </a:xfrm>
          <a:prstGeom prst="rect">
            <a:avLst/>
          </a:prstGeom>
        </p:spPr>
      </p:pic>
      <p:pic>
        <p:nvPicPr>
          <p:cNvPr id="39" name="Picture 22" descr="Aws Toma | Academic Success Center">
            <a:extLst>
              <a:ext uri="{FF2B5EF4-FFF2-40B4-BE49-F238E27FC236}">
                <a16:creationId xmlns:a16="http://schemas.microsoft.com/office/drawing/2014/main" id="{B8B4E882-3679-481F-9E8A-82781E97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873" y="4142625"/>
            <a:ext cx="442046" cy="5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ovisioning a edge device in a private network with Ansible via AWS  Session Manager - Sou-Nan-De-Gesu">
            <a:extLst>
              <a:ext uri="{FF2B5EF4-FFF2-40B4-BE49-F238E27FC236}">
                <a16:creationId xmlns:a16="http://schemas.microsoft.com/office/drawing/2014/main" id="{960EF78A-10D6-4FA0-8D92-0CFE8A20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649" y="3109078"/>
            <a:ext cx="669966" cy="6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AC77B5-E8B8-47EF-95CC-48DD56BFFAF0}"/>
              </a:ext>
            </a:extLst>
          </p:cNvPr>
          <p:cNvSpPr txBox="1"/>
          <p:nvPr/>
        </p:nvSpPr>
        <p:spPr>
          <a:xfrm rot="2185773">
            <a:off x="8467733" y="3488340"/>
            <a:ext cx="508152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Internet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50FAF4-AFCD-459A-85CD-2B6A103B493A}"/>
              </a:ext>
            </a:extLst>
          </p:cNvPr>
          <p:cNvSpPr/>
          <p:nvPr/>
        </p:nvSpPr>
        <p:spPr>
          <a:xfrm>
            <a:off x="16219" y="2217458"/>
            <a:ext cx="498816" cy="4695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Client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341907-FBEB-4B3D-8F5A-F81E97136E90}"/>
              </a:ext>
            </a:extLst>
          </p:cNvPr>
          <p:cNvCxnSpPr>
            <a:cxnSpLocks/>
            <a:stCxn id="48" idx="3"/>
            <a:endCxn id="2058" idx="1"/>
          </p:cNvCxnSpPr>
          <p:nvPr/>
        </p:nvCxnSpPr>
        <p:spPr>
          <a:xfrm flipV="1">
            <a:off x="515035" y="2448402"/>
            <a:ext cx="276492" cy="38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CAC18F9-751B-41CF-853D-DD62A06E2ACD}"/>
              </a:ext>
            </a:extLst>
          </p:cNvPr>
          <p:cNvSpPr txBox="1"/>
          <p:nvPr/>
        </p:nvSpPr>
        <p:spPr>
          <a:xfrm>
            <a:off x="549917" y="2346430"/>
            <a:ext cx="213200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dirty="0">
                <a:solidFill>
                  <a:srgbClr val="003C71"/>
                </a:solidFill>
              </a:rPr>
              <a:t>https</a:t>
            </a:r>
          </a:p>
          <a:p>
            <a:r>
              <a:rPr lang="en-US" sz="700" dirty="0">
                <a:solidFill>
                  <a:srgbClr val="003C71"/>
                </a:solidFill>
              </a:rPr>
              <a:t>443</a:t>
            </a:r>
          </a:p>
        </p:txBody>
      </p:sp>
      <p:pic>
        <p:nvPicPr>
          <p:cNvPr id="56" name="Picture 24">
            <a:extLst>
              <a:ext uri="{FF2B5EF4-FFF2-40B4-BE49-F238E27FC236}">
                <a16:creationId xmlns:a16="http://schemas.microsoft.com/office/drawing/2014/main" id="{9833FEFA-44F1-4D41-B7F6-015AFBFB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919" y="195620"/>
            <a:ext cx="608454" cy="37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8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9740" y="118559"/>
            <a:ext cx="1911256" cy="462677"/>
          </a:xfrm>
        </p:spPr>
        <p:txBody>
          <a:bodyPr/>
          <a:lstStyle/>
          <a:p>
            <a:r>
              <a:rPr lang="en-US" dirty="0"/>
              <a:t>Split DNS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18822" y="658706"/>
            <a:ext cx="8228012" cy="16560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name resolved based on the client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DNS resolved thru infra-host.com and managed in AWS Route 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entries have an alternate entry for internal resolution that routes to internal deployment.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4" y="2229736"/>
            <a:ext cx="7689850" cy="20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1302" y="194548"/>
            <a:ext cx="4596447" cy="462677"/>
          </a:xfrm>
        </p:spPr>
        <p:txBody>
          <a:bodyPr/>
          <a:lstStyle/>
          <a:p>
            <a:r>
              <a:rPr lang="en-US" dirty="0"/>
              <a:t>Internal Firewall Whitelisting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02" y="835083"/>
            <a:ext cx="8631025" cy="27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443"/>
            <a:ext cx="8229600" cy="372081"/>
          </a:xfrm>
        </p:spPr>
        <p:txBody>
          <a:bodyPr>
            <a:normAutofit fontScale="90000"/>
          </a:bodyPr>
          <a:lstStyle/>
          <a:p>
            <a:r>
              <a:rPr lang="en-US" dirty="0"/>
              <a:t>Lantern Rock Architecture for </a:t>
            </a:r>
            <a:r>
              <a:rPr lang="en-US" dirty="0" err="1"/>
              <a:t>SDLe</a:t>
            </a:r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4FB81D9-18C5-4658-A135-31FFCE75F047}"/>
              </a:ext>
            </a:extLst>
          </p:cNvPr>
          <p:cNvGrpSpPr/>
          <p:nvPr/>
        </p:nvGrpSpPr>
        <p:grpSpPr>
          <a:xfrm>
            <a:off x="41910" y="795280"/>
            <a:ext cx="9026263" cy="2759244"/>
            <a:chOff x="87624" y="135081"/>
            <a:chExt cx="9026263" cy="27592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84224" y="1122216"/>
              <a:ext cx="902217" cy="923080"/>
            </a:xfrm>
            <a:prstGeom prst="rect">
              <a:avLst/>
            </a:prstGeom>
            <a:pattFill prst="divot">
              <a:fgClr>
                <a:schemeClr val="accent2"/>
              </a:fgClr>
              <a:bgClr>
                <a:schemeClr val="bg1"/>
              </a:bgClr>
            </a:patt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42900" eaLnBrk="0" hangingPunct="0"/>
              <a:r>
                <a:rPr lang="en-US" sz="900" b="1" dirty="0">
                  <a:solidFill>
                    <a:prstClr val="black"/>
                  </a:solidFill>
                  <a:cs typeface="Arial" pitchFamily="34" charset="0"/>
                </a:rPr>
                <a:t>Application</a:t>
              </a:r>
            </a:p>
            <a:p>
              <a:pPr algn="ctr" defTabSz="342900" eaLnBrk="0" hangingPunct="0"/>
              <a:endParaRPr lang="en-US" sz="900" b="1" dirty="0">
                <a:solidFill>
                  <a:prstClr val="black"/>
                </a:solidFill>
                <a:cs typeface="Arial" pitchFamily="34" charset="0"/>
              </a:endParaRPr>
            </a:p>
            <a:p>
              <a:pPr algn="ctr" defTabSz="342900" eaLnBrk="0" hangingPunct="0"/>
              <a:endParaRPr lang="en-US" sz="900" b="1" dirty="0">
                <a:solidFill>
                  <a:prstClr val="black"/>
                </a:solidFill>
                <a:cs typeface="Arial" pitchFamily="34" charset="0"/>
              </a:endParaRPr>
            </a:p>
            <a:p>
              <a:pPr algn="ctr" defTabSz="342900" eaLnBrk="0" hangingPunct="0"/>
              <a:endParaRPr lang="en-US" sz="900" b="1" dirty="0">
                <a:solidFill>
                  <a:prstClr val="black"/>
                </a:solidFill>
                <a:cs typeface="Arial" pitchFamily="34" charset="0"/>
              </a:endParaRPr>
            </a:p>
            <a:p>
              <a:pPr algn="ctr" defTabSz="342900" eaLnBrk="0" hangingPunct="0"/>
              <a:endParaRPr lang="en-US" sz="900" b="1" dirty="0">
                <a:solidFill>
                  <a:prstClr val="black"/>
                </a:solidFill>
                <a:cs typeface="Arial" pitchFamily="34" charset="0"/>
              </a:endParaRPr>
            </a:p>
            <a:p>
              <a:pPr algn="ctr" defTabSz="342900" eaLnBrk="0" hangingPunct="0"/>
              <a:endParaRPr lang="en-US" sz="900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1694956" y="1428846"/>
              <a:ext cx="963317" cy="514286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42900" eaLnBrk="0" hangingPunct="0"/>
              <a:r>
                <a:rPr lang="en-US" sz="788" b="1" dirty="0">
                  <a:solidFill>
                    <a:prstClr val="black"/>
                  </a:solidFill>
                  <a:cs typeface="Arial" pitchFamily="34" charset="0"/>
                </a:rPr>
                <a:t>Telemetry</a:t>
              </a:r>
            </a:p>
            <a:p>
              <a:pPr algn="ctr" defTabSz="342900" eaLnBrk="0" hangingPunct="0"/>
              <a:r>
                <a:rPr lang="en-US" sz="788" b="1" dirty="0">
                  <a:solidFill>
                    <a:prstClr val="black"/>
                  </a:solidFill>
                  <a:cs typeface="Arial" pitchFamily="34" charset="0"/>
                </a:rPr>
                <a:t>Local Store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84754" y="1521179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42900"/>
              <a:r>
                <a:rPr lang="en-US" sz="700" dirty="0">
                  <a:solidFill>
                    <a:srgbClr val="004280"/>
                  </a:solidFill>
                  <a:cs typeface="Neo Sans Intel"/>
                </a:rPr>
                <a:t>Telemetry</a:t>
              </a:r>
            </a:p>
            <a:p>
              <a:pPr algn="ctr" defTabSz="342900"/>
              <a:r>
                <a:rPr lang="en-US" sz="700" dirty="0">
                  <a:solidFill>
                    <a:srgbClr val="004280"/>
                  </a:solidFill>
                  <a:cs typeface="Neo Sans Intel"/>
                </a:rPr>
                <a:t>(File write)</a:t>
              </a:r>
            </a:p>
          </p:txBody>
        </p:sp>
        <p:cxnSp>
          <p:nvCxnSpPr>
            <p:cNvPr id="16" name="Elbow Connector 15"/>
            <p:cNvCxnSpPr>
              <a:cxnSpLocks/>
              <a:stCxn id="31" idx="3"/>
            </p:cNvCxnSpPr>
            <p:nvPr/>
          </p:nvCxnSpPr>
          <p:spPr bwMode="auto">
            <a:xfrm flipV="1">
              <a:off x="1033113" y="1675067"/>
              <a:ext cx="651135" cy="1148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3241267" y="1375766"/>
              <a:ext cx="1033514" cy="620477"/>
            </a:xfrm>
            <a:prstGeom prst="rect">
              <a:avLst/>
            </a:prstGeom>
            <a:ln w="19050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42900" eaLnBrk="0" hangingPunct="0"/>
              <a:r>
                <a:rPr lang="en-US" sz="900" b="1" dirty="0">
                  <a:solidFill>
                    <a:prstClr val="black"/>
                  </a:solidFill>
                  <a:cs typeface="Arial" pitchFamily="34" charset="0"/>
                </a:rPr>
                <a:t>Uploader</a:t>
              </a:r>
            </a:p>
            <a:p>
              <a:pPr algn="ctr" defTabSz="342900" eaLnBrk="0" hangingPunct="0"/>
              <a:r>
                <a:rPr lang="en-US" sz="900" b="1" i="1" dirty="0">
                  <a:solidFill>
                    <a:prstClr val="black"/>
                  </a:solidFill>
                  <a:cs typeface="Arial" pitchFamily="34" charset="0"/>
                </a:rPr>
                <a:t>LRIO.exe</a:t>
              </a:r>
            </a:p>
            <a:p>
              <a:pPr algn="ctr" defTabSz="342900" eaLnBrk="0" hangingPunct="0"/>
              <a:r>
                <a:rPr lang="en-US" sz="900" dirty="0">
                  <a:solidFill>
                    <a:prstClr val="black"/>
                  </a:solidFill>
                  <a:cs typeface="Arial" pitchFamily="34" charset="0"/>
                </a:rPr>
                <a:t>(scheduled task)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58126" y="873949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42900"/>
              <a:r>
                <a:rPr lang="en-US" sz="700" dirty="0">
                  <a:solidFill>
                    <a:srgbClr val="004280"/>
                  </a:solidFill>
                  <a:cs typeface="Neo Sans Intel"/>
                </a:rPr>
                <a:t>Telemetry</a:t>
              </a:r>
            </a:p>
            <a:p>
              <a:pPr algn="ctr" defTabSz="342900"/>
              <a:r>
                <a:rPr lang="en-US" sz="700" dirty="0">
                  <a:solidFill>
                    <a:srgbClr val="004280"/>
                  </a:solidFill>
                  <a:cs typeface="Neo Sans Intel"/>
                </a:rPr>
                <a:t>(https)</a:t>
              </a:r>
            </a:p>
          </p:txBody>
        </p:sp>
        <p:cxnSp>
          <p:nvCxnSpPr>
            <p:cNvPr id="27" name="Elbow Connector 26"/>
            <p:cNvCxnSpPr>
              <a:cxnSpLocks/>
              <a:stCxn id="22" idx="0"/>
              <a:endCxn id="40" idx="1"/>
            </p:cNvCxnSpPr>
            <p:nvPr/>
          </p:nvCxnSpPr>
          <p:spPr bwMode="auto">
            <a:xfrm rot="5400000" flipH="1" flipV="1">
              <a:off x="4025786" y="751276"/>
              <a:ext cx="356728" cy="892253"/>
            </a:xfrm>
            <a:prstGeom prst="bent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9" name="Elbow Connector 28"/>
            <p:cNvCxnSpPr>
              <a:cxnSpLocks/>
              <a:stCxn id="41" idx="1"/>
              <a:endCxn id="22" idx="2"/>
            </p:cNvCxnSpPr>
            <p:nvPr/>
          </p:nvCxnSpPr>
          <p:spPr bwMode="auto">
            <a:xfrm rot="10800000">
              <a:off x="3758025" y="1996243"/>
              <a:ext cx="902829" cy="185566"/>
            </a:xfrm>
            <a:prstGeom prst="bent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830742" y="2034491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42900"/>
              <a:r>
                <a:rPr lang="en-US" sz="700" dirty="0">
                  <a:solidFill>
                    <a:srgbClr val="004280"/>
                  </a:solidFill>
                  <a:cs typeface="Neo Sans Intel"/>
                </a:rPr>
                <a:t>Policy File</a:t>
              </a:r>
            </a:p>
            <a:p>
              <a:pPr algn="ctr" defTabSz="342900"/>
              <a:r>
                <a:rPr lang="en-US" sz="700" dirty="0">
                  <a:solidFill>
                    <a:srgbClr val="004280"/>
                  </a:solidFill>
                  <a:cs typeface="Neo Sans Intel"/>
                </a:rPr>
                <a:t>(https)</a:t>
              </a:r>
            </a:p>
          </p:txBody>
        </p:sp>
        <p:cxnSp>
          <p:nvCxnSpPr>
            <p:cNvPr id="8" name="Straight Connector 7"/>
            <p:cNvCxnSpPr>
              <a:cxnSpLocks/>
            </p:cNvCxnSpPr>
            <p:nvPr/>
          </p:nvCxnSpPr>
          <p:spPr>
            <a:xfrm flipH="1">
              <a:off x="4504327" y="135082"/>
              <a:ext cx="10577" cy="275924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79845" y="171217"/>
              <a:ext cx="594715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External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1638" y="156763"/>
              <a:ext cx="426399" cy="3693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AWS</a:t>
              </a:r>
            </a:p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Cloud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AB3649E5-001A-4A26-BDDB-64C22A6A133E}"/>
                </a:ext>
              </a:extLst>
            </p:cNvPr>
            <p:cNvSpPr/>
            <p:nvPr/>
          </p:nvSpPr>
          <p:spPr>
            <a:xfrm>
              <a:off x="6146400" y="980559"/>
              <a:ext cx="537782" cy="593393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C6F3519-3032-4AC4-8FD3-84A8148D3FBA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750879" y="1149001"/>
              <a:ext cx="395521" cy="1282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E9BE056-B6BD-4E4C-905D-D8B46551A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838" y="1403696"/>
              <a:ext cx="123808" cy="155998"/>
            </a:xfrm>
            <a:prstGeom prst="rect">
              <a:avLst/>
            </a:prstGeom>
          </p:spPr>
        </p:pic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EA23329A-C0E9-4540-9F52-BF0F7805232C}"/>
                </a:ext>
              </a:extLst>
            </p:cNvPr>
            <p:cNvSpPr/>
            <p:nvPr/>
          </p:nvSpPr>
          <p:spPr>
            <a:xfrm>
              <a:off x="6163718" y="2071727"/>
              <a:ext cx="537782" cy="593393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3653F7-675C-4606-873A-08AD4DD76CC8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H="1" flipV="1">
              <a:off x="5739391" y="2246541"/>
              <a:ext cx="414370" cy="176918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0D1766-386D-4829-B628-91133EAA53AB}"/>
                </a:ext>
              </a:extLst>
            </p:cNvPr>
            <p:cNvSpPr/>
            <p:nvPr/>
          </p:nvSpPr>
          <p:spPr bwMode="auto">
            <a:xfrm>
              <a:off x="248745" y="1450584"/>
              <a:ext cx="784368" cy="451261"/>
            </a:xfrm>
            <a:prstGeom prst="rect">
              <a:avLst/>
            </a:prstGeom>
            <a:ln w="22225"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42900" eaLnBrk="0" hangingPunct="0"/>
              <a:r>
                <a:rPr lang="en-US" sz="900" b="1" dirty="0">
                  <a:solidFill>
                    <a:prstClr val="black"/>
                  </a:solidFill>
                  <a:cs typeface="Arial" pitchFamily="34" charset="0"/>
                </a:rPr>
                <a:t>LR SDK</a:t>
              </a:r>
            </a:p>
            <a:p>
              <a:pPr algn="ctr" defTabSz="342900" eaLnBrk="0" hangingPunct="0"/>
              <a:r>
                <a:rPr lang="en-US" sz="900" b="1" dirty="0">
                  <a:solidFill>
                    <a:prstClr val="black"/>
                  </a:solidFill>
                  <a:cs typeface="Arial" pitchFamily="34" charset="0"/>
                </a:rPr>
                <a:t>(DLL)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ACA2F3-9D08-464E-9EA3-2EC20E115B5B}"/>
                </a:ext>
              </a:extLst>
            </p:cNvPr>
            <p:cNvSpPr txBox="1"/>
            <p:nvPr/>
          </p:nvSpPr>
          <p:spPr>
            <a:xfrm rot="1187039">
              <a:off x="5729214" y="1092870"/>
              <a:ext cx="400751" cy="21544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3C71"/>
                  </a:solidFill>
                </a:rPr>
                <a:t>AWS SDK</a:t>
              </a:r>
            </a:p>
            <a:p>
              <a:pPr algn="ctr"/>
              <a:r>
                <a:rPr lang="en-US" sz="700" dirty="0">
                  <a:solidFill>
                    <a:srgbClr val="003C71"/>
                  </a:solidFill>
                </a:rPr>
                <a:t>(https)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D0FF4-B172-43AF-9E3E-0FFAB9A84CDD}"/>
                </a:ext>
              </a:extLst>
            </p:cNvPr>
            <p:cNvSpPr txBox="1"/>
            <p:nvPr/>
          </p:nvSpPr>
          <p:spPr>
            <a:xfrm rot="1429665">
              <a:off x="5770089" y="2127066"/>
              <a:ext cx="400751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endParaRPr lang="en-US" sz="700" dirty="0">
                <a:solidFill>
                  <a:srgbClr val="003C71"/>
                </a:solidFill>
              </a:endParaRPr>
            </a:p>
            <a:p>
              <a:pPr algn="ctr"/>
              <a:r>
                <a:rPr lang="en-US" sz="700" dirty="0">
                  <a:solidFill>
                    <a:srgbClr val="003C71"/>
                  </a:solidFill>
                </a:rPr>
                <a:t>AWS SDK</a:t>
              </a:r>
            </a:p>
            <a:p>
              <a:pPr algn="ctr"/>
              <a:r>
                <a:rPr lang="en-US" sz="700" dirty="0">
                  <a:solidFill>
                    <a:srgbClr val="003C71"/>
                  </a:solidFill>
                </a:rPr>
                <a:t>(https)</a:t>
              </a:r>
            </a:p>
            <a:p>
              <a:pPr algn="ctr"/>
              <a:endParaRPr lang="en-US" sz="700" dirty="0">
                <a:solidFill>
                  <a:srgbClr val="003C7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7E2BC0-A807-4476-838C-86FD4F30E15E}"/>
                </a:ext>
              </a:extLst>
            </p:cNvPr>
            <p:cNvSpPr txBox="1"/>
            <p:nvPr/>
          </p:nvSpPr>
          <p:spPr>
            <a:xfrm>
              <a:off x="2637076" y="1527863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42900"/>
              <a:r>
                <a:rPr lang="en-US" sz="700" dirty="0">
                  <a:solidFill>
                    <a:srgbClr val="004280"/>
                  </a:solidFill>
                  <a:cs typeface="Neo Sans Intel"/>
                </a:rPr>
                <a:t>Telemetry</a:t>
              </a:r>
            </a:p>
            <a:p>
              <a:pPr algn="ctr" defTabSz="342900"/>
              <a:r>
                <a:rPr lang="en-US" sz="700" dirty="0">
                  <a:solidFill>
                    <a:srgbClr val="004280"/>
                  </a:solidFill>
                  <a:cs typeface="Neo Sans Intel"/>
                </a:rPr>
                <a:t>(File read)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EFF824F-AF78-4AC4-8A2E-9515284B317F}"/>
                </a:ext>
              </a:extLst>
            </p:cNvPr>
            <p:cNvSpPr/>
            <p:nvPr/>
          </p:nvSpPr>
          <p:spPr>
            <a:xfrm>
              <a:off x="4650277" y="708803"/>
              <a:ext cx="1070277" cy="6204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Collector</a:t>
              </a:r>
            </a:p>
            <a:p>
              <a:pPr algn="ctr"/>
              <a:r>
                <a:rPr lang="en-US" sz="1100" b="1" dirty="0"/>
                <a:t>service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B7C3DA-722C-4F0E-AA6D-CC8C00FFEB49}"/>
                </a:ext>
              </a:extLst>
            </p:cNvPr>
            <p:cNvSpPr/>
            <p:nvPr/>
          </p:nvSpPr>
          <p:spPr>
            <a:xfrm>
              <a:off x="4660853" y="1871574"/>
              <a:ext cx="1070277" cy="6204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Policy</a:t>
              </a:r>
            </a:p>
            <a:p>
              <a:pPr algn="ctr"/>
              <a:r>
                <a:rPr lang="en-US" sz="1100" b="1" dirty="0"/>
                <a:t>service</a:t>
              </a: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A04417D1-BF6E-4AF2-A91C-3E8F59A98727}"/>
                </a:ext>
              </a:extLst>
            </p:cNvPr>
            <p:cNvSpPr/>
            <p:nvPr/>
          </p:nvSpPr>
          <p:spPr>
            <a:xfrm>
              <a:off x="6694229" y="1039942"/>
              <a:ext cx="328498" cy="282439"/>
            </a:xfrm>
            <a:prstGeom prst="homePlat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E2C182-DEF4-4A95-B6F6-E9B63281A191}"/>
                </a:ext>
              </a:extLst>
            </p:cNvPr>
            <p:cNvSpPr txBox="1"/>
            <p:nvPr/>
          </p:nvSpPr>
          <p:spPr>
            <a:xfrm>
              <a:off x="6714613" y="1122216"/>
              <a:ext cx="215918" cy="12311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800" b="1" dirty="0"/>
                <a:t>SQS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E97DA1-AB68-4545-94AA-6DD020F51E7C}"/>
                </a:ext>
              </a:extLst>
            </p:cNvPr>
            <p:cNvSpPr/>
            <p:nvPr/>
          </p:nvSpPr>
          <p:spPr>
            <a:xfrm>
              <a:off x="7460117" y="738631"/>
              <a:ext cx="669358" cy="5598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Batch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319D82-C662-482B-AC6F-00A961CC1D25}"/>
                </a:ext>
              </a:extLst>
            </p:cNvPr>
            <p:cNvSpPr/>
            <p:nvPr/>
          </p:nvSpPr>
          <p:spPr>
            <a:xfrm>
              <a:off x="7453896" y="2229154"/>
              <a:ext cx="669358" cy="5598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Portal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service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8CBE5E-2A47-4053-AAE5-11518AD04BB6}"/>
                </a:ext>
              </a:extLst>
            </p:cNvPr>
            <p:cNvSpPr/>
            <p:nvPr/>
          </p:nvSpPr>
          <p:spPr>
            <a:xfrm>
              <a:off x="7461689" y="1485462"/>
              <a:ext cx="669358" cy="5598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DB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Cluster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5E4362-8AD3-4F15-9A66-47A3129CF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88" y="135082"/>
              <a:ext cx="10577" cy="275924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2337F41-0B05-48B8-915C-E198D8E987DE}"/>
                </a:ext>
              </a:extLst>
            </p:cNvPr>
            <p:cNvSpPr txBox="1"/>
            <p:nvPr/>
          </p:nvSpPr>
          <p:spPr>
            <a:xfrm>
              <a:off x="7602175" y="144134"/>
              <a:ext cx="426399" cy="3693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Intel</a:t>
              </a:r>
            </a:p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Cloud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CA1E8ED-5CA7-4EB6-BC78-5ACCA25D38A5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794796" y="1298465"/>
              <a:ext cx="1572" cy="186997"/>
            </a:xfrm>
            <a:prstGeom prst="straightConnector1">
              <a:avLst/>
            </a:prstGeom>
            <a:ln w="15875"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0179610-6955-48ED-8931-262FD49095DC}"/>
                </a:ext>
              </a:extLst>
            </p:cNvPr>
            <p:cNvCxnSpPr/>
            <p:nvPr/>
          </p:nvCxnSpPr>
          <p:spPr>
            <a:xfrm>
              <a:off x="7774441" y="2033491"/>
              <a:ext cx="1572" cy="186997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CF1D8A3-3710-4CA3-8C5C-21E8D5F91940}"/>
                </a:ext>
              </a:extLst>
            </p:cNvPr>
            <p:cNvSpPr/>
            <p:nvPr/>
          </p:nvSpPr>
          <p:spPr>
            <a:xfrm>
              <a:off x="8444529" y="2239069"/>
              <a:ext cx="669358" cy="5598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Portal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5962308-5133-4C43-B887-4CA3B9E4FFEF}"/>
                </a:ext>
              </a:extLst>
            </p:cNvPr>
            <p:cNvCxnSpPr>
              <a:stCxn id="52" idx="3"/>
              <a:endCxn id="77" idx="1"/>
            </p:cNvCxnSpPr>
            <p:nvPr/>
          </p:nvCxnSpPr>
          <p:spPr>
            <a:xfrm>
              <a:off x="8123254" y="2509071"/>
              <a:ext cx="321275" cy="9915"/>
            </a:xfrm>
            <a:prstGeom prst="straightConnector1">
              <a:avLst/>
            </a:prstGeom>
            <a:ln w="15875"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2314C0-4D8C-44E6-9B3F-82698A0CF0E2}"/>
                </a:ext>
              </a:extLst>
            </p:cNvPr>
            <p:cNvSpPr/>
            <p:nvPr/>
          </p:nvSpPr>
          <p:spPr>
            <a:xfrm>
              <a:off x="529221" y="2518986"/>
              <a:ext cx="385187" cy="240659"/>
            </a:xfrm>
            <a:prstGeom prst="rect">
              <a:avLst/>
            </a:prstGeom>
            <a:pattFill prst="divo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F87DF2E-075F-42E8-88DC-37D8DDCC5D1F}"/>
                </a:ext>
              </a:extLst>
            </p:cNvPr>
            <p:cNvSpPr txBox="1"/>
            <p:nvPr/>
          </p:nvSpPr>
          <p:spPr>
            <a:xfrm>
              <a:off x="943365" y="2546317"/>
              <a:ext cx="835165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</a:rPr>
                <a:t>out-of-scope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EDF1B67-BE31-4290-9BD0-C2FA886B6DA1}"/>
                </a:ext>
              </a:extLst>
            </p:cNvPr>
            <p:cNvSpPr txBox="1"/>
            <p:nvPr/>
          </p:nvSpPr>
          <p:spPr>
            <a:xfrm>
              <a:off x="7833656" y="1346768"/>
              <a:ext cx="360676" cy="10772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700" dirty="0">
                  <a:solidFill>
                    <a:srgbClr val="003C71"/>
                  </a:solidFill>
                </a:rPr>
                <a:t>SQL/TLS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ADC06B-4797-48AF-8AB6-503A509CD9FE}"/>
                </a:ext>
              </a:extLst>
            </p:cNvPr>
            <p:cNvSpPr txBox="1"/>
            <p:nvPr/>
          </p:nvSpPr>
          <p:spPr>
            <a:xfrm>
              <a:off x="7815375" y="2085417"/>
              <a:ext cx="360676" cy="10772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700" dirty="0">
                  <a:solidFill>
                    <a:srgbClr val="003C71"/>
                  </a:solidFill>
                </a:rPr>
                <a:t>SQL/TLS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84E4988-9BAF-4FCB-9233-3D0A33BDB150}"/>
                </a:ext>
              </a:extLst>
            </p:cNvPr>
            <p:cNvSpPr txBox="1"/>
            <p:nvPr/>
          </p:nvSpPr>
          <p:spPr>
            <a:xfrm>
              <a:off x="8195864" y="2378470"/>
              <a:ext cx="213200" cy="10772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700" dirty="0">
                  <a:solidFill>
                    <a:srgbClr val="003C71"/>
                  </a:solidFill>
                </a:rPr>
                <a:t>https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531A53-0A64-4D38-8E44-9686218E23CE}"/>
                </a:ext>
              </a:extLst>
            </p:cNvPr>
            <p:cNvSpPr/>
            <p:nvPr/>
          </p:nvSpPr>
          <p:spPr>
            <a:xfrm>
              <a:off x="87624" y="790470"/>
              <a:ext cx="4281329" cy="1614340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A6BA1B-514C-4A76-8BD5-69103B42CD85}"/>
                </a:ext>
              </a:extLst>
            </p:cNvPr>
            <p:cNvSpPr txBox="1"/>
            <p:nvPr/>
          </p:nvSpPr>
          <p:spPr>
            <a:xfrm>
              <a:off x="1878328" y="2180417"/>
              <a:ext cx="95972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Client Device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EA3F319-739C-42C5-A7AE-2F4BAF91E7B8}"/>
                </a:ext>
              </a:extLst>
            </p:cNvPr>
            <p:cNvSpPr txBox="1"/>
            <p:nvPr/>
          </p:nvSpPr>
          <p:spPr>
            <a:xfrm>
              <a:off x="8431828" y="221465"/>
              <a:ext cx="564257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Internal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565B270-82D0-452B-9530-38D564204CD5}"/>
                </a:ext>
              </a:extLst>
            </p:cNvPr>
            <p:cNvCxnSpPr>
              <a:stCxn id="9" idx="4"/>
              <a:endCxn id="22" idx="1"/>
            </p:cNvCxnSpPr>
            <p:nvPr/>
          </p:nvCxnSpPr>
          <p:spPr>
            <a:xfrm>
              <a:off x="2658273" y="1685989"/>
              <a:ext cx="582994" cy="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E289F4F-20F3-46A9-B842-0B0667C6F022}"/>
                </a:ext>
              </a:extLst>
            </p:cNvPr>
            <p:cNvCxnSpPr>
              <a:stCxn id="49" idx="3"/>
              <a:endCxn id="51" idx="1"/>
            </p:cNvCxnSpPr>
            <p:nvPr/>
          </p:nvCxnSpPr>
          <p:spPr>
            <a:xfrm flipV="1">
              <a:off x="7022727" y="1018548"/>
              <a:ext cx="437390" cy="162614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3A94C9F-DBC7-442C-99CD-6B50F7C1F784}"/>
                </a:ext>
              </a:extLst>
            </p:cNvPr>
            <p:cNvCxnSpPr/>
            <p:nvPr/>
          </p:nvCxnSpPr>
          <p:spPr>
            <a:xfrm flipH="1">
              <a:off x="6684182" y="1167361"/>
              <a:ext cx="769714" cy="297087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BE19B3-1C2F-44B2-A91A-F42463332F4B}"/>
                </a:ext>
              </a:extLst>
            </p:cNvPr>
            <p:cNvSpPr txBox="1"/>
            <p:nvPr/>
          </p:nvSpPr>
          <p:spPr>
            <a:xfrm rot="20398814">
              <a:off x="6940875" y="1161595"/>
              <a:ext cx="528991" cy="21544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700" dirty="0">
                  <a:solidFill>
                    <a:srgbClr val="003C71"/>
                  </a:solidFill>
                </a:rPr>
                <a:t>AWS SDK</a:t>
              </a:r>
            </a:p>
            <a:p>
              <a:r>
                <a:rPr lang="en-US" sz="700" dirty="0">
                  <a:solidFill>
                    <a:srgbClr val="003C71"/>
                  </a:solidFill>
                </a:rPr>
                <a:t>(https/proxy)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66192AE-336D-4EC7-89BF-297251898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4728" y="135081"/>
              <a:ext cx="10577" cy="275924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CC09A31-70A0-4032-97DF-F6170CD489C5}"/>
              </a:ext>
            </a:extLst>
          </p:cNvPr>
          <p:cNvCxnSpPr>
            <a:cxnSpLocks/>
          </p:cNvCxnSpPr>
          <p:nvPr/>
        </p:nvCxnSpPr>
        <p:spPr>
          <a:xfrm flipV="1">
            <a:off x="4229067" y="2145661"/>
            <a:ext cx="187161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18994AD-9E89-4021-A128-B71C03923283}"/>
              </a:ext>
            </a:extLst>
          </p:cNvPr>
          <p:cNvSpPr txBox="1"/>
          <p:nvPr/>
        </p:nvSpPr>
        <p:spPr>
          <a:xfrm>
            <a:off x="4627274" y="2029977"/>
            <a:ext cx="1138734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rgbClr val="003C71"/>
                </a:solidFill>
              </a:rPr>
              <a:t>Attachment file</a:t>
            </a:r>
          </a:p>
          <a:p>
            <a:pPr algn="ctr"/>
            <a:r>
              <a:rPr lang="en-US" sz="700" dirty="0">
                <a:solidFill>
                  <a:srgbClr val="003C71"/>
                </a:solidFill>
              </a:rPr>
              <a:t>(S3 pre-signed </a:t>
            </a:r>
            <a:r>
              <a:rPr lang="en-US" sz="700" dirty="0" err="1">
                <a:solidFill>
                  <a:srgbClr val="003C71"/>
                </a:solidFill>
              </a:rPr>
              <a:t>url</a:t>
            </a:r>
            <a:r>
              <a:rPr lang="en-US" sz="700" dirty="0">
                <a:solidFill>
                  <a:srgbClr val="003C71"/>
                </a:solidFill>
              </a:rPr>
              <a:t>/https)</a:t>
            </a:r>
            <a:endParaRPr lang="en-US" sz="100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795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Telemetry data is available via analytics.intel.com, REST API (</a:t>
            </a:r>
            <a:r>
              <a:rPr lang="en-US" dirty="0">
                <a:hlinkClick r:id="rId2"/>
              </a:rPr>
              <a:t>FlexQ</a:t>
            </a:r>
            <a:r>
              <a:rPr lang="en-US" dirty="0"/>
              <a:t>), </a:t>
            </a:r>
            <a:r>
              <a:rPr lang="en-US" dirty="0">
                <a:hlinkClick r:id="rId3"/>
              </a:rPr>
              <a:t>SQL </a:t>
            </a:r>
            <a:r>
              <a:rPr lang="en-US" dirty="0"/>
              <a:t>or Raw; with increasingly higher barrier of entry.</a:t>
            </a:r>
          </a:p>
          <a:p>
            <a:r>
              <a:rPr lang="en-US" dirty="0"/>
              <a:t>									</a:t>
            </a:r>
          </a:p>
          <a:p>
            <a:r>
              <a:rPr lang="en-US" dirty="0"/>
              <a:t>									Recommended:   </a:t>
            </a:r>
            <a:r>
              <a:rPr lang="en-US" dirty="0" err="1"/>
              <a:t>PowerBI</a:t>
            </a:r>
            <a:r>
              <a:rPr lang="en-US" dirty="0"/>
              <a:t> + FlexQ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285" y="4231531"/>
            <a:ext cx="1952348" cy="487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Raw/S3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613" y="4231531"/>
            <a:ext cx="3306299" cy="4871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3654916"/>
            <a:ext cx="2708092" cy="4871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/ FlexQ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9080" y="100949"/>
            <a:ext cx="496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https://wiki.ith.intel.com/display/lr/Analytics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5612" y="3091596"/>
            <a:ext cx="2259937" cy="47382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analytics.intel.com</a:t>
            </a:r>
          </a:p>
        </p:txBody>
      </p:sp>
      <p:cxnSp>
        <p:nvCxnSpPr>
          <p:cNvPr id="12" name="Straight Arrow Connector 11"/>
          <p:cNvCxnSpPr>
            <a:stCxn id="4" idx="1"/>
            <a:endCxn id="5" idx="3"/>
          </p:cNvCxnSpPr>
          <p:nvPr/>
        </p:nvCxnSpPr>
        <p:spPr>
          <a:xfrm flipH="1">
            <a:off x="3761912" y="4475090"/>
            <a:ext cx="10853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565" y="1884923"/>
            <a:ext cx="796277" cy="796277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4" idx="2"/>
          </p:cNvCxnSpPr>
          <p:nvPr/>
        </p:nvCxnSpPr>
        <p:spPr>
          <a:xfrm flipH="1">
            <a:off x="2960503" y="2681200"/>
            <a:ext cx="203201" cy="9737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765566" y="2700655"/>
            <a:ext cx="194937" cy="3909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3511825" y="2705715"/>
            <a:ext cx="2311634" cy="15258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08624" y="2700655"/>
            <a:ext cx="100034" cy="15308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38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CD2FE96E-0E5D-4B5B-8DA1-C14FF1381290}"/>
              </a:ext>
            </a:extLst>
          </p:cNvPr>
          <p:cNvSpPr/>
          <p:nvPr/>
        </p:nvSpPr>
        <p:spPr>
          <a:xfrm>
            <a:off x="1538326" y="1985853"/>
            <a:ext cx="969656" cy="465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AC1C1EA6-BE6E-4461-8BD1-5DA02DC404E2}"/>
              </a:ext>
            </a:extLst>
          </p:cNvPr>
          <p:cNvSpPr/>
          <p:nvPr/>
        </p:nvSpPr>
        <p:spPr>
          <a:xfrm>
            <a:off x="4713776" y="1753494"/>
            <a:ext cx="884513" cy="46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batch</a:t>
            </a:r>
          </a:p>
        </p:txBody>
      </p:sp>
      <p:sp>
        <p:nvSpPr>
          <p:cNvPr id="10" name="Rounded Rectangle 86">
            <a:extLst>
              <a:ext uri="{FF2B5EF4-FFF2-40B4-BE49-F238E27FC236}">
                <a16:creationId xmlns:a16="http://schemas.microsoft.com/office/drawing/2014/main" id="{AF835635-54D8-4898-93BF-B19602A00C2C}"/>
              </a:ext>
            </a:extLst>
          </p:cNvPr>
          <p:cNvSpPr/>
          <p:nvPr/>
        </p:nvSpPr>
        <p:spPr>
          <a:xfrm>
            <a:off x="4765949" y="2800833"/>
            <a:ext cx="884513" cy="4649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batch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CF90C458-E0DF-4EA9-928D-86D90A48B67E}"/>
              </a:ext>
            </a:extLst>
          </p:cNvPr>
          <p:cNvSpPr/>
          <p:nvPr/>
        </p:nvSpPr>
        <p:spPr>
          <a:xfrm>
            <a:off x="2982024" y="1708705"/>
            <a:ext cx="736472" cy="397933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12" name="Striped Right Arrow 107">
            <a:extLst>
              <a:ext uri="{FF2B5EF4-FFF2-40B4-BE49-F238E27FC236}">
                <a16:creationId xmlns:a16="http://schemas.microsoft.com/office/drawing/2014/main" id="{A7FCE663-D2F4-40BE-B103-EAC792A91246}"/>
              </a:ext>
            </a:extLst>
          </p:cNvPr>
          <p:cNvSpPr/>
          <p:nvPr/>
        </p:nvSpPr>
        <p:spPr>
          <a:xfrm>
            <a:off x="3995698" y="2825428"/>
            <a:ext cx="369792" cy="528688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</a:t>
            </a:r>
          </a:p>
        </p:txBody>
      </p:sp>
      <p:sp>
        <p:nvSpPr>
          <p:cNvPr id="13" name="Striped Right Arrow 109">
            <a:extLst>
              <a:ext uri="{FF2B5EF4-FFF2-40B4-BE49-F238E27FC236}">
                <a16:creationId xmlns:a16="http://schemas.microsoft.com/office/drawing/2014/main" id="{E83E39AB-954E-42E9-8989-96CE7BB0FAD3}"/>
              </a:ext>
            </a:extLst>
          </p:cNvPr>
          <p:cNvSpPr/>
          <p:nvPr/>
        </p:nvSpPr>
        <p:spPr>
          <a:xfrm>
            <a:off x="3995698" y="1641249"/>
            <a:ext cx="369792" cy="528688"/>
          </a:xfrm>
          <a:prstGeom prst="striped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</a:t>
            </a:r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94060CC6-9EB1-4EBA-950C-D3CA282A8BF4}"/>
              </a:ext>
            </a:extLst>
          </p:cNvPr>
          <p:cNvSpPr/>
          <p:nvPr/>
        </p:nvSpPr>
        <p:spPr>
          <a:xfrm>
            <a:off x="2982024" y="2890806"/>
            <a:ext cx="736472" cy="397933"/>
          </a:xfrm>
          <a:prstGeom prst="flowChartOnlineStorag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5888B971-C8EC-4AF8-9905-71BFFE2BDA9F}"/>
              </a:ext>
            </a:extLst>
          </p:cNvPr>
          <p:cNvSpPr/>
          <p:nvPr/>
        </p:nvSpPr>
        <p:spPr>
          <a:xfrm>
            <a:off x="1441911" y="2106638"/>
            <a:ext cx="969656" cy="465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34DFD536-8676-41C5-A98C-34ED511888F2}"/>
              </a:ext>
            </a:extLst>
          </p:cNvPr>
          <p:cNvSpPr/>
          <p:nvPr/>
        </p:nvSpPr>
        <p:spPr>
          <a:xfrm>
            <a:off x="1370431" y="2223394"/>
            <a:ext cx="969656" cy="465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collector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91130B5-8F20-491B-BEAC-081DEC7C4CB5}"/>
              </a:ext>
            </a:extLst>
          </p:cNvPr>
          <p:cNvSpPr/>
          <p:nvPr/>
        </p:nvSpPr>
        <p:spPr>
          <a:xfrm>
            <a:off x="4805109" y="1641249"/>
            <a:ext cx="884513" cy="46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batch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FD006516-A832-4D5C-96E0-5B7F91600080}"/>
              </a:ext>
            </a:extLst>
          </p:cNvPr>
          <p:cNvSpPr/>
          <p:nvPr/>
        </p:nvSpPr>
        <p:spPr>
          <a:xfrm>
            <a:off x="4896442" y="1529004"/>
            <a:ext cx="884513" cy="46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batch</a:t>
            </a:r>
          </a:p>
        </p:txBody>
      </p:sp>
      <p:sp>
        <p:nvSpPr>
          <p:cNvPr id="19" name="Rounded Rectangle 86">
            <a:extLst>
              <a:ext uri="{FF2B5EF4-FFF2-40B4-BE49-F238E27FC236}">
                <a16:creationId xmlns:a16="http://schemas.microsoft.com/office/drawing/2014/main" id="{0E44928E-1781-4685-B1D9-2F32E6782B6F}"/>
              </a:ext>
            </a:extLst>
          </p:cNvPr>
          <p:cNvSpPr/>
          <p:nvPr/>
        </p:nvSpPr>
        <p:spPr>
          <a:xfrm>
            <a:off x="4805109" y="2889201"/>
            <a:ext cx="884513" cy="4649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IDSA</a:t>
            </a:r>
          </a:p>
          <a:p>
            <a:pPr algn="ctr"/>
            <a:r>
              <a:rPr lang="en-US" sz="1350" dirty="0"/>
              <a:t>batch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668BA39-EFB3-48A5-A8E1-75B525EFFBA2}"/>
              </a:ext>
            </a:extLst>
          </p:cNvPr>
          <p:cNvSpPr/>
          <p:nvPr/>
        </p:nvSpPr>
        <p:spPr>
          <a:xfrm>
            <a:off x="6497903" y="882032"/>
            <a:ext cx="566443" cy="331773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65CA4BA9-3AB2-4CD8-A5C8-2F09F2C03ECC}"/>
              </a:ext>
            </a:extLst>
          </p:cNvPr>
          <p:cNvSpPr/>
          <p:nvPr/>
        </p:nvSpPr>
        <p:spPr>
          <a:xfrm>
            <a:off x="6519481" y="1444726"/>
            <a:ext cx="566443" cy="331773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732F4C3A-7065-454C-83FA-6DDCE48BDD4A}"/>
              </a:ext>
            </a:extLst>
          </p:cNvPr>
          <p:cNvSpPr/>
          <p:nvPr/>
        </p:nvSpPr>
        <p:spPr>
          <a:xfrm>
            <a:off x="6519481" y="2007421"/>
            <a:ext cx="566443" cy="331773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36F9CF08-0061-4BF8-959C-2AED2370E882}"/>
              </a:ext>
            </a:extLst>
          </p:cNvPr>
          <p:cNvSpPr/>
          <p:nvPr/>
        </p:nvSpPr>
        <p:spPr>
          <a:xfrm>
            <a:off x="6572868" y="2923885"/>
            <a:ext cx="566443" cy="33177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IDSA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0DA9EC-70D5-476F-891C-53022E4E8899}"/>
              </a:ext>
            </a:extLst>
          </p:cNvPr>
          <p:cNvCxnSpPr>
            <a:cxnSpLocks/>
          </p:cNvCxnSpPr>
          <p:nvPr/>
        </p:nvCxnSpPr>
        <p:spPr>
          <a:xfrm flipV="1">
            <a:off x="2562339" y="1964317"/>
            <a:ext cx="419685" cy="1418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594D4-DA29-4CD3-9E44-4C563668F86B}"/>
              </a:ext>
            </a:extLst>
          </p:cNvPr>
          <p:cNvCxnSpPr>
            <a:cxnSpLocks/>
          </p:cNvCxnSpPr>
          <p:nvPr/>
        </p:nvCxnSpPr>
        <p:spPr>
          <a:xfrm flipV="1">
            <a:off x="2562339" y="2117152"/>
            <a:ext cx="452480" cy="2052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1B8B61-700B-436B-A865-DDE5880B54BD}"/>
              </a:ext>
            </a:extLst>
          </p:cNvPr>
          <p:cNvCxnSpPr>
            <a:cxnSpLocks/>
          </p:cNvCxnSpPr>
          <p:nvPr/>
        </p:nvCxnSpPr>
        <p:spPr>
          <a:xfrm flipV="1">
            <a:off x="2507982" y="1786637"/>
            <a:ext cx="474042" cy="1671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2EE1E3D-A2A1-434B-9ADC-2415E2D757E3}"/>
              </a:ext>
            </a:extLst>
          </p:cNvPr>
          <p:cNvSpPr/>
          <p:nvPr/>
        </p:nvSpPr>
        <p:spPr>
          <a:xfrm>
            <a:off x="418917" y="834196"/>
            <a:ext cx="655455" cy="427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r>
              <a:rPr lang="en-US" sz="1100" dirty="0"/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D8F47C-D622-4436-949E-997839367CBE}"/>
              </a:ext>
            </a:extLst>
          </p:cNvPr>
          <p:cNvSpPr/>
          <p:nvPr/>
        </p:nvSpPr>
        <p:spPr>
          <a:xfrm>
            <a:off x="418917" y="1427527"/>
            <a:ext cx="655455" cy="427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r>
              <a:rPr lang="en-US" sz="1100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3E3CE3-0FBE-4C3F-BDBD-5AB9A09DB66A}"/>
              </a:ext>
            </a:extLst>
          </p:cNvPr>
          <p:cNvSpPr/>
          <p:nvPr/>
        </p:nvSpPr>
        <p:spPr>
          <a:xfrm>
            <a:off x="418917" y="2035240"/>
            <a:ext cx="655455" cy="427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</a:t>
            </a:r>
          </a:p>
          <a:p>
            <a:pPr algn="ctr"/>
            <a:r>
              <a:rPr lang="en-US" sz="1100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D9C9C1-4DCC-496A-9559-939229EC4E73}"/>
              </a:ext>
            </a:extLst>
          </p:cNvPr>
          <p:cNvSpPr/>
          <p:nvPr/>
        </p:nvSpPr>
        <p:spPr>
          <a:xfrm>
            <a:off x="418917" y="3044642"/>
            <a:ext cx="655455" cy="427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IDSA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5B7C3F-3CE7-48B7-B4AC-46C1FC6F4FEB}"/>
              </a:ext>
            </a:extLst>
          </p:cNvPr>
          <p:cNvCxnSpPr>
            <a:stCxn id="35" idx="3"/>
          </p:cNvCxnSpPr>
          <p:nvPr/>
        </p:nvCxnSpPr>
        <p:spPr>
          <a:xfrm>
            <a:off x="1074372" y="1047918"/>
            <a:ext cx="463954" cy="9058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85EF2E-1341-4368-AA46-6C0194D8D1A1}"/>
              </a:ext>
            </a:extLst>
          </p:cNvPr>
          <p:cNvCxnSpPr>
            <a:stCxn id="36" idx="3"/>
          </p:cNvCxnSpPr>
          <p:nvPr/>
        </p:nvCxnSpPr>
        <p:spPr>
          <a:xfrm>
            <a:off x="1074372" y="1641249"/>
            <a:ext cx="348286" cy="4759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AC30FC-84E2-40DE-8A4E-3FEF591B9B0F}"/>
              </a:ext>
            </a:extLst>
          </p:cNvPr>
          <p:cNvCxnSpPr>
            <a:stCxn id="37" idx="3"/>
          </p:cNvCxnSpPr>
          <p:nvPr/>
        </p:nvCxnSpPr>
        <p:spPr>
          <a:xfrm>
            <a:off x="1074372" y="2248962"/>
            <a:ext cx="271124" cy="902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9F2AA-DEF7-46AA-8EA8-2B7CA9417F0D}"/>
              </a:ext>
            </a:extLst>
          </p:cNvPr>
          <p:cNvCxnSpPr/>
          <p:nvPr/>
        </p:nvCxnSpPr>
        <p:spPr>
          <a:xfrm flipV="1">
            <a:off x="5842448" y="1149069"/>
            <a:ext cx="590719" cy="37993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687B46-508F-4050-9E3F-6C12D9BEF195}"/>
              </a:ext>
            </a:extLst>
          </p:cNvPr>
          <p:cNvCxnSpPr/>
          <p:nvPr/>
        </p:nvCxnSpPr>
        <p:spPr>
          <a:xfrm flipV="1">
            <a:off x="5833281" y="1641249"/>
            <a:ext cx="664622" cy="674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D00E7D-CC77-4087-8444-97B5F795D06C}"/>
              </a:ext>
            </a:extLst>
          </p:cNvPr>
          <p:cNvCxnSpPr>
            <a:endCxn id="22" idx="2"/>
          </p:cNvCxnSpPr>
          <p:nvPr/>
        </p:nvCxnSpPr>
        <p:spPr>
          <a:xfrm>
            <a:off x="5842448" y="1905593"/>
            <a:ext cx="677033" cy="267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EB302F-6785-4901-BB68-02AC859C6351}"/>
              </a:ext>
            </a:extLst>
          </p:cNvPr>
          <p:cNvCxnSpPr>
            <a:stCxn id="38" idx="3"/>
          </p:cNvCxnSpPr>
          <p:nvPr/>
        </p:nvCxnSpPr>
        <p:spPr>
          <a:xfrm flipV="1">
            <a:off x="1074372" y="2721585"/>
            <a:ext cx="348286" cy="5367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FF4E31-3786-4D5C-B0D0-53CE1F1DE554}"/>
              </a:ext>
            </a:extLst>
          </p:cNvPr>
          <p:cNvCxnSpPr>
            <a:cxnSpLocks/>
          </p:cNvCxnSpPr>
          <p:nvPr/>
        </p:nvCxnSpPr>
        <p:spPr>
          <a:xfrm>
            <a:off x="2411567" y="2598533"/>
            <a:ext cx="603252" cy="28165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AD8E36-3BE6-4143-8272-D32F94FB8455}"/>
              </a:ext>
            </a:extLst>
          </p:cNvPr>
          <p:cNvCxnSpPr>
            <a:cxnSpLocks/>
          </p:cNvCxnSpPr>
          <p:nvPr/>
        </p:nvCxnSpPr>
        <p:spPr>
          <a:xfrm flipV="1">
            <a:off x="5721990" y="3106597"/>
            <a:ext cx="829859" cy="1506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B9A45F5-4FDB-4D05-B67F-0FD182EC0B74}"/>
              </a:ext>
            </a:extLst>
          </p:cNvPr>
          <p:cNvSpPr/>
          <p:nvPr/>
        </p:nvSpPr>
        <p:spPr>
          <a:xfrm>
            <a:off x="7711710" y="1261640"/>
            <a:ext cx="752559" cy="13614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portal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B607B5-52E0-422C-8CF8-0E88351C7893}"/>
              </a:ext>
            </a:extLst>
          </p:cNvPr>
          <p:cNvCxnSpPr>
            <a:cxnSpLocks/>
          </p:cNvCxnSpPr>
          <p:nvPr/>
        </p:nvCxnSpPr>
        <p:spPr>
          <a:xfrm flipV="1">
            <a:off x="7204873" y="2450966"/>
            <a:ext cx="442100" cy="46800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88CBCD-AB14-43C7-81E0-93F251ABA03E}"/>
              </a:ext>
            </a:extLst>
          </p:cNvPr>
          <p:cNvCxnSpPr>
            <a:cxnSpLocks/>
          </p:cNvCxnSpPr>
          <p:nvPr/>
        </p:nvCxnSpPr>
        <p:spPr>
          <a:xfrm>
            <a:off x="7080530" y="1047919"/>
            <a:ext cx="582627" cy="3968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FEFF6B-6491-4EB7-AAD3-00263CFEB371}"/>
              </a:ext>
            </a:extLst>
          </p:cNvPr>
          <p:cNvCxnSpPr>
            <a:cxnSpLocks/>
          </p:cNvCxnSpPr>
          <p:nvPr/>
        </p:nvCxnSpPr>
        <p:spPr>
          <a:xfrm>
            <a:off x="7102108" y="1610613"/>
            <a:ext cx="577233" cy="9809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1954CE-7D83-48A6-A349-9936601ABAF0}"/>
              </a:ext>
            </a:extLst>
          </p:cNvPr>
          <p:cNvCxnSpPr/>
          <p:nvPr/>
        </p:nvCxnSpPr>
        <p:spPr>
          <a:xfrm flipV="1">
            <a:off x="7150661" y="1953803"/>
            <a:ext cx="504404" cy="216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3911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21899"/>
            <a:ext cx="3410534" cy="389045"/>
          </a:xfrm>
        </p:spPr>
        <p:txBody>
          <a:bodyPr>
            <a:normAutofit fontScale="90000"/>
          </a:bodyPr>
          <a:lstStyle/>
          <a:p>
            <a:r>
              <a:rPr lang="en-US" dirty="0"/>
              <a:t>Telemetry Data</a:t>
            </a:r>
            <a:br>
              <a:rPr lang="en-US" dirty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18500"/>
            <a:ext cx="8228012" cy="342582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b="1" dirty="0"/>
              <a:t>Default Telemetry Data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2"/>
                </a:solidFill>
              </a:rPr>
              <a:t>Device ID &amp; User ID (persistent anonymous/random GUIDs)**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2"/>
                </a:solidFill>
              </a:rPr>
              <a:t>Application Version &amp; ‘</a:t>
            </a:r>
            <a:r>
              <a:rPr lang="en-US" sz="1100" dirty="0" err="1">
                <a:solidFill>
                  <a:schemeClr val="tx2"/>
                </a:solidFill>
              </a:rPr>
              <a:t>bitness</a:t>
            </a:r>
            <a:r>
              <a:rPr lang="en-US" sz="1100" dirty="0">
                <a:solidFill>
                  <a:schemeClr val="tx2"/>
                </a:solidFill>
              </a:rPr>
              <a:t>’ (32/64)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2"/>
                </a:solidFill>
              </a:rPr>
              <a:t>OS Name, Version &amp; ‘</a:t>
            </a:r>
            <a:r>
              <a:rPr lang="en-US" sz="1100" dirty="0" err="1">
                <a:solidFill>
                  <a:schemeClr val="tx2"/>
                </a:solidFill>
              </a:rPr>
              <a:t>bitness</a:t>
            </a:r>
            <a:r>
              <a:rPr lang="en-US" sz="1100" dirty="0">
                <a:solidFill>
                  <a:schemeClr val="tx2"/>
                </a:solidFill>
              </a:rPr>
              <a:t>’ (32/64)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2"/>
                </a:solidFill>
              </a:rPr>
              <a:t>BIOS Version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2"/>
                </a:solidFill>
              </a:rPr>
              <a:t>BKC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2"/>
                </a:solidFill>
              </a:rPr>
              <a:t>Language-Locale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2"/>
                </a:solidFill>
              </a:rPr>
              <a:t>Manufacturer &amp; SKU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2"/>
                </a:solidFill>
              </a:rPr>
              <a:t>CPU Brand String, Model/Family/Stepping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2"/>
                </a:solidFill>
              </a:rPr>
              <a:t>Memory (MB)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2"/>
                </a:solidFill>
              </a:rPr>
              <a:t>Primary Display Resolution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2"/>
                </a:solidFill>
              </a:rPr>
              <a:t>The reporting IP addressed is used to capture the Region/Country and Origin (Internal/External to proxy)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/>
              <a:t>We derive user retention, loyalty, session duration, frequency &amp; activity + context from this data</a:t>
            </a:r>
          </a:p>
          <a:p>
            <a:pPr>
              <a:spcBef>
                <a:spcPts val="600"/>
              </a:spcBef>
            </a:pPr>
            <a:r>
              <a:rPr lang="en-US" sz="1100" dirty="0"/>
              <a:t>Custom events can be collected via the </a:t>
            </a:r>
            <a:r>
              <a:rPr lang="en-US" sz="1100" dirty="0" err="1"/>
              <a:t>RecordEvent</a:t>
            </a:r>
            <a:r>
              <a:rPr lang="en-US" sz="1100" dirty="0"/>
              <a:t> API.</a:t>
            </a:r>
          </a:p>
          <a:p>
            <a:pPr>
              <a:spcBef>
                <a:spcPts val="600"/>
              </a:spcBef>
            </a:pPr>
            <a:endParaRPr lang="en-US" sz="700" dirty="0"/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tx1"/>
                </a:solidFill>
              </a:rPr>
              <a:t>** SDK supports a mode of operation that zero’s the Device/User ID</a:t>
            </a:r>
          </a:p>
        </p:txBody>
      </p:sp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74998C67-B25C-418F-9A72-F165D05305C5}"/>
              </a:ext>
            </a:extLst>
          </p:cNvPr>
          <p:cNvSpPr/>
          <p:nvPr/>
        </p:nvSpPr>
        <p:spPr>
          <a:xfrm>
            <a:off x="3946358" y="221899"/>
            <a:ext cx="4820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sng" dirty="0">
                <a:solidFill>
                  <a:schemeClr val="accent1"/>
                </a:solidFill>
              </a:rPr>
              <a:t>https://wiki.ith.intel.com/display/lr/Telemetry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565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508017"/>
          </a:xfrm>
        </p:spPr>
        <p:txBody>
          <a:bodyPr/>
          <a:lstStyle/>
          <a:p>
            <a:r>
              <a:rPr lang="en-US" dirty="0"/>
              <a:t>App Telemetry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3325"/>
            <a:ext cx="8228012" cy="3553159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https://wiki.ith.intel.com/display/lr/Telemetry</a:t>
            </a:r>
            <a:endParaRPr lang="en-US" dirty="0"/>
          </a:p>
          <a:p>
            <a:r>
              <a:rPr lang="en-US" dirty="0" err="1"/>
              <a:t>RecordEvent</a:t>
            </a:r>
            <a:r>
              <a:rPr lang="en-US" dirty="0"/>
              <a:t>(..)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AttachFile</a:t>
            </a:r>
            <a:r>
              <a:rPr lang="en-US" dirty="0"/>
              <a:t>(..)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613" y="1906981"/>
            <a:ext cx="47256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EventName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0.0,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1394238341,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dictionary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"key1"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"value1"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"key2"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"value2"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AB76611-0EFA-4D2D-9632-542EB897C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3600059"/>
            <a:ext cx="90281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/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en-US" sz="1000" dirty="0" err="1">
                <a:solidFill>
                  <a:srgbClr val="003366"/>
                </a:solidFill>
                <a:latin typeface="Consolas" panose="020B0609020204030204" pitchFamily="49" charset="0"/>
              </a:rPr>
              <a:t>atc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en-US" sz="1000" dirty="0" err="1">
                <a:solidFill>
                  <a:srgbClr val="003366"/>
                </a:solidFill>
                <a:latin typeface="Consolas" panose="020B0609020204030204" pitchFamily="49" charset="0"/>
              </a:rPr>
              <a:t>Attachment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“_p"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en-US" sz="1000" dirty="0">
                <a:solidFill>
                  <a:srgbClr val="003366"/>
                </a:solidFill>
                <a:latin typeface="Consolas" panose="020B0609020204030204" pitchFamily="49" charset="0"/>
              </a:rPr>
              <a:t>“</a:t>
            </a:r>
            <a:r>
              <a:rPr lang="en-US" altLang="en-US" sz="1000" dirty="0" err="1">
                <a:solidFill>
                  <a:srgbClr val="003366"/>
                </a:solidFill>
                <a:latin typeface="Consolas" panose="020B0609020204030204" pitchFamily="49" charset="0"/>
              </a:rPr>
              <a:t>sz</a:t>
            </a:r>
            <a:r>
              <a:rPr lang="en-US" altLang="en-US" sz="1000" dirty="0">
                <a:solidFill>
                  <a:srgbClr val="003366"/>
                </a:solidFill>
                <a:latin typeface="Consolas" panose="020B0609020204030204" pitchFamily="49" charset="0"/>
              </a:rPr>
              <a:t>": 2048, “g"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 “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895b73fa-1946-4032-9fbb-25d891fb1a2b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”, </a:t>
            </a:r>
            <a:r>
              <a:rPr lang="en-US" altLang="en-US" sz="1000" dirty="0">
                <a:solidFill>
                  <a:srgbClr val="003366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1394238341,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dictionary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"key1"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"value1"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"key2"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"value2"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341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34" y="276383"/>
            <a:ext cx="4629734" cy="475933"/>
          </a:xfrm>
        </p:spPr>
        <p:txBody>
          <a:bodyPr/>
          <a:lstStyle/>
          <a:p>
            <a:r>
              <a:rPr lang="en-US" dirty="0"/>
              <a:t>Telemetry Store Disk Layout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%</a:t>
            </a:r>
            <a:r>
              <a:rPr lang="en-US" sz="1050" dirty="0" err="1">
                <a:latin typeface="Lucida Console" panose="020B0609040504020204" pitchFamily="49" charset="0"/>
              </a:rPr>
              <a:t>ProgramData</a:t>
            </a:r>
            <a:r>
              <a:rPr lang="en-US" sz="1050" dirty="0">
                <a:latin typeface="Lucida Console" panose="020B0609040504020204" pitchFamily="49" charset="0"/>
              </a:rPr>
              <a:t>%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/Intel Telemetry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policy			optional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   /&lt;app&gt;			</a:t>
            </a:r>
            <a:r>
              <a:rPr lang="en-US" sz="1050" dirty="0" err="1">
                <a:latin typeface="Lucida Console" panose="020B0609040504020204" pitchFamily="49" charset="0"/>
              </a:rPr>
              <a:t>AppName</a:t>
            </a:r>
            <a:r>
              <a:rPr lang="en-US" sz="1050" dirty="0">
                <a:latin typeface="Lucida Console" panose="020B0609040504020204" pitchFamily="49" charset="0"/>
              </a:rPr>
              <a:t> from Initialize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      policy		optional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      did			device id </a:t>
            </a:r>
            <a:r>
              <a:rPr lang="en-US" sz="1050" dirty="0" err="1">
                <a:latin typeface="Lucida Console" panose="020B0609040504020204" pitchFamily="49" charset="0"/>
              </a:rPr>
              <a:t>guid</a:t>
            </a:r>
            <a:endParaRPr lang="en-US" sz="1050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050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%</a:t>
            </a:r>
            <a:r>
              <a:rPr lang="en-US" sz="1050" dirty="0" err="1">
                <a:latin typeface="Lucida Console" panose="020B0609040504020204" pitchFamily="49" charset="0"/>
              </a:rPr>
              <a:t>LocalAppData</a:t>
            </a:r>
            <a:r>
              <a:rPr lang="en-US" sz="1050" dirty="0">
                <a:latin typeface="Lucida Console" panose="020B0609040504020204" pitchFamily="49" charset="0"/>
              </a:rPr>
              <a:t>%			override w/ </a:t>
            </a:r>
            <a:r>
              <a:rPr lang="en-US" sz="1050" dirty="0" err="1">
                <a:latin typeface="Lucida Console" panose="020B0609040504020204" pitchFamily="49" charset="0"/>
              </a:rPr>
              <a:t>store_folder</a:t>
            </a:r>
            <a:r>
              <a:rPr lang="en-US" sz="1050" dirty="0">
                <a:latin typeface="Lucida Console" panose="020B0609040504020204" pitchFamily="49" charset="0"/>
              </a:rPr>
              <a:t> in Initialize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/Intel Telemetry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policy			optional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/&lt;app&gt;			</a:t>
            </a:r>
            <a:r>
              <a:rPr lang="en-US" sz="1050" dirty="0" err="1">
                <a:latin typeface="Lucida Console" panose="020B0609040504020204" pitchFamily="49" charset="0"/>
              </a:rPr>
              <a:t>AppName</a:t>
            </a:r>
            <a:r>
              <a:rPr lang="en-US" sz="1050" dirty="0">
                <a:latin typeface="Lucida Console" panose="020B0609040504020204" pitchFamily="49" charset="0"/>
              </a:rPr>
              <a:t> from Initialize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   policy			optional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   </a:t>
            </a:r>
            <a:r>
              <a:rPr lang="en-US" sz="1050" dirty="0" err="1">
                <a:latin typeface="Lucida Console" panose="020B0609040504020204" pitchFamily="49" charset="0"/>
              </a:rPr>
              <a:t>uid</a:t>
            </a:r>
            <a:r>
              <a:rPr lang="en-US" sz="1050" dirty="0">
                <a:latin typeface="Lucida Console" panose="020B0609040504020204" pitchFamily="49" charset="0"/>
              </a:rPr>
              <a:t>			user id </a:t>
            </a:r>
            <a:r>
              <a:rPr lang="en-US" sz="1050" dirty="0" err="1">
                <a:latin typeface="Lucida Console" panose="020B0609040504020204" pitchFamily="49" charset="0"/>
              </a:rPr>
              <a:t>guid</a:t>
            </a:r>
            <a:endParaRPr lang="en-US" sz="1050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      /&lt;telemetry id&gt;	from Initialize; provisioned by LR team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         policy		fetched from cloud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         s-</a:t>
            </a:r>
            <a:r>
              <a:rPr lang="en-US" sz="1050" dirty="0" err="1">
                <a:latin typeface="Lucida Console" panose="020B0609040504020204" pitchFamily="49" charset="0"/>
              </a:rPr>
              <a:t>timestamp.json</a:t>
            </a:r>
            <a:r>
              <a:rPr lang="en-US" sz="1050" dirty="0">
                <a:latin typeface="Lucida Console" panose="020B0609040504020204" pitchFamily="49" charset="0"/>
              </a:rPr>
              <a:t>	session file (temp storage)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         r-</a:t>
            </a:r>
            <a:r>
              <a:rPr lang="en-US" sz="1050" dirty="0" err="1">
                <a:latin typeface="Lucida Console" panose="020B0609040504020204" pitchFamily="49" charset="0"/>
              </a:rPr>
              <a:t>timestamp.json</a:t>
            </a:r>
            <a:r>
              <a:rPr lang="en-US" sz="1050" dirty="0">
                <a:latin typeface="Lucida Console" panose="020B0609040504020204" pitchFamily="49" charset="0"/>
              </a:rPr>
              <a:t>	report file (aggregated sessions)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               p-</a:t>
            </a:r>
            <a:r>
              <a:rPr lang="en-US" sz="1050" dirty="0" err="1">
                <a:latin typeface="Lucida Console" panose="020B0609040504020204" pitchFamily="49" charset="0"/>
              </a:rPr>
              <a:t>timestamp.json</a:t>
            </a:r>
            <a:r>
              <a:rPr lang="en-US" sz="1050" dirty="0">
                <a:latin typeface="Lucida Console" panose="020B0609040504020204" pitchFamily="49" charset="0"/>
              </a:rPr>
              <a:t>	post file (aggregated reports)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dirty="0">
                <a:latin typeface="Lucida Console" panose="020B0609040504020204" pitchFamily="49" charset="0"/>
              </a:rPr>
              <a:t>		    a-</a:t>
            </a:r>
            <a:r>
              <a:rPr lang="en-US" sz="1050" dirty="0" err="1">
                <a:latin typeface="Lucida Console" panose="020B0609040504020204" pitchFamily="49" charset="0"/>
              </a:rPr>
              <a:t>timestamp.json</a:t>
            </a:r>
            <a:r>
              <a:rPr lang="en-US" sz="1050" dirty="0">
                <a:latin typeface="Lucida Console" panose="020B0609040504020204" pitchFamily="49" charset="0"/>
              </a:rPr>
              <a:t>	attach file (attachment metadata)</a:t>
            </a:r>
            <a:endParaRPr lang="en-US" sz="105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2588" y="0"/>
            <a:ext cx="2716031" cy="1223412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IAS2_API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ias_error_t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Initialize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endParaRPr 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5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ias_handle_t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sdk_handle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wchar_t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app_name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wchar_t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app_version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wchar_t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telemetry_id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wchar_t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options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5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wchar_t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store_folder</a:t>
            </a:r>
            <a:r>
              <a:rPr lang="en-US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05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8520405-E742-41F1-98E7-39381A698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07407"/>
              </p:ext>
            </p:extLst>
          </p:nvPr>
        </p:nvGraphicFramePr>
        <p:xfrm>
          <a:off x="5064125" y="3800475"/>
          <a:ext cx="49339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4933800" imgH="477360" progId="Package">
                  <p:embed/>
                </p:oleObj>
              </mc:Choice>
              <mc:Fallback>
                <p:oleObj name="Packager Shell Object" showAsIcon="1" r:id="rId3" imgW="4933800" imgH="47736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8520405-E742-41F1-98E7-39381A698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4125" y="3800475"/>
                        <a:ext cx="49339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40736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get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350" b="1" dirty="0"/>
              <a:t>Easy to integrate Telemetry SDK</a:t>
            </a:r>
            <a:br>
              <a:rPr lang="en-US" sz="1350" dirty="0"/>
            </a:br>
            <a:r>
              <a:rPr lang="en-US" sz="1350" dirty="0"/>
              <a:t>Simple API to quickly and easily collect baseline data; easy to extend to complex data collection needs.</a:t>
            </a:r>
            <a:endParaRPr lang="en-US" sz="1350" b="1" dirty="0"/>
          </a:p>
          <a:p>
            <a:r>
              <a:rPr lang="en-US" sz="1350" b="1" dirty="0"/>
              <a:t>Robust data collection</a:t>
            </a:r>
            <a:br>
              <a:rPr lang="en-US" sz="1350" dirty="0"/>
            </a:br>
            <a:r>
              <a:rPr lang="en-US" sz="1350" dirty="0"/>
              <a:t>SDK -&gt; Cloud is secure and robust; data is persisted in raw form bounded by retention policy.</a:t>
            </a:r>
          </a:p>
          <a:p>
            <a:r>
              <a:rPr lang="en-US" sz="1350" b="1" dirty="0"/>
              <a:t>Analytics dashboard</a:t>
            </a:r>
            <a:br>
              <a:rPr lang="en-US" sz="1350" b="1" dirty="0"/>
            </a:br>
            <a:r>
              <a:rPr lang="en-US" sz="1350" dirty="0"/>
              <a:t>Baseline set of “Charts and Graphs” providing data insights and trends.</a:t>
            </a:r>
            <a:endParaRPr lang="en-US" sz="1350" b="1" dirty="0"/>
          </a:p>
          <a:p>
            <a:r>
              <a:rPr lang="en-US" sz="1350" b="1" dirty="0"/>
              <a:t>Raw data access</a:t>
            </a:r>
            <a:br>
              <a:rPr lang="en-US" sz="1350" b="1" dirty="0"/>
            </a:br>
            <a:r>
              <a:rPr lang="en-US" sz="1350" dirty="0"/>
              <a:t>Export the raw data for your own custom analysis or run map/reduce jobs on it.</a:t>
            </a:r>
          </a:p>
          <a:p>
            <a:r>
              <a:rPr lang="en-US" sz="1350" b="1" dirty="0"/>
              <a:t>Policy</a:t>
            </a:r>
            <a:br>
              <a:rPr lang="en-US" sz="1350" dirty="0"/>
            </a:br>
            <a:r>
              <a:rPr lang="en-US" sz="1350" dirty="0"/>
              <a:t>Controls caching, retries, security,  see </a:t>
            </a:r>
            <a:r>
              <a:rPr lang="en-US" sz="1350" dirty="0">
                <a:hlinkClick r:id="rId2" action="ppaction://hlinksldjump"/>
              </a:rPr>
              <a:t>Policy Features</a:t>
            </a:r>
            <a:r>
              <a:rPr lang="en-US" sz="13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85906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1" dirty="0" err="1">
                <a:solidFill>
                  <a:schemeClr val="tx1"/>
                </a:solidFill>
              </a:rPr>
              <a:t>te•lem•e•try</a:t>
            </a:r>
            <a:r>
              <a:rPr lang="en-US" sz="2100" dirty="0">
                <a:solidFill>
                  <a:schemeClr val="tx1"/>
                </a:solidFill>
              </a:rPr>
              <a:t> (</a:t>
            </a:r>
            <a:r>
              <a:rPr lang="en-US" sz="2100" dirty="0" err="1">
                <a:solidFill>
                  <a:schemeClr val="tx1"/>
                </a:solidFill>
              </a:rPr>
              <a:t>təˈlɛm</a:t>
            </a:r>
            <a:r>
              <a:rPr lang="en-US" sz="2100" dirty="0">
                <a:solidFill>
                  <a:schemeClr val="tx1"/>
                </a:solidFill>
              </a:rPr>
              <a:t> ɪ tri)</a:t>
            </a:r>
            <a:r>
              <a:rPr lang="en-US" sz="2100" dirty="0"/>
              <a:t> </a:t>
            </a:r>
          </a:p>
          <a:p>
            <a:pPr marL="685800"/>
            <a:r>
              <a:rPr lang="en-US" sz="2100" i="1" dirty="0"/>
              <a:t>n. </a:t>
            </a:r>
            <a:r>
              <a:rPr lang="en-US" sz="2100" dirty="0"/>
              <a:t>the automated transmission and measurement of data</a:t>
            </a:r>
            <a:br>
              <a:rPr lang="en-US" sz="2100" dirty="0"/>
            </a:br>
            <a:r>
              <a:rPr lang="en-US" sz="2100" dirty="0"/>
              <a:t>from a distant source</a:t>
            </a:r>
          </a:p>
          <a:p>
            <a:endParaRPr lang="en-US" sz="2100" b="1" dirty="0"/>
          </a:p>
          <a:p>
            <a:r>
              <a:rPr lang="en-US" sz="2100" b="1" dirty="0" err="1">
                <a:solidFill>
                  <a:schemeClr val="tx1"/>
                </a:solidFill>
              </a:rPr>
              <a:t>an•a•lyt•ics</a:t>
            </a:r>
            <a:r>
              <a:rPr lang="en-US" sz="2100" dirty="0">
                <a:solidFill>
                  <a:schemeClr val="tx1"/>
                </a:solidFill>
              </a:rPr>
              <a:t> (ˌ</a:t>
            </a:r>
            <a:r>
              <a:rPr lang="en-US" sz="2100" dirty="0" err="1">
                <a:solidFill>
                  <a:schemeClr val="tx1"/>
                </a:solidFill>
              </a:rPr>
              <a:t>æn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lˈɪt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ɪks</a:t>
            </a:r>
            <a:r>
              <a:rPr lang="en-US" sz="2100" dirty="0">
                <a:solidFill>
                  <a:schemeClr val="tx1"/>
                </a:solidFill>
              </a:rPr>
              <a:t>)  </a:t>
            </a:r>
          </a:p>
          <a:p>
            <a:pPr marL="685800"/>
            <a:r>
              <a:rPr lang="en-US" sz="2100" dirty="0"/>
              <a:t>n. the science of logical analysis</a:t>
            </a:r>
          </a:p>
        </p:txBody>
      </p:sp>
    </p:spTree>
    <p:extLst>
      <p:ext uri="{BB962C8B-B14F-4D97-AF65-F5344CB8AC3E}">
        <p14:creationId xmlns:p14="http://schemas.microsoft.com/office/powerpoint/2010/main" val="412985087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Connectivity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203325"/>
            <a:ext cx="8360583" cy="3425825"/>
          </a:xfrm>
        </p:spPr>
        <p:txBody>
          <a:bodyPr>
            <a:normAutofit/>
          </a:bodyPr>
          <a:lstStyle/>
          <a:p>
            <a:r>
              <a:rPr lang="en-US" dirty="0"/>
              <a:t>Lantern Rock cloud services are hosted on internally (iCloud) and externally (AWS). Systems on the Intel intranet can access the endpoints below without requiring a proxy (DNS lookup points to internal resources). Systems outside Intel use the same endpoints, but resolve to AWS hosted services. </a:t>
            </a:r>
          </a:p>
          <a:p>
            <a:r>
              <a:rPr lang="en-US" sz="1400" dirty="0"/>
              <a:t>Access is working if you can fetch these documents:</a:t>
            </a:r>
          </a:p>
          <a:p>
            <a:r>
              <a:rPr lang="en-US" sz="1400" dirty="0">
                <a:hlinkClick r:id="rId2"/>
              </a:rPr>
              <a:t>https://c.telemetry.intel.com/health</a:t>
            </a:r>
            <a:r>
              <a:rPr lang="en-US" sz="1400" dirty="0"/>
              <a:t>  				You will see ok - #; e.g. “ok – 259463”</a:t>
            </a:r>
          </a:p>
          <a:p>
            <a:r>
              <a:rPr lang="en-US" sz="1400" dirty="0">
                <a:hlinkClick r:id="rId3"/>
              </a:rPr>
              <a:t>https://telemetry.intel.com/telemetry-policy/00000000-1111-2222-3333-444444444444/policy.json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https://sthree.intel.com/telemetry-policy/00000000-1111-2222-3333-444444444444/policy.json</a:t>
            </a:r>
            <a:r>
              <a:rPr lang="en-US" sz="14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25103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Design</a:t>
            </a:r>
            <a:br>
              <a:rPr lang="en-US" dirty="0"/>
            </a:br>
            <a:r>
              <a:rPr lang="en-US" sz="1500" i="1" dirty="0"/>
              <a:t>Guiding Principles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Simple &amp; Transparent</a:t>
            </a:r>
            <a:r>
              <a:rPr lang="en-US" dirty="0"/>
              <a:t> - Fire and forget API model that stays out of the way.</a:t>
            </a:r>
          </a:p>
          <a:p>
            <a:r>
              <a:rPr lang="en-US" b="1" dirty="0"/>
              <a:t>Store &amp; Forward</a:t>
            </a:r>
            <a:r>
              <a:rPr lang="en-US" dirty="0"/>
              <a:t> - Each API call stores a snippet of data to disk in (human readable </a:t>
            </a:r>
            <a:r>
              <a:rPr lang="en-US" dirty="0" err="1"/>
              <a:t>json</a:t>
            </a:r>
            <a:r>
              <a:rPr lang="en-US" dirty="0"/>
              <a:t> form). During upload the snippets are collected across all complete sessions and uploaded in one PUT. Intelligent handling of crashes, API abuse, etc.</a:t>
            </a:r>
          </a:p>
          <a:p>
            <a:r>
              <a:rPr lang="en-US" b="1" dirty="0"/>
              <a:t>Network IO</a:t>
            </a:r>
            <a:r>
              <a:rPr lang="en-US" dirty="0"/>
              <a:t>- Policy fetch and telemetry upload are in a separate executable that is executed periodically (scheduled task).</a:t>
            </a:r>
          </a:p>
          <a:p>
            <a:r>
              <a:rPr lang="en-US" b="1" dirty="0"/>
              <a:t>Policy</a:t>
            </a:r>
            <a:r>
              <a:rPr lang="en-US" dirty="0"/>
              <a:t> - Controls caching, retries, security,  see </a:t>
            </a:r>
            <a:r>
              <a:rPr lang="en-US" dirty="0">
                <a:hlinkClick r:id="rId2" action="ppaction://hlinksldjump"/>
              </a:rPr>
              <a:t>Policy Features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88864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r>
              <a:rPr lang="en-US" dirty="0"/>
              <a:t>Client (Windows)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SDK Redistributables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SDK .DLL + </a:t>
            </a:r>
            <a:r>
              <a:rPr lang="en-US" dirty="0" err="1"/>
              <a:t>Pinvoke</a:t>
            </a:r>
            <a:r>
              <a:rPr lang="en-US" dirty="0"/>
              <a:t> (.NET)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Consent UI + Control Panel</a:t>
            </a:r>
            <a:br>
              <a:rPr lang="en-US" dirty="0"/>
            </a:br>
            <a:r>
              <a:rPr lang="en-US" dirty="0"/>
              <a:t>(translated 34 languages)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C++, (VS 2013 Update 4)</a:t>
            </a:r>
          </a:p>
          <a:p>
            <a:pPr lvl="2">
              <a:spcBef>
                <a:spcPts val="600"/>
              </a:spcBef>
            </a:pPr>
            <a:r>
              <a:rPr lang="en-US" dirty="0" err="1"/>
              <a:t>Casablana</a:t>
            </a:r>
            <a:r>
              <a:rPr lang="en-US" dirty="0"/>
              <a:t> REST library</a:t>
            </a:r>
          </a:p>
          <a:p>
            <a:pPr lvl="2">
              <a:spcBef>
                <a:spcPts val="600"/>
              </a:spcBef>
            </a:pPr>
            <a:r>
              <a:rPr lang="en-US" dirty="0" err="1"/>
              <a:t>JsonCPP</a:t>
            </a:r>
            <a:r>
              <a:rPr lang="en-US" dirty="0"/>
              <a:t> library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C# </a:t>
            </a:r>
            <a:r>
              <a:rPr lang="en-US" dirty="0" err="1"/>
              <a:t>PInvoke</a:t>
            </a:r>
            <a:r>
              <a:rPr lang="en-US" dirty="0"/>
              <a:t> layer (3.5 or 4.5)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Wix</a:t>
            </a:r>
            <a:r>
              <a:rPr lang="en-US" dirty="0"/>
              <a:t> for installer (MSI + MSM)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Browser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JavaScript, </a:t>
            </a:r>
            <a:r>
              <a:rPr lang="en-US" dirty="0" err="1"/>
              <a:t>AngularJS</a:t>
            </a:r>
            <a:r>
              <a:rPr lang="en-US" dirty="0"/>
              <a:t>, Bootstrap CSS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Charting with D3/NVD3/Angular-NVD3</a:t>
            </a:r>
          </a:p>
          <a:p>
            <a:pPr lvl="2">
              <a:spcBef>
                <a:spcPts val="600"/>
              </a:spcBef>
            </a:pPr>
            <a:r>
              <a:rPr lang="en-US" dirty="0" err="1"/>
              <a:t>Misc</a:t>
            </a:r>
            <a:r>
              <a:rPr lang="en-US" dirty="0"/>
              <a:t> libraries (e.g. </a:t>
            </a:r>
            <a:r>
              <a:rPr lang="en-US" dirty="0" err="1"/>
              <a:t>lodash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Backend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Amazon AWS for all hosting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EC2, ELB, ASG, S3, SQS, VPC, PostgreSQL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Automated deployment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Go Language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163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18841"/>
            <a:ext cx="8228012" cy="3425825"/>
          </a:xfrm>
        </p:spPr>
        <p:txBody>
          <a:bodyPr>
            <a:normAutofit/>
          </a:bodyPr>
          <a:lstStyle/>
          <a:p>
            <a:r>
              <a:rPr lang="en-US" sz="1350" dirty="0"/>
              <a:t>Simple API*</a:t>
            </a:r>
          </a:p>
          <a:p>
            <a:pPr marL="342900">
              <a:spcBef>
                <a:spcPts val="450"/>
              </a:spcBef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42900">
              <a:spcBef>
                <a:spcPts val="450"/>
              </a:spcBef>
            </a:pP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Initialize(</a:t>
            </a:r>
            <a:r>
              <a:rPr lang="en-US" sz="1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app_version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, ... )</a:t>
            </a:r>
          </a:p>
          <a:p>
            <a:pPr marL="342900">
              <a:spcBef>
                <a:spcPts val="450"/>
              </a:spcBef>
            </a:pP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BeginSession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>
              <a:spcBef>
                <a:spcPts val="450"/>
              </a:spcBef>
            </a:pPr>
            <a:r>
              <a:rPr lang="en-US" sz="1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RecordEvent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(name, count, sum, </a:t>
            </a:r>
            <a:r>
              <a:rPr lang="en-US" sz="1000" b="1" i="1" dirty="0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optional </a:t>
            </a:r>
            <a:r>
              <a:rPr lang="en-US" sz="1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segment_kv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342900">
              <a:spcBef>
                <a:spcPts val="450"/>
              </a:spcBef>
            </a:pPr>
            <a:r>
              <a:rPr lang="en-US" sz="1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AttachFile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(name, </a:t>
            </a:r>
            <a:r>
              <a:rPr lang="en-US" sz="1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filepath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optional </a:t>
            </a:r>
            <a:r>
              <a:rPr lang="en-US" sz="1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segment_kv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342900">
              <a:spcBef>
                <a:spcPts val="450"/>
              </a:spcBef>
            </a:pPr>
            <a:r>
              <a:rPr lang="en-US" sz="1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b="1" dirty="0" err="1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EndSession</a:t>
            </a:r>
            <a:r>
              <a:rPr lang="en-US" sz="1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>
              <a:spcBef>
                <a:spcPts val="450"/>
              </a:spcBef>
            </a:pPr>
            <a:r>
              <a:rPr lang="en-US" sz="1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Flush()</a:t>
            </a:r>
          </a:p>
          <a:p>
            <a:pPr marL="342900">
              <a:spcBef>
                <a:spcPts val="450"/>
              </a:spcBef>
            </a:pPr>
            <a:r>
              <a:rPr lang="en-US" sz="1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Deinitalize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>
              <a:spcBef>
                <a:spcPts val="450"/>
              </a:spcBef>
            </a:pP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Upload(</a:t>
            </a:r>
            <a:r>
              <a:rPr lang="en-US" sz="1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tid,options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350" dirty="0"/>
              <a:t>Each session is captured in temporary storage on disk and uploaded in bulk with other sessions. </a:t>
            </a:r>
          </a:p>
          <a:p>
            <a:r>
              <a:rPr lang="en-US" sz="1350" dirty="0"/>
              <a:t>Telemetry data is uploaded to the REST endpoint over HTTPS.  Steps are taken to ensure the data is uploaded to a known endpoint. Much more than a wrapper around a REST API</a:t>
            </a:r>
          </a:p>
          <a:p>
            <a:r>
              <a:rPr lang="en-US" sz="1350" dirty="0"/>
              <a:t>Policy controls aging, upload attempts, max cache size, endpoints, security, etc.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795274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Model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/>
          <a:lstStyle/>
          <a:p>
            <a:r>
              <a:rPr lang="en-US" dirty="0"/>
              <a:t>Your Application Installer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Your app includes intel-ias2.dll in your local directory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32 bit and/or 64 bit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static build is recommended (no dynamic CRT dependency for install)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Your app includes Intel.Ias2-X.5.dll if using C#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Your app integrates w/ the merge module (</a:t>
            </a:r>
            <a:r>
              <a:rPr lang="en-US" dirty="0" err="1"/>
              <a:t>LanternRock.msm</a:t>
            </a:r>
            <a:r>
              <a:rPr lang="en-US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Installs the Scheduled Task to upload telemetry (runs lrio.exe)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Merge Module correctly reference counts the scheduled task when multiple products deploy w/ Lantern Rock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The newest lrio.exe will be installed; always major rev backward compatible.</a:t>
            </a:r>
          </a:p>
        </p:txBody>
      </p:sp>
    </p:spTree>
    <p:extLst>
      <p:ext uri="{BB962C8B-B14F-4D97-AF65-F5344CB8AC3E}">
        <p14:creationId xmlns:p14="http://schemas.microsoft.com/office/powerpoint/2010/main" val="226494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b="1" dirty="0"/>
              <a:t>Native</a:t>
            </a:r>
          </a:p>
          <a:p>
            <a:r>
              <a:rPr lang="en-US" dirty="0"/>
              <a:t>Implemented in C++. Compiled with VS2013 and distributed as a DLL. Binary is statically linked to the CRT. Upload component provided by an installer/merge module and runs as a scheduled task.</a:t>
            </a:r>
          </a:p>
          <a:p>
            <a:r>
              <a:rPr lang="en-US" b="1" dirty="0"/>
              <a:t>.NET</a:t>
            </a:r>
          </a:p>
          <a:p>
            <a:r>
              <a:rPr lang="en-US" dirty="0"/>
              <a:t>Implemented as a </a:t>
            </a:r>
            <a:r>
              <a:rPr lang="en-US" dirty="0" err="1"/>
              <a:t>PInvoke</a:t>
            </a:r>
            <a:r>
              <a:rPr lang="en-US" dirty="0"/>
              <a:t> layer on top of the native DLL. Distributed as ‘Any CPU’ with automatic selection/loading of the 32/64 bit library.</a:t>
            </a:r>
          </a:p>
          <a:p>
            <a:r>
              <a:rPr lang="en-US" b="1" dirty="0"/>
              <a:t>Android </a:t>
            </a:r>
          </a:p>
          <a:p>
            <a:r>
              <a:rPr lang="en-US" dirty="0"/>
              <a:t>Implemented in Java as a library</a:t>
            </a:r>
          </a:p>
        </p:txBody>
      </p:sp>
    </p:spTree>
    <p:extLst>
      <p:ext uri="{BB962C8B-B14F-4D97-AF65-F5344CB8AC3E}">
        <p14:creationId xmlns:p14="http://schemas.microsoft.com/office/powerpoint/2010/main" val="61337405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https://wiki.ith.intel.com/display/lr/Telemetry</a:t>
            </a:r>
            <a:endParaRPr lang="en-US" dirty="0"/>
          </a:p>
          <a:p>
            <a:r>
              <a:rPr lang="en-US" dirty="0" err="1"/>
              <a:t>RecordEvent</a:t>
            </a:r>
            <a:r>
              <a:rPr lang="en-US" dirty="0"/>
              <a:t>(..) produces a snippet of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613" y="1906981"/>
            <a:ext cx="45845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EventName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1394238341,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dictionary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"key1"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"value1"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"key2"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"value2"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111" y="3262929"/>
            <a:ext cx="868362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StructType</a:t>
            </a:r>
            <a:r>
              <a:rPr lang="en-US" sz="1100" dirty="0">
                <a:latin typeface="Consolas" panose="020B0609020204030204" pitchFamily="49" charset="0"/>
              </a:rPr>
              <a:t>([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StructField</a:t>
            </a:r>
            <a:r>
              <a:rPr lang="en-US" sz="1100" dirty="0">
                <a:latin typeface="Consolas" panose="020B0609020204030204" pitchFamily="49" charset="0"/>
              </a:rPr>
              <a:t>('</a:t>
            </a:r>
            <a:r>
              <a:rPr lang="en-US" sz="1100" dirty="0" err="1">
                <a:latin typeface="Consolas" panose="020B0609020204030204" pitchFamily="49" charset="0"/>
              </a:rPr>
              <a:t>ts</a:t>
            </a:r>
            <a:r>
              <a:rPr lang="en-US" sz="1100" dirty="0">
                <a:latin typeface="Consolas" panose="020B0609020204030204" pitchFamily="49" charset="0"/>
              </a:rPr>
              <a:t>', </a:t>
            </a:r>
            <a:r>
              <a:rPr lang="en-US" sz="1100" dirty="0" err="1">
                <a:latin typeface="Consolas" panose="020B0609020204030204" pitchFamily="49" charset="0"/>
              </a:rPr>
              <a:t>TimestampType</a:t>
            </a:r>
            <a:r>
              <a:rPr lang="en-US" sz="1100" dirty="0">
                <a:latin typeface="Consolas" panose="020B0609020204030204" pitchFamily="49" charset="0"/>
              </a:rPr>
              <a:t>(), True),                            // timestamp; UTC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StructField</a:t>
            </a:r>
            <a:r>
              <a:rPr lang="en-US" sz="1100" dirty="0">
                <a:latin typeface="Consolas" panose="020B0609020204030204" pitchFamily="49" charset="0"/>
              </a:rPr>
              <a:t>('type', </a:t>
            </a:r>
            <a:r>
              <a:rPr lang="en-US" sz="1100" dirty="0" err="1">
                <a:latin typeface="Consolas" panose="020B0609020204030204" pitchFamily="49" charset="0"/>
              </a:rPr>
              <a:t>StringType</a:t>
            </a:r>
            <a:r>
              <a:rPr lang="en-US" sz="1100" dirty="0">
                <a:latin typeface="Consolas" panose="020B0609020204030204" pitchFamily="49" charset="0"/>
              </a:rPr>
              <a:t>(), True),                             // event, session, attachment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StructField</a:t>
            </a:r>
            <a:r>
              <a:rPr lang="en-US" sz="1100" dirty="0">
                <a:latin typeface="Consolas" panose="020B0609020204030204" pitchFamily="49" charset="0"/>
              </a:rPr>
              <a:t>('name', </a:t>
            </a:r>
            <a:r>
              <a:rPr lang="en-US" sz="1100" dirty="0" err="1">
                <a:latin typeface="Consolas" panose="020B0609020204030204" pitchFamily="49" charset="0"/>
              </a:rPr>
              <a:t>StringType</a:t>
            </a:r>
            <a:r>
              <a:rPr lang="en-US" sz="1100" dirty="0">
                <a:latin typeface="Consolas" panose="020B0609020204030204" pitchFamily="49" charset="0"/>
              </a:rPr>
              <a:t>(), True),                             // event name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StructField</a:t>
            </a:r>
            <a:r>
              <a:rPr lang="en-US" sz="1100" dirty="0">
                <a:latin typeface="Consolas" panose="020B0609020204030204" pitchFamily="49" charset="0"/>
              </a:rPr>
              <a:t>('dimension', </a:t>
            </a:r>
            <a:r>
              <a:rPr lang="en-US" sz="1100" dirty="0" err="1">
                <a:latin typeface="Consolas" panose="020B0609020204030204" pitchFamily="49" charset="0"/>
              </a:rPr>
              <a:t>MapType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StringType</a:t>
            </a:r>
            <a:r>
              <a:rPr lang="en-US" sz="1100" dirty="0">
                <a:latin typeface="Consolas" panose="020B0609020204030204" pitchFamily="49" charset="0"/>
              </a:rPr>
              <a:t>(), </a:t>
            </a:r>
            <a:r>
              <a:rPr lang="en-US" sz="1100" dirty="0" err="1">
                <a:latin typeface="Consolas" panose="020B0609020204030204" pitchFamily="49" charset="0"/>
              </a:rPr>
              <a:t>StringType</a:t>
            </a:r>
            <a:r>
              <a:rPr lang="en-US" sz="1100" dirty="0">
                <a:latin typeface="Consolas" panose="020B0609020204030204" pitchFamily="49" charset="0"/>
              </a:rPr>
              <a:t>(), True)), // key=value strings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StructField</a:t>
            </a:r>
            <a:r>
              <a:rPr lang="en-US" sz="1100" dirty="0">
                <a:latin typeface="Consolas" panose="020B0609020204030204" pitchFamily="49" charset="0"/>
              </a:rPr>
              <a:t>('metric', </a:t>
            </a:r>
            <a:r>
              <a:rPr lang="en-US" sz="1100" dirty="0" err="1">
                <a:latin typeface="Consolas" panose="020B0609020204030204" pitchFamily="49" charset="0"/>
              </a:rPr>
              <a:t>MapType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StringType</a:t>
            </a:r>
            <a:r>
              <a:rPr lang="en-US" sz="1100" dirty="0">
                <a:latin typeface="Consolas" panose="020B0609020204030204" pitchFamily="49" charset="0"/>
              </a:rPr>
              <a:t>(), </a:t>
            </a:r>
            <a:r>
              <a:rPr lang="en-US" sz="1100" dirty="0" err="1">
                <a:latin typeface="Consolas" panose="020B0609020204030204" pitchFamily="49" charset="0"/>
              </a:rPr>
              <a:t>DoubleType</a:t>
            </a:r>
            <a:r>
              <a:rPr lang="en-US" sz="1100" dirty="0">
                <a:latin typeface="Consolas" panose="020B0609020204030204" pitchFamily="49" charset="0"/>
              </a:rPr>
              <a:t>(), True))     // key=value integers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24843211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b="1" dirty="0"/>
              <a:t>ETW</a:t>
            </a:r>
          </a:p>
          <a:p>
            <a:r>
              <a:rPr lang="en-US" sz="1200" dirty="0"/>
              <a:t>The SDK is instrumented with ETW (Event Tracing for Windows) output using </a:t>
            </a:r>
            <a:r>
              <a:rPr lang="en-US" sz="1200" dirty="0" err="1"/>
              <a:t>ETWWriteString</a:t>
            </a:r>
            <a:r>
              <a:rPr lang="en-US" sz="1200" dirty="0"/>
              <a:t>(…).  The trace.exe tool is included in the distribution. You may also use </a:t>
            </a:r>
            <a:r>
              <a:rPr lang="en-US" sz="1200" dirty="0" err="1"/>
              <a:t>logman</a:t>
            </a:r>
            <a:r>
              <a:rPr lang="en-US" sz="1200" dirty="0"/>
              <a:t> or setup ETW collectors on Windows.</a:t>
            </a:r>
          </a:p>
          <a:p>
            <a:r>
              <a:rPr lang="en-US" sz="1200" dirty="0"/>
              <a:t>The SDK uses GUID {8278A894-5875-4907-B3ED-FB3AC5F6FF6C}.</a:t>
            </a:r>
          </a:p>
          <a:p>
            <a:r>
              <a:rPr lang="en-US" sz="1200" dirty="0"/>
              <a:t>The uploader uses GUID {2EA5F16B-E281-4179-868B-77F8884A93F8}</a:t>
            </a:r>
          </a:p>
          <a:p>
            <a:endParaRPr lang="en-US" sz="1200" dirty="0"/>
          </a:p>
          <a:p>
            <a:r>
              <a:rPr lang="en-US" sz="1200" i="1" dirty="0"/>
              <a:t>As an aside, this is an awesome way to leave tracing in your code – we’ve been using this technique (and library) in various projects for 10+ years.  The library supports C++ and .NET on Windows.</a:t>
            </a:r>
          </a:p>
        </p:txBody>
      </p:sp>
    </p:spTree>
    <p:extLst>
      <p:ext uri="{BB962C8B-B14F-4D97-AF65-F5344CB8AC3E}">
        <p14:creationId xmlns:p14="http://schemas.microsoft.com/office/powerpoint/2010/main" val="234389607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Telemetry</a:t>
            </a:r>
            <a:br>
              <a:rPr lang="en-US" dirty="0"/>
            </a:br>
            <a:r>
              <a:rPr lang="en-US" sz="1500" i="1" dirty="0" err="1"/>
              <a:t>RecordEvent</a:t>
            </a:r>
            <a:r>
              <a:rPr lang="en-US" sz="1500" i="1" dirty="0"/>
              <a:t> API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</a:pP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RecordEvent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(name, count, sum)</a:t>
            </a:r>
          </a:p>
          <a:p>
            <a:pPr>
              <a:spcBef>
                <a:spcPts val="450"/>
              </a:spcBef>
            </a:pPr>
            <a:r>
              <a:rPr lang="en-US" sz="1200" dirty="0"/>
              <a:t>Captures a named event at a point in time. The event is time-stamped at the time of call. The caller specifies the count &gt;= 1 and optionally may specify a sum. </a:t>
            </a:r>
          </a:p>
          <a:p>
            <a:pPr>
              <a:spcBef>
                <a:spcPts val="450"/>
              </a:spcBef>
            </a:pPr>
            <a:r>
              <a:rPr lang="en-US" sz="1200" i="1" dirty="0"/>
              <a:t>Example: </a:t>
            </a:r>
            <a:r>
              <a:rPr lang="en-US" sz="1200" i="1" dirty="0" err="1"/>
              <a:t>RecordEvent</a:t>
            </a:r>
            <a:r>
              <a:rPr lang="en-US" sz="1200" i="1" dirty="0"/>
              <a:t>( “</a:t>
            </a:r>
            <a:r>
              <a:rPr lang="en-US" sz="1200" i="1" dirty="0" err="1"/>
              <a:t>VideoViewed</a:t>
            </a:r>
            <a:r>
              <a:rPr lang="en-US" sz="1200" i="1" dirty="0"/>
              <a:t>”, 1, 20.7) // record that a video was viewed for 20.7 seconds</a:t>
            </a:r>
          </a:p>
          <a:p>
            <a:pPr>
              <a:spcBef>
                <a:spcPts val="450"/>
              </a:spcBef>
            </a:pPr>
            <a:endParaRPr lang="en-US" sz="1200" dirty="0"/>
          </a:p>
          <a:p>
            <a:pPr>
              <a:spcBef>
                <a:spcPts val="450"/>
              </a:spcBef>
            </a:pP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RecordEvent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name, count, sum, </a:t>
            </a:r>
            <a:r>
              <a:rPr lang="en-US" u="sng" dirty="0" err="1">
                <a:latin typeface="Courier New" pitchFamily="49" charset="0"/>
                <a:cs typeface="Courier New" pitchFamily="49" charset="0"/>
              </a:rPr>
              <a:t>segment_kv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450"/>
              </a:spcBef>
            </a:pPr>
            <a:r>
              <a:rPr lang="en-US" sz="1200" dirty="0"/>
              <a:t>Same as above, but with an array of segmentation key/value pairs associated with the event.  These key/value pairs can be used during analysis to filter data.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50"/>
              </a:spcBef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i="1" dirty="0"/>
              <a:t>Example: </a:t>
            </a:r>
            <a:r>
              <a:rPr lang="en-US" sz="1200" i="1" dirty="0" err="1"/>
              <a:t>RecordEvent</a:t>
            </a:r>
            <a:r>
              <a:rPr lang="en-US" sz="1200" i="1" dirty="0"/>
              <a:t>( “</a:t>
            </a:r>
            <a:r>
              <a:rPr lang="en-US" sz="1200" i="1" dirty="0" err="1"/>
              <a:t>VideoViewed</a:t>
            </a:r>
            <a:r>
              <a:rPr lang="en-US" sz="1200" i="1" dirty="0"/>
              <a:t>”, 1, 20.7, {{“</a:t>
            </a:r>
            <a:r>
              <a:rPr lang="en-US" sz="1200" i="1" dirty="0" err="1"/>
              <a:t>VideoId</a:t>
            </a:r>
            <a:r>
              <a:rPr lang="en-US" sz="1200" i="1" dirty="0"/>
              <a:t>”, “sample”}, {“Resolution”, “1080p”}} ) // record that the sample video was viewed at 1080p for 20.7 seconds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3413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</p:spPr>
        <p:txBody>
          <a:bodyPr/>
          <a:lstStyle/>
          <a:p>
            <a:r>
              <a:rPr lang="en-US" dirty="0"/>
              <a:t>Have you interacted with a dialog like this?</a:t>
            </a:r>
            <a:br>
              <a:rPr lang="en-US" dirty="0"/>
            </a:br>
            <a:r>
              <a:rPr lang="en-US" sz="2400" i="1" dirty="0"/>
              <a:t>We build the solution to make telemetry possible.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495425"/>
            <a:ext cx="54483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8879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5580" y="743188"/>
            <a:ext cx="4900930" cy="325501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86803" y="1177528"/>
            <a:ext cx="4900930" cy="325501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258486" y="2213162"/>
            <a:ext cx="2724150" cy="24765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5727700" y="1921113"/>
            <a:ext cx="2724150" cy="13335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</p:spPr>
        <p:txBody>
          <a:bodyPr/>
          <a:lstStyle/>
          <a:p>
            <a:r>
              <a:rPr lang="en-US" dirty="0"/>
              <a:t>Consent Dialogs</a:t>
            </a:r>
          </a:p>
        </p:txBody>
      </p:sp>
    </p:spTree>
    <p:extLst>
      <p:ext uri="{BB962C8B-B14F-4D97-AF65-F5344CB8AC3E}">
        <p14:creationId xmlns:p14="http://schemas.microsoft.com/office/powerpoint/2010/main" val="145436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1" y="203757"/>
            <a:ext cx="8229600" cy="868680"/>
          </a:xfrm>
        </p:spPr>
        <p:txBody>
          <a:bodyPr/>
          <a:lstStyle/>
          <a:p>
            <a:r>
              <a:rPr lang="en-US" dirty="0"/>
              <a:t>Application Telemetry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31488" y="897660"/>
            <a:ext cx="4282337" cy="1985873"/>
          </a:xfrm>
        </p:spPr>
        <p:txBody>
          <a:bodyPr numCol="2">
            <a:normAutofit lnSpcReduction="10000"/>
          </a:bodyPr>
          <a:lstStyle/>
          <a:p>
            <a:pPr lvl="0">
              <a:spcBef>
                <a:spcPts val="0"/>
              </a:spcBef>
            </a:pPr>
            <a:r>
              <a:rPr lang="en-US" sz="1050" dirty="0"/>
              <a:t>CCG/IEG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WiDi 4/5/6 *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WiDi Compatibility Tool *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Intel Extreme Tuning Utility *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SDS Telemetry *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err="1"/>
              <a:t>Misc</a:t>
            </a:r>
            <a:r>
              <a:rPr lang="en-US" sz="1050" dirty="0"/>
              <a:t> internal tools</a:t>
            </a:r>
          </a:p>
          <a:p>
            <a:pPr lvl="0">
              <a:spcBef>
                <a:spcPts val="0"/>
              </a:spcBef>
            </a:pPr>
            <a:endParaRPr lang="en-US" sz="1050" dirty="0"/>
          </a:p>
          <a:p>
            <a:pPr lvl="0">
              <a:spcBef>
                <a:spcPts val="0"/>
              </a:spcBef>
            </a:pPr>
            <a:r>
              <a:rPr lang="en-US" sz="1050" dirty="0"/>
              <a:t>CCG/BCP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Intel Unite *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Small Business Advantage *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Intel Authenticate *</a:t>
            </a:r>
          </a:p>
          <a:p>
            <a:pPr lvl="0">
              <a:spcBef>
                <a:spcPts val="0"/>
              </a:spcBef>
            </a:pPr>
            <a:r>
              <a:rPr lang="en-US" sz="1050" dirty="0" err="1"/>
              <a:t>iCDG</a:t>
            </a:r>
            <a:endParaRPr lang="en-US" sz="105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Wireless Docking *</a:t>
            </a:r>
          </a:p>
          <a:p>
            <a:pPr lvl="0">
              <a:spcBef>
                <a:spcPts val="0"/>
              </a:spcBef>
            </a:pPr>
            <a:r>
              <a:rPr lang="en-US" sz="1050" dirty="0"/>
              <a:t>SSG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Intel Technology Access*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err="1"/>
              <a:t>RealSense</a:t>
            </a:r>
            <a:r>
              <a:rPr lang="en-US" sz="1050" dirty="0"/>
              <a:t> SDK &amp; Middleware*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Mobile Platform Monitor (MPM)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INDE development tools</a:t>
            </a:r>
          </a:p>
          <a:p>
            <a:pPr lvl="0">
              <a:spcBef>
                <a:spcPts val="0"/>
              </a:spcBef>
            </a:pPr>
            <a:endParaRPr lang="en-US" sz="1050" dirty="0"/>
          </a:p>
          <a:p>
            <a:pPr lvl="0">
              <a:spcBef>
                <a:spcPts val="0"/>
              </a:spcBef>
            </a:pPr>
            <a:r>
              <a:rPr lang="en-US" sz="1050" dirty="0"/>
              <a:t>VPG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Miracast User Mode Driver*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Graphics Control Panel</a:t>
            </a:r>
          </a:p>
          <a:p>
            <a:pPr lvl="1">
              <a:spcBef>
                <a:spcPts val="0"/>
              </a:spcBef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1050" dirty="0"/>
          </a:p>
          <a:p>
            <a:pPr marL="0" lvl="1" indent="0">
              <a:spcBef>
                <a:spcPts val="0"/>
              </a:spcBef>
              <a:buNone/>
            </a:pPr>
            <a:endParaRPr lang="en-US" sz="1050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sz="1050" dirty="0"/>
              <a:t>* Shipping Today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27000" y="4824387"/>
            <a:ext cx="3086100" cy="274637"/>
          </a:xfrm>
          <a:prstGeom prst="rect">
            <a:avLst/>
          </a:prstGeom>
        </p:spPr>
        <p:txBody>
          <a:bodyPr/>
          <a:lstStyle/>
          <a:p>
            <a:r>
              <a:rPr lang="en-US" sz="700" dirty="0"/>
              <a:t>Intel Confidential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36" y="3143096"/>
            <a:ext cx="8878951" cy="1549846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>
              <a:spcBef>
                <a:spcPts val="450"/>
              </a:spcBef>
            </a:pPr>
            <a:r>
              <a:rPr lang="en-US" sz="1100" dirty="0"/>
              <a:t>How loyal are our users?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How many users abandon the product? Why?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How frequently is feature X used? (and should I keep it)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Are we localizing the product for the right markets?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Are we tailoring products for the right markets?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Are we marketing to the right markets? Does it work?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What Manufacturer/SKUs are most popular?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Where do our products actually ship and get used?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Do the system configurations match arch. expectations?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Are products meeting key performance indicators?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How are our KPIs holding up in real world usage scenarios?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How often does feature/product X fail?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Do users successfully navigate multi-step UX flows?</a:t>
            </a:r>
          </a:p>
          <a:p>
            <a:pPr>
              <a:spcBef>
                <a:spcPts val="450"/>
              </a:spcBef>
            </a:pPr>
            <a:r>
              <a:rPr lang="en-US" sz="1100" dirty="0"/>
              <a:t>How quickly are users adopting new versions (OS, App, Updates)?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000" y="743188"/>
            <a:ext cx="4604488" cy="1895836"/>
          </a:xfrm>
          <a:prstGeom prst="rect">
            <a:avLst/>
          </a:prstGeom>
        </p:spPr>
        <p:txBody>
          <a:bodyPr wrap="square" numCol="1">
            <a:noAutofit/>
          </a:bodyPr>
          <a:lstStyle/>
          <a:p>
            <a:pPr>
              <a:spcBef>
                <a:spcPts val="300"/>
              </a:spcBef>
            </a:pPr>
            <a:r>
              <a:rPr lang="en-US" sz="1100" b="1" dirty="0">
                <a:solidFill>
                  <a:schemeClr val="tx2"/>
                </a:solidFill>
              </a:rPr>
              <a:t>Insights &amp; Actions Taken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2"/>
                </a:solidFill>
              </a:rPr>
              <a:t>RealSense</a:t>
            </a:r>
            <a:r>
              <a:rPr lang="en-US" sz="1100" dirty="0">
                <a:solidFill>
                  <a:schemeClr val="tx2"/>
                </a:solidFill>
              </a:rPr>
              <a:t> cut the Emotion API; the Voice API and Java were lowered in priority (lack of use).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SDS Telemetry monitors active/idle time; extending to identify outdated BKC usage and misconfigured systems.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WiDi identified 250+ </a:t>
            </a:r>
            <a:r>
              <a:rPr lang="en-US" sz="1100" dirty="0" err="1">
                <a:solidFill>
                  <a:schemeClr val="tx2"/>
                </a:solidFill>
              </a:rPr>
              <a:t>Manf</a:t>
            </a:r>
            <a:r>
              <a:rPr lang="en-US" sz="1100" dirty="0">
                <a:solidFill>
                  <a:schemeClr val="tx2"/>
                </a:solidFill>
              </a:rPr>
              <a:t>/Model/FW adapter combinations (so far); investigating certification impact. What % are certified?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Unite extending telemetry to measure feature usage/adoption to drive future product plans.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Intel Technology Access actively monitoring new releases for health.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XTU focusing on OS/</a:t>
            </a:r>
            <a:r>
              <a:rPr lang="en-US" sz="1100" dirty="0" err="1">
                <a:solidFill>
                  <a:schemeClr val="tx2"/>
                </a:solidFill>
              </a:rPr>
              <a:t>Configs</a:t>
            </a:r>
            <a:r>
              <a:rPr lang="en-US" sz="1100" dirty="0">
                <a:solidFill>
                  <a:schemeClr val="tx2"/>
                </a:solidFill>
              </a:rPr>
              <a:t> based on actual usage.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2101" y="4838198"/>
            <a:ext cx="7458773" cy="24622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Lantern Rock supports both real-world measurement and longitudinal studies</a:t>
            </a:r>
          </a:p>
        </p:txBody>
      </p:sp>
    </p:spTree>
    <p:extLst>
      <p:ext uri="{BB962C8B-B14F-4D97-AF65-F5344CB8AC3E}">
        <p14:creationId xmlns:p14="http://schemas.microsoft.com/office/powerpoint/2010/main" val="73452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 noGrp="1"/>
          </p:cNvGraphicFramePr>
          <p:nvPr/>
        </p:nvGraphicFramePr>
        <p:xfrm>
          <a:off x="0" y="1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663" y="4188995"/>
            <a:ext cx="890337" cy="954505"/>
          </a:xfrm>
          <a:prstGeom prst="rect">
            <a:avLst/>
          </a:prstGeom>
        </p:spPr>
      </p:pic>
      <p:sp>
        <p:nvSpPr>
          <p:cNvPr id="9" name="Line Callout 1 (No Border) 8"/>
          <p:cNvSpPr/>
          <p:nvPr/>
        </p:nvSpPr>
        <p:spPr bwMode="auto">
          <a:xfrm>
            <a:off x="1760119" y="1058193"/>
            <a:ext cx="1524000" cy="304800"/>
          </a:xfrm>
          <a:prstGeom prst="callout1">
            <a:avLst>
              <a:gd name="adj1" fmla="val 65625"/>
              <a:gd name="adj2" fmla="val 49792"/>
              <a:gd name="adj3" fmla="val 134374"/>
              <a:gd name="adj4" fmla="val -16557"/>
            </a:avLst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of WiDi Sessions</a:t>
            </a:r>
          </a:p>
        </p:txBody>
      </p:sp>
      <p:sp>
        <p:nvSpPr>
          <p:cNvPr id="10" name="Line Callout 1 (No Border) 9"/>
          <p:cNvSpPr/>
          <p:nvPr/>
        </p:nvSpPr>
        <p:spPr bwMode="auto">
          <a:xfrm>
            <a:off x="679031" y="2157746"/>
            <a:ext cx="1843088" cy="304800"/>
          </a:xfrm>
          <a:prstGeom prst="callout1">
            <a:avLst>
              <a:gd name="adj1" fmla="val 3125"/>
              <a:gd name="adj2" fmla="val 33039"/>
              <a:gd name="adj3" fmla="val -64968"/>
              <a:gd name="adj4" fmla="val 45991"/>
            </a:avLst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of Unique Users</a:t>
            </a:r>
          </a:p>
        </p:txBody>
      </p:sp>
    </p:spTree>
    <p:extLst>
      <p:ext uri="{BB962C8B-B14F-4D97-AF65-F5344CB8AC3E}">
        <p14:creationId xmlns:p14="http://schemas.microsoft.com/office/powerpoint/2010/main" val="180056287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</a:t>
            </a:r>
            <a:r>
              <a:rPr lang="en-US" dirty="0" err="1"/>
              <a:t>WiDi</a:t>
            </a:r>
            <a:r>
              <a:rPr lang="en-US" dirty="0"/>
              <a:t>/</a:t>
            </a:r>
            <a:r>
              <a:rPr lang="en-US" dirty="0" err="1"/>
              <a:t>Miracast</a:t>
            </a:r>
            <a:r>
              <a:rPr lang="en-US" dirty="0"/>
              <a:t> Analytics**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lvl="1" indent="-285750" font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How many </a:t>
            </a:r>
            <a:r>
              <a:rPr lang="en-US" sz="1400" dirty="0" err="1"/>
              <a:t>Miracast</a:t>
            </a:r>
            <a:r>
              <a:rPr lang="en-US" sz="1400" dirty="0"/>
              <a:t> sessions are established per day/month/year?</a:t>
            </a:r>
          </a:p>
          <a:p>
            <a:pPr marL="285750" lvl="1" indent="-285750" font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How long is the typical </a:t>
            </a:r>
            <a:r>
              <a:rPr lang="en-US" sz="1400" dirty="0" err="1"/>
              <a:t>Miracast</a:t>
            </a:r>
            <a:r>
              <a:rPr lang="en-US" sz="1400" dirty="0"/>
              <a:t> session?</a:t>
            </a:r>
          </a:p>
          <a:p>
            <a:pPr marL="285750" lvl="1" indent="-285750" font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How many users are regularly/actively using </a:t>
            </a:r>
            <a:r>
              <a:rPr lang="en-US" sz="1400" dirty="0" err="1"/>
              <a:t>Miracast</a:t>
            </a:r>
            <a:r>
              <a:rPr lang="en-US" sz="1400" dirty="0"/>
              <a:t>? (user loyalty/retention)</a:t>
            </a:r>
          </a:p>
          <a:p>
            <a:pPr marL="285750" lvl="1" indent="-285750" font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How many users have used </a:t>
            </a:r>
            <a:r>
              <a:rPr lang="en-US" sz="1400" dirty="0" err="1"/>
              <a:t>Miracast</a:t>
            </a:r>
            <a:r>
              <a:rPr lang="en-US" sz="1400" dirty="0"/>
              <a:t> in the last N days/months/…?</a:t>
            </a:r>
          </a:p>
          <a:p>
            <a:pPr marL="285750" lvl="1" indent="-285750" font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How many sessions does a user establish per day/week/month/…?</a:t>
            </a:r>
          </a:p>
          <a:p>
            <a:pPr marL="285750" lvl="1" indent="-285750" font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What time of day/week is a typical session? (weekday/weekend day/night)</a:t>
            </a:r>
          </a:p>
          <a:p>
            <a:pPr marL="285750" lvl="1" indent="-285750" font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What version(s) of Windows are most popular?</a:t>
            </a:r>
          </a:p>
          <a:p>
            <a:pPr marL="285750" lvl="1" indent="-285750" font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What CPU/Manufacturer/SKU combinations are most popular?</a:t>
            </a:r>
          </a:p>
          <a:p>
            <a:pPr marL="285750" lvl="1" indent="-285750" font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What language/locale is most popular?</a:t>
            </a:r>
          </a:p>
          <a:p>
            <a:pPr marL="285750" lvl="1" indent="-285750" font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What geos are most popular?</a:t>
            </a:r>
          </a:p>
          <a:p>
            <a:pPr marL="1191" lvl="1" indent="0" fontAlgn="ctr">
              <a:buNone/>
            </a:pPr>
            <a:r>
              <a:rPr lang="en-US" sz="1400" dirty="0"/>
              <a:t>** Analytics is capable of measuring data from the user base that has consented, has network connectivity to report telemetry and has not chosen to opt out.</a:t>
            </a:r>
          </a:p>
        </p:txBody>
      </p:sp>
    </p:spTree>
    <p:extLst>
      <p:ext uri="{BB962C8B-B14F-4D97-AF65-F5344CB8AC3E}">
        <p14:creationId xmlns:p14="http://schemas.microsoft.com/office/powerpoint/2010/main" val="1798151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54" y="45267"/>
            <a:ext cx="3550917" cy="482350"/>
          </a:xfrm>
        </p:spPr>
        <p:txBody>
          <a:bodyPr/>
          <a:lstStyle/>
          <a:p>
            <a:r>
              <a:rPr lang="en-US" dirty="0"/>
              <a:t>Data recording flow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86FD94-A144-4EA9-8843-084B88F42F8B}"/>
              </a:ext>
            </a:extLst>
          </p:cNvPr>
          <p:cNvGrpSpPr/>
          <p:nvPr/>
        </p:nvGrpSpPr>
        <p:grpSpPr>
          <a:xfrm>
            <a:off x="1038694" y="833047"/>
            <a:ext cx="7709066" cy="3727523"/>
            <a:chOff x="1038694" y="833047"/>
            <a:chExt cx="7709066" cy="372752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49E6C93-74FD-40D3-A567-A4CACF5CDF05}"/>
                </a:ext>
              </a:extLst>
            </p:cNvPr>
            <p:cNvGrpSpPr/>
            <p:nvPr/>
          </p:nvGrpSpPr>
          <p:grpSpPr>
            <a:xfrm>
              <a:off x="1038694" y="833047"/>
              <a:ext cx="7613766" cy="3727523"/>
              <a:chOff x="1038694" y="833047"/>
              <a:chExt cx="7613766" cy="37275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B438C0-2767-4A6C-BCA7-958B434142B2}"/>
                  </a:ext>
                </a:extLst>
              </p:cNvPr>
              <p:cNvSpPr/>
              <p:nvPr/>
            </p:nvSpPr>
            <p:spPr>
              <a:xfrm>
                <a:off x="1038694" y="833047"/>
                <a:ext cx="1437414" cy="39243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Application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B9420C-2AE0-4136-AFF3-F61BA74102C4}"/>
                  </a:ext>
                </a:extLst>
              </p:cNvPr>
              <p:cNvSpPr/>
              <p:nvPr/>
            </p:nvSpPr>
            <p:spPr>
              <a:xfrm>
                <a:off x="3394709" y="833047"/>
                <a:ext cx="1464795" cy="39242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LR SDK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04B598-F832-4093-ABC6-793CB2C56A62}"/>
                  </a:ext>
                </a:extLst>
              </p:cNvPr>
              <p:cNvSpPr/>
              <p:nvPr/>
            </p:nvSpPr>
            <p:spPr>
              <a:xfrm>
                <a:off x="5334002" y="1293495"/>
                <a:ext cx="1266190" cy="392430"/>
              </a:xfrm>
              <a:prstGeom prst="rect">
                <a:avLst/>
              </a:prstGeom>
              <a:pattFill prst="pct80">
                <a:fgClr>
                  <a:schemeClr val="tx2"/>
                </a:fgClr>
                <a:bgClr>
                  <a:schemeClr val="bg1"/>
                </a:bgClr>
              </a:patt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IO Thread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9D00C94-4DE5-43DA-8689-D9662925D77F}"/>
                  </a:ext>
                </a:extLst>
              </p:cNvPr>
              <p:cNvCxnSpPr>
                <a:cxnSpLocks/>
                <a:stCxn id="3" idx="2"/>
              </p:cNvCxnSpPr>
              <p:nvPr/>
            </p:nvCxnSpPr>
            <p:spPr>
              <a:xfrm>
                <a:off x="1757401" y="1225477"/>
                <a:ext cx="0" cy="3304613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743727F-68D9-4DBC-92D8-61F78B987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7106" y="1250000"/>
                <a:ext cx="0" cy="331057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4908300-A0AE-4C26-BC8D-22976F326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0591" y="1685925"/>
                <a:ext cx="0" cy="250656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lowchart: Punched Tape 11">
                <a:extLst>
                  <a:ext uri="{FF2B5EF4-FFF2-40B4-BE49-F238E27FC236}">
                    <a16:creationId xmlns:a16="http://schemas.microsoft.com/office/drawing/2014/main" id="{44407BF8-17BE-4450-BC04-A19C00EDE229}"/>
                  </a:ext>
                </a:extLst>
              </p:cNvPr>
              <p:cNvSpPr/>
              <p:nvPr/>
            </p:nvSpPr>
            <p:spPr>
              <a:xfrm>
                <a:off x="6861953" y="1890714"/>
                <a:ext cx="782951" cy="1574308"/>
              </a:xfrm>
              <a:prstGeom prst="flowChartPunchedTap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Telemetry files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450F407-C1EE-48E3-A646-84CFA6AA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8320" y="1470660"/>
                <a:ext cx="232878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8D255A-EF3A-42F1-AF80-B6A7D6C57D63}"/>
                  </a:ext>
                </a:extLst>
              </p:cNvPr>
              <p:cNvSpPr txBox="1"/>
              <p:nvPr/>
            </p:nvSpPr>
            <p:spPr>
              <a:xfrm>
                <a:off x="2675760" y="1288828"/>
                <a:ext cx="684390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003C71"/>
                    </a:solidFill>
                  </a:rPr>
                  <a:t>Initialize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71B6DB6-D761-4EE1-823B-B40CEFE0E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1293" y="1940071"/>
                <a:ext cx="2321172" cy="16601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573D9F-18FD-4C1A-967E-7E222FF8C089}"/>
                  </a:ext>
                </a:extLst>
              </p:cNvPr>
              <p:cNvSpPr txBox="1"/>
              <p:nvPr/>
            </p:nvSpPr>
            <p:spPr>
              <a:xfrm>
                <a:off x="2596680" y="1742590"/>
                <a:ext cx="898922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BeginSession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E339018-814B-4C69-9691-9CD3FA9655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6710" y="1585761"/>
                <a:ext cx="1176022" cy="138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66016B-F3A8-4712-8C76-05C905A6F3EA}"/>
                  </a:ext>
                </a:extLst>
              </p:cNvPr>
              <p:cNvSpPr txBox="1"/>
              <p:nvPr/>
            </p:nvSpPr>
            <p:spPr>
              <a:xfrm>
                <a:off x="4316252" y="1398910"/>
                <a:ext cx="87470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CreateThread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8F3A299-E493-41D4-A227-096D7A9672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1324" y="2126458"/>
                <a:ext cx="74285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F3B3EA-3096-4563-B356-C362ADE10B88}"/>
                  </a:ext>
                </a:extLst>
              </p:cNvPr>
              <p:cNvSpPr txBox="1"/>
              <p:nvPr/>
            </p:nvSpPr>
            <p:spPr>
              <a:xfrm>
                <a:off x="6054542" y="1925194"/>
                <a:ext cx="658288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CreateFile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12C402B-7922-4B9B-9F72-7A42AFFDE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4509" y="2326074"/>
                <a:ext cx="2321172" cy="16601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9C3A1F-53A8-47F6-A5E8-DF4E4817010B}"/>
                  </a:ext>
                </a:extLst>
              </p:cNvPr>
              <p:cNvSpPr txBox="1"/>
              <p:nvPr/>
            </p:nvSpPr>
            <p:spPr>
              <a:xfrm>
                <a:off x="2599896" y="2128593"/>
                <a:ext cx="898922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RecordEvent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C35878F-07A5-409A-B0F4-CCCEF0CBFD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68234" y="2444731"/>
                <a:ext cx="1766476" cy="6519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7375A3-E11C-4274-8CDD-C56F01AD573F}"/>
                  </a:ext>
                </a:extLst>
              </p:cNvPr>
              <p:cNvSpPr txBox="1"/>
              <p:nvPr/>
            </p:nvSpPr>
            <p:spPr>
              <a:xfrm>
                <a:off x="4785608" y="2257742"/>
                <a:ext cx="87470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QueueIO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D75E398-C51D-4B8B-BB66-9DD7F75D9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7483" y="2648731"/>
                <a:ext cx="2321172" cy="16601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723D548-ADF3-4C21-87BA-70A24F4BDB25}"/>
                  </a:ext>
                </a:extLst>
              </p:cNvPr>
              <p:cNvSpPr txBox="1"/>
              <p:nvPr/>
            </p:nvSpPr>
            <p:spPr>
              <a:xfrm>
                <a:off x="2592870" y="2451250"/>
                <a:ext cx="898922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AttachFile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00D49FD-68E8-4310-8053-8EBEC0BD8D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8828" y="2767388"/>
                <a:ext cx="1754452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4A0F36E-D9D1-4A76-B662-DC008F908966}"/>
                  </a:ext>
                </a:extLst>
              </p:cNvPr>
              <p:cNvSpPr txBox="1"/>
              <p:nvPr/>
            </p:nvSpPr>
            <p:spPr>
              <a:xfrm>
                <a:off x="4778582" y="2580399"/>
                <a:ext cx="87470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QueueIO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sp>
            <p:nvSpPr>
              <p:cNvPr id="67" name="Flowchart: Punched Tape 66">
                <a:extLst>
                  <a:ext uri="{FF2B5EF4-FFF2-40B4-BE49-F238E27FC236}">
                    <a16:creationId xmlns:a16="http://schemas.microsoft.com/office/drawing/2014/main" id="{5CA2F11D-F1F6-4C46-8B30-BBEA682DC4C4}"/>
                  </a:ext>
                </a:extLst>
              </p:cNvPr>
              <p:cNvSpPr/>
              <p:nvPr/>
            </p:nvSpPr>
            <p:spPr>
              <a:xfrm>
                <a:off x="7812353" y="1991016"/>
                <a:ext cx="840107" cy="1388454"/>
              </a:xfrm>
              <a:prstGeom prst="flowChartPunchedTap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Attachment files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5AA6F0B-7064-4162-94FB-F52CC1669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1324" y="2597131"/>
                <a:ext cx="790840" cy="1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310F406-28B7-476B-A8DC-1362AB1BB62C}"/>
                  </a:ext>
                </a:extLst>
              </p:cNvPr>
              <p:cNvSpPr txBox="1"/>
              <p:nvPr/>
            </p:nvSpPr>
            <p:spPr>
              <a:xfrm>
                <a:off x="6120576" y="2411122"/>
                <a:ext cx="612336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WriteFile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DEE7485-007F-40C4-A028-504D22FD3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31324" y="2865063"/>
                <a:ext cx="1769933" cy="18971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E0E2C6F-4850-41AB-91F0-D37CEF9D650A}"/>
                  </a:ext>
                </a:extLst>
              </p:cNvPr>
              <p:cNvSpPr txBox="1"/>
              <p:nvPr/>
            </p:nvSpPr>
            <p:spPr>
              <a:xfrm>
                <a:off x="6101526" y="2681632"/>
                <a:ext cx="612336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WriteFile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7EEC289-B515-4FDD-BCE8-86779F177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5103" y="3243091"/>
                <a:ext cx="2321172" cy="16601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F89AA0C-7CC5-41B0-8802-35DF519B7374}"/>
                  </a:ext>
                </a:extLst>
              </p:cNvPr>
              <p:cNvSpPr txBox="1"/>
              <p:nvPr/>
            </p:nvSpPr>
            <p:spPr>
              <a:xfrm>
                <a:off x="2600490" y="3045610"/>
                <a:ext cx="898922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EndSession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928F06E-C6ED-4C3E-B03A-BF319C537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1324" y="3429478"/>
                <a:ext cx="771790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196E27F-04C3-4F12-B896-308092354858}"/>
                  </a:ext>
                </a:extLst>
              </p:cNvPr>
              <p:cNvSpPr txBox="1"/>
              <p:nvPr/>
            </p:nvSpPr>
            <p:spPr>
              <a:xfrm>
                <a:off x="6135104" y="3260201"/>
                <a:ext cx="623412" cy="33855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003C71"/>
                    </a:solidFill>
                  </a:rPr>
                  <a:t>Flush</a:t>
                </a:r>
              </a:p>
              <a:p>
                <a:r>
                  <a:rPr lang="en-US" sz="1100" dirty="0" err="1">
                    <a:solidFill>
                      <a:srgbClr val="003C71"/>
                    </a:solidFill>
                  </a:rPr>
                  <a:t>CloseFile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7B50E99-C31E-434F-90EB-AEEF3B1007D5}"/>
                  </a:ext>
                </a:extLst>
              </p:cNvPr>
              <p:cNvCxnSpPr/>
              <p:nvPr/>
            </p:nvCxnSpPr>
            <p:spPr>
              <a:xfrm>
                <a:off x="2592870" y="2905285"/>
                <a:ext cx="767280" cy="0"/>
              </a:xfrm>
              <a:prstGeom prst="line">
                <a:avLst/>
              </a:prstGeom>
              <a:ln w="50800">
                <a:solidFill>
                  <a:schemeClr val="tx2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5EFE540-1CBE-4DF1-B826-C529FA1AC73D}"/>
                  </a:ext>
                </a:extLst>
              </p:cNvPr>
              <p:cNvCxnSpPr/>
              <p:nvPr/>
            </p:nvCxnSpPr>
            <p:spPr>
              <a:xfrm>
                <a:off x="4702320" y="2996725"/>
                <a:ext cx="767280" cy="0"/>
              </a:xfrm>
              <a:prstGeom prst="line">
                <a:avLst/>
              </a:prstGeom>
              <a:ln w="50800">
                <a:solidFill>
                  <a:schemeClr val="tx2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E295D8F-0633-4127-8658-7DB7588A5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500" y="3111198"/>
                <a:ext cx="565620" cy="0"/>
              </a:xfrm>
              <a:prstGeom prst="line">
                <a:avLst/>
              </a:prstGeom>
              <a:ln w="50800">
                <a:solidFill>
                  <a:schemeClr val="tx2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1560D14-044C-4099-99D3-25D3B73F5B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72044" y="1991015"/>
                <a:ext cx="1766476" cy="7171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5A245D1-BA5D-4810-BBBE-06B2078C542C}"/>
                  </a:ext>
                </a:extLst>
              </p:cNvPr>
              <p:cNvSpPr txBox="1"/>
              <p:nvPr/>
            </p:nvSpPr>
            <p:spPr>
              <a:xfrm>
                <a:off x="4789418" y="1795888"/>
                <a:ext cx="874705" cy="18620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QueueIO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9D92EB5-91CB-4CBE-A4C4-9B9DB15F59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0258" y="3319838"/>
                <a:ext cx="1754452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DDC484-1FC4-49A0-87C9-CD30AA177E57}"/>
                  </a:ext>
                </a:extLst>
              </p:cNvPr>
              <p:cNvSpPr txBox="1"/>
              <p:nvPr/>
            </p:nvSpPr>
            <p:spPr>
              <a:xfrm>
                <a:off x="4790012" y="3132849"/>
                <a:ext cx="87470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QueueIO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DC73DA2-5F6F-4561-9E64-B857664792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8320" y="3680141"/>
                <a:ext cx="232878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28C8E8-8A11-4103-BB31-B5389822F320}"/>
                  </a:ext>
                </a:extLst>
              </p:cNvPr>
              <p:cNvSpPr txBox="1"/>
              <p:nvPr/>
            </p:nvSpPr>
            <p:spPr>
              <a:xfrm>
                <a:off x="2641201" y="3498308"/>
                <a:ext cx="718949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Deinitialize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5FA4DFE-1AF3-4608-BBEC-92795298C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6710" y="3788209"/>
                <a:ext cx="1766476" cy="7171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08B020E-0BD4-4768-8788-83F86086CFCA}"/>
                  </a:ext>
                </a:extLst>
              </p:cNvPr>
              <p:cNvSpPr txBox="1"/>
              <p:nvPr/>
            </p:nvSpPr>
            <p:spPr>
              <a:xfrm>
                <a:off x="4844161" y="3605351"/>
                <a:ext cx="49577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003C71"/>
                    </a:solidFill>
                  </a:rPr>
                  <a:t>FlushIO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73F8148-D0F4-431C-8888-CBA9DDE6BA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4542" y="3667585"/>
                <a:ext cx="810879" cy="246874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ED00D7-2DC5-4D23-B562-C4FC1C46FDF8}"/>
                  </a:ext>
                </a:extLst>
              </p:cNvPr>
              <p:cNvSpPr txBox="1"/>
              <p:nvPr/>
            </p:nvSpPr>
            <p:spPr>
              <a:xfrm rot="20501093">
                <a:off x="6157746" y="3603180"/>
                <a:ext cx="707674" cy="33855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003C71"/>
                    </a:solidFill>
                  </a:rPr>
                  <a:t>Flush</a:t>
                </a:r>
              </a:p>
              <a:p>
                <a:r>
                  <a:rPr lang="en-US" sz="1100" dirty="0" err="1">
                    <a:solidFill>
                      <a:srgbClr val="003C71"/>
                    </a:solidFill>
                  </a:rPr>
                  <a:t>CloseFile</a:t>
                </a:r>
                <a:endParaRPr lang="en-US" sz="1100" dirty="0">
                  <a:solidFill>
                    <a:srgbClr val="003C71"/>
                  </a:solidFill>
                </a:endParaRPr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CEA5264E-AE22-44FD-8BC7-691797622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3383" y="4185321"/>
                <a:ext cx="1766476" cy="7171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63828F-5EE7-4A80-A8D4-5743788B5F31}"/>
                  </a:ext>
                </a:extLst>
              </p:cNvPr>
              <p:cNvSpPr txBox="1"/>
              <p:nvPr/>
            </p:nvSpPr>
            <p:spPr>
              <a:xfrm>
                <a:off x="4879333" y="4015126"/>
                <a:ext cx="495775" cy="33855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003C71"/>
                    </a:solidFill>
                  </a:rPr>
                  <a:t>Join</a:t>
                </a:r>
              </a:p>
              <a:p>
                <a:r>
                  <a:rPr lang="en-US" sz="1100" dirty="0">
                    <a:solidFill>
                      <a:srgbClr val="003C71"/>
                    </a:solidFill>
                  </a:rPr>
                  <a:t>Destroy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22DF88-83F5-4032-BE8D-2258B5698EE1}"/>
                </a:ext>
              </a:extLst>
            </p:cNvPr>
            <p:cNvSpPr/>
            <p:nvPr/>
          </p:nvSpPr>
          <p:spPr>
            <a:xfrm>
              <a:off x="6774180" y="1742590"/>
              <a:ext cx="1973580" cy="2152882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D66577-D970-4FB4-8D19-F018384DF7C0}"/>
                </a:ext>
              </a:extLst>
            </p:cNvPr>
            <p:cNvSpPr txBox="1"/>
            <p:nvPr/>
          </p:nvSpPr>
          <p:spPr>
            <a:xfrm>
              <a:off x="7532673" y="3687818"/>
              <a:ext cx="642805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data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51741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5868" r="24199" b="25109"/>
          <a:stretch/>
        </p:blipFill>
        <p:spPr>
          <a:xfrm>
            <a:off x="259307" y="0"/>
            <a:ext cx="8529852" cy="473307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67134" y="2715905"/>
            <a:ext cx="1197444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i="1" dirty="0">
                <a:solidFill>
                  <a:srgbClr val="003C71"/>
                </a:solidFill>
              </a:rPr>
              <a:t>OEM’s may disable</a:t>
            </a:r>
            <a:br>
              <a:rPr lang="en-US" sz="1100" i="1" dirty="0">
                <a:solidFill>
                  <a:srgbClr val="003C71"/>
                </a:solidFill>
              </a:rPr>
            </a:br>
            <a:r>
              <a:rPr lang="en-US" sz="1100" i="1" dirty="0">
                <a:solidFill>
                  <a:srgbClr val="003C71"/>
                </a:solidFill>
              </a:rPr>
              <a:t>telemetry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7134" y="1188676"/>
            <a:ext cx="1720023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i="1" dirty="0">
                <a:solidFill>
                  <a:srgbClr val="003C71"/>
                </a:solidFill>
              </a:rPr>
              <a:t>OEM Design Wins</a:t>
            </a:r>
            <a:br>
              <a:rPr lang="en-US" sz="1100" i="1" dirty="0">
                <a:solidFill>
                  <a:srgbClr val="003C71"/>
                </a:solidFill>
              </a:rPr>
            </a:br>
            <a:r>
              <a:rPr lang="en-US" sz="1100" i="1" dirty="0">
                <a:solidFill>
                  <a:srgbClr val="003C71"/>
                </a:solidFill>
              </a:rPr>
              <a:t>(ship w/ telemetry enabled)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532" y="4217157"/>
            <a:ext cx="1008289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</a:rPr>
              <a:t>Direct Downloads</a:t>
            </a:r>
            <a:br>
              <a:rPr lang="en-US" sz="900" i="1" dirty="0">
                <a:solidFill>
                  <a:schemeClr val="bg1"/>
                </a:solidFill>
              </a:rPr>
            </a:br>
            <a:r>
              <a:rPr lang="en-US" sz="900" i="1" dirty="0">
                <a:solidFill>
                  <a:schemeClr val="bg1"/>
                </a:solidFill>
              </a:rPr>
              <a:t>(telemetry enabled)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20184" y="2366539"/>
            <a:ext cx="1675139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i="1" dirty="0">
                <a:solidFill>
                  <a:srgbClr val="003C71"/>
                </a:solidFill>
              </a:rPr>
              <a:t>10 – 25% consumer opt-in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20184" y="4324879"/>
            <a:ext cx="1585370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i="1" dirty="0">
                <a:solidFill>
                  <a:srgbClr val="003C71"/>
                </a:solidFill>
              </a:rPr>
              <a:t>Large Enterprises may</a:t>
            </a:r>
            <a:br>
              <a:rPr lang="en-US" sz="1100" i="1" dirty="0">
                <a:solidFill>
                  <a:srgbClr val="003C71"/>
                </a:solidFill>
              </a:rPr>
            </a:br>
            <a:r>
              <a:rPr lang="en-US" sz="1100" i="1" dirty="0">
                <a:solidFill>
                  <a:srgbClr val="003C71"/>
                </a:solidFill>
              </a:rPr>
              <a:t>disable during reimaging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487" y="1970079"/>
            <a:ext cx="738985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</a:rPr>
              <a:t>Factory Install</a:t>
            </a:r>
          </a:p>
        </p:txBody>
      </p:sp>
      <p:sp>
        <p:nvSpPr>
          <p:cNvPr id="30" name="Oval 29"/>
          <p:cNvSpPr/>
          <p:nvPr/>
        </p:nvSpPr>
        <p:spPr>
          <a:xfrm>
            <a:off x="7024551" y="2039328"/>
            <a:ext cx="2119449" cy="117890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723428" y="2366539"/>
            <a:ext cx="971420" cy="5078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i="1" dirty="0">
                <a:solidFill>
                  <a:srgbClr val="003C71"/>
                </a:solidFill>
              </a:rPr>
              <a:t>The population</a:t>
            </a:r>
          </a:p>
          <a:p>
            <a:r>
              <a:rPr lang="en-US" sz="1100" i="1" dirty="0">
                <a:solidFill>
                  <a:srgbClr val="003C71"/>
                </a:solidFill>
              </a:rPr>
              <a:t>we may collect</a:t>
            </a:r>
            <a:br>
              <a:rPr lang="en-US" sz="1100" i="1" dirty="0">
                <a:solidFill>
                  <a:srgbClr val="003C71"/>
                </a:solidFill>
              </a:rPr>
            </a:br>
            <a:r>
              <a:rPr lang="en-US" sz="1100" i="1" dirty="0">
                <a:solidFill>
                  <a:srgbClr val="003C71"/>
                </a:solidFill>
              </a:rPr>
              <a:t>telemetry from.</a:t>
            </a:r>
          </a:p>
        </p:txBody>
      </p:sp>
    </p:spTree>
    <p:extLst>
      <p:ext uri="{BB962C8B-B14F-4D97-AF65-F5344CB8AC3E}">
        <p14:creationId xmlns:p14="http://schemas.microsoft.com/office/powerpoint/2010/main" val="34477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Readiness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2881" indent="-192881">
              <a:buFont typeface="Arial" panose="020B0604020202020204" pitchFamily="34" charset="0"/>
              <a:buChar char="•"/>
            </a:pPr>
            <a:r>
              <a:rPr lang="en-US" dirty="0"/>
              <a:t>Provide multiple opportunities to opt-in/out of telemetry at factory install, user/enterprise install or via deferred UI interaction. </a:t>
            </a:r>
          </a:p>
          <a:p>
            <a:pPr marL="192881" indent="-192881">
              <a:buFont typeface="Arial" panose="020B0604020202020204" pitchFamily="34" charset="0"/>
              <a:buChar char="•"/>
            </a:pPr>
            <a:r>
              <a:rPr lang="en-US" dirty="0"/>
              <a:t>Enterprise</a:t>
            </a:r>
          </a:p>
          <a:p>
            <a:pPr marL="297359" lvl="1" indent="-192881">
              <a:spcBef>
                <a:spcPts val="450"/>
              </a:spcBef>
              <a:buFontTx/>
              <a:buChar char="-"/>
            </a:pPr>
            <a:r>
              <a:rPr lang="en-US" sz="900" dirty="0"/>
              <a:t>Enable/Disable telemetry through installer flags during re-imaging [Intel or OEM supplied]</a:t>
            </a:r>
          </a:p>
          <a:p>
            <a:pPr marL="297359" lvl="1" indent="-192881">
              <a:spcBef>
                <a:spcPts val="450"/>
              </a:spcBef>
              <a:buFontTx/>
              <a:buChar char="-"/>
            </a:pPr>
            <a:r>
              <a:rPr lang="en-US" sz="900" dirty="0"/>
              <a:t>Disable telemetry through Enterprise Management Systems (SMS, Tivoli, GP, …) [need to document and publish]</a:t>
            </a:r>
          </a:p>
          <a:p>
            <a:pPr marL="297359" lvl="1" indent="-192881">
              <a:spcBef>
                <a:spcPts val="450"/>
              </a:spcBef>
              <a:buFontTx/>
              <a:buChar char="-"/>
            </a:pPr>
            <a:r>
              <a:rPr lang="en-US" sz="900" dirty="0"/>
              <a:t>Optionally Provision an ‘Enterprise ID’ (provided by Intel) to identify data from an enterprise customer</a:t>
            </a:r>
          </a:p>
          <a:p>
            <a:pPr marL="297359" lvl="1" indent="-192881">
              <a:spcBef>
                <a:spcPts val="450"/>
              </a:spcBef>
              <a:buFontTx/>
              <a:buChar char="-"/>
            </a:pPr>
            <a:r>
              <a:rPr lang="en-US" sz="900" dirty="0"/>
              <a:t>Lantern Rock (telemetry solution) comprehends Enterprise ability to proxy/inspect data</a:t>
            </a:r>
          </a:p>
          <a:p>
            <a:pPr marL="192881" indent="-192881">
              <a:buFont typeface="Arial" panose="020B0604020202020204" pitchFamily="34" charset="0"/>
              <a:buChar char="•"/>
            </a:pPr>
            <a:r>
              <a:rPr lang="en-US" dirty="0"/>
              <a:t>End-User</a:t>
            </a:r>
          </a:p>
          <a:p>
            <a:pPr marL="297359" lvl="1" indent="-192881">
              <a:spcBef>
                <a:spcPts val="450"/>
              </a:spcBef>
              <a:buFontTx/>
              <a:buChar char="-"/>
            </a:pPr>
            <a:r>
              <a:rPr lang="en-US" sz="900" dirty="0"/>
              <a:t>Gain consent during interactive install via EULA (end-user direct/upgrade scenarios)</a:t>
            </a:r>
          </a:p>
          <a:p>
            <a:pPr marL="297359" lvl="1" indent="-192881">
              <a:spcBef>
                <a:spcPts val="450"/>
              </a:spcBef>
              <a:buFontTx/>
              <a:buChar char="-"/>
            </a:pPr>
            <a:r>
              <a:rPr lang="en-US" sz="900" dirty="0"/>
              <a:t>Gain consent during first execution</a:t>
            </a:r>
          </a:p>
          <a:p>
            <a:pPr>
              <a:spcBef>
                <a:spcPts val="450"/>
              </a:spcBef>
            </a:pPr>
            <a:endParaRPr lang="en-US" sz="900" dirty="0"/>
          </a:p>
          <a:p>
            <a:pPr marL="192881" indent="-192881">
              <a:spcBef>
                <a:spcPts val="450"/>
              </a:spcBef>
              <a:buFontTx/>
              <a:buChar char="-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3356552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84710" y="671513"/>
            <a:ext cx="6171009" cy="376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7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A policy document provides for tuning of telemetry data collection policy, survivability and security.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Features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326580"/>
              </p:ext>
            </p:extLst>
          </p:nvPr>
        </p:nvGraphicFramePr>
        <p:xfrm>
          <a:off x="455613" y="1179686"/>
          <a:ext cx="8229599" cy="3284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3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4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Purpose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pitchFamily="49" charset="0"/>
                          <a:cs typeface="Courier New" pitchFamily="49" charset="0"/>
                        </a:rPr>
                        <a:t>policy_expiration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Days until the policy should be refreshed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pitchFamily="49" charset="0"/>
                          <a:cs typeface="Courier New" pitchFamily="49" charset="0"/>
                        </a:rPr>
                        <a:t>telemetry_max_cache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Max</a:t>
                      </a:r>
                      <a:r>
                        <a:rPr lang="en-US" sz="1100" baseline="0" dirty="0">
                          <a:latin typeface="Courier New" pitchFamily="49" charset="0"/>
                          <a:cs typeface="Courier New" pitchFamily="49" charset="0"/>
                        </a:rPr>
                        <a:t> size of stored telemetry data in megabytes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pitchFamily="49" charset="0"/>
                          <a:cs typeface="Courier New" pitchFamily="49" charset="0"/>
                        </a:rPr>
                        <a:t>session_max_age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Days to keep a session</a:t>
                      </a:r>
                      <a:r>
                        <a:rPr lang="en-US" sz="1100" baseline="0" dirty="0">
                          <a:latin typeface="Courier New" pitchFamily="49" charset="0"/>
                          <a:cs typeface="Courier New" pitchFamily="49" charset="0"/>
                        </a:rPr>
                        <a:t> until it is discarded if it cannot be uploaded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pitchFamily="49" charset="0"/>
                          <a:cs typeface="Courier New" pitchFamily="49" charset="0"/>
                        </a:rPr>
                        <a:t>session_min_upload_backoff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Days to wait</a:t>
                      </a:r>
                      <a:r>
                        <a:rPr lang="en-US" sz="1100" baseline="0" dirty="0">
                          <a:latin typeface="Courier New" pitchFamily="49" charset="0"/>
                          <a:cs typeface="Courier New" pitchFamily="49" charset="0"/>
                        </a:rPr>
                        <a:t> between upload attempts of a session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100" i="0" dirty="0" err="1">
                          <a:latin typeface="Courier New" pitchFamily="49" charset="0"/>
                          <a:cs typeface="Courier New" pitchFamily="49" charset="0"/>
                        </a:rPr>
                        <a:t>auth</a:t>
                      </a:r>
                      <a:endParaRPr lang="en-US" sz="11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see</a:t>
                      </a:r>
                      <a:r>
                        <a:rPr lang="en-US" sz="1100" i="0" baseline="0" dirty="0">
                          <a:latin typeface="Courier New" pitchFamily="49" charset="0"/>
                          <a:cs typeface="Courier New" pitchFamily="49" charset="0"/>
                        </a:rPr>
                        <a:t> policy</a:t>
                      </a:r>
                      <a:endParaRPr lang="en-US" sz="11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Contains the details necessary to securely upload to Intel</a:t>
                      </a:r>
                      <a:r>
                        <a:rPr lang="en-US" sz="1100" i="0" baseline="0" dirty="0">
                          <a:latin typeface="Courier New" pitchFamily="49" charset="0"/>
                          <a:cs typeface="Courier New" pitchFamily="49" charset="0"/>
                        </a:rPr>
                        <a:t> including </a:t>
                      </a: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protocol, host, fragment and whitelist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see policy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Contains the details necessary to securely upload to Intel</a:t>
                      </a:r>
                      <a:r>
                        <a:rPr lang="en-US" sz="1100" i="0" baseline="0" dirty="0">
                          <a:latin typeface="Courier New" pitchFamily="49" charset="0"/>
                          <a:cs typeface="Courier New" pitchFamily="49" charset="0"/>
                        </a:rPr>
                        <a:t> including </a:t>
                      </a: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protocol, host, fragment and whitelist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filters (future)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Ability</a:t>
                      </a:r>
                      <a:r>
                        <a:rPr lang="en-US" sz="1100" i="0" baseline="0" dirty="0">
                          <a:latin typeface="Courier New" pitchFamily="49" charset="0"/>
                          <a:cs typeface="Courier New" pitchFamily="49" charset="0"/>
                        </a:rPr>
                        <a:t> to filter out malformed event data after ship.</a:t>
                      </a:r>
                      <a:endParaRPr lang="en-US" sz="11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0289" y="4437460"/>
            <a:ext cx="4078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https://s3.amazonaws.com/telemetry-policy/policy.json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369074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5580" y="743188"/>
            <a:ext cx="4900930" cy="325501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86803" y="1177528"/>
            <a:ext cx="4900930" cy="325501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258486" y="2213162"/>
            <a:ext cx="2724150" cy="24765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5727700" y="1921113"/>
            <a:ext cx="2724150" cy="13335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</p:spPr>
        <p:txBody>
          <a:bodyPr/>
          <a:lstStyle/>
          <a:p>
            <a:r>
              <a:rPr lang="en-US" dirty="0"/>
              <a:t>Consent Dialogs</a:t>
            </a:r>
          </a:p>
        </p:txBody>
      </p:sp>
    </p:spTree>
    <p:extLst>
      <p:ext uri="{BB962C8B-B14F-4D97-AF65-F5344CB8AC3E}">
        <p14:creationId xmlns:p14="http://schemas.microsoft.com/office/powerpoint/2010/main" val="42305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757362"/>
            <a:ext cx="8229599" cy="36800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What about privacy?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We have a privacy plan/policy in place for the SDK that covers the default data. However, you must engage with the privacy office to determine any special requirements for your application.  For example: any additional data you collect via the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RecordEvent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API.</a:t>
            </a:r>
          </a:p>
          <a:p>
            <a:pPr>
              <a:spcBef>
                <a:spcPts val="0"/>
              </a:spcBef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How is this useful?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Collecting telemetry allows you to gain insights across the installed base of your application.  This is specifically targeted at telemetry you can capture about your application behavior and usage patterns.</a:t>
            </a:r>
          </a:p>
          <a:p>
            <a:pPr>
              <a:spcBef>
                <a:spcPts val="0"/>
              </a:spcBef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Who owns the data?</a:t>
            </a:r>
            <a:br>
              <a:rPr lang="en-US" sz="1050" b="1" dirty="0">
                <a:latin typeface="Courier New" pitchFamily="49" charset="0"/>
                <a:cs typeface="Courier New" pitchFamily="49" charset="0"/>
              </a:rPr>
            </a:br>
            <a:r>
              <a:rPr lang="en-US" sz="1050" dirty="0">
                <a:latin typeface="Courier New" pitchFamily="49" charset="0"/>
                <a:cs typeface="Courier New" pitchFamily="49" charset="0"/>
              </a:rPr>
              <a:t>Telemetry data is sent to Intel managed servers for internal use.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What does the policy provide?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A policy provides the ability to manage survivability (hosts changing,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ssl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certs changing), security and control telemetry behavior (see the slide on Policy).</a:t>
            </a:r>
          </a:p>
          <a:p>
            <a:pPr>
              <a:spcBef>
                <a:spcPts val="0"/>
              </a:spcBef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How are timestamps recorded?</a:t>
            </a:r>
            <a:br>
              <a:rPr lang="en-US" sz="1050" b="1" dirty="0">
                <a:latin typeface="Courier New" pitchFamily="49" charset="0"/>
                <a:cs typeface="Courier New" pitchFamily="49" charset="0"/>
              </a:rPr>
            </a:br>
            <a:r>
              <a:rPr lang="en-US" sz="1050" dirty="0">
                <a:latin typeface="Courier New" pitchFamily="49" charset="0"/>
                <a:cs typeface="Courier New" pitchFamily="49" charset="0"/>
              </a:rPr>
              <a:t>All timestamps are captured in epoch time normalized to UTC time.</a:t>
            </a:r>
          </a:p>
          <a:p>
            <a:pPr>
              <a:spcBef>
                <a:spcPts val="0"/>
              </a:spcBef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What about opt-in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opt-out?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The outcome of your privacy review will determine if you need user opt-in or opt-out at launch.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1692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https://encrypted-tbn3.gstatic.com/images?q=tbn:ANd9GcRx-9CjgQMpXq-Qe08v_7PNmzdvWijaYoYB2F-wy0SP6erCmDx_k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0"/>
          <a:stretch/>
        </p:blipFill>
        <p:spPr bwMode="auto">
          <a:xfrm>
            <a:off x="1163291" y="3045802"/>
            <a:ext cx="347306" cy="3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Rounded Rectangle 212"/>
          <p:cNvSpPr/>
          <p:nvPr/>
        </p:nvSpPr>
        <p:spPr bwMode="auto">
          <a:xfrm>
            <a:off x="6730416" y="456620"/>
            <a:ext cx="1132912" cy="2135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SW Opt Targets</a:t>
            </a:r>
          </a:p>
        </p:txBody>
      </p:sp>
      <p:sp>
        <p:nvSpPr>
          <p:cNvPr id="165" name="Rounded Rectangle 164"/>
          <p:cNvSpPr/>
          <p:nvPr/>
        </p:nvSpPr>
        <p:spPr bwMode="auto">
          <a:xfrm>
            <a:off x="6738486" y="679871"/>
            <a:ext cx="1132912" cy="2135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UX Personalization</a:t>
            </a:r>
          </a:p>
        </p:txBody>
      </p:sp>
      <p:sp>
        <p:nvSpPr>
          <p:cNvPr id="166" name="Rounded Rectangle 165"/>
          <p:cNvSpPr/>
          <p:nvPr/>
        </p:nvSpPr>
        <p:spPr bwMode="auto">
          <a:xfrm>
            <a:off x="6738486" y="900571"/>
            <a:ext cx="1132912" cy="2135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Usages</a:t>
            </a:r>
          </a:p>
        </p:txBody>
      </p:sp>
      <p:sp>
        <p:nvSpPr>
          <p:cNvPr id="167" name="Rounded Rectangle 166"/>
          <p:cNvSpPr/>
          <p:nvPr/>
        </p:nvSpPr>
        <p:spPr bwMode="auto">
          <a:xfrm>
            <a:off x="6738486" y="1121272"/>
            <a:ext cx="1132912" cy="213557"/>
          </a:xfrm>
          <a:prstGeom prst="roundRect">
            <a:avLst/>
          </a:prstGeom>
          <a:gradFill>
            <a:gsLst>
              <a:gs pos="0">
                <a:srgbClr val="E3FF96"/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Workflows</a:t>
            </a:r>
          </a:p>
        </p:txBody>
      </p:sp>
      <p:sp>
        <p:nvSpPr>
          <p:cNvPr id="168" name="Rounded Rectangle 167"/>
          <p:cNvSpPr/>
          <p:nvPr/>
        </p:nvSpPr>
        <p:spPr bwMode="auto">
          <a:xfrm>
            <a:off x="6738486" y="1341972"/>
            <a:ext cx="1132912" cy="2135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New Experiences</a:t>
            </a:r>
          </a:p>
        </p:txBody>
      </p:sp>
      <p:sp>
        <p:nvSpPr>
          <p:cNvPr id="169" name="Rounded Rectangle 168"/>
          <p:cNvSpPr/>
          <p:nvPr/>
        </p:nvSpPr>
        <p:spPr bwMode="auto">
          <a:xfrm>
            <a:off x="6738881" y="1561669"/>
            <a:ext cx="1132517" cy="213557"/>
          </a:xfrm>
          <a:prstGeom prst="roundRect">
            <a:avLst/>
          </a:prstGeom>
          <a:gradFill>
            <a:gsLst>
              <a:gs pos="0">
                <a:srgbClr val="E3FF96"/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UX Evaluation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7318106" y="2047514"/>
            <a:ext cx="18575" cy="131326"/>
            <a:chOff x="5357049" y="1478004"/>
            <a:chExt cx="35548" cy="213991"/>
          </a:xfrm>
          <a:solidFill>
            <a:srgbClr val="000000"/>
          </a:solidFill>
        </p:grpSpPr>
        <p:sp>
          <p:nvSpPr>
            <p:cNvPr id="171" name="Oval 170"/>
            <p:cNvSpPr/>
            <p:nvPr/>
          </p:nvSpPr>
          <p:spPr bwMode="auto">
            <a:xfrm>
              <a:off x="5357049" y="1478004"/>
              <a:ext cx="35548" cy="3554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675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5357049" y="1568272"/>
              <a:ext cx="35548" cy="3554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675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173" name="Oval 172"/>
            <p:cNvSpPr/>
            <p:nvPr/>
          </p:nvSpPr>
          <p:spPr bwMode="auto">
            <a:xfrm>
              <a:off x="5357049" y="1656447"/>
              <a:ext cx="35548" cy="3554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675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</p:grpSp>
      <p:sp>
        <p:nvSpPr>
          <p:cNvPr id="190" name="Rounded Rectangle 189"/>
          <p:cNvSpPr/>
          <p:nvPr/>
        </p:nvSpPr>
        <p:spPr bwMode="auto">
          <a:xfrm>
            <a:off x="6738881" y="1780675"/>
            <a:ext cx="1132517" cy="213557"/>
          </a:xfrm>
          <a:prstGeom prst="roundRect">
            <a:avLst/>
          </a:prstGeom>
          <a:gradFill>
            <a:gsLst>
              <a:gs pos="0">
                <a:srgbClr val="E3FF96"/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TMG </a:t>
            </a:r>
            <a:r>
              <a:rPr lang="en-US" sz="1050" b="1" dirty="0" err="1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QnR</a:t>
            </a:r>
            <a:endParaRPr lang="en-US" sz="1050" b="1" dirty="0">
              <a:solidFill>
                <a:srgbClr val="061922"/>
              </a:solidFill>
              <a:latin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63" name="Right Arrow 162"/>
          <p:cNvSpPr/>
          <p:nvPr/>
        </p:nvSpPr>
        <p:spPr bwMode="auto">
          <a:xfrm>
            <a:off x="5086351" y="806122"/>
            <a:ext cx="1660070" cy="60305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350" b="1" dirty="0">
              <a:solidFill>
                <a:srgbClr val="061922"/>
              </a:solidFill>
              <a:latin typeface="Neo Sans Intel" pitchFamily="34" charset="0"/>
              <a:cs typeface="Intel Clear" panose="020B0604020203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7874" y="99113"/>
            <a:ext cx="5209958" cy="351471"/>
          </a:xfrm>
        </p:spPr>
        <p:txBody>
          <a:bodyPr/>
          <a:lstStyle/>
          <a:p>
            <a:r>
              <a:rPr lang="en-US" dirty="0">
                <a:latin typeface="Neo Sans Intel" pitchFamily="34" charset="0"/>
              </a:rPr>
              <a:t>Collection Systems Across Intel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376522" y="2104435"/>
            <a:ext cx="1580146" cy="535961"/>
            <a:chOff x="428521" y="4844706"/>
            <a:chExt cx="2106861" cy="714614"/>
          </a:xfrm>
        </p:grpSpPr>
        <p:sp>
          <p:nvSpPr>
            <p:cNvPr id="114" name="Rounded Rectangle 113"/>
            <p:cNvSpPr/>
            <p:nvPr/>
          </p:nvSpPr>
          <p:spPr bwMode="auto">
            <a:xfrm>
              <a:off x="428521" y="4844706"/>
              <a:ext cx="2106861" cy="714614"/>
            </a:xfrm>
            <a:prstGeom prst="roundRect">
              <a:avLst>
                <a:gd name="adj" fmla="val 510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/>
              <a:r>
                <a:rPr lang="en-US" sz="1050" dirty="0">
                  <a:solidFill>
                    <a:srgbClr val="061922"/>
                  </a:solidFill>
                  <a:latin typeface="Neo Sans Intel" pitchFamily="34" charset="0"/>
                </a:rPr>
                <a:t>System</a:t>
              </a:r>
            </a:p>
            <a:p>
              <a:pPr eaLnBrk="0" hangingPunct="0"/>
              <a:r>
                <a:rPr lang="en-US" sz="1050" dirty="0">
                  <a:solidFill>
                    <a:srgbClr val="061922"/>
                  </a:solidFill>
                  <a:latin typeface="Neo Sans Intel" pitchFamily="34" charset="0"/>
                </a:rPr>
                <a:t>Telemetry</a:t>
              </a:r>
            </a:p>
          </p:txBody>
        </p:sp>
        <p:pic>
          <p:nvPicPr>
            <p:cNvPr id="115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9903"/>
            <a:stretch/>
          </p:blipFill>
          <p:spPr bwMode="auto">
            <a:xfrm>
              <a:off x="1548712" y="4968846"/>
              <a:ext cx="883188" cy="4648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</p:grpSp>
      <p:cxnSp>
        <p:nvCxnSpPr>
          <p:cNvPr id="116" name="Curved Connector 115"/>
          <p:cNvCxnSpPr>
            <a:stCxn id="114" idx="3"/>
            <a:endCxn id="117" idx="2"/>
          </p:cNvCxnSpPr>
          <p:nvPr/>
        </p:nvCxnSpPr>
        <p:spPr bwMode="auto">
          <a:xfrm>
            <a:off x="2956667" y="2372416"/>
            <a:ext cx="727193" cy="27668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rgbClr val="22428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3586014" y="2964573"/>
            <a:ext cx="17315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>
                <a:solidFill>
                  <a:srgbClr val="061922"/>
                </a:solidFill>
                <a:latin typeface="Neo Sans Intel" pitchFamily="34" charset="0"/>
              </a:rPr>
              <a:t>10s of Millions scaling up</a:t>
            </a:r>
          </a:p>
          <a:p>
            <a:pPr algn="ctr"/>
            <a:r>
              <a:rPr lang="en-US" sz="1050" i="1" dirty="0">
                <a:solidFill>
                  <a:srgbClr val="061922"/>
                </a:solidFill>
                <a:latin typeface="Neo Sans Intel" pitchFamily="34" charset="0"/>
              </a:rPr>
              <a:t>Potentially 100’s Millions 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27269" y="197517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rgbClr val="061922"/>
                </a:solidFill>
                <a:latin typeface="Neo Sans Intel" pitchFamily="34" charset="0"/>
              </a:rPr>
              <a:t>Intel Systems</a:t>
            </a:r>
          </a:p>
        </p:txBody>
      </p:sp>
      <p:cxnSp>
        <p:nvCxnSpPr>
          <p:cNvPr id="121" name="Curved Connector 120"/>
          <p:cNvCxnSpPr>
            <a:stCxn id="123" idx="3"/>
            <a:endCxn id="125" idx="2"/>
          </p:cNvCxnSpPr>
          <p:nvPr/>
        </p:nvCxnSpPr>
        <p:spPr bwMode="auto">
          <a:xfrm>
            <a:off x="2960816" y="1095244"/>
            <a:ext cx="773740" cy="416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rgbClr val="22428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2" name="Group 121"/>
          <p:cNvGrpSpPr/>
          <p:nvPr/>
        </p:nvGrpSpPr>
        <p:grpSpPr>
          <a:xfrm>
            <a:off x="1380670" y="788541"/>
            <a:ext cx="1580146" cy="613406"/>
            <a:chOff x="414531" y="3489667"/>
            <a:chExt cx="2106861" cy="817874"/>
          </a:xfrm>
        </p:grpSpPr>
        <p:sp>
          <p:nvSpPr>
            <p:cNvPr id="123" name="Rounded Rectangle 122"/>
            <p:cNvSpPr/>
            <p:nvPr/>
          </p:nvSpPr>
          <p:spPr bwMode="auto">
            <a:xfrm>
              <a:off x="414531" y="3489667"/>
              <a:ext cx="2106861" cy="817874"/>
            </a:xfrm>
            <a:prstGeom prst="roundRect">
              <a:avLst>
                <a:gd name="adj" fmla="val 510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eaLnBrk="0" hangingPunct="0"/>
              <a:r>
                <a:rPr lang="en-US" sz="1050" b="1" dirty="0">
                  <a:solidFill>
                    <a:srgbClr val="061922"/>
                  </a:solidFill>
                  <a:latin typeface="Neo Sans Intel" pitchFamily="34" charset="0"/>
                </a:rPr>
                <a:t>UX </a:t>
              </a:r>
            </a:p>
            <a:p>
              <a:pPr eaLnBrk="0" hangingPunct="0"/>
              <a:r>
                <a:rPr lang="en-US" sz="1050" b="1" dirty="0">
                  <a:solidFill>
                    <a:srgbClr val="061922"/>
                  </a:solidFill>
                  <a:latin typeface="Neo Sans Intel" pitchFamily="34" charset="0"/>
                </a:rPr>
                <a:t>Telemetry</a:t>
              </a:r>
            </a:p>
          </p:txBody>
        </p:sp>
        <p:pic>
          <p:nvPicPr>
            <p:cNvPr id="124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150" y="3633171"/>
              <a:ext cx="907348" cy="55372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2066" name="Group 2065"/>
          <p:cNvGrpSpPr/>
          <p:nvPr/>
        </p:nvGrpSpPr>
        <p:grpSpPr>
          <a:xfrm>
            <a:off x="3729788" y="728546"/>
            <a:ext cx="1537082" cy="816596"/>
            <a:chOff x="3449050" y="921864"/>
            <a:chExt cx="2049443" cy="1088795"/>
          </a:xfrm>
        </p:grpSpPr>
        <p:sp>
          <p:nvSpPr>
            <p:cNvPr id="125" name="Cloud 124"/>
            <p:cNvSpPr/>
            <p:nvPr/>
          </p:nvSpPr>
          <p:spPr bwMode="auto">
            <a:xfrm>
              <a:off x="3449050" y="921864"/>
              <a:ext cx="2049443" cy="1088795"/>
            </a:xfrm>
            <a:prstGeom prst="cloud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500" b="1" dirty="0">
                <a:solidFill>
                  <a:srgbClr val="061922"/>
                </a:solidFill>
                <a:latin typeface="Neo Sans Intel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926687" y="1095422"/>
              <a:ext cx="1094170" cy="741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Neo Sans Intel" pitchFamily="34" charset="0"/>
                </a:rPr>
                <a:t>Intel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3718523" y="1511279"/>
            <a:ext cx="1130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rgbClr val="061922"/>
                </a:solidFill>
                <a:latin typeface="Neo Sans Intel" pitchFamily="34" charset="0"/>
              </a:rPr>
              <a:t>100’s to 1,000’s</a:t>
            </a:r>
          </a:p>
        </p:txBody>
      </p:sp>
      <p:sp>
        <p:nvSpPr>
          <p:cNvPr id="132" name="Rounded Rectangle 131"/>
          <p:cNvSpPr/>
          <p:nvPr/>
        </p:nvSpPr>
        <p:spPr bwMode="auto">
          <a:xfrm>
            <a:off x="1389605" y="4078684"/>
            <a:ext cx="1504186" cy="368623"/>
          </a:xfrm>
          <a:prstGeom prst="roundRect">
            <a:avLst>
              <a:gd name="adj" fmla="val 510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en-US" sz="1050" dirty="0">
                <a:solidFill>
                  <a:srgbClr val="061922"/>
                </a:solidFill>
                <a:latin typeface="Neo Sans Intel" pitchFamily="34" charset="0"/>
              </a:rPr>
              <a:t>Web Apps</a:t>
            </a: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1389605" y="3283666"/>
            <a:ext cx="1504186" cy="353873"/>
          </a:xfrm>
          <a:prstGeom prst="roundRect">
            <a:avLst>
              <a:gd name="adj" fmla="val 510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en-US" sz="1050" dirty="0">
                <a:solidFill>
                  <a:srgbClr val="004280">
                    <a:lumMod val="50000"/>
                  </a:srgbClr>
                </a:solidFill>
                <a:latin typeface="Neo Sans Intel" pitchFamily="34" charset="0"/>
              </a:rPr>
              <a:t>Desktop Apps</a:t>
            </a: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1389605" y="3674812"/>
            <a:ext cx="1504186" cy="369979"/>
          </a:xfrm>
          <a:prstGeom prst="roundRect">
            <a:avLst>
              <a:gd name="adj" fmla="val 510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en-US" sz="1050" dirty="0">
                <a:solidFill>
                  <a:srgbClr val="004280">
                    <a:lumMod val="50000"/>
                  </a:srgbClr>
                </a:solidFill>
                <a:latin typeface="Neo Sans Intel" pitchFamily="34" charset="0"/>
              </a:rPr>
              <a:t>Mobile Apps</a:t>
            </a:r>
          </a:p>
        </p:txBody>
      </p:sp>
      <p:pic>
        <p:nvPicPr>
          <p:cNvPr id="135" name="Picture 4" descr="https://encrypted-tbn2.gstatic.com/images?q=tbn:ANd9GcS9rLCqB3PeyvwcAydyyiScZL7I1VZBkO7Gw1mlS3YCWHmiqdxU6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87" y="3760496"/>
            <a:ext cx="239528" cy="21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https://encrypted-tbn0.gstatic.com/images?q=tbn:ANd9GcSn3zGR51YkT7p8dN_TM1Hr1w5SkAj5jpY9AePXiWhAOzC4AXDJ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09" y="3768736"/>
            <a:ext cx="163976" cy="19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https://encrypted-tbn2.gstatic.com/images?q=tbn:ANd9GcSw4MAuW2-HIgRHb9qrDZ-ydE38EAYD4Ud3ooxGhrcw4kjL3wB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31" y="4154563"/>
            <a:ext cx="174713" cy="20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/>
          <p:cNvSpPr/>
          <p:nvPr/>
        </p:nvSpPr>
        <p:spPr>
          <a:xfrm>
            <a:off x="1389605" y="3038690"/>
            <a:ext cx="20297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1050" dirty="0">
                <a:solidFill>
                  <a:srgbClr val="061922"/>
                </a:solidFill>
                <a:latin typeface="Neo Sans Intel" pitchFamily="34" charset="0"/>
              </a:rPr>
              <a:t>Instrumented Intel Applications</a:t>
            </a:r>
          </a:p>
        </p:txBody>
      </p:sp>
      <p:pic>
        <p:nvPicPr>
          <p:cNvPr id="140" name="Picture 6" descr="https://encrypted-tbn1.gstatic.com/images?q=tbn:ANd9GcTZiwlcqh1oEXep1PBBtZLJ6BggfkyEYxlpypCCKWC7Ksr4fPwJ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55" y="4160425"/>
            <a:ext cx="218027" cy="21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Curved Connector 140"/>
          <p:cNvCxnSpPr>
            <a:stCxn id="134" idx="3"/>
            <a:endCxn id="145" idx="2"/>
          </p:cNvCxnSpPr>
          <p:nvPr/>
        </p:nvCxnSpPr>
        <p:spPr bwMode="auto">
          <a:xfrm>
            <a:off x="2893791" y="3859802"/>
            <a:ext cx="730618" cy="9763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rgbClr val="22428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Curved Connector 141"/>
          <p:cNvCxnSpPr>
            <a:stCxn id="133" idx="3"/>
            <a:endCxn id="145" idx="2"/>
          </p:cNvCxnSpPr>
          <p:nvPr/>
        </p:nvCxnSpPr>
        <p:spPr bwMode="auto">
          <a:xfrm>
            <a:off x="2893791" y="3460603"/>
            <a:ext cx="730618" cy="49683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rgbClr val="22428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3" name="Curved Connector 142"/>
          <p:cNvCxnSpPr>
            <a:stCxn id="132" idx="3"/>
            <a:endCxn id="145" idx="2"/>
          </p:cNvCxnSpPr>
          <p:nvPr/>
        </p:nvCxnSpPr>
        <p:spPr bwMode="auto">
          <a:xfrm flipV="1">
            <a:off x="2893791" y="3957433"/>
            <a:ext cx="730618" cy="30556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rgbClr val="22428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644988" y="4340555"/>
            <a:ext cx="15327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rgbClr val="061922"/>
                </a:solidFill>
                <a:latin typeface="Neo Sans Intel" pitchFamily="34" charset="0"/>
              </a:rPr>
              <a:t>10s to 100’s of Millions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5156723" y="909985"/>
            <a:ext cx="1487967" cy="4079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63" tIns="42863" rIns="42863" bIns="42863" numCol="1" spcCol="1270" anchor="ctr" anchorCtr="0">
            <a:noAutofit/>
          </a:bodyPr>
          <a:lstStyle/>
          <a:p>
            <a:pPr algn="ctr" defTabSz="500063">
              <a:lnSpc>
                <a:spcPct val="90000"/>
              </a:lnSpc>
              <a:spcAft>
                <a:spcPct val="35000"/>
              </a:spcAft>
            </a:pPr>
            <a:r>
              <a:rPr lang="en-US" sz="105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Neo Sans Intel" pitchFamily="34" charset="0"/>
              </a:rPr>
              <a:t>Analytics for UX</a:t>
            </a:r>
          </a:p>
        </p:txBody>
      </p:sp>
      <p:sp>
        <p:nvSpPr>
          <p:cNvPr id="175" name="Right Arrow 174"/>
          <p:cNvSpPr/>
          <p:nvPr/>
        </p:nvSpPr>
        <p:spPr bwMode="auto">
          <a:xfrm>
            <a:off x="5086350" y="2263447"/>
            <a:ext cx="1651210" cy="60305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350" b="1" dirty="0">
              <a:solidFill>
                <a:srgbClr val="061922"/>
              </a:solidFill>
              <a:latin typeface="Neo Sans Intel" pitchFamily="34" charset="0"/>
              <a:cs typeface="Intel Clear" panose="020B060402020302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216174" y="2367310"/>
            <a:ext cx="1414229" cy="4079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63" tIns="42863" rIns="42863" bIns="42863" numCol="1" spcCol="1270" anchor="ctr" anchorCtr="0">
            <a:noAutofit/>
          </a:bodyPr>
          <a:lstStyle/>
          <a:p>
            <a:pPr algn="ctr" defTabSz="500063">
              <a:lnSpc>
                <a:spcPct val="90000"/>
              </a:lnSpc>
              <a:spcAft>
                <a:spcPct val="35000"/>
              </a:spcAft>
            </a:pPr>
            <a:r>
              <a:rPr lang="en-US" sz="105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Neo Sans Intel" pitchFamily="34" charset="0"/>
              </a:rPr>
              <a:t>Analytics for Business</a:t>
            </a:r>
          </a:p>
        </p:txBody>
      </p:sp>
      <p:sp>
        <p:nvSpPr>
          <p:cNvPr id="188" name="Rounded Rectangle 187"/>
          <p:cNvSpPr/>
          <p:nvPr/>
        </p:nvSpPr>
        <p:spPr bwMode="auto">
          <a:xfrm>
            <a:off x="6746025" y="2253958"/>
            <a:ext cx="1132912" cy="2135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Recommendation</a:t>
            </a:r>
          </a:p>
        </p:txBody>
      </p:sp>
      <p:sp>
        <p:nvSpPr>
          <p:cNvPr id="189" name="Rounded Rectangle 188"/>
          <p:cNvSpPr/>
          <p:nvPr/>
        </p:nvSpPr>
        <p:spPr bwMode="auto">
          <a:xfrm>
            <a:off x="6746421" y="2475622"/>
            <a:ext cx="1132517" cy="2135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TMG </a:t>
            </a:r>
            <a:r>
              <a:rPr lang="en-US" sz="1050" b="1" dirty="0" err="1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QnR</a:t>
            </a:r>
            <a:endParaRPr lang="en-US" sz="1050" b="1" dirty="0">
              <a:solidFill>
                <a:srgbClr val="061922"/>
              </a:solidFill>
              <a:latin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92" name="Rounded Rectangle 191"/>
          <p:cNvSpPr/>
          <p:nvPr/>
        </p:nvSpPr>
        <p:spPr bwMode="auto">
          <a:xfrm>
            <a:off x="6744703" y="2689556"/>
            <a:ext cx="1132517" cy="2135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IA/OEM Planners</a:t>
            </a:r>
          </a:p>
        </p:txBody>
      </p:sp>
      <p:grpSp>
        <p:nvGrpSpPr>
          <p:cNvPr id="193" name="Group 192"/>
          <p:cNvGrpSpPr/>
          <p:nvPr/>
        </p:nvGrpSpPr>
        <p:grpSpPr>
          <a:xfrm>
            <a:off x="7329538" y="2976062"/>
            <a:ext cx="18575" cy="131326"/>
            <a:chOff x="5357049" y="1478004"/>
            <a:chExt cx="35548" cy="213991"/>
          </a:xfrm>
          <a:solidFill>
            <a:srgbClr val="000000"/>
          </a:solidFill>
        </p:grpSpPr>
        <p:sp>
          <p:nvSpPr>
            <p:cNvPr id="194" name="Oval 193"/>
            <p:cNvSpPr/>
            <p:nvPr/>
          </p:nvSpPr>
          <p:spPr bwMode="auto">
            <a:xfrm>
              <a:off x="5357049" y="1478004"/>
              <a:ext cx="35548" cy="3554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675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5357049" y="1568272"/>
              <a:ext cx="35548" cy="3554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675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196" name="Oval 195"/>
            <p:cNvSpPr/>
            <p:nvPr/>
          </p:nvSpPr>
          <p:spPr bwMode="auto">
            <a:xfrm>
              <a:off x="5357049" y="1656447"/>
              <a:ext cx="35548" cy="3554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675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</p:grpSp>
      <p:sp>
        <p:nvSpPr>
          <p:cNvPr id="199" name="Rounded Rectangle 198"/>
          <p:cNvSpPr/>
          <p:nvPr/>
        </p:nvSpPr>
        <p:spPr bwMode="auto">
          <a:xfrm>
            <a:off x="6738882" y="3569970"/>
            <a:ext cx="1132912" cy="2135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App/Feature Usage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7327393" y="4343400"/>
            <a:ext cx="18575" cy="131326"/>
            <a:chOff x="5357049" y="1478004"/>
            <a:chExt cx="35548" cy="213991"/>
          </a:xfrm>
          <a:solidFill>
            <a:srgbClr val="000000"/>
          </a:solidFill>
        </p:grpSpPr>
        <p:sp>
          <p:nvSpPr>
            <p:cNvPr id="203" name="Oval 202"/>
            <p:cNvSpPr/>
            <p:nvPr/>
          </p:nvSpPr>
          <p:spPr bwMode="auto">
            <a:xfrm>
              <a:off x="5357049" y="1478004"/>
              <a:ext cx="35548" cy="3554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675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204" name="Oval 203"/>
            <p:cNvSpPr/>
            <p:nvPr/>
          </p:nvSpPr>
          <p:spPr bwMode="auto">
            <a:xfrm>
              <a:off x="5357049" y="1568272"/>
              <a:ext cx="35548" cy="3554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675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205" name="Oval 204"/>
            <p:cNvSpPr/>
            <p:nvPr/>
          </p:nvSpPr>
          <p:spPr bwMode="auto">
            <a:xfrm>
              <a:off x="5357049" y="1656447"/>
              <a:ext cx="35548" cy="3554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675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</p:grpSp>
      <p:sp>
        <p:nvSpPr>
          <p:cNvPr id="206" name="Right Arrow 205"/>
          <p:cNvSpPr/>
          <p:nvPr/>
        </p:nvSpPr>
        <p:spPr bwMode="auto">
          <a:xfrm>
            <a:off x="5072063" y="3584750"/>
            <a:ext cx="1651210" cy="60305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350" b="1" dirty="0">
              <a:solidFill>
                <a:srgbClr val="061922"/>
              </a:solidFill>
              <a:latin typeface="Neo Sans Intel" pitchFamily="34" charset="0"/>
              <a:cs typeface="Intel Clear" panose="020B060402020302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128148" y="3688612"/>
            <a:ext cx="1595125" cy="4079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63" tIns="42863" rIns="42863" bIns="42863" numCol="1" spcCol="1270" anchor="ctr" anchorCtr="0">
            <a:noAutofit/>
          </a:bodyPr>
          <a:lstStyle/>
          <a:p>
            <a:pPr algn="ctr" defTabSz="500063">
              <a:lnSpc>
                <a:spcPct val="90000"/>
              </a:lnSpc>
              <a:spcAft>
                <a:spcPct val="35000"/>
              </a:spcAft>
            </a:pPr>
            <a:r>
              <a:rPr lang="en-US" sz="105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Neo Sans Intel" pitchFamily="34" charset="0"/>
              </a:rPr>
              <a:t>Analytics for Apps</a:t>
            </a:r>
          </a:p>
        </p:txBody>
      </p:sp>
      <p:grpSp>
        <p:nvGrpSpPr>
          <p:cNvPr id="2065" name="Group 2064"/>
          <p:cNvGrpSpPr/>
          <p:nvPr/>
        </p:nvGrpSpPr>
        <p:grpSpPr>
          <a:xfrm>
            <a:off x="3679093" y="2305004"/>
            <a:ext cx="1537082" cy="688183"/>
            <a:chOff x="3381456" y="2928558"/>
            <a:chExt cx="2049443" cy="917577"/>
          </a:xfrm>
        </p:grpSpPr>
        <p:sp>
          <p:nvSpPr>
            <p:cNvPr id="117" name="Cloud 116"/>
            <p:cNvSpPr/>
            <p:nvPr/>
          </p:nvSpPr>
          <p:spPr bwMode="auto">
            <a:xfrm>
              <a:off x="3381456" y="2928558"/>
              <a:ext cx="2049443" cy="917577"/>
            </a:xfrm>
            <a:prstGeom prst="cloud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500" b="1" dirty="0">
                <a:solidFill>
                  <a:srgbClr val="061922"/>
                </a:solidFill>
                <a:latin typeface="Neo Sans Intel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82944" y="3021993"/>
              <a:ext cx="1094170" cy="741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Neo Sans Intel" pitchFamily="34" charset="0"/>
                </a:rPr>
                <a:t>Intel / Partner</a:t>
              </a:r>
            </a:p>
          </p:txBody>
        </p:sp>
      </p:grpSp>
      <p:grpSp>
        <p:nvGrpSpPr>
          <p:cNvPr id="2067" name="Group 2066"/>
          <p:cNvGrpSpPr/>
          <p:nvPr/>
        </p:nvGrpSpPr>
        <p:grpSpPr>
          <a:xfrm>
            <a:off x="3619641" y="3549135"/>
            <a:ext cx="1537082" cy="816596"/>
            <a:chOff x="3302187" y="4682649"/>
            <a:chExt cx="2049443" cy="1088795"/>
          </a:xfrm>
        </p:grpSpPr>
        <p:sp>
          <p:nvSpPr>
            <p:cNvPr id="145" name="Cloud 144"/>
            <p:cNvSpPr/>
            <p:nvPr/>
          </p:nvSpPr>
          <p:spPr bwMode="auto">
            <a:xfrm>
              <a:off x="3302187" y="4682649"/>
              <a:ext cx="2049443" cy="1088795"/>
            </a:xfrm>
            <a:prstGeom prst="cloud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500" b="1" dirty="0">
                <a:solidFill>
                  <a:srgbClr val="061922"/>
                </a:solidFill>
                <a:latin typeface="Neo Sans Intel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779824" y="4856431"/>
              <a:ext cx="1094170" cy="741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Neo Sans Intel" pitchFamily="34" charset="0"/>
                </a:rPr>
                <a:t>Intel</a:t>
              </a:r>
            </a:p>
          </p:txBody>
        </p:sp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16" y="18949"/>
            <a:ext cx="821657" cy="43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0" name="Rounded Rectangle 199"/>
          <p:cNvSpPr/>
          <p:nvPr/>
        </p:nvSpPr>
        <p:spPr bwMode="auto">
          <a:xfrm>
            <a:off x="6739277" y="3791633"/>
            <a:ext cx="1132517" cy="2135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App Performance</a:t>
            </a: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6737560" y="4005568"/>
            <a:ext cx="1132517" cy="2135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50" b="1" dirty="0">
                <a:solidFill>
                  <a:srgbClr val="061922"/>
                </a:solidFill>
                <a:latin typeface="Intel Clear" panose="020B0604020203020204" pitchFamily="34" charset="0"/>
                <a:cs typeface="Intel Clear" panose="020B0604020203020204" pitchFamily="34" charset="0"/>
              </a:rPr>
              <a:t>User Retention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55" y="3326442"/>
            <a:ext cx="301102" cy="26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ounded Rectangle 83"/>
          <p:cNvSpPr/>
          <p:nvPr/>
        </p:nvSpPr>
        <p:spPr bwMode="auto">
          <a:xfrm rot="16200000">
            <a:off x="2548871" y="3681478"/>
            <a:ext cx="1177784" cy="353873"/>
          </a:xfrm>
          <a:prstGeom prst="roundRect">
            <a:avLst>
              <a:gd name="adj" fmla="val 510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050" dirty="0">
                <a:solidFill>
                  <a:srgbClr val="004280">
                    <a:lumMod val="50000"/>
                  </a:srgbClr>
                </a:solidFill>
                <a:latin typeface="Neo Sans Intel" pitchFamily="34" charset="0"/>
              </a:rPr>
              <a:t>Telemetry SDK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618" y="2268557"/>
            <a:ext cx="93256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e.g. DCA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618" y="3697845"/>
            <a:ext cx="1257860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e.g. Lantern Rock,</a:t>
            </a:r>
          </a:p>
          <a:p>
            <a:r>
              <a:rPr lang="en-US" sz="1100" dirty="0">
                <a:solidFill>
                  <a:srgbClr val="003C71"/>
                </a:solidFill>
              </a:rPr>
              <a:t>Phone Home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2446" y="1007349"/>
            <a:ext cx="932565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e.g. one-off studies</a:t>
            </a:r>
          </a:p>
        </p:txBody>
      </p:sp>
    </p:spTree>
    <p:extLst>
      <p:ext uri="{BB962C8B-B14F-4D97-AF65-F5344CB8AC3E}">
        <p14:creationId xmlns:p14="http://schemas.microsoft.com/office/powerpoint/2010/main" val="1121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90" grpId="0" animBg="1"/>
      <p:bldP spid="163" grpId="0" animBg="1"/>
      <p:bldP spid="119" grpId="0"/>
      <p:bldP spid="120" grpId="0"/>
      <p:bldP spid="127" grpId="0"/>
      <p:bldP spid="132" grpId="0" animBg="1"/>
      <p:bldP spid="133" grpId="0" animBg="1"/>
      <p:bldP spid="134" grpId="0" animBg="1"/>
      <p:bldP spid="138" grpId="0"/>
      <p:bldP spid="146" grpId="0"/>
      <p:bldP spid="174" grpId="0"/>
      <p:bldP spid="175" grpId="0" animBg="1"/>
      <p:bldP spid="186" grpId="0"/>
      <p:bldP spid="188" grpId="0" animBg="1"/>
      <p:bldP spid="189" grpId="0" animBg="1"/>
      <p:bldP spid="192" grpId="0" animBg="1"/>
      <p:bldP spid="199" grpId="0" animBg="1"/>
      <p:bldP spid="206" grpId="0" animBg="1"/>
      <p:bldP spid="207" grpId="0"/>
      <p:bldP spid="200" grpId="0" animBg="1"/>
      <p:bldP spid="201" grpId="0" animBg="1"/>
      <p:bldP spid="8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3" y="108425"/>
            <a:ext cx="3550917" cy="482350"/>
          </a:xfrm>
        </p:spPr>
        <p:txBody>
          <a:bodyPr>
            <a:normAutofit/>
          </a:bodyPr>
          <a:lstStyle/>
          <a:p>
            <a:r>
              <a:rPr lang="en-US" dirty="0"/>
              <a:t>Policy download flow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D84AF8-7454-49C1-B3DF-D71728D44209}"/>
              </a:ext>
            </a:extLst>
          </p:cNvPr>
          <p:cNvSpPr txBox="1"/>
          <p:nvPr/>
        </p:nvSpPr>
        <p:spPr>
          <a:xfrm>
            <a:off x="1752600" y="4575810"/>
            <a:ext cx="371897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Client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2AFB06-2DD3-493C-9EA9-A67E177D52E7}"/>
              </a:ext>
            </a:extLst>
          </p:cNvPr>
          <p:cNvSpPr txBox="1"/>
          <p:nvPr/>
        </p:nvSpPr>
        <p:spPr>
          <a:xfrm>
            <a:off x="5393842" y="4576035"/>
            <a:ext cx="378309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Cloud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A6AA86-B323-4513-956A-23CBFFA28592}"/>
              </a:ext>
            </a:extLst>
          </p:cNvPr>
          <p:cNvCxnSpPr>
            <a:cxnSpLocks/>
          </p:cNvCxnSpPr>
          <p:nvPr/>
        </p:nvCxnSpPr>
        <p:spPr>
          <a:xfrm>
            <a:off x="3371850" y="621030"/>
            <a:ext cx="0" cy="4135487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CB438C0-2767-4A6C-BCA7-958B434142B2}"/>
              </a:ext>
            </a:extLst>
          </p:cNvPr>
          <p:cNvSpPr/>
          <p:nvPr/>
        </p:nvSpPr>
        <p:spPr>
          <a:xfrm>
            <a:off x="1539239" y="756079"/>
            <a:ext cx="1200150" cy="432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9420C-2AE0-4136-AFF3-F61BA74102C4}"/>
              </a:ext>
            </a:extLst>
          </p:cNvPr>
          <p:cNvSpPr/>
          <p:nvPr/>
        </p:nvSpPr>
        <p:spPr>
          <a:xfrm>
            <a:off x="3931920" y="731521"/>
            <a:ext cx="1200150" cy="6857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D00C94-4DE5-43DA-8689-D9662925D77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139314" y="1188514"/>
            <a:ext cx="0" cy="308419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3727F-68D9-4DBC-92D8-61F78B987C55}"/>
              </a:ext>
            </a:extLst>
          </p:cNvPr>
          <p:cNvCxnSpPr>
            <a:cxnSpLocks/>
          </p:cNvCxnSpPr>
          <p:nvPr/>
        </p:nvCxnSpPr>
        <p:spPr>
          <a:xfrm>
            <a:off x="4514849" y="1411604"/>
            <a:ext cx="0" cy="308419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4E8E0888-8301-430F-B4B9-AF27EC3D4F54}"/>
              </a:ext>
            </a:extLst>
          </p:cNvPr>
          <p:cNvSpPr/>
          <p:nvPr/>
        </p:nvSpPr>
        <p:spPr>
          <a:xfrm>
            <a:off x="99600" y="2726323"/>
            <a:ext cx="645889" cy="599803"/>
          </a:xfrm>
          <a:prstGeom prst="flowChartPunchedTap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policy</a:t>
            </a:r>
          </a:p>
          <a:p>
            <a:pPr algn="ctr"/>
            <a:r>
              <a:rPr lang="en-US" sz="900" dirty="0"/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50F407-C1EE-48E3-A646-84CFA6AA4972}"/>
              </a:ext>
            </a:extLst>
          </p:cNvPr>
          <p:cNvCxnSpPr>
            <a:cxnSpLocks/>
          </p:cNvCxnSpPr>
          <p:nvPr/>
        </p:nvCxnSpPr>
        <p:spPr>
          <a:xfrm flipH="1" flipV="1">
            <a:off x="4514849" y="2194560"/>
            <a:ext cx="2274079" cy="762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8D255A-EF3A-42F1-AF80-B6A7D6C57D63}"/>
              </a:ext>
            </a:extLst>
          </p:cNvPr>
          <p:cNvSpPr txBox="1"/>
          <p:nvPr/>
        </p:nvSpPr>
        <p:spPr>
          <a:xfrm>
            <a:off x="5264928" y="2017663"/>
            <a:ext cx="972045" cy="2923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S3 cp</a:t>
            </a:r>
          </a:p>
          <a:p>
            <a:pPr algn="ctr"/>
            <a:r>
              <a:rPr lang="en-US" sz="800" dirty="0">
                <a:solidFill>
                  <a:srgbClr val="003C71"/>
                </a:solidFill>
              </a:rPr>
              <a:t>(https)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1B6DB6-D761-4EE1-823B-B40CEFE0E621}"/>
              </a:ext>
            </a:extLst>
          </p:cNvPr>
          <p:cNvCxnSpPr>
            <a:cxnSpLocks/>
          </p:cNvCxnSpPr>
          <p:nvPr/>
        </p:nvCxnSpPr>
        <p:spPr>
          <a:xfrm flipH="1">
            <a:off x="2139314" y="3854362"/>
            <a:ext cx="2345372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73D9F-18FD-4C1A-967E-7E222FF8C089}"/>
              </a:ext>
            </a:extLst>
          </p:cNvPr>
          <p:cNvSpPr txBox="1"/>
          <p:nvPr/>
        </p:nvSpPr>
        <p:spPr>
          <a:xfrm>
            <a:off x="2446093" y="3699772"/>
            <a:ext cx="1628863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https get </a:t>
            </a:r>
            <a:r>
              <a:rPr lang="en-US" sz="700" dirty="0">
                <a:solidFill>
                  <a:srgbClr val="003C71"/>
                </a:solidFill>
              </a:rPr>
              <a:t>(</a:t>
            </a:r>
            <a:r>
              <a:rPr lang="en-US" sz="700" dirty="0"/>
              <a:t>/telemetry-policy/&lt;</a:t>
            </a:r>
            <a:r>
              <a:rPr lang="en-US" sz="700" dirty="0" err="1"/>
              <a:t>tid</a:t>
            </a:r>
            <a:r>
              <a:rPr lang="en-US" sz="700" dirty="0"/>
              <a:t>&gt;)</a:t>
            </a:r>
          </a:p>
          <a:p>
            <a:pPr algn="ctr"/>
            <a:r>
              <a:rPr lang="en-US" sz="700" dirty="0"/>
              <a:t>(telemetry.intel.com)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203794-F3D8-46B7-8512-964A78089980}"/>
              </a:ext>
            </a:extLst>
          </p:cNvPr>
          <p:cNvSpPr/>
          <p:nvPr/>
        </p:nvSpPr>
        <p:spPr>
          <a:xfrm>
            <a:off x="6216651" y="750570"/>
            <a:ext cx="1200150" cy="4324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7342F5-B476-4568-8CE0-E2D2A1D1CFD3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816726" y="1183005"/>
            <a:ext cx="0" cy="320992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1585DC-D419-4C1F-B9B7-E82A45A71098}"/>
              </a:ext>
            </a:extLst>
          </p:cNvPr>
          <p:cNvCxnSpPr>
            <a:cxnSpLocks/>
          </p:cNvCxnSpPr>
          <p:nvPr/>
        </p:nvCxnSpPr>
        <p:spPr>
          <a:xfrm flipH="1" flipV="1">
            <a:off x="525780" y="3378689"/>
            <a:ext cx="1581714" cy="67324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194F3B93-BCD5-4746-9033-C4206BBB50D9}"/>
              </a:ext>
            </a:extLst>
          </p:cNvPr>
          <p:cNvSpPr/>
          <p:nvPr/>
        </p:nvSpPr>
        <p:spPr>
          <a:xfrm>
            <a:off x="6844669" y="1987129"/>
            <a:ext cx="663857" cy="73919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S3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policy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 bucket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020179FF-9FDF-4D9E-BEB2-2F1C22773D8B}"/>
              </a:ext>
            </a:extLst>
          </p:cNvPr>
          <p:cNvSpPr/>
          <p:nvPr/>
        </p:nvSpPr>
        <p:spPr>
          <a:xfrm>
            <a:off x="3861312" y="2115056"/>
            <a:ext cx="604502" cy="618888"/>
          </a:xfrm>
          <a:prstGeom prst="flowChartMagneticDisk">
            <a:avLst/>
          </a:prstGeom>
          <a:gradFill flip="none" rotWithShape="1">
            <a:gsLst>
              <a:gs pos="0">
                <a:srgbClr val="0071C5"/>
              </a:gs>
              <a:gs pos="24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cached</a:t>
            </a:r>
          </a:p>
          <a:p>
            <a:pPr algn="ctr"/>
            <a:r>
              <a:rPr lang="en-US" sz="900" dirty="0"/>
              <a:t>policy files</a:t>
            </a:r>
          </a:p>
          <a:p>
            <a:pPr algn="ctr"/>
            <a:endParaRPr lang="en-US" sz="900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2CC5AFCD-447A-4B9B-A010-D55818BB1171}"/>
              </a:ext>
            </a:extLst>
          </p:cNvPr>
          <p:cNvSpPr/>
          <p:nvPr/>
        </p:nvSpPr>
        <p:spPr>
          <a:xfrm rot="10800000" flipH="1">
            <a:off x="4293587" y="2033258"/>
            <a:ext cx="565648" cy="412416"/>
          </a:xfrm>
          <a:prstGeom prst="arc">
            <a:avLst>
              <a:gd name="adj1" fmla="val 15176322"/>
              <a:gd name="adj2" fmla="val 5914496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F07E76-97B4-4075-88B3-40016387D732}"/>
              </a:ext>
            </a:extLst>
          </p:cNvPr>
          <p:cNvSpPr txBox="1"/>
          <p:nvPr/>
        </p:nvSpPr>
        <p:spPr>
          <a:xfrm>
            <a:off x="4567099" y="2239780"/>
            <a:ext cx="291747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start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up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8929BC-2B87-4830-A3E7-7260B3F3C615}"/>
              </a:ext>
            </a:extLst>
          </p:cNvPr>
          <p:cNvCxnSpPr>
            <a:cxnSpLocks/>
          </p:cNvCxnSpPr>
          <p:nvPr/>
        </p:nvCxnSpPr>
        <p:spPr>
          <a:xfrm flipH="1" flipV="1">
            <a:off x="4514849" y="2633535"/>
            <a:ext cx="2274079" cy="762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CD8F3F-CC41-4805-92E1-F8A8AD2CEDD6}"/>
              </a:ext>
            </a:extLst>
          </p:cNvPr>
          <p:cNvSpPr txBox="1"/>
          <p:nvPr/>
        </p:nvSpPr>
        <p:spPr>
          <a:xfrm>
            <a:off x="5264928" y="2456638"/>
            <a:ext cx="972045" cy="2923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S3 sync</a:t>
            </a:r>
          </a:p>
          <a:p>
            <a:pPr algn="ctr"/>
            <a:r>
              <a:rPr lang="en-US" sz="800" dirty="0">
                <a:solidFill>
                  <a:srgbClr val="003C71"/>
                </a:solidFill>
              </a:rPr>
              <a:t>(https)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868BFB-24A6-4492-81E2-6DE1163F77C0}"/>
              </a:ext>
            </a:extLst>
          </p:cNvPr>
          <p:cNvCxnSpPr>
            <a:cxnSpLocks/>
          </p:cNvCxnSpPr>
          <p:nvPr/>
        </p:nvCxnSpPr>
        <p:spPr>
          <a:xfrm>
            <a:off x="5459729" y="2396490"/>
            <a:ext cx="594078" cy="0"/>
          </a:xfrm>
          <a:prstGeom prst="line">
            <a:avLst/>
          </a:prstGeom>
          <a:ln w="50800">
            <a:solidFill>
              <a:schemeClr val="accent5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AE5934-D530-4B1D-837E-C09534B27137}"/>
              </a:ext>
            </a:extLst>
          </p:cNvPr>
          <p:cNvCxnSpPr>
            <a:cxnSpLocks/>
          </p:cNvCxnSpPr>
          <p:nvPr/>
        </p:nvCxnSpPr>
        <p:spPr>
          <a:xfrm flipH="1">
            <a:off x="803910" y="2910840"/>
            <a:ext cx="128777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1B08F07-B25B-478A-8957-3D0B406336BF}"/>
              </a:ext>
            </a:extLst>
          </p:cNvPr>
          <p:cNvSpPr txBox="1"/>
          <p:nvPr/>
        </p:nvSpPr>
        <p:spPr>
          <a:xfrm>
            <a:off x="1299206" y="2726323"/>
            <a:ext cx="28693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read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4D1E0E14-4C26-4640-9852-724ED47138CE}"/>
              </a:ext>
            </a:extLst>
          </p:cNvPr>
          <p:cNvSpPr/>
          <p:nvPr/>
        </p:nvSpPr>
        <p:spPr>
          <a:xfrm rot="10800000">
            <a:off x="1722784" y="3023582"/>
            <a:ext cx="643509" cy="480678"/>
          </a:xfrm>
          <a:prstGeom prst="arc">
            <a:avLst>
              <a:gd name="adj1" fmla="val 15571521"/>
              <a:gd name="adj2" fmla="val 5914496"/>
            </a:avLst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726A56-7D29-4DCC-9C5A-0C19B1419CBC}"/>
              </a:ext>
            </a:extLst>
          </p:cNvPr>
          <p:cNvSpPr txBox="1"/>
          <p:nvPr/>
        </p:nvSpPr>
        <p:spPr>
          <a:xfrm>
            <a:off x="1498345" y="3076145"/>
            <a:ext cx="461665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check</a:t>
            </a:r>
          </a:p>
          <a:p>
            <a:r>
              <a:rPr lang="en-US" sz="1100" dirty="0">
                <a:solidFill>
                  <a:srgbClr val="003C71"/>
                </a:solidFill>
              </a:rPr>
              <a:t>validity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9FA615-5018-46C1-B2C4-EE524C38B98B}"/>
              </a:ext>
            </a:extLst>
          </p:cNvPr>
          <p:cNvSpPr txBox="1"/>
          <p:nvPr/>
        </p:nvSpPr>
        <p:spPr>
          <a:xfrm>
            <a:off x="1829205" y="3494762"/>
            <a:ext cx="477695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expired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00C9C7-535E-4BB0-85EB-8331939B5934}"/>
              </a:ext>
            </a:extLst>
          </p:cNvPr>
          <p:cNvSpPr txBox="1"/>
          <p:nvPr/>
        </p:nvSpPr>
        <p:spPr>
          <a:xfrm rot="1442282">
            <a:off x="1194775" y="3577556"/>
            <a:ext cx="395856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write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7B2058-F49C-4EB7-B703-EF3B7673BA36}"/>
              </a:ext>
            </a:extLst>
          </p:cNvPr>
          <p:cNvSpPr/>
          <p:nvPr/>
        </p:nvSpPr>
        <p:spPr>
          <a:xfrm>
            <a:off x="7763511" y="749618"/>
            <a:ext cx="1200150" cy="4324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 Admin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7057DE-22CC-47D5-A205-8F91BDFEC1E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8363586" y="1182053"/>
            <a:ext cx="0" cy="320992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4BD23F-6E75-4FEB-9D72-7DDB8261FC31}"/>
              </a:ext>
            </a:extLst>
          </p:cNvPr>
          <p:cNvCxnSpPr>
            <a:cxnSpLocks/>
          </p:cNvCxnSpPr>
          <p:nvPr/>
        </p:nvCxnSpPr>
        <p:spPr>
          <a:xfrm>
            <a:off x="7566660" y="590775"/>
            <a:ext cx="0" cy="4135487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CDE10881-D16B-49D3-8D96-24FD0B4F83B7}"/>
              </a:ext>
            </a:extLst>
          </p:cNvPr>
          <p:cNvSpPr/>
          <p:nvPr/>
        </p:nvSpPr>
        <p:spPr>
          <a:xfrm rot="10800000" flipH="1">
            <a:off x="8144011" y="1301738"/>
            <a:ext cx="565648" cy="412416"/>
          </a:xfrm>
          <a:prstGeom prst="arc">
            <a:avLst>
              <a:gd name="adj1" fmla="val 15176322"/>
              <a:gd name="adj2" fmla="val 5914496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7EE1AD-9792-4CB8-9220-7251C7B333DB}"/>
              </a:ext>
            </a:extLst>
          </p:cNvPr>
          <p:cNvSpPr txBox="1"/>
          <p:nvPr/>
        </p:nvSpPr>
        <p:spPr>
          <a:xfrm>
            <a:off x="7827433" y="1338669"/>
            <a:ext cx="673950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provision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policy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D7F692-F92F-47E7-B499-64E468669541}"/>
              </a:ext>
            </a:extLst>
          </p:cNvPr>
          <p:cNvCxnSpPr>
            <a:cxnSpLocks/>
          </p:cNvCxnSpPr>
          <p:nvPr/>
        </p:nvCxnSpPr>
        <p:spPr>
          <a:xfrm flipH="1">
            <a:off x="6816582" y="1902172"/>
            <a:ext cx="1547004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3A64D3-158A-40A5-9243-7187F6F42920}"/>
              </a:ext>
            </a:extLst>
          </p:cNvPr>
          <p:cNvSpPr txBox="1"/>
          <p:nvPr/>
        </p:nvSpPr>
        <p:spPr>
          <a:xfrm>
            <a:off x="7127629" y="1725275"/>
            <a:ext cx="972045" cy="2923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S3 sync</a:t>
            </a:r>
          </a:p>
          <a:p>
            <a:pPr algn="ctr"/>
            <a:r>
              <a:rPr lang="en-US" sz="800" dirty="0">
                <a:solidFill>
                  <a:srgbClr val="003C71"/>
                </a:solidFill>
              </a:rPr>
              <a:t>(https/proxy)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BF9F53-E66E-44AB-BAD4-944D9BDD43EF}"/>
              </a:ext>
            </a:extLst>
          </p:cNvPr>
          <p:cNvSpPr txBox="1"/>
          <p:nvPr/>
        </p:nvSpPr>
        <p:spPr>
          <a:xfrm>
            <a:off x="8144011" y="4556985"/>
            <a:ext cx="495328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93239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3" y="108425"/>
            <a:ext cx="3550917" cy="482350"/>
          </a:xfrm>
        </p:spPr>
        <p:txBody>
          <a:bodyPr>
            <a:normAutofit fontScale="90000"/>
          </a:bodyPr>
          <a:lstStyle/>
          <a:p>
            <a:r>
              <a:rPr lang="en-US" dirty="0"/>
              <a:t>Telemetry upload flow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F3C838-685B-48C5-817D-87AFB3A24510}"/>
              </a:ext>
            </a:extLst>
          </p:cNvPr>
          <p:cNvGrpSpPr/>
          <p:nvPr/>
        </p:nvGrpSpPr>
        <p:grpSpPr>
          <a:xfrm>
            <a:off x="190503" y="621030"/>
            <a:ext cx="8561704" cy="4135487"/>
            <a:chOff x="190503" y="621030"/>
            <a:chExt cx="8561704" cy="41354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B438C0-2767-4A6C-BCA7-958B434142B2}"/>
                </a:ext>
              </a:extLst>
            </p:cNvPr>
            <p:cNvSpPr/>
            <p:nvPr/>
          </p:nvSpPr>
          <p:spPr>
            <a:xfrm>
              <a:off x="1863089" y="929255"/>
              <a:ext cx="1200150" cy="482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uploader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B9420C-2AE0-4136-AFF3-F61BA74102C4}"/>
                </a:ext>
              </a:extLst>
            </p:cNvPr>
            <p:cNvSpPr/>
            <p:nvPr/>
          </p:nvSpPr>
          <p:spPr>
            <a:xfrm>
              <a:off x="4255770" y="718381"/>
              <a:ext cx="1200150" cy="6989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Policy</a:t>
              </a:r>
            </a:p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04B598-F832-4093-ABC6-793CB2C56A62}"/>
                </a:ext>
              </a:extLst>
            </p:cNvPr>
            <p:cNvSpPr/>
            <p:nvPr/>
          </p:nvSpPr>
          <p:spPr>
            <a:xfrm>
              <a:off x="5986782" y="712666"/>
              <a:ext cx="1200150" cy="6989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Collector</a:t>
              </a:r>
            </a:p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D00C94-4DE5-43DA-8689-D9662925D77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463164" y="1411605"/>
              <a:ext cx="0" cy="3084195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3727F-68D9-4DBC-92D8-61F78B987C55}"/>
                </a:ext>
              </a:extLst>
            </p:cNvPr>
            <p:cNvCxnSpPr>
              <a:cxnSpLocks/>
            </p:cNvCxnSpPr>
            <p:nvPr/>
          </p:nvCxnSpPr>
          <p:spPr>
            <a:xfrm>
              <a:off x="4838699" y="1411604"/>
              <a:ext cx="0" cy="3084196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4908300-A0AE-4C26-BC8D-22976F326195}"/>
                </a:ext>
              </a:extLst>
            </p:cNvPr>
            <p:cNvCxnSpPr>
              <a:cxnSpLocks/>
            </p:cNvCxnSpPr>
            <p:nvPr/>
          </p:nvCxnSpPr>
          <p:spPr>
            <a:xfrm>
              <a:off x="6577331" y="1411603"/>
              <a:ext cx="0" cy="3057527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Punched Tape 10">
              <a:extLst>
                <a:ext uri="{FF2B5EF4-FFF2-40B4-BE49-F238E27FC236}">
                  <a16:creationId xmlns:a16="http://schemas.microsoft.com/office/drawing/2014/main" id="{4E8E0888-8301-430F-B4B9-AF27EC3D4F54}"/>
                </a:ext>
              </a:extLst>
            </p:cNvPr>
            <p:cNvSpPr/>
            <p:nvPr/>
          </p:nvSpPr>
          <p:spPr>
            <a:xfrm>
              <a:off x="411477" y="1592580"/>
              <a:ext cx="499110" cy="415290"/>
            </a:xfrm>
            <a:prstGeom prst="flowChartPunchedTap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policy</a:t>
              </a:r>
            </a:p>
            <a:p>
              <a:pPr algn="ctr"/>
              <a:r>
                <a:rPr lang="en-US" sz="900" dirty="0"/>
                <a:t>file</a:t>
              </a:r>
            </a:p>
          </p:txBody>
        </p:sp>
        <p:sp>
          <p:nvSpPr>
            <p:cNvPr id="12" name="Flowchart: Punched Tape 11">
              <a:extLst>
                <a:ext uri="{FF2B5EF4-FFF2-40B4-BE49-F238E27FC236}">
                  <a16:creationId xmlns:a16="http://schemas.microsoft.com/office/drawing/2014/main" id="{44407BF8-17BE-4450-BC04-A19C00EDE229}"/>
                </a:ext>
              </a:extLst>
            </p:cNvPr>
            <p:cNvSpPr/>
            <p:nvPr/>
          </p:nvSpPr>
          <p:spPr>
            <a:xfrm>
              <a:off x="306697" y="2356989"/>
              <a:ext cx="782951" cy="520064"/>
            </a:xfrm>
            <a:prstGeom prst="flowChartPunchedTap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telemetry</a:t>
              </a:r>
            </a:p>
            <a:p>
              <a:pPr algn="ctr"/>
              <a:r>
                <a:rPr lang="en-US" sz="900" dirty="0"/>
                <a:t>report files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B919DC-3BF9-4D34-94F5-F8EE96A49D5F}"/>
                </a:ext>
              </a:extLst>
            </p:cNvPr>
            <p:cNvCxnSpPr/>
            <p:nvPr/>
          </p:nvCxnSpPr>
          <p:spPr>
            <a:xfrm flipH="1">
              <a:off x="920114" y="1691640"/>
              <a:ext cx="1495424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1BFDA4-A21F-4C9B-B54F-94183E7D101F}"/>
                </a:ext>
              </a:extLst>
            </p:cNvPr>
            <p:cNvSpPr txBox="1"/>
            <p:nvPr/>
          </p:nvSpPr>
          <p:spPr>
            <a:xfrm>
              <a:off x="1501136" y="1507123"/>
              <a:ext cx="286938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</a:rPr>
                <a:t>read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450F407-C1EE-48E3-A646-84CFA6AA4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70" y="1870008"/>
              <a:ext cx="3832858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D255A-EF3A-42F1-AF80-B6A7D6C57D63}"/>
                </a:ext>
              </a:extLst>
            </p:cNvPr>
            <p:cNvSpPr txBox="1"/>
            <p:nvPr/>
          </p:nvSpPr>
          <p:spPr>
            <a:xfrm>
              <a:off x="2638564" y="1691640"/>
              <a:ext cx="972045" cy="29238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https get</a:t>
              </a:r>
            </a:p>
            <a:p>
              <a:pPr algn="ctr"/>
              <a:r>
                <a:rPr lang="en-US" sz="800" dirty="0">
                  <a:solidFill>
                    <a:srgbClr val="003C71"/>
                  </a:solidFill>
                </a:rPr>
                <a:t>(telemetry.intel.com)</a:t>
              </a:r>
            </a:p>
          </p:txBody>
        </p:sp>
        <p:sp>
          <p:nvSpPr>
            <p:cNvPr id="21" name="Flowchart: Punched Tape 20">
              <a:extLst>
                <a:ext uri="{FF2B5EF4-FFF2-40B4-BE49-F238E27FC236}">
                  <a16:creationId xmlns:a16="http://schemas.microsoft.com/office/drawing/2014/main" id="{8C64930D-84BE-4D17-B9E2-7680FFF6EF16}"/>
                </a:ext>
              </a:extLst>
            </p:cNvPr>
            <p:cNvSpPr/>
            <p:nvPr/>
          </p:nvSpPr>
          <p:spPr>
            <a:xfrm>
              <a:off x="360043" y="3718430"/>
              <a:ext cx="782951" cy="475229"/>
            </a:xfrm>
            <a:prstGeom prst="flowChartPunchedTap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attachment</a:t>
              </a:r>
            </a:p>
            <a:p>
              <a:pPr algn="ctr"/>
              <a:r>
                <a:rPr lang="en-US" sz="900" dirty="0"/>
                <a:t>file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099B6C5-F2C7-4DC0-9483-B78A6A2A9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2994" y="2517140"/>
              <a:ext cx="1303024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8D71B8-EE04-47BC-850E-95A05619FC20}"/>
                </a:ext>
              </a:extLst>
            </p:cNvPr>
            <p:cNvSpPr txBox="1"/>
            <p:nvPr/>
          </p:nvSpPr>
          <p:spPr>
            <a:xfrm>
              <a:off x="1439301" y="2328447"/>
              <a:ext cx="727557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</a:rPr>
                <a:t>aggregate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71B6DB6-D761-4EE1-823B-B40CEFE0E6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544" y="2650124"/>
              <a:ext cx="4025906" cy="1941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573D9F-18FD-4C1A-967E-7E222FF8C089}"/>
                </a:ext>
              </a:extLst>
            </p:cNvPr>
            <p:cNvSpPr txBox="1"/>
            <p:nvPr/>
          </p:nvSpPr>
          <p:spPr>
            <a:xfrm>
              <a:off x="3741420" y="2480319"/>
              <a:ext cx="1628863" cy="3077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https post (</a:t>
              </a:r>
              <a:r>
                <a:rPr lang="en-US" sz="1100" dirty="0"/>
                <a:t>/v2/collector)</a:t>
              </a:r>
            </a:p>
            <a:p>
              <a:pPr algn="ctr"/>
              <a:r>
                <a:rPr lang="en-US" sz="900" dirty="0">
                  <a:solidFill>
                    <a:srgbClr val="003C71"/>
                  </a:solidFill>
                </a:rPr>
                <a:t>(c.telemetry.intel.com)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203794-F3D8-46B7-8512-964A78089980}"/>
                </a:ext>
              </a:extLst>
            </p:cNvPr>
            <p:cNvSpPr/>
            <p:nvPr/>
          </p:nvSpPr>
          <p:spPr>
            <a:xfrm>
              <a:off x="7552057" y="929255"/>
              <a:ext cx="1200150" cy="4823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AWS S3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7342F5-B476-4568-8CE0-E2D2A1D1CFD3}"/>
                </a:ext>
              </a:extLst>
            </p:cNvPr>
            <p:cNvCxnSpPr>
              <a:cxnSpLocks/>
            </p:cNvCxnSpPr>
            <p:nvPr/>
          </p:nvCxnSpPr>
          <p:spPr>
            <a:xfrm>
              <a:off x="8142606" y="1411603"/>
              <a:ext cx="0" cy="2981327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Punched Tape 31">
              <a:extLst>
                <a:ext uri="{FF2B5EF4-FFF2-40B4-BE49-F238E27FC236}">
                  <a16:creationId xmlns:a16="http://schemas.microsoft.com/office/drawing/2014/main" id="{CD45D4F4-86C0-4DE0-9D36-3FF3114C336D}"/>
                </a:ext>
              </a:extLst>
            </p:cNvPr>
            <p:cNvSpPr/>
            <p:nvPr/>
          </p:nvSpPr>
          <p:spPr>
            <a:xfrm>
              <a:off x="360043" y="3209159"/>
              <a:ext cx="782951" cy="475229"/>
            </a:xfrm>
            <a:prstGeom prst="flowChartPunchedTap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attachment</a:t>
              </a:r>
            </a:p>
            <a:p>
              <a:pPr algn="ctr"/>
              <a:r>
                <a:rPr lang="en-US" sz="900" dirty="0"/>
                <a:t>metadata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D1585DC-D419-4C1F-B9B7-E82A45A71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0620" y="3377565"/>
              <a:ext cx="1224918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401937-11B9-4B38-86C6-771924DDDD08}"/>
                </a:ext>
              </a:extLst>
            </p:cNvPr>
            <p:cNvSpPr txBox="1"/>
            <p:nvPr/>
          </p:nvSpPr>
          <p:spPr>
            <a:xfrm>
              <a:off x="1653536" y="3193048"/>
              <a:ext cx="286938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</a:rPr>
                <a:t>read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C394470-C9D7-4D60-B664-38F36D077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6494" y="3475624"/>
              <a:ext cx="4025906" cy="1941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D69359-FC34-4068-8E5B-DDA54482B015}"/>
                </a:ext>
              </a:extLst>
            </p:cNvPr>
            <p:cNvSpPr txBox="1"/>
            <p:nvPr/>
          </p:nvSpPr>
          <p:spPr>
            <a:xfrm>
              <a:off x="3843941" y="3305910"/>
              <a:ext cx="1524704" cy="47705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https post (/v3/attach)</a:t>
              </a:r>
            </a:p>
            <a:p>
              <a:pPr algn="ctr"/>
              <a:r>
                <a:rPr lang="en-US" sz="900" dirty="0">
                  <a:solidFill>
                    <a:srgbClr val="003C71"/>
                  </a:solidFill>
                </a:rPr>
                <a:t>(c.telemetry.intel.com)</a:t>
              </a:r>
            </a:p>
            <a:p>
              <a:pPr algn="ctr"/>
              <a:endParaRPr lang="en-US" sz="1100" dirty="0">
                <a:solidFill>
                  <a:srgbClr val="003C71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A18936-4057-4E50-AC58-E7C959CF8E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9870" y="3530600"/>
              <a:ext cx="1463680" cy="1524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06EE42-CB19-42FD-9DD4-F1CBCADAE40A}"/>
                </a:ext>
              </a:extLst>
            </p:cNvPr>
            <p:cNvSpPr txBox="1"/>
            <p:nvPr/>
          </p:nvSpPr>
          <p:spPr>
            <a:xfrm>
              <a:off x="6888483" y="3361323"/>
              <a:ext cx="86486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</a:rPr>
                <a:t>https request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8662ADB-00B1-4382-9FC5-0FB133E44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3045" y="3740150"/>
              <a:ext cx="1463680" cy="1524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691E1B-9B16-4A65-9364-FF7F81AB20AE}"/>
                </a:ext>
              </a:extLst>
            </p:cNvPr>
            <p:cNvSpPr txBox="1"/>
            <p:nvPr/>
          </p:nvSpPr>
          <p:spPr>
            <a:xfrm>
              <a:off x="6850932" y="3579506"/>
              <a:ext cx="933448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</a:rPr>
                <a:t>pre-signed </a:t>
              </a:r>
              <a:r>
                <a:rPr lang="en-US" sz="1100" dirty="0" err="1">
                  <a:solidFill>
                    <a:srgbClr val="003C71"/>
                  </a:solidFill>
                </a:rPr>
                <a:t>url</a:t>
              </a:r>
              <a:endParaRPr lang="en-US" sz="1100" dirty="0">
                <a:solidFill>
                  <a:srgbClr val="003C7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7BD5DC-C420-4F72-8C09-E59C278EB4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544" y="3840583"/>
              <a:ext cx="4025906" cy="1941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70B6C-8528-41C5-88FA-6131CE6726AE}"/>
                </a:ext>
              </a:extLst>
            </p:cNvPr>
            <p:cNvSpPr txBox="1"/>
            <p:nvPr/>
          </p:nvSpPr>
          <p:spPr>
            <a:xfrm>
              <a:off x="3426544" y="3696104"/>
              <a:ext cx="972262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</a:rPr>
                <a:t>pre-signed </a:t>
              </a:r>
              <a:r>
                <a:rPr lang="en-US" sz="1100" dirty="0" err="1">
                  <a:solidFill>
                    <a:srgbClr val="003C71"/>
                  </a:solidFill>
                </a:rPr>
                <a:t>url</a:t>
              </a:r>
              <a:endParaRPr lang="en-US" sz="1100" dirty="0">
                <a:solidFill>
                  <a:srgbClr val="003C7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699F7FB-386D-4E17-A7CD-C64263D51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6425" y="3992998"/>
              <a:ext cx="1224918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20D199-E0FB-4497-A75A-A6AC91CBD76D}"/>
                </a:ext>
              </a:extLst>
            </p:cNvPr>
            <p:cNvSpPr txBox="1"/>
            <p:nvPr/>
          </p:nvSpPr>
          <p:spPr>
            <a:xfrm>
              <a:off x="1625825" y="3804304"/>
              <a:ext cx="427203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</a:rPr>
                <a:t>fetch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EE6BEF3-0AF2-4D62-81A9-586681EB9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463" y="4154024"/>
              <a:ext cx="5563087" cy="33885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8B72A7-6A78-4348-8383-37BF5D2BB436}"/>
                </a:ext>
              </a:extLst>
            </p:cNvPr>
            <p:cNvSpPr txBox="1"/>
            <p:nvPr/>
          </p:nvSpPr>
          <p:spPr>
            <a:xfrm>
              <a:off x="3741420" y="4028679"/>
              <a:ext cx="1761568" cy="3077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</a:rPr>
                <a:t>https post (pre-signed </a:t>
              </a:r>
              <a:r>
                <a:rPr lang="en-US" sz="1100" dirty="0" err="1">
                  <a:solidFill>
                    <a:srgbClr val="003C71"/>
                  </a:solidFill>
                </a:rPr>
                <a:t>url</a:t>
              </a:r>
              <a:r>
                <a:rPr lang="en-US" sz="1100" dirty="0">
                  <a:solidFill>
                    <a:srgbClr val="003C71"/>
                  </a:solidFill>
                </a:rPr>
                <a:t>)</a:t>
              </a:r>
            </a:p>
            <a:p>
              <a:r>
                <a:rPr lang="en-US" sz="900" dirty="0">
                  <a:solidFill>
                    <a:srgbClr val="003C71"/>
                  </a:solidFill>
                </a:rPr>
                <a:t>(s3-us-west-2.amazonaws.com)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A6AA86-B323-4513-956A-23CBFFA28592}"/>
                </a:ext>
              </a:extLst>
            </p:cNvPr>
            <p:cNvCxnSpPr>
              <a:cxnSpLocks/>
            </p:cNvCxnSpPr>
            <p:nvPr/>
          </p:nvCxnSpPr>
          <p:spPr>
            <a:xfrm>
              <a:off x="3653790" y="621030"/>
              <a:ext cx="0" cy="4135487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D84AF8-7454-49C1-B3DF-D71728D44209}"/>
                </a:ext>
              </a:extLst>
            </p:cNvPr>
            <p:cNvSpPr txBox="1"/>
            <p:nvPr/>
          </p:nvSpPr>
          <p:spPr>
            <a:xfrm>
              <a:off x="1752600" y="4587240"/>
              <a:ext cx="371897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  <a:highlight>
                    <a:srgbClr val="FFFF00"/>
                  </a:highlight>
                </a:rPr>
                <a:t>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2AFB06-2DD3-493C-9EA9-A67E177D52E7}"/>
                </a:ext>
              </a:extLst>
            </p:cNvPr>
            <p:cNvSpPr txBox="1"/>
            <p:nvPr/>
          </p:nvSpPr>
          <p:spPr>
            <a:xfrm>
              <a:off x="5848350" y="4587240"/>
              <a:ext cx="378309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  <a:highlight>
                    <a:srgbClr val="FFFF00"/>
                  </a:highlight>
                </a:rPr>
                <a:t>Cloud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FCACE5-5D1C-452C-95D8-668D1646E3D0}"/>
                </a:ext>
              </a:extLst>
            </p:cNvPr>
            <p:cNvSpPr/>
            <p:nvPr/>
          </p:nvSpPr>
          <p:spPr>
            <a:xfrm>
              <a:off x="190503" y="1411602"/>
              <a:ext cx="1104796" cy="3137537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AAE8D6-2911-4D42-8C48-F30DAD157E87}"/>
                </a:ext>
              </a:extLst>
            </p:cNvPr>
            <p:cNvSpPr txBox="1"/>
            <p:nvPr/>
          </p:nvSpPr>
          <p:spPr>
            <a:xfrm>
              <a:off x="446843" y="4352233"/>
              <a:ext cx="642805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data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0932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" y="87135"/>
            <a:ext cx="6103609" cy="482350"/>
          </a:xfrm>
        </p:spPr>
        <p:txBody>
          <a:bodyPr>
            <a:normAutofit fontScale="90000"/>
          </a:bodyPr>
          <a:lstStyle/>
          <a:p>
            <a:r>
              <a:rPr lang="en-US" dirty="0"/>
              <a:t>Collector connection establishment flow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E97543C-03B9-4630-93A0-AEA2F75E3751}"/>
              </a:ext>
            </a:extLst>
          </p:cNvPr>
          <p:cNvGrpSpPr/>
          <p:nvPr/>
        </p:nvGrpSpPr>
        <p:grpSpPr>
          <a:xfrm>
            <a:off x="411477" y="621030"/>
            <a:ext cx="6922766" cy="4135487"/>
            <a:chOff x="411477" y="621030"/>
            <a:chExt cx="6922766" cy="41354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B438C0-2767-4A6C-BCA7-958B434142B2}"/>
                </a:ext>
              </a:extLst>
            </p:cNvPr>
            <p:cNvSpPr/>
            <p:nvPr/>
          </p:nvSpPr>
          <p:spPr>
            <a:xfrm>
              <a:off x="1863089" y="929255"/>
              <a:ext cx="1200150" cy="482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uploader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04B598-F832-4093-ABC6-793CB2C56A62}"/>
                </a:ext>
              </a:extLst>
            </p:cNvPr>
            <p:cNvSpPr/>
            <p:nvPr/>
          </p:nvSpPr>
          <p:spPr>
            <a:xfrm>
              <a:off x="5878830" y="621030"/>
              <a:ext cx="1455413" cy="79057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Collector</a:t>
              </a:r>
            </a:p>
            <a:p>
              <a:pPr algn="ctr"/>
              <a:r>
                <a:rPr lang="en-US" dirty="0"/>
                <a:t>service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(c.telemetry.intel.com)</a:t>
              </a:r>
              <a:endParaRPr lang="en-US" dirty="0">
                <a:solidFill>
                  <a:srgbClr val="003C7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D00C94-4DE5-43DA-8689-D9662925D77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463164" y="1411605"/>
              <a:ext cx="0" cy="2897505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4908300-A0AE-4C26-BC8D-22976F326195}"/>
                </a:ext>
              </a:extLst>
            </p:cNvPr>
            <p:cNvCxnSpPr/>
            <p:nvPr/>
          </p:nvCxnSpPr>
          <p:spPr>
            <a:xfrm>
              <a:off x="6577331" y="1411603"/>
              <a:ext cx="0" cy="2897505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Punched Tape 10">
              <a:extLst>
                <a:ext uri="{FF2B5EF4-FFF2-40B4-BE49-F238E27FC236}">
                  <a16:creationId xmlns:a16="http://schemas.microsoft.com/office/drawing/2014/main" id="{4E8E0888-8301-430F-B4B9-AF27EC3D4F54}"/>
                </a:ext>
              </a:extLst>
            </p:cNvPr>
            <p:cNvSpPr/>
            <p:nvPr/>
          </p:nvSpPr>
          <p:spPr>
            <a:xfrm>
              <a:off x="411477" y="1592580"/>
              <a:ext cx="499110" cy="415290"/>
            </a:xfrm>
            <a:prstGeom prst="flowChartPunchedTap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policy</a:t>
              </a:r>
            </a:p>
            <a:p>
              <a:pPr algn="ctr"/>
              <a:r>
                <a:rPr lang="en-US" sz="900" dirty="0"/>
                <a:t>file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B919DC-3BF9-4D34-94F5-F8EE96A49D5F}"/>
                </a:ext>
              </a:extLst>
            </p:cNvPr>
            <p:cNvCxnSpPr/>
            <p:nvPr/>
          </p:nvCxnSpPr>
          <p:spPr>
            <a:xfrm flipH="1">
              <a:off x="920114" y="1802130"/>
              <a:ext cx="1495424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1BFDA4-A21F-4C9B-B54F-94183E7D101F}"/>
                </a:ext>
              </a:extLst>
            </p:cNvPr>
            <p:cNvSpPr txBox="1"/>
            <p:nvPr/>
          </p:nvSpPr>
          <p:spPr>
            <a:xfrm>
              <a:off x="1130957" y="1631818"/>
              <a:ext cx="1045158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read </a:t>
              </a:r>
              <a:r>
                <a:rPr lang="en-US" sz="900" dirty="0">
                  <a:solidFill>
                    <a:srgbClr val="003C71"/>
                  </a:solidFill>
                </a:rPr>
                <a:t>(collector </a:t>
              </a:r>
              <a:r>
                <a:rPr lang="en-US" sz="900" dirty="0" err="1">
                  <a:solidFill>
                    <a:srgbClr val="003C71"/>
                  </a:solidFill>
                </a:rPr>
                <a:t>url</a:t>
              </a:r>
              <a:r>
                <a:rPr lang="en-US" sz="900" dirty="0">
                  <a:solidFill>
                    <a:srgbClr val="003C71"/>
                  </a:solidFill>
                </a:rPr>
                <a:t>)</a:t>
              </a:r>
            </a:p>
            <a:p>
              <a:pPr algn="ctr"/>
              <a:r>
                <a:rPr lang="en-US" sz="900" dirty="0">
                  <a:solidFill>
                    <a:srgbClr val="003C71"/>
                  </a:solidFill>
                </a:rPr>
                <a:t>(trusted cert hash)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450F407-C1EE-48E3-A646-84CFA6AA4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544" y="2106228"/>
              <a:ext cx="4025906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D255A-EF3A-42F1-AF80-B6A7D6C57D63}"/>
                </a:ext>
              </a:extLst>
            </p:cNvPr>
            <p:cNvSpPr txBox="1"/>
            <p:nvPr/>
          </p:nvSpPr>
          <p:spPr>
            <a:xfrm>
              <a:off x="3888793" y="1939595"/>
              <a:ext cx="1601407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initiate TLS connection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71B6DB6-D761-4EE1-823B-B40CEFE0E6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544" y="2833004"/>
              <a:ext cx="4025906" cy="1941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573D9F-18FD-4C1A-967E-7E222FF8C089}"/>
                </a:ext>
              </a:extLst>
            </p:cNvPr>
            <p:cNvSpPr txBox="1"/>
            <p:nvPr/>
          </p:nvSpPr>
          <p:spPr>
            <a:xfrm>
              <a:off x="3827258" y="2663509"/>
              <a:ext cx="1628863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server cert info</a:t>
              </a:r>
              <a:endParaRPr lang="en-US" sz="11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C394470-C9D7-4D60-B664-38F36D077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6494" y="3475624"/>
              <a:ext cx="4025906" cy="1941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D69359-FC34-4068-8E5B-DDA54482B015}"/>
                </a:ext>
              </a:extLst>
            </p:cNvPr>
            <p:cNvSpPr txBox="1"/>
            <p:nvPr/>
          </p:nvSpPr>
          <p:spPr>
            <a:xfrm>
              <a:off x="3874965" y="3306347"/>
              <a:ext cx="1728181" cy="33855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terminate TLS connection</a:t>
              </a:r>
            </a:p>
            <a:p>
              <a:pPr algn="ctr"/>
              <a:endParaRPr lang="en-US" sz="1100" dirty="0">
                <a:solidFill>
                  <a:srgbClr val="003C7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A6AA86-B323-4513-956A-23CBFFA28592}"/>
                </a:ext>
              </a:extLst>
            </p:cNvPr>
            <p:cNvCxnSpPr>
              <a:cxnSpLocks/>
            </p:cNvCxnSpPr>
            <p:nvPr/>
          </p:nvCxnSpPr>
          <p:spPr>
            <a:xfrm>
              <a:off x="3653790" y="621030"/>
              <a:ext cx="0" cy="4135487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D84AF8-7454-49C1-B3DF-D71728D44209}"/>
                </a:ext>
              </a:extLst>
            </p:cNvPr>
            <p:cNvSpPr txBox="1"/>
            <p:nvPr/>
          </p:nvSpPr>
          <p:spPr>
            <a:xfrm>
              <a:off x="1752600" y="4587240"/>
              <a:ext cx="371897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  <a:highlight>
                    <a:srgbClr val="FFFF00"/>
                  </a:highlight>
                </a:rPr>
                <a:t>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2AFB06-2DD3-493C-9EA9-A67E177D52E7}"/>
                </a:ext>
              </a:extLst>
            </p:cNvPr>
            <p:cNvSpPr txBox="1"/>
            <p:nvPr/>
          </p:nvSpPr>
          <p:spPr>
            <a:xfrm>
              <a:off x="5848350" y="4587240"/>
              <a:ext cx="378309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  <a:highlight>
                    <a:srgbClr val="FFFF00"/>
                  </a:highlight>
                </a:rPr>
                <a:t>Cloud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2B0D0E-F032-4906-A3BE-2993DEED37E7}"/>
                </a:ext>
              </a:extLst>
            </p:cNvPr>
            <p:cNvCxnSpPr/>
            <p:nvPr/>
          </p:nvCxnSpPr>
          <p:spPr>
            <a:xfrm>
              <a:off x="4023359" y="2442210"/>
              <a:ext cx="1177291" cy="0"/>
            </a:xfrm>
            <a:prstGeom prst="line">
              <a:avLst/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C49546D8-7707-436D-85B3-914F4BD04B3A}"/>
                </a:ext>
              </a:extLst>
            </p:cNvPr>
            <p:cNvSpPr/>
            <p:nvPr/>
          </p:nvSpPr>
          <p:spPr>
            <a:xfrm rot="10800000">
              <a:off x="2176115" y="2926367"/>
              <a:ext cx="392410" cy="504776"/>
            </a:xfrm>
            <a:prstGeom prst="arc">
              <a:avLst>
                <a:gd name="adj1" fmla="val 15906769"/>
                <a:gd name="adj2" fmla="val 5914496"/>
              </a:avLst>
            </a:prstGeom>
            <a:ln>
              <a:solidFill>
                <a:schemeClr val="accent5">
                  <a:lumMod val="50000"/>
                </a:schemeClr>
              </a:solidFill>
              <a:prstDash val="sysDash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868F5B-3D85-48A7-8D28-72AF210470F7}"/>
                </a:ext>
              </a:extLst>
            </p:cNvPr>
            <p:cNvSpPr txBox="1"/>
            <p:nvPr/>
          </p:nvSpPr>
          <p:spPr>
            <a:xfrm>
              <a:off x="1306082" y="3199469"/>
              <a:ext cx="990656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003C71"/>
                  </a:solidFill>
                </a:rPr>
                <a:t>check cert hash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4DD343-867D-4DD8-B3ED-A959E023315C}"/>
                </a:ext>
              </a:extLst>
            </p:cNvPr>
            <p:cNvSpPr txBox="1"/>
            <p:nvPr/>
          </p:nvSpPr>
          <p:spPr>
            <a:xfrm>
              <a:off x="2652062" y="3302548"/>
              <a:ext cx="642805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b="1" dirty="0">
                  <a:solidFill>
                    <a:schemeClr val="accent5"/>
                  </a:solidFill>
                </a:rPr>
                <a:t>mismatch</a:t>
              </a:r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AEBA10B2-8791-42F8-95B9-1C3B65C1E2D1}"/>
                </a:ext>
              </a:extLst>
            </p:cNvPr>
            <p:cNvSpPr/>
            <p:nvPr/>
          </p:nvSpPr>
          <p:spPr>
            <a:xfrm>
              <a:off x="5848350" y="3302548"/>
              <a:ext cx="289550" cy="338554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3439338-5E14-49DF-9BB5-2A69CAD8B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544" y="3765870"/>
              <a:ext cx="4025906" cy="1941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8D6DC2-5795-44DA-8732-A832BB106DAE}"/>
                </a:ext>
              </a:extLst>
            </p:cNvPr>
            <p:cNvSpPr txBox="1"/>
            <p:nvPr/>
          </p:nvSpPr>
          <p:spPr>
            <a:xfrm>
              <a:off x="3938351" y="3589318"/>
              <a:ext cx="161855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complete TLS connection</a:t>
              </a: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5AFA4612-65E9-4357-9B45-D2EF2BDA0549}"/>
                </a:ext>
              </a:extLst>
            </p:cNvPr>
            <p:cNvSpPr/>
            <p:nvPr/>
          </p:nvSpPr>
          <p:spPr>
            <a:xfrm rot="10800000">
              <a:off x="2046615" y="2926367"/>
              <a:ext cx="605411" cy="839502"/>
            </a:xfrm>
            <a:prstGeom prst="arc">
              <a:avLst>
                <a:gd name="adj1" fmla="val 15906769"/>
                <a:gd name="adj2" fmla="val 5914496"/>
              </a:avLst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6C63D51-8FE4-4B27-931D-CE6AA63BB755}"/>
                </a:ext>
              </a:extLst>
            </p:cNvPr>
            <p:cNvSpPr txBox="1"/>
            <p:nvPr/>
          </p:nvSpPr>
          <p:spPr>
            <a:xfrm>
              <a:off x="2682133" y="3596593"/>
              <a:ext cx="407163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b="1" dirty="0">
                  <a:solidFill>
                    <a:srgbClr val="00B050"/>
                  </a:solidFill>
                </a:rPr>
                <a:t>match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7B66D1-D59B-44C6-8716-3F014D684C2B}"/>
                </a:ext>
              </a:extLst>
            </p:cNvPr>
            <p:cNvCxnSpPr/>
            <p:nvPr/>
          </p:nvCxnSpPr>
          <p:spPr>
            <a:xfrm>
              <a:off x="4023359" y="4061460"/>
              <a:ext cx="1177291" cy="0"/>
            </a:xfrm>
            <a:prstGeom prst="line">
              <a:avLst/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Graphic 62" descr="Checkmark">
              <a:extLst>
                <a:ext uri="{FF2B5EF4-FFF2-40B4-BE49-F238E27FC236}">
                  <a16:creationId xmlns:a16="http://schemas.microsoft.com/office/drawing/2014/main" id="{7020AFEC-81AE-4120-9A08-1C3DC770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86923" y="3744192"/>
              <a:ext cx="250977" cy="250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8042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2" y="77790"/>
            <a:ext cx="7696198" cy="482350"/>
          </a:xfrm>
        </p:spPr>
        <p:txBody>
          <a:bodyPr>
            <a:normAutofit/>
          </a:bodyPr>
          <a:lstStyle/>
          <a:p>
            <a:r>
              <a:rPr lang="en-US" sz="2500" dirty="0"/>
              <a:t>Telemetry payload message digest verification flow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D84AF8-7454-49C1-B3DF-D71728D44209}"/>
              </a:ext>
            </a:extLst>
          </p:cNvPr>
          <p:cNvSpPr txBox="1"/>
          <p:nvPr/>
        </p:nvSpPr>
        <p:spPr>
          <a:xfrm>
            <a:off x="1752600" y="4587240"/>
            <a:ext cx="371897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Client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2AFB06-2DD3-493C-9EA9-A67E177D52E7}"/>
              </a:ext>
            </a:extLst>
          </p:cNvPr>
          <p:cNvSpPr txBox="1"/>
          <p:nvPr/>
        </p:nvSpPr>
        <p:spPr>
          <a:xfrm>
            <a:off x="5848350" y="4587240"/>
            <a:ext cx="378309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Cloud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7ED92E-7B0E-418D-A0F1-FB30D5E7F302}"/>
              </a:ext>
            </a:extLst>
          </p:cNvPr>
          <p:cNvGrpSpPr/>
          <p:nvPr/>
        </p:nvGrpSpPr>
        <p:grpSpPr>
          <a:xfrm>
            <a:off x="469589" y="502923"/>
            <a:ext cx="7742193" cy="4163163"/>
            <a:chOff x="469589" y="593354"/>
            <a:chExt cx="7742193" cy="41631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B438C0-2767-4A6C-BCA7-958B434142B2}"/>
                </a:ext>
              </a:extLst>
            </p:cNvPr>
            <p:cNvSpPr/>
            <p:nvPr/>
          </p:nvSpPr>
          <p:spPr>
            <a:xfrm>
              <a:off x="1863089" y="929255"/>
              <a:ext cx="1200150" cy="482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uploader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04B598-F832-4093-ABC6-793CB2C56A62}"/>
                </a:ext>
              </a:extLst>
            </p:cNvPr>
            <p:cNvSpPr/>
            <p:nvPr/>
          </p:nvSpPr>
          <p:spPr>
            <a:xfrm>
              <a:off x="5113020" y="593354"/>
              <a:ext cx="1455413" cy="81825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Collector</a:t>
              </a:r>
            </a:p>
            <a:p>
              <a:pPr algn="ctr"/>
              <a:r>
                <a:rPr lang="en-US" dirty="0"/>
                <a:t>service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(c.telemetry.intel.com)</a:t>
              </a:r>
              <a:endParaRPr lang="en-US" dirty="0">
                <a:solidFill>
                  <a:srgbClr val="003C7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D00C94-4DE5-43DA-8689-D9662925D77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463164" y="1411605"/>
              <a:ext cx="0" cy="2897505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4908300-A0AE-4C26-BC8D-22976F326195}"/>
                </a:ext>
              </a:extLst>
            </p:cNvPr>
            <p:cNvCxnSpPr/>
            <p:nvPr/>
          </p:nvCxnSpPr>
          <p:spPr>
            <a:xfrm>
              <a:off x="5811521" y="1411603"/>
              <a:ext cx="0" cy="2897505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B919DC-3BF9-4D34-94F5-F8EE96A49D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68730" y="1801095"/>
              <a:ext cx="1146808" cy="1035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1BFDA4-A21F-4C9B-B54F-94183E7D101F}"/>
                </a:ext>
              </a:extLst>
            </p:cNvPr>
            <p:cNvSpPr txBox="1"/>
            <p:nvPr/>
          </p:nvSpPr>
          <p:spPr>
            <a:xfrm>
              <a:off x="1422135" y="1631818"/>
              <a:ext cx="631583" cy="33855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read</a:t>
              </a:r>
            </a:p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aggregate</a:t>
              </a:r>
              <a:endParaRPr lang="en-US" sz="900" dirty="0">
                <a:solidFill>
                  <a:srgbClr val="003C7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450F407-C1EE-48E3-A646-84CFA6AA4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544" y="2555808"/>
              <a:ext cx="3291846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D255A-EF3A-42F1-AF80-B6A7D6C57D63}"/>
                </a:ext>
              </a:extLst>
            </p:cNvPr>
            <p:cNvSpPr txBox="1"/>
            <p:nvPr/>
          </p:nvSpPr>
          <p:spPr>
            <a:xfrm>
              <a:off x="3379225" y="2401265"/>
              <a:ext cx="1601407" cy="33855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https post</a:t>
              </a:r>
            </a:p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(digest in header)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71B6DB6-D761-4EE1-823B-B40CEFE0E6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544" y="3304383"/>
              <a:ext cx="3291846" cy="217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573D9F-18FD-4C1A-967E-7E222FF8C089}"/>
                </a:ext>
              </a:extLst>
            </p:cNvPr>
            <p:cNvSpPr txBox="1"/>
            <p:nvPr/>
          </p:nvSpPr>
          <p:spPr>
            <a:xfrm>
              <a:off x="3505523" y="3135106"/>
              <a:ext cx="1628863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http 200</a:t>
              </a:r>
              <a:endParaRPr lang="en-US" sz="1100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A6AA86-B323-4513-956A-23CBFFA28592}"/>
                </a:ext>
              </a:extLst>
            </p:cNvPr>
            <p:cNvCxnSpPr>
              <a:cxnSpLocks/>
            </p:cNvCxnSpPr>
            <p:nvPr/>
          </p:nvCxnSpPr>
          <p:spPr>
            <a:xfrm>
              <a:off x="3653790" y="621030"/>
              <a:ext cx="0" cy="4135487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868F5B-3D85-48A7-8D28-72AF210470F7}"/>
                </a:ext>
              </a:extLst>
            </p:cNvPr>
            <p:cNvSpPr txBox="1"/>
            <p:nvPr/>
          </p:nvSpPr>
          <p:spPr>
            <a:xfrm>
              <a:off x="1677913" y="2063603"/>
              <a:ext cx="596317" cy="50783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generate </a:t>
              </a:r>
            </a:p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payload </a:t>
              </a:r>
            </a:p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digest</a:t>
              </a: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5AFA4612-65E9-4357-9B45-D2EF2BDA0549}"/>
                </a:ext>
              </a:extLst>
            </p:cNvPr>
            <p:cNvSpPr/>
            <p:nvPr/>
          </p:nvSpPr>
          <p:spPr>
            <a:xfrm rot="10800000">
              <a:off x="2044994" y="1971262"/>
              <a:ext cx="605411" cy="528297"/>
            </a:xfrm>
            <a:prstGeom prst="arc">
              <a:avLst>
                <a:gd name="adj1" fmla="val 15176322"/>
                <a:gd name="adj2" fmla="val 5914496"/>
              </a:avLst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Punched Tape 29">
              <a:extLst>
                <a:ext uri="{FF2B5EF4-FFF2-40B4-BE49-F238E27FC236}">
                  <a16:creationId xmlns:a16="http://schemas.microsoft.com/office/drawing/2014/main" id="{8EEF48FE-59EA-4641-8DD1-D4F587F4FDCC}"/>
                </a:ext>
              </a:extLst>
            </p:cNvPr>
            <p:cNvSpPr/>
            <p:nvPr/>
          </p:nvSpPr>
          <p:spPr>
            <a:xfrm>
              <a:off x="469589" y="1586164"/>
              <a:ext cx="782951" cy="520064"/>
            </a:xfrm>
            <a:prstGeom prst="flowChartPunchedTap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telemetry</a:t>
              </a:r>
            </a:p>
            <a:p>
              <a:pPr algn="ctr"/>
              <a:r>
                <a:rPr lang="en-US" sz="900" dirty="0"/>
                <a:t>files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48EF52-A764-4C89-9AC8-C14BB6A9E45E}"/>
                </a:ext>
              </a:extLst>
            </p:cNvPr>
            <p:cNvSpPr txBox="1"/>
            <p:nvPr/>
          </p:nvSpPr>
          <p:spPr>
            <a:xfrm>
              <a:off x="5234033" y="2765697"/>
              <a:ext cx="545021" cy="50783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payload </a:t>
              </a:r>
            </a:p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digest</a:t>
              </a:r>
            </a:p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good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F81F187-3FFE-499B-B572-DEA666D53E56}"/>
                </a:ext>
              </a:extLst>
            </p:cNvPr>
            <p:cNvSpPr/>
            <p:nvPr/>
          </p:nvSpPr>
          <p:spPr>
            <a:xfrm rot="10800000" flipH="1">
              <a:off x="5585873" y="2630127"/>
              <a:ext cx="596303" cy="528297"/>
            </a:xfrm>
            <a:prstGeom prst="arc">
              <a:avLst>
                <a:gd name="adj1" fmla="val 15176322"/>
                <a:gd name="adj2" fmla="val 5914496"/>
              </a:avLst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2BCEFC6B-73AD-40DE-8A56-F61997EC4BAA}"/>
                </a:ext>
              </a:extLst>
            </p:cNvPr>
            <p:cNvSpPr/>
            <p:nvPr/>
          </p:nvSpPr>
          <p:spPr>
            <a:xfrm rot="10800000" flipH="1">
              <a:off x="5510581" y="2606439"/>
              <a:ext cx="840441" cy="1036386"/>
            </a:xfrm>
            <a:prstGeom prst="arc">
              <a:avLst>
                <a:gd name="adj1" fmla="val 15906769"/>
                <a:gd name="adj2" fmla="val 5914496"/>
              </a:avLst>
            </a:prstGeom>
            <a:ln>
              <a:solidFill>
                <a:schemeClr val="accent5">
                  <a:lumMod val="50000"/>
                </a:schemeClr>
              </a:solidFill>
              <a:prstDash val="sysDash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6C36E6-A3F0-4CB9-84C8-A917281ABE9E}"/>
                </a:ext>
              </a:extLst>
            </p:cNvPr>
            <p:cNvSpPr/>
            <p:nvPr/>
          </p:nvSpPr>
          <p:spPr>
            <a:xfrm>
              <a:off x="6946809" y="981073"/>
              <a:ext cx="1264973" cy="42862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AWS S3</a:t>
              </a:r>
              <a:endParaRPr lang="en-US" dirty="0">
                <a:solidFill>
                  <a:srgbClr val="003C7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7D2048-36AA-4DFD-B8DE-E468C1A07400}"/>
                </a:ext>
              </a:extLst>
            </p:cNvPr>
            <p:cNvCxnSpPr/>
            <p:nvPr/>
          </p:nvCxnSpPr>
          <p:spPr>
            <a:xfrm>
              <a:off x="7579296" y="1411603"/>
              <a:ext cx="0" cy="2897505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1E3332E-066B-410E-A062-8C9AA9645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154" y="3420678"/>
              <a:ext cx="1684384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0200B0-5533-4194-A2D9-09B30A6C19CC}"/>
                </a:ext>
              </a:extLst>
            </p:cNvPr>
            <p:cNvSpPr txBox="1"/>
            <p:nvPr/>
          </p:nvSpPr>
          <p:spPr>
            <a:xfrm>
              <a:off x="6137771" y="3251401"/>
              <a:ext cx="1601407" cy="33855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S3 write</a:t>
              </a:r>
            </a:p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(https)</a:t>
              </a:r>
            </a:p>
          </p:txBody>
        </p:sp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2B30B9F-4924-4BC3-9D32-9BEA284238FD}"/>
                </a:ext>
              </a:extLst>
            </p:cNvPr>
            <p:cNvSpPr/>
            <p:nvPr/>
          </p:nvSpPr>
          <p:spPr>
            <a:xfrm>
              <a:off x="7622055" y="3214232"/>
              <a:ext cx="537782" cy="593393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S3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43D3203-082E-4A5E-9D8D-A8FFBB48F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042" y="3632577"/>
              <a:ext cx="123808" cy="15599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454635-4201-48E1-A4C8-50FDBF796453}"/>
                </a:ext>
              </a:extLst>
            </p:cNvPr>
            <p:cNvSpPr txBox="1"/>
            <p:nvPr/>
          </p:nvSpPr>
          <p:spPr>
            <a:xfrm>
              <a:off x="3485494" y="3547226"/>
              <a:ext cx="1628863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http 400</a:t>
              </a:r>
              <a:endParaRPr lang="en-US" sz="11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1D524A-617D-4C4D-B457-6096B1F85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7296" y="3729893"/>
              <a:ext cx="3291846" cy="217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F79313-E48E-4B54-977D-07F886C93CEF}"/>
                </a:ext>
              </a:extLst>
            </p:cNvPr>
            <p:cNvSpPr txBox="1"/>
            <p:nvPr/>
          </p:nvSpPr>
          <p:spPr>
            <a:xfrm>
              <a:off x="5978401" y="3510928"/>
              <a:ext cx="545021" cy="50783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payload </a:t>
              </a:r>
            </a:p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digest</a:t>
              </a:r>
            </a:p>
            <a:p>
              <a:pPr algn="ctr"/>
              <a:r>
                <a:rPr lang="en-US" sz="1100" dirty="0">
                  <a:solidFill>
                    <a:srgbClr val="003C71"/>
                  </a:solidFill>
                </a:rPr>
                <a:t>bad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5852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3" y="108425"/>
            <a:ext cx="4290057" cy="482350"/>
          </a:xfrm>
        </p:spPr>
        <p:txBody>
          <a:bodyPr>
            <a:normAutofit fontScale="90000"/>
          </a:bodyPr>
          <a:lstStyle/>
          <a:p>
            <a:r>
              <a:rPr lang="en-US" dirty="0"/>
              <a:t>Portal User Data Access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438C0-2767-4A6C-BCA7-958B434142B2}"/>
              </a:ext>
            </a:extLst>
          </p:cNvPr>
          <p:cNvSpPr/>
          <p:nvPr/>
        </p:nvSpPr>
        <p:spPr>
          <a:xfrm>
            <a:off x="1872487" y="508665"/>
            <a:ext cx="1236897" cy="6763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9420C-2AE0-4136-AFF3-F61BA74102C4}"/>
              </a:ext>
            </a:extLst>
          </p:cNvPr>
          <p:cNvSpPr/>
          <p:nvPr/>
        </p:nvSpPr>
        <p:spPr>
          <a:xfrm>
            <a:off x="3854216" y="513690"/>
            <a:ext cx="1200150" cy="6989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SSO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4B598-F832-4093-ABC6-793CB2C56A62}"/>
              </a:ext>
            </a:extLst>
          </p:cNvPr>
          <p:cNvSpPr/>
          <p:nvPr/>
        </p:nvSpPr>
        <p:spPr>
          <a:xfrm>
            <a:off x="6553199" y="512326"/>
            <a:ext cx="1200150" cy="6989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</a:t>
            </a:r>
          </a:p>
          <a:p>
            <a:pPr algn="ctr"/>
            <a:r>
              <a:rPr lang="en-US" dirty="0"/>
              <a:t>DB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D00C94-4DE5-43DA-8689-D9662925D77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454700" y="1185016"/>
            <a:ext cx="36236" cy="356605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3727F-68D9-4DBC-92D8-61F78B987C55}"/>
              </a:ext>
            </a:extLst>
          </p:cNvPr>
          <p:cNvCxnSpPr>
            <a:cxnSpLocks/>
          </p:cNvCxnSpPr>
          <p:nvPr/>
        </p:nvCxnSpPr>
        <p:spPr>
          <a:xfrm>
            <a:off x="4454291" y="1207603"/>
            <a:ext cx="0" cy="354346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908300-A0AE-4C26-BC8D-22976F326195}"/>
              </a:ext>
            </a:extLst>
          </p:cNvPr>
          <p:cNvCxnSpPr>
            <a:cxnSpLocks/>
          </p:cNvCxnSpPr>
          <p:nvPr/>
        </p:nvCxnSpPr>
        <p:spPr>
          <a:xfrm>
            <a:off x="5800766" y="1207603"/>
            <a:ext cx="0" cy="354346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919DC-3BF9-4D34-94F5-F8EE96A49D5F}"/>
              </a:ext>
            </a:extLst>
          </p:cNvPr>
          <p:cNvCxnSpPr>
            <a:cxnSpLocks/>
          </p:cNvCxnSpPr>
          <p:nvPr/>
        </p:nvCxnSpPr>
        <p:spPr>
          <a:xfrm flipH="1">
            <a:off x="794384" y="2167890"/>
            <a:ext cx="168211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1BFDA4-A21F-4C9B-B54F-94183E7D101F}"/>
              </a:ext>
            </a:extLst>
          </p:cNvPr>
          <p:cNvSpPr txBox="1"/>
          <p:nvPr/>
        </p:nvSpPr>
        <p:spPr>
          <a:xfrm>
            <a:off x="854727" y="1983906"/>
            <a:ext cx="1574149" cy="1615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050" dirty="0">
                <a:solidFill>
                  <a:srgbClr val="003C71"/>
                </a:solidFill>
              </a:rPr>
              <a:t>https://analytics.intel.com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50F407-C1EE-48E3-A646-84CFA6AA4972}"/>
              </a:ext>
            </a:extLst>
          </p:cNvPr>
          <p:cNvCxnSpPr>
            <a:cxnSpLocks/>
          </p:cNvCxnSpPr>
          <p:nvPr/>
        </p:nvCxnSpPr>
        <p:spPr>
          <a:xfrm flipH="1">
            <a:off x="2506176" y="1839528"/>
            <a:ext cx="46470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8D255A-EF3A-42F1-AF80-B6A7D6C57D63}"/>
              </a:ext>
            </a:extLst>
          </p:cNvPr>
          <p:cNvSpPr txBox="1"/>
          <p:nvPr/>
        </p:nvSpPr>
        <p:spPr>
          <a:xfrm>
            <a:off x="2248204" y="2123496"/>
            <a:ext cx="2619186" cy="32316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003C71"/>
                </a:solidFill>
              </a:rPr>
              <a:t>https://login.microsoftonline.com/...</a:t>
            </a:r>
            <a:endParaRPr lang="en-US" sz="1100" dirty="0">
              <a:solidFill>
                <a:srgbClr val="003C71"/>
              </a:solidFill>
            </a:endParaRP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</a:t>
            </a:r>
            <a:r>
              <a:rPr lang="en-US" sz="1100" dirty="0" err="1">
                <a:solidFill>
                  <a:srgbClr val="003C71"/>
                </a:solidFill>
              </a:rPr>
              <a:t>authn</a:t>
            </a:r>
            <a:r>
              <a:rPr lang="en-US" sz="1100" dirty="0">
                <a:solidFill>
                  <a:srgbClr val="003C71"/>
                </a:solidFill>
              </a:rPr>
              <a:t> user request)</a:t>
            </a:r>
            <a:endParaRPr lang="en-US" sz="800" dirty="0">
              <a:solidFill>
                <a:srgbClr val="003C7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1B6DB6-D761-4EE1-823B-B40CEFE0E621}"/>
              </a:ext>
            </a:extLst>
          </p:cNvPr>
          <p:cNvCxnSpPr>
            <a:cxnSpLocks/>
          </p:cNvCxnSpPr>
          <p:nvPr/>
        </p:nvCxnSpPr>
        <p:spPr>
          <a:xfrm flipH="1">
            <a:off x="2495544" y="2991097"/>
            <a:ext cx="4657730" cy="2515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73D9F-18FD-4C1A-967E-7E222FF8C089}"/>
              </a:ext>
            </a:extLst>
          </p:cNvPr>
          <p:cNvSpPr txBox="1"/>
          <p:nvPr/>
        </p:nvSpPr>
        <p:spPr>
          <a:xfrm>
            <a:off x="3509016" y="2837207"/>
            <a:ext cx="2354217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3C71"/>
                </a:solidFill>
              </a:rPr>
              <a:t>sql</a:t>
            </a:r>
            <a:r>
              <a:rPr lang="en-US" sz="1100" dirty="0">
                <a:solidFill>
                  <a:srgbClr val="003C71"/>
                </a:solidFill>
              </a:rPr>
              <a:t>/</a:t>
            </a:r>
            <a:r>
              <a:rPr lang="en-US" sz="1100" dirty="0" err="1">
                <a:solidFill>
                  <a:srgbClr val="003C71"/>
                </a:solidFill>
              </a:rPr>
              <a:t>tls</a:t>
            </a:r>
            <a:endParaRPr lang="en-US" sz="1100" dirty="0"/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</a:t>
            </a:r>
            <a:r>
              <a:rPr lang="en-US" sz="1100" dirty="0" err="1">
                <a:solidFill>
                  <a:srgbClr val="003C71"/>
                </a:solidFill>
              </a:rPr>
              <a:t>authz</a:t>
            </a:r>
            <a:r>
              <a:rPr lang="en-US" sz="1100" dirty="0">
                <a:solidFill>
                  <a:srgbClr val="003C71"/>
                </a:solidFill>
              </a:rPr>
              <a:t> user: john.smith@intel.com)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7342F5-B476-4568-8CE0-E2D2A1D1CFD3}"/>
              </a:ext>
            </a:extLst>
          </p:cNvPr>
          <p:cNvCxnSpPr>
            <a:cxnSpLocks/>
          </p:cNvCxnSpPr>
          <p:nvPr/>
        </p:nvCxnSpPr>
        <p:spPr>
          <a:xfrm>
            <a:off x="8461735" y="1207603"/>
            <a:ext cx="0" cy="351251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3FAE-C52E-4DB5-8883-E1FE1DA056CE}"/>
              </a:ext>
            </a:extLst>
          </p:cNvPr>
          <p:cNvSpPr/>
          <p:nvPr/>
        </p:nvSpPr>
        <p:spPr>
          <a:xfrm>
            <a:off x="148227" y="508664"/>
            <a:ext cx="1236897" cy="6763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</a:t>
            </a:r>
          </a:p>
          <a:p>
            <a:pPr algn="ctr"/>
            <a:r>
              <a:rPr lang="en-US" dirty="0"/>
              <a:t>User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C3E46C-60FE-4A09-A745-A49A009488C8}"/>
              </a:ext>
            </a:extLst>
          </p:cNvPr>
          <p:cNvCxnSpPr>
            <a:cxnSpLocks/>
          </p:cNvCxnSpPr>
          <p:nvPr/>
        </p:nvCxnSpPr>
        <p:spPr>
          <a:xfrm flipH="1">
            <a:off x="744812" y="1188826"/>
            <a:ext cx="27674" cy="353128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AE4E6B7-DEF0-4BAE-B7F6-2091FED8C2D3}"/>
              </a:ext>
            </a:extLst>
          </p:cNvPr>
          <p:cNvSpPr/>
          <p:nvPr/>
        </p:nvSpPr>
        <p:spPr>
          <a:xfrm>
            <a:off x="7861660" y="508664"/>
            <a:ext cx="1200150" cy="6989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DB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844BD4-777D-4C0C-8AA1-AC19BB2113A9}"/>
              </a:ext>
            </a:extLst>
          </p:cNvPr>
          <p:cNvCxnSpPr>
            <a:cxnSpLocks/>
          </p:cNvCxnSpPr>
          <p:nvPr/>
        </p:nvCxnSpPr>
        <p:spPr>
          <a:xfrm flipH="1">
            <a:off x="2509033" y="2670108"/>
            <a:ext cx="1907871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F4702E-B42C-4947-AB8D-01FF8115CBE7}"/>
              </a:ext>
            </a:extLst>
          </p:cNvPr>
          <p:cNvSpPr txBox="1"/>
          <p:nvPr/>
        </p:nvSpPr>
        <p:spPr>
          <a:xfrm>
            <a:off x="3063340" y="2487423"/>
            <a:ext cx="1067600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https post</a:t>
            </a:r>
          </a:p>
          <a:p>
            <a:r>
              <a:rPr lang="en-US" sz="1100" dirty="0">
                <a:solidFill>
                  <a:srgbClr val="003C71"/>
                </a:solidFill>
              </a:rPr>
              <a:t>(SAML response)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0F2697-C896-48AE-BD58-ADC6C342C01F}"/>
              </a:ext>
            </a:extLst>
          </p:cNvPr>
          <p:cNvSpPr/>
          <p:nvPr/>
        </p:nvSpPr>
        <p:spPr>
          <a:xfrm>
            <a:off x="5184180" y="508664"/>
            <a:ext cx="1200150" cy="6989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  <a:p>
            <a:pPr algn="ctr"/>
            <a:r>
              <a:rPr lang="en-US" dirty="0"/>
              <a:t>APIs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CE305DA-A337-48F0-B602-8D0296541FA1}"/>
              </a:ext>
            </a:extLst>
          </p:cNvPr>
          <p:cNvCxnSpPr>
            <a:cxnSpLocks/>
          </p:cNvCxnSpPr>
          <p:nvPr/>
        </p:nvCxnSpPr>
        <p:spPr>
          <a:xfrm flipH="1">
            <a:off x="2506176" y="1476373"/>
            <a:ext cx="3250734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2D10BE-139F-4A8D-B462-C4680F7E3C3E}"/>
              </a:ext>
            </a:extLst>
          </p:cNvPr>
          <p:cNvSpPr txBox="1"/>
          <p:nvPr/>
        </p:nvSpPr>
        <p:spPr>
          <a:xfrm>
            <a:off x="3172919" y="1310699"/>
            <a:ext cx="1800173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https get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(get hub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 connection info)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8CC9EE-78BE-4A11-9670-D7385026124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3274" y="1211265"/>
            <a:ext cx="14513" cy="350884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F9CAF5-0A14-49FF-8152-A7ACEE7941C5}"/>
              </a:ext>
            </a:extLst>
          </p:cNvPr>
          <p:cNvSpPr txBox="1"/>
          <p:nvPr/>
        </p:nvSpPr>
        <p:spPr>
          <a:xfrm>
            <a:off x="3651274" y="1665029"/>
            <a:ext cx="2055050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3C71"/>
                </a:solidFill>
              </a:rPr>
              <a:t>sql</a:t>
            </a:r>
            <a:r>
              <a:rPr lang="en-US" sz="1100" dirty="0">
                <a:solidFill>
                  <a:srgbClr val="003C71"/>
                </a:solidFill>
              </a:rPr>
              <a:t>/</a:t>
            </a:r>
            <a:r>
              <a:rPr lang="en-US" sz="1100" dirty="0" err="1">
                <a:solidFill>
                  <a:srgbClr val="003C71"/>
                </a:solidFill>
              </a:rPr>
              <a:t>tls</a:t>
            </a:r>
            <a:endParaRPr lang="en-US" sz="1100" dirty="0">
              <a:solidFill>
                <a:srgbClr val="003C71"/>
              </a:solidFill>
            </a:endParaRP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(establish connection to hub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CBFF0-8CF4-4A1B-9365-920F1461A738}"/>
              </a:ext>
            </a:extLst>
          </p:cNvPr>
          <p:cNvCxnSpPr>
            <a:cxnSpLocks/>
          </p:cNvCxnSpPr>
          <p:nvPr/>
        </p:nvCxnSpPr>
        <p:spPr>
          <a:xfrm flipH="1">
            <a:off x="2509033" y="2285298"/>
            <a:ext cx="1907871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0EF74B-47C6-4453-940D-F1A1175C98A9}"/>
              </a:ext>
            </a:extLst>
          </p:cNvPr>
          <p:cNvCxnSpPr>
            <a:cxnSpLocks/>
          </p:cNvCxnSpPr>
          <p:nvPr/>
        </p:nvCxnSpPr>
        <p:spPr>
          <a:xfrm flipH="1">
            <a:off x="2484114" y="3406387"/>
            <a:ext cx="4657730" cy="2515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DCB94F9-6F2F-4646-8BB6-84C04D7B853D}"/>
              </a:ext>
            </a:extLst>
          </p:cNvPr>
          <p:cNvSpPr txBox="1"/>
          <p:nvPr/>
        </p:nvSpPr>
        <p:spPr>
          <a:xfrm>
            <a:off x="3903191" y="3248014"/>
            <a:ext cx="2075057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3C71"/>
                </a:solidFill>
              </a:rPr>
              <a:t>sql</a:t>
            </a:r>
            <a:r>
              <a:rPr lang="en-US" sz="1100" dirty="0">
                <a:solidFill>
                  <a:srgbClr val="003C71"/>
                </a:solidFill>
              </a:rPr>
              <a:t>/</a:t>
            </a:r>
            <a:r>
              <a:rPr lang="en-US" sz="1100" dirty="0" err="1">
                <a:solidFill>
                  <a:srgbClr val="003C71"/>
                </a:solidFill>
              </a:rPr>
              <a:t>tls</a:t>
            </a:r>
            <a:endParaRPr lang="en-US" sz="1100" dirty="0"/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(app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 name)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B9C432-C008-402F-91E3-599EFE334653}"/>
              </a:ext>
            </a:extLst>
          </p:cNvPr>
          <p:cNvCxnSpPr>
            <a:cxnSpLocks/>
          </p:cNvCxnSpPr>
          <p:nvPr/>
        </p:nvCxnSpPr>
        <p:spPr>
          <a:xfrm flipH="1">
            <a:off x="2513796" y="4186488"/>
            <a:ext cx="5917734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E944BBA-7548-4C19-9FAE-E9A827CDB57B}"/>
              </a:ext>
            </a:extLst>
          </p:cNvPr>
          <p:cNvCxnSpPr>
            <a:cxnSpLocks/>
          </p:cNvCxnSpPr>
          <p:nvPr/>
        </p:nvCxnSpPr>
        <p:spPr>
          <a:xfrm flipH="1">
            <a:off x="2513796" y="3823333"/>
            <a:ext cx="3250734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D3726C-A9EF-4672-907B-15CDB881BBBA}"/>
              </a:ext>
            </a:extLst>
          </p:cNvPr>
          <p:cNvSpPr txBox="1"/>
          <p:nvPr/>
        </p:nvSpPr>
        <p:spPr>
          <a:xfrm>
            <a:off x="3183745" y="3657659"/>
            <a:ext cx="1793761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https get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(get app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 connection info)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2FEC73-A98A-466C-997B-ACA3D0FE1F24}"/>
              </a:ext>
            </a:extLst>
          </p:cNvPr>
          <p:cNvSpPr txBox="1"/>
          <p:nvPr/>
        </p:nvSpPr>
        <p:spPr>
          <a:xfrm>
            <a:off x="3662099" y="4011989"/>
            <a:ext cx="2048639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3C71"/>
                </a:solidFill>
              </a:rPr>
              <a:t>sql</a:t>
            </a:r>
            <a:r>
              <a:rPr lang="en-US" sz="1100" dirty="0">
                <a:solidFill>
                  <a:srgbClr val="003C71"/>
                </a:solidFill>
              </a:rPr>
              <a:t>/</a:t>
            </a:r>
            <a:r>
              <a:rPr lang="en-US" sz="1100" dirty="0" err="1">
                <a:solidFill>
                  <a:srgbClr val="003C71"/>
                </a:solidFill>
              </a:rPr>
              <a:t>tls</a:t>
            </a:r>
            <a:endParaRPr lang="en-US" sz="1100" dirty="0">
              <a:solidFill>
                <a:srgbClr val="003C71"/>
              </a:solidFill>
            </a:endParaRP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(establish connection to app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02ED976-2EF2-439F-8399-C54DC3227A44}"/>
              </a:ext>
            </a:extLst>
          </p:cNvPr>
          <p:cNvCxnSpPr>
            <a:cxnSpLocks/>
          </p:cNvCxnSpPr>
          <p:nvPr/>
        </p:nvCxnSpPr>
        <p:spPr>
          <a:xfrm flipH="1">
            <a:off x="2498556" y="4556058"/>
            <a:ext cx="5917734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DD7439A-4A86-43DB-855B-4114DAB3B954}"/>
              </a:ext>
            </a:extLst>
          </p:cNvPr>
          <p:cNvSpPr txBox="1"/>
          <p:nvPr/>
        </p:nvSpPr>
        <p:spPr>
          <a:xfrm>
            <a:off x="4524090" y="4388006"/>
            <a:ext cx="1542089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003C71"/>
                </a:solidFill>
              </a:rPr>
              <a:t>sql</a:t>
            </a:r>
            <a:r>
              <a:rPr lang="en-US" sz="1100" dirty="0">
                <a:solidFill>
                  <a:srgbClr val="003C71"/>
                </a:solidFill>
              </a:rPr>
              <a:t>/</a:t>
            </a:r>
            <a:r>
              <a:rPr lang="en-US" sz="1100" dirty="0" err="1">
                <a:solidFill>
                  <a:srgbClr val="003C71"/>
                </a:solidFill>
              </a:rPr>
              <a:t>tls</a:t>
            </a:r>
            <a:endParaRPr lang="en-US" sz="1100" dirty="0">
              <a:solidFill>
                <a:srgbClr val="003C71"/>
              </a:solidFill>
            </a:endParaRP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(send queries to app </a:t>
            </a:r>
            <a:r>
              <a:rPr lang="en-US" sz="1100" dirty="0" err="1">
                <a:solidFill>
                  <a:srgbClr val="003C71"/>
                </a:solidFill>
              </a:rPr>
              <a:t>db</a:t>
            </a:r>
            <a:r>
              <a:rPr lang="en-US" sz="1100" dirty="0">
                <a:solidFill>
                  <a:srgbClr val="003C7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4770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5045</Words>
  <Application>Microsoft Office PowerPoint</Application>
  <PresentationFormat>On-screen Show (16:9)</PresentationFormat>
  <Paragraphs>1046</Paragraphs>
  <Slides>46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Neo Sans Intel</vt:lpstr>
      <vt:lpstr>Arial</vt:lpstr>
      <vt:lpstr>Calibri</vt:lpstr>
      <vt:lpstr>Consolas</vt:lpstr>
      <vt:lpstr>Courier New</vt:lpstr>
      <vt:lpstr>Intel Clear</vt:lpstr>
      <vt:lpstr>Lucida Console</vt:lpstr>
      <vt:lpstr>Verdana</vt:lpstr>
      <vt:lpstr>Wingdings</vt:lpstr>
      <vt:lpstr>Int_PPT Template_ClearPro_16x9</vt:lpstr>
      <vt:lpstr>Packager Shell Object</vt:lpstr>
      <vt:lpstr>PowerPoint Presentation</vt:lpstr>
      <vt:lpstr>Lantern Rock Architecture for SDLe</vt:lpstr>
      <vt:lpstr>SDK API</vt:lpstr>
      <vt:lpstr>Data recording flow</vt:lpstr>
      <vt:lpstr>Policy download flow</vt:lpstr>
      <vt:lpstr>Telemetry upload flow</vt:lpstr>
      <vt:lpstr>Collector connection establishment flow</vt:lpstr>
      <vt:lpstr>Telemetry payload message digest verification flow</vt:lpstr>
      <vt:lpstr>Portal User Data Access Flow</vt:lpstr>
      <vt:lpstr>Portal Programmatic Data Access Flow</vt:lpstr>
      <vt:lpstr>backup</vt:lpstr>
      <vt:lpstr>Lantern Rock SDKs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Split DNS</vt:lpstr>
      <vt:lpstr>Internal Firewall Whitelisting </vt:lpstr>
      <vt:lpstr>Analytics</vt:lpstr>
      <vt:lpstr>PowerPoint Presentation</vt:lpstr>
      <vt:lpstr>Telemetry Data </vt:lpstr>
      <vt:lpstr>App Telemetry Data</vt:lpstr>
      <vt:lpstr>Telemetry Store Disk Layout</vt:lpstr>
      <vt:lpstr>What you get</vt:lpstr>
      <vt:lpstr>PowerPoint Presentation</vt:lpstr>
      <vt:lpstr>Network Connectivity Requirements</vt:lpstr>
      <vt:lpstr>SDK Design Guiding Principles</vt:lpstr>
      <vt:lpstr>Technology Stack</vt:lpstr>
      <vt:lpstr>Distribution Model (Windows)</vt:lpstr>
      <vt:lpstr>Distribution Dependencies</vt:lpstr>
      <vt:lpstr>Telemetry Example</vt:lpstr>
      <vt:lpstr>Debugging</vt:lpstr>
      <vt:lpstr>Event Telemetry RecordEvent API</vt:lpstr>
      <vt:lpstr>Have you interacted with a dialog like this? We build the solution to make telemetry possible.</vt:lpstr>
      <vt:lpstr>Consent Dialogs</vt:lpstr>
      <vt:lpstr>Application Telemetry In Practice</vt:lpstr>
      <vt:lpstr>PowerPoint Presentation</vt:lpstr>
      <vt:lpstr>Consumer WiDi/Miracast Analytics**</vt:lpstr>
      <vt:lpstr>PowerPoint Presentation</vt:lpstr>
      <vt:lpstr>Enterprise Readiness</vt:lpstr>
      <vt:lpstr>Policy Features</vt:lpstr>
      <vt:lpstr>Consent Dialogs</vt:lpstr>
      <vt:lpstr>FAQ</vt:lpstr>
      <vt:lpstr>Collection Systems Across Intel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2015-05-06T16:36:39Z</dcterms:created>
  <dcterms:modified xsi:type="dcterms:W3CDTF">2021-10-07T03:13:33Z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b053326d-d4ff-424d-9c39-a8c46eb768bf</vt:lpwstr>
  </property>
  <property fmtid="{D5CDD505-2E9C-101B-9397-08002B2CF9AE}" pid="3" name="CTP_TimeStamp">
    <vt:lpwstr>2020-02-07 05:51:51Z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