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80" r:id="rId4"/>
    <p:sldId id="257" r:id="rId5"/>
    <p:sldId id="258" r:id="rId6"/>
    <p:sldId id="262" r:id="rId7"/>
    <p:sldId id="260" r:id="rId8"/>
    <p:sldId id="261" r:id="rId9"/>
    <p:sldId id="259" r:id="rId10"/>
    <p:sldId id="263" r:id="rId11"/>
    <p:sldId id="281" r:id="rId12"/>
    <p:sldId id="264" r:id="rId13"/>
    <p:sldId id="265" r:id="rId14"/>
    <p:sldId id="266" r:id="rId15"/>
    <p:sldId id="267" r:id="rId16"/>
    <p:sldId id="268" r:id="rId17"/>
    <p:sldId id="274" r:id="rId18"/>
    <p:sldId id="275" r:id="rId19"/>
    <p:sldId id="276" r:id="rId20"/>
    <p:sldId id="271" r:id="rId21"/>
    <p:sldId id="277" r:id="rId22"/>
    <p:sldId id="278" r:id="rId23"/>
    <p:sldId id="279" r:id="rId24"/>
  </p:sldIdLst>
  <p:sldSz cx="9144000" cy="6858000" type="screen4x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46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pic>
        <p:nvPicPr>
          <p:cNvPr id="37" name="Grafik 36"/>
          <p:cNvPicPr/>
          <p:nvPr/>
        </p:nvPicPr>
        <p:blipFill>
          <a:blip r:embed="rId2" cstate="print"/>
          <a:stretch/>
        </p:blipFill>
        <p:spPr>
          <a:xfrm>
            <a:off x="1735560" y="1599840"/>
            <a:ext cx="5671800" cy="4525560"/>
          </a:xfrm>
          <a:prstGeom prst="rect">
            <a:avLst/>
          </a:prstGeom>
          <a:ln>
            <a:noFill/>
          </a:ln>
        </p:spPr>
      </p:pic>
      <p:pic>
        <p:nvPicPr>
          <p:cNvPr id="38" name="Grafik 37"/>
          <p:cNvPicPr/>
          <p:nvPr/>
        </p:nvPicPr>
        <p:blipFill>
          <a:blip r:embed="rId2" cstate="print"/>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pic>
        <p:nvPicPr>
          <p:cNvPr id="76" name="Grafik 75"/>
          <p:cNvPicPr/>
          <p:nvPr/>
        </p:nvPicPr>
        <p:blipFill>
          <a:blip r:embed="rId2" cstate="print"/>
          <a:stretch/>
        </p:blipFill>
        <p:spPr>
          <a:xfrm>
            <a:off x="1735560" y="1599840"/>
            <a:ext cx="5671800" cy="4525560"/>
          </a:xfrm>
          <a:prstGeom prst="rect">
            <a:avLst/>
          </a:prstGeom>
          <a:ln>
            <a:noFill/>
          </a:ln>
        </p:spPr>
      </p:pic>
      <p:pic>
        <p:nvPicPr>
          <p:cNvPr id="77" name="Grafik 76"/>
          <p:cNvPicPr/>
          <p:nvPr/>
        </p:nvPicPr>
        <p:blipFill>
          <a:blip r:embed="rId2" cstate="print"/>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de-D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de-DE"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de-DE" sz="4400" b="0" strike="noStrike" spc="-1">
                <a:solidFill>
                  <a:srgbClr val="000000"/>
                </a:solidFill>
                <a:uFill>
                  <a:solidFill>
                    <a:srgbClr val="FFFFFF"/>
                  </a:solidFill>
                </a:uFill>
                <a:latin typeface="Calibri"/>
              </a:rPr>
              <a:t>Titelmasterformat durch Klicken bearbeiten</a:t>
            </a:r>
            <a:endParaRPr lang="de-DE" sz="18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de-DE" sz="3200" b="0" strike="noStrike" spc="-1">
                <a:solidFill>
                  <a:srgbClr val="000000"/>
                </a:solidFill>
                <a:uFill>
                  <a:solidFill>
                    <a:srgbClr val="FFFFFF"/>
                  </a:solidFill>
                </a:uFill>
                <a:latin typeface="Calibri"/>
              </a:rPr>
              <a:t>Format des Gliederungstextes durch Klicken bearbeiten</a:t>
            </a:r>
          </a:p>
          <a:p>
            <a:pPr marL="864000" lvl="1" indent="-324000">
              <a:buClr>
                <a:srgbClr val="000000"/>
              </a:buClr>
              <a:buSzPct val="75000"/>
              <a:buFont typeface="Symbol" charset="2"/>
              <a:buChar char=""/>
            </a:pPr>
            <a:r>
              <a:rPr lang="de-DE" sz="3200" b="0" strike="noStrike" spc="-1">
                <a:solidFill>
                  <a:srgbClr val="000000"/>
                </a:solidFill>
                <a:uFill>
                  <a:solidFill>
                    <a:srgbClr val="FFFFFF"/>
                  </a:solidFill>
                </a:uFill>
                <a:latin typeface="Calibri"/>
              </a:rPr>
              <a:t>Zweite Gliederungsebene</a:t>
            </a:r>
          </a:p>
          <a:p>
            <a:pPr marL="1296000" lvl="2" indent="-288000">
              <a:buClr>
                <a:srgbClr val="000000"/>
              </a:buClr>
              <a:buSzPct val="45000"/>
              <a:buFont typeface="Wingdings" charset="2"/>
              <a:buChar char=""/>
            </a:pPr>
            <a:r>
              <a:rPr lang="de-DE" sz="3200" b="0" strike="noStrike" spc="-1">
                <a:solidFill>
                  <a:srgbClr val="000000"/>
                </a:solidFill>
                <a:uFill>
                  <a:solidFill>
                    <a:srgbClr val="FFFFFF"/>
                  </a:solidFill>
                </a:uFill>
                <a:latin typeface="Calibri"/>
              </a:rPr>
              <a:t>Dritte Gliederungsebene</a:t>
            </a:r>
          </a:p>
          <a:p>
            <a:pPr marL="1728000" lvl="3" indent="-216000">
              <a:buClr>
                <a:srgbClr val="000000"/>
              </a:buClr>
              <a:buSzPct val="75000"/>
              <a:buFont typeface="Symbol" charset="2"/>
              <a:buChar char=""/>
            </a:pPr>
            <a:r>
              <a:rPr lang="de-DE" sz="3200" b="0" strike="noStrike" spc="-1">
                <a:solidFill>
                  <a:srgbClr val="000000"/>
                </a:solidFill>
                <a:uFill>
                  <a:solidFill>
                    <a:srgbClr val="FFFFFF"/>
                  </a:solidFill>
                </a:uFill>
                <a:latin typeface="Calibri"/>
              </a:rPr>
              <a:t>Vierte Gliederungsebene</a:t>
            </a:r>
          </a:p>
          <a:p>
            <a:pPr marL="2160000" lvl="4" indent="-216000">
              <a:buClr>
                <a:srgbClr val="000000"/>
              </a:buClr>
              <a:buSzPct val="45000"/>
              <a:buFont typeface="Wingdings" charset="2"/>
              <a:buChar char=""/>
            </a:pPr>
            <a:r>
              <a:rPr lang="de-DE" sz="3200" b="0" strike="noStrike" spc="-1">
                <a:solidFill>
                  <a:srgbClr val="000000"/>
                </a:solidFill>
                <a:uFill>
                  <a:solidFill>
                    <a:srgbClr val="FFFFFF"/>
                  </a:solidFill>
                </a:uFill>
                <a:latin typeface="Calibri"/>
              </a:rPr>
              <a:t>Fünfte Gliederungsebene</a:t>
            </a:r>
          </a:p>
          <a:p>
            <a:pPr marL="2592000" lvl="5" indent="-216000">
              <a:buClr>
                <a:srgbClr val="000000"/>
              </a:buClr>
              <a:buSzPct val="45000"/>
              <a:buFont typeface="Wingdings" charset="2"/>
              <a:buChar char=""/>
            </a:pPr>
            <a:r>
              <a:rPr lang="de-DE" sz="3200" b="0" strike="noStrike" spc="-1">
                <a:solidFill>
                  <a:srgbClr val="000000"/>
                </a:solidFill>
                <a:uFill>
                  <a:solidFill>
                    <a:srgbClr val="FFFFFF"/>
                  </a:solidFill>
                </a:uFill>
                <a:latin typeface="Calibri"/>
              </a:rPr>
              <a:t>Sechste Gliederungsebene</a:t>
            </a:r>
          </a:p>
          <a:p>
            <a:pPr marL="343080" indent="-342720">
              <a:lnSpc>
                <a:spcPct val="100000"/>
              </a:lnSpc>
              <a:buClr>
                <a:srgbClr val="000000"/>
              </a:buClr>
              <a:buFont typeface="Arial"/>
              <a:buChar char="•"/>
            </a:pPr>
            <a:r>
              <a:rPr lang="de-DE" sz="3200" b="0" strike="noStrike" spc="-1">
                <a:solidFill>
                  <a:srgbClr val="000000"/>
                </a:solidFill>
                <a:uFill>
                  <a:solidFill>
                    <a:srgbClr val="FFFFFF"/>
                  </a:solidFill>
                </a:uFill>
                <a:latin typeface="Calibri"/>
              </a:rPr>
              <a:t>Siebte GliederungsebeneTextmasterformate durch Klicken bearbeiten</a:t>
            </a:r>
          </a:p>
          <a:p>
            <a:pPr marL="743040" lvl="1" indent="-285480">
              <a:lnSpc>
                <a:spcPct val="100000"/>
              </a:lnSpc>
              <a:buClr>
                <a:srgbClr val="000000"/>
              </a:buClr>
              <a:buFont typeface="Arial"/>
              <a:buChar char="–"/>
            </a:pPr>
            <a:r>
              <a:rPr lang="de-DE" sz="2800" b="0" strike="noStrike" spc="-1">
                <a:solidFill>
                  <a:srgbClr val="000000"/>
                </a:solidFill>
                <a:uFill>
                  <a:solidFill>
                    <a:srgbClr val="FFFFFF"/>
                  </a:solidFill>
                </a:uFill>
                <a:latin typeface="Calibri"/>
              </a:rPr>
              <a:t>Zweite Ebene</a:t>
            </a:r>
            <a:endParaRPr lang="de-DE"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de-DE" sz="2400" b="0" strike="noStrike" spc="-1">
                <a:solidFill>
                  <a:srgbClr val="000000"/>
                </a:solidFill>
                <a:uFill>
                  <a:solidFill>
                    <a:srgbClr val="FFFFFF"/>
                  </a:solidFill>
                </a:uFill>
                <a:latin typeface="Calibri"/>
              </a:rPr>
              <a:t>Dritte Ebene</a:t>
            </a:r>
            <a:endParaRPr lang="de-DE"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de-DE" sz="2000" b="0" strike="noStrike" spc="-1">
                <a:solidFill>
                  <a:srgbClr val="000000"/>
                </a:solidFill>
                <a:uFill>
                  <a:solidFill>
                    <a:srgbClr val="FFFFFF"/>
                  </a:solidFill>
                </a:uFill>
                <a:latin typeface="Calibri"/>
              </a:rPr>
              <a:t>Vierte Ebene</a:t>
            </a:r>
            <a:endParaRPr lang="de-DE"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de-DE" sz="2000" b="0" strike="noStrike" spc="-1">
                <a:solidFill>
                  <a:srgbClr val="000000"/>
                </a:solidFill>
                <a:uFill>
                  <a:solidFill>
                    <a:srgbClr val="FFFFFF"/>
                  </a:solidFill>
                </a:uFill>
                <a:latin typeface="Calibri"/>
              </a:rPr>
              <a:t>Fünfte Ebene</a:t>
            </a:r>
            <a:endParaRPr lang="de-DE" sz="3200" b="0" strike="noStrike" spc="-1">
              <a:solidFill>
                <a:srgbClr val="000000"/>
              </a:solidFill>
              <a:uFill>
                <a:solidFill>
                  <a:srgbClr val="FFFFFF"/>
                </a:solidFill>
              </a:u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de-DE" sz="1200" b="0" strike="noStrike" spc="-1">
                <a:solidFill>
                  <a:srgbClr val="8B8B8B"/>
                </a:solidFill>
                <a:uFill>
                  <a:solidFill>
                    <a:srgbClr val="FFFFFF"/>
                  </a:solidFill>
                </a:uFill>
                <a:latin typeface="Calibri"/>
              </a:rPr>
              <a:t>08.01.20</a:t>
            </a:r>
            <a:endParaRPr lang="de-DE"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lstStyle/>
          <a:p>
            <a:endParaRPr lang="de-DE"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F7392D53-62C7-4C1E-8D50-CC8D92F3F51C}" type="slidenum">
              <a:rPr lang="de-DE" sz="1200" b="0" strike="noStrike" spc="-1">
                <a:solidFill>
                  <a:srgbClr val="8B8B8B"/>
                </a:solidFill>
                <a:uFill>
                  <a:solidFill>
                    <a:srgbClr val="FFFFFF"/>
                  </a:solidFill>
                </a:uFill>
                <a:latin typeface="Calibri"/>
              </a:rPr>
              <a:pPr algn="r">
                <a:lnSpc>
                  <a:spcPct val="100000"/>
                </a:lnSpc>
              </a:pPr>
              <a:t>‹Nr.›</a:t>
            </a:fld>
            <a:endParaRPr lang="de-D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de-DE" sz="4400" b="0" strike="noStrike" spc="-1">
                <a:solidFill>
                  <a:srgbClr val="000000"/>
                </a:solidFill>
                <a:uFill>
                  <a:solidFill>
                    <a:srgbClr val="FFFFFF"/>
                  </a:solidFill>
                </a:uFill>
                <a:latin typeface="Calibri"/>
              </a:rPr>
              <a:t>Titelmasterformat durch Klicken bearbeiten</a:t>
            </a:r>
            <a:endParaRPr lang="de-DE" sz="1800" b="0" strike="noStrike" spc="-1">
              <a:solidFill>
                <a:srgbClr val="000000"/>
              </a:solidFill>
              <a:uFill>
                <a:solidFill>
                  <a:srgbClr val="FFFFFF"/>
                </a:solidFill>
              </a:uFill>
              <a:latin typeface="Calibri"/>
            </a:endParaRPr>
          </a:p>
        </p:txBody>
      </p:sp>
      <p:sp>
        <p:nvSpPr>
          <p:cNvPr id="40"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de-DE" sz="1200" b="0" strike="noStrike" spc="-1">
                <a:solidFill>
                  <a:srgbClr val="8B8B8B"/>
                </a:solidFill>
                <a:uFill>
                  <a:solidFill>
                    <a:srgbClr val="FFFFFF"/>
                  </a:solidFill>
                </a:uFill>
                <a:latin typeface="Calibri"/>
              </a:rPr>
              <a:t>08.01.20</a:t>
            </a:r>
            <a:endParaRPr lang="de-DE" sz="1400" b="0" strike="noStrike" spc="-1">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3124080" y="6356520"/>
            <a:ext cx="2895120" cy="364680"/>
          </a:xfrm>
          <a:prstGeom prst="rect">
            <a:avLst/>
          </a:prstGeom>
        </p:spPr>
        <p:txBody>
          <a:bodyPr anchor="ctr"/>
          <a:lstStyle/>
          <a:p>
            <a:endParaRPr lang="de-DE" sz="2400" b="0" strike="noStrike" spc="-1">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F37706F-3CA4-4E13-8A35-82144D7DD857}" type="slidenum">
              <a:rPr lang="de-DE" sz="1200" b="0" strike="noStrike" spc="-1">
                <a:solidFill>
                  <a:srgbClr val="8B8B8B"/>
                </a:solidFill>
                <a:uFill>
                  <a:solidFill>
                    <a:srgbClr val="FFFFFF"/>
                  </a:solidFill>
                </a:uFill>
                <a:latin typeface="Calibri"/>
              </a:rPr>
              <a:pPr algn="r">
                <a:lnSpc>
                  <a:spcPct val="100000"/>
                </a:lnSpc>
              </a:pPr>
              <a:t>‹Nr.›</a:t>
            </a:fld>
            <a:endParaRPr lang="de-DE" sz="1400" b="0" strike="noStrike" spc="-1">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de-DE" sz="3200" b="0" strike="noStrike" spc="-1">
                <a:solidFill>
                  <a:srgbClr val="000000"/>
                </a:solidFill>
                <a:uFill>
                  <a:solidFill>
                    <a:srgbClr val="FFFFFF"/>
                  </a:solidFill>
                </a:uFill>
                <a:latin typeface="Calibri"/>
              </a:rPr>
              <a:t>Format des Gliederungstextes durch Klicken bearbeiten</a:t>
            </a:r>
          </a:p>
          <a:p>
            <a:pPr marL="864000" lvl="1" indent="-324000">
              <a:buClr>
                <a:srgbClr val="000000"/>
              </a:buClr>
              <a:buSzPct val="75000"/>
              <a:buFont typeface="Symbol" charset="2"/>
              <a:buChar char=""/>
            </a:pPr>
            <a:r>
              <a:rPr lang="de-DE" sz="2400" b="0" strike="noStrike" spc="-1">
                <a:solidFill>
                  <a:srgbClr val="000000"/>
                </a:solidFill>
                <a:uFill>
                  <a:solidFill>
                    <a:srgbClr val="FFFFFF"/>
                  </a:solidFill>
                </a:uFill>
                <a:latin typeface="Calibri"/>
              </a:rPr>
              <a:t>Zweite Gliederungsebene</a:t>
            </a:r>
          </a:p>
          <a:p>
            <a:pPr marL="1296000" lvl="2" indent="-288000">
              <a:buClr>
                <a:srgbClr val="000000"/>
              </a:buClr>
              <a:buSzPct val="45000"/>
              <a:buFont typeface="Wingdings" charset="2"/>
              <a:buChar char=""/>
            </a:pPr>
            <a:r>
              <a:rPr lang="de-DE" sz="2000" b="0" strike="noStrike" spc="-1">
                <a:solidFill>
                  <a:srgbClr val="000000"/>
                </a:solidFill>
                <a:uFill>
                  <a:solidFill>
                    <a:srgbClr val="FFFFFF"/>
                  </a:solidFill>
                </a:uFill>
                <a:latin typeface="Calibri"/>
              </a:rPr>
              <a:t>Dritte Gliederungsebene</a:t>
            </a:r>
          </a:p>
          <a:p>
            <a:pPr marL="1728000" lvl="3" indent="-216000">
              <a:buClr>
                <a:srgbClr val="000000"/>
              </a:buClr>
              <a:buSzPct val="75000"/>
              <a:buFont typeface="Symbol" charset="2"/>
              <a:buChar char=""/>
            </a:pPr>
            <a:r>
              <a:rPr lang="de-DE" sz="2000" b="0" strike="noStrike" spc="-1">
                <a:solidFill>
                  <a:srgbClr val="000000"/>
                </a:solidFill>
                <a:uFill>
                  <a:solidFill>
                    <a:srgbClr val="FFFFFF"/>
                  </a:solidFill>
                </a:uFill>
                <a:latin typeface="Calibri"/>
              </a:rPr>
              <a:t>Vierte Gliederungsebene</a:t>
            </a:r>
          </a:p>
          <a:p>
            <a:pPr marL="2160000" lvl="4" indent="-216000">
              <a:buClr>
                <a:srgbClr val="000000"/>
              </a:buClr>
              <a:buSzPct val="45000"/>
              <a:buFont typeface="Wingdings" charset="2"/>
              <a:buChar char=""/>
            </a:pPr>
            <a:r>
              <a:rPr lang="de-DE" sz="2000" b="0" strike="noStrike" spc="-1">
                <a:solidFill>
                  <a:srgbClr val="000000"/>
                </a:solidFill>
                <a:uFill>
                  <a:solidFill>
                    <a:srgbClr val="FFFFFF"/>
                  </a:solidFill>
                </a:uFill>
                <a:latin typeface="Calibri"/>
              </a:rPr>
              <a:t>Fünfte Gliederungsebene</a:t>
            </a:r>
          </a:p>
          <a:p>
            <a:pPr marL="2592000" lvl="5" indent="-216000">
              <a:buClr>
                <a:srgbClr val="000000"/>
              </a:buClr>
              <a:buSzPct val="45000"/>
              <a:buFont typeface="Wingdings" charset="2"/>
              <a:buChar char=""/>
            </a:pPr>
            <a:r>
              <a:rPr lang="de-DE" sz="2000" b="0" strike="noStrike" spc="-1">
                <a:solidFill>
                  <a:srgbClr val="000000"/>
                </a:solidFill>
                <a:uFill>
                  <a:solidFill>
                    <a:srgbClr val="FFFFFF"/>
                  </a:solidFill>
                </a:uFill>
                <a:latin typeface="Calibri"/>
              </a:rPr>
              <a:t>Sechste Gliederungsebene</a:t>
            </a:r>
          </a:p>
          <a:p>
            <a:pPr marL="3024000" lvl="6" indent="-216000">
              <a:buClr>
                <a:srgbClr val="000000"/>
              </a:buClr>
              <a:buSzPct val="45000"/>
              <a:buFont typeface="Wingdings" charset="2"/>
              <a:buChar char=""/>
            </a:pPr>
            <a:r>
              <a:rPr lang="de-DE" sz="2000" b="0" strike="noStrike" spc="-1">
                <a:solidFill>
                  <a:srgbClr val="000000"/>
                </a:solidFill>
                <a:uFill>
                  <a:solidFill>
                    <a:srgbClr val="FFFFFF"/>
                  </a:solidFill>
                </a:uFill>
                <a:latin typeface="Calibri"/>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0" y="332640"/>
            <a:ext cx="9143640" cy="36900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sp>
      <p:sp>
        <p:nvSpPr>
          <p:cNvPr id="79"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80" name="CustomShape 3"/>
          <p:cNvSpPr/>
          <p:nvPr/>
        </p:nvSpPr>
        <p:spPr>
          <a:xfrm>
            <a:off x="971600" y="2010335"/>
            <a:ext cx="8023804" cy="151216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de-DE" sz="3600" b="1" strike="noStrike" spc="-1" dirty="0">
                <a:solidFill>
                  <a:srgbClr val="000000"/>
                </a:solidFill>
                <a:uFill>
                  <a:solidFill>
                    <a:srgbClr val="FFFFFF"/>
                  </a:solidFill>
                </a:uFill>
                <a:latin typeface="Calibri"/>
              </a:rPr>
              <a:t>Instandhaltung</a:t>
            </a:r>
            <a:r>
              <a:rPr lang="de-DE" sz="3600" b="0" strike="noStrike" spc="-1" dirty="0">
                <a:solidFill>
                  <a:srgbClr val="000000"/>
                </a:solidFill>
                <a:uFill>
                  <a:solidFill>
                    <a:srgbClr val="FFFFFF"/>
                  </a:solidFill>
                </a:uFill>
                <a:latin typeface="Calibri"/>
              </a:rPr>
              <a:t> </a:t>
            </a:r>
            <a:r>
              <a:rPr lang="de-DE" sz="3600" b="1" strike="noStrike" spc="-1" dirty="0">
                <a:solidFill>
                  <a:srgbClr val="000000"/>
                </a:solidFill>
                <a:uFill>
                  <a:solidFill>
                    <a:srgbClr val="FFFFFF"/>
                  </a:solidFill>
                </a:uFill>
                <a:latin typeface="Calibri"/>
              </a:rPr>
              <a:t>und</a:t>
            </a:r>
            <a:r>
              <a:rPr lang="de-DE" sz="3600" b="0" strike="noStrike" spc="-1" dirty="0">
                <a:solidFill>
                  <a:srgbClr val="000000"/>
                </a:solidFill>
                <a:uFill>
                  <a:solidFill>
                    <a:srgbClr val="FFFFFF"/>
                  </a:solidFill>
                </a:uFill>
                <a:latin typeface="Calibri"/>
              </a:rPr>
              <a:t> </a:t>
            </a:r>
            <a:r>
              <a:rPr lang="de-DE" sz="3600" b="1" strike="noStrike" spc="-1" dirty="0" smtClean="0">
                <a:solidFill>
                  <a:srgbClr val="000000"/>
                </a:solidFill>
                <a:uFill>
                  <a:solidFill>
                    <a:srgbClr val="FFFFFF"/>
                  </a:solidFill>
                </a:uFill>
                <a:latin typeface="Calibri"/>
              </a:rPr>
              <a:t>Fehlersuche</a:t>
            </a:r>
          </a:p>
          <a:p>
            <a:pPr algn="ctr">
              <a:lnSpc>
                <a:spcPct val="100000"/>
              </a:lnSpc>
            </a:pPr>
            <a:endParaRPr lang="de-DE" sz="3600" b="1" spc="-1" dirty="0" smtClean="0">
              <a:solidFill>
                <a:srgbClr val="000000"/>
              </a:solidFill>
              <a:uFill>
                <a:solidFill>
                  <a:srgbClr val="FFFFFF"/>
                </a:solidFill>
              </a:uFill>
              <a:latin typeface="Calibri"/>
            </a:endParaRPr>
          </a:p>
          <a:p>
            <a:pPr algn="ctr">
              <a:lnSpc>
                <a:spcPct val="100000"/>
              </a:lnSpc>
            </a:pPr>
            <a:r>
              <a:rPr lang="de-DE" sz="3600" b="1" spc="-1" dirty="0" smtClean="0">
                <a:solidFill>
                  <a:srgbClr val="000000"/>
                </a:solidFill>
                <a:uFill>
                  <a:solidFill>
                    <a:srgbClr val="FFFFFF"/>
                  </a:solidFill>
                </a:uFill>
                <a:latin typeface="Calibri"/>
              </a:rPr>
              <a:t>Fehlerarten und Netzformen</a:t>
            </a:r>
          </a:p>
          <a:p>
            <a:pPr algn="ctr">
              <a:lnSpc>
                <a:spcPct val="100000"/>
              </a:lnSpc>
            </a:pPr>
            <a:endParaRPr lang="de-DE" sz="3600" b="1" spc="-1" dirty="0">
              <a:solidFill>
                <a:srgbClr val="000000"/>
              </a:solidFill>
              <a:uFill>
                <a:solidFill>
                  <a:srgbClr val="FFFFFF"/>
                </a:solidFill>
              </a:uFill>
              <a:latin typeface="Calibri"/>
            </a:endParaRPr>
          </a:p>
          <a:p>
            <a:pPr algn="ctr">
              <a:lnSpc>
                <a:spcPct val="100000"/>
              </a:lnSpc>
            </a:pPr>
            <a:endParaRPr lang="de-DE" sz="3600" b="1" spc="-1" dirty="0" smtClean="0">
              <a:solidFill>
                <a:srgbClr val="000000"/>
              </a:solidFill>
              <a:uFill>
                <a:solidFill>
                  <a:srgbClr val="FFFFFF"/>
                </a:solidFill>
              </a:uFill>
              <a:latin typeface="Calibri"/>
            </a:endParaRPr>
          </a:p>
          <a:p>
            <a:pPr algn="ctr">
              <a:lnSpc>
                <a:spcPct val="100000"/>
              </a:lnSpc>
            </a:pPr>
            <a:endParaRPr lang="de-DE" sz="3600" b="1" spc="-1" dirty="0">
              <a:solidFill>
                <a:srgbClr val="000000"/>
              </a:solidFill>
              <a:uFill>
                <a:solidFill>
                  <a:srgbClr val="FFFFFF"/>
                </a:solidFill>
              </a:uFill>
              <a:latin typeface="Calibri"/>
            </a:endParaRPr>
          </a:p>
          <a:p>
            <a:pPr algn="ctr">
              <a:lnSpc>
                <a:spcPct val="100000"/>
              </a:lnSpc>
            </a:pPr>
            <a:endParaRPr lang="de-DE" sz="2400" b="1" strike="noStrike" spc="-1" dirty="0" smtClean="0">
              <a:solidFill>
                <a:srgbClr val="000000"/>
              </a:solidFill>
              <a:uFill>
                <a:solidFill>
                  <a:srgbClr val="FFFFFF"/>
                </a:solidFill>
              </a:uFill>
              <a:latin typeface="Calibri"/>
            </a:endParaRPr>
          </a:p>
          <a:p>
            <a:pPr algn="ctr">
              <a:lnSpc>
                <a:spcPct val="100000"/>
              </a:lnSpc>
            </a:pPr>
            <a:r>
              <a:rPr lang="de-DE" sz="2400" b="1" spc="-1" dirty="0" err="1" smtClean="0">
                <a:solidFill>
                  <a:srgbClr val="000000"/>
                </a:solidFill>
                <a:uFill>
                  <a:solidFill>
                    <a:srgbClr val="FFFFFF"/>
                  </a:solidFill>
                </a:uFill>
                <a:latin typeface="Calibri"/>
              </a:rPr>
              <a:t>Dr.Riyadh</a:t>
            </a:r>
            <a:r>
              <a:rPr lang="de-DE" sz="2400" b="1" spc="-1" dirty="0" smtClean="0">
                <a:solidFill>
                  <a:srgbClr val="000000"/>
                </a:solidFill>
                <a:uFill>
                  <a:solidFill>
                    <a:srgbClr val="FFFFFF"/>
                  </a:solidFill>
                </a:uFill>
                <a:latin typeface="Calibri"/>
              </a:rPr>
              <a:t> </a:t>
            </a:r>
            <a:r>
              <a:rPr lang="de-DE" sz="2400" b="1" spc="-1" dirty="0" err="1" smtClean="0">
                <a:solidFill>
                  <a:srgbClr val="000000"/>
                </a:solidFill>
                <a:uFill>
                  <a:solidFill>
                    <a:srgbClr val="FFFFFF"/>
                  </a:solidFill>
                </a:uFill>
                <a:latin typeface="Calibri"/>
              </a:rPr>
              <a:t>Qashi</a:t>
            </a:r>
            <a:endParaRPr lang="de-DE" sz="24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59632" y="548680"/>
            <a:ext cx="6224674" cy="4559828"/>
          </a:xfrm>
          <a:prstGeom prst="rect">
            <a:avLst/>
          </a:prstGeom>
          <a:noFill/>
          <a:ln w="9525">
            <a:noFill/>
            <a:miter lim="800000"/>
            <a:headEnd/>
            <a:tailEnd/>
          </a:ln>
        </p:spPr>
      </p:pic>
      <p:sp>
        <p:nvSpPr>
          <p:cNvPr id="6" name="Rechteck 5"/>
          <p:cNvSpPr/>
          <p:nvPr/>
        </p:nvSpPr>
        <p:spPr>
          <a:xfrm>
            <a:off x="251520" y="5301208"/>
            <a:ext cx="8496944" cy="1169551"/>
          </a:xfrm>
          <a:prstGeom prst="rect">
            <a:avLst/>
          </a:prstGeom>
        </p:spPr>
        <p:txBody>
          <a:bodyPr wrap="square">
            <a:spAutoFit/>
          </a:bodyPr>
          <a:lstStyle/>
          <a:p>
            <a:r>
              <a:rPr lang="de-DE" sz="1400" dirty="0" smtClean="0"/>
              <a:t>Der Neutralleiter wird auch </a:t>
            </a:r>
            <a:r>
              <a:rPr lang="de-DE" sz="1400" b="1" dirty="0" smtClean="0"/>
              <a:t>Nullleiter</a:t>
            </a:r>
            <a:r>
              <a:rPr lang="de-DE" sz="1400" dirty="0" smtClean="0"/>
              <a:t> genannt </a:t>
            </a:r>
            <a:r>
              <a:rPr lang="de-DE" sz="1400" dirty="0" smtClean="0"/>
              <a:t> und N </a:t>
            </a:r>
            <a:r>
              <a:rPr lang="de-DE" sz="1400" dirty="0" smtClean="0"/>
              <a:t>abgekürzt. Er ist ein Leiter, der mit einem Neutralpunkt elektrisch verbunden ist, und kann zur Verteilung elektrischer Energie beitragen. Gemäß Definition in DIN VDE 0100-200 (Abschnitt 826-12-08) ist der </a:t>
            </a:r>
            <a:r>
              <a:rPr lang="de-DE" sz="1400" b="1" dirty="0" smtClean="0"/>
              <a:t>Neutralleiter</a:t>
            </a:r>
            <a:r>
              <a:rPr lang="de-DE" sz="1400" dirty="0" smtClean="0"/>
              <a:t> genau wie der Außenleiter ein aktiver Leiter und dafür vorgesehen, Strom vom Verbraucher wieder zurück ins Netz zu führen – er dient sozusagen als Abfluss des Stroms, den die drei Phasen transportieren.</a:t>
            </a:r>
            <a:endParaRPr lang="de-DE"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1" strike="noStrike" spc="-1" dirty="0">
                <a:solidFill>
                  <a:srgbClr val="FFFFFF"/>
                </a:solidFill>
                <a:uFill>
                  <a:solidFill>
                    <a:srgbClr val="FFFFFF"/>
                  </a:solidFill>
                </a:uFill>
                <a:latin typeface="Calibri"/>
              </a:rPr>
              <a:t>TN-S-Netz</a:t>
            </a:r>
            <a:endParaRPr lang="de-DE" sz="1800" b="1" strike="noStrike" spc="-1" dirty="0">
              <a:solidFill>
                <a:srgbClr val="000000"/>
              </a:solidFill>
              <a:uFill>
                <a:solidFill>
                  <a:srgbClr val="FFFFFF"/>
                </a:solidFill>
              </a:uFill>
              <a:latin typeface="Arial"/>
            </a:endParaRPr>
          </a:p>
        </p:txBody>
      </p:sp>
      <p:sp>
        <p:nvSpPr>
          <p:cNvPr id="109"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pic>
        <p:nvPicPr>
          <p:cNvPr id="110" name="Picture 2"/>
          <p:cNvPicPr/>
          <p:nvPr/>
        </p:nvPicPr>
        <p:blipFill>
          <a:blip r:embed="rId2" cstate="print"/>
          <a:stretch/>
        </p:blipFill>
        <p:spPr>
          <a:xfrm>
            <a:off x="3851920" y="2132856"/>
            <a:ext cx="4860080" cy="3615264"/>
          </a:xfrm>
          <a:prstGeom prst="rect">
            <a:avLst/>
          </a:prstGeom>
          <a:ln w="9360">
            <a:noFill/>
          </a:ln>
        </p:spPr>
      </p:pic>
      <p:sp>
        <p:nvSpPr>
          <p:cNvPr id="111" name="CustomShape 3"/>
          <p:cNvSpPr/>
          <p:nvPr/>
        </p:nvSpPr>
        <p:spPr>
          <a:xfrm>
            <a:off x="0" y="1132560"/>
            <a:ext cx="9143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Im TN-S-Netz sind Neutralleiter N und Schutzleiter PE getrennt geführt.</a:t>
            </a:r>
            <a:endParaRPr lang="de-DE" sz="2400" b="0" strike="noStrike" spc="-1" dirty="0">
              <a:solidFill>
                <a:srgbClr val="000000"/>
              </a:solidFill>
              <a:uFill>
                <a:solidFill>
                  <a:srgbClr val="FFFFFF"/>
                </a:solidFill>
              </a:uFill>
              <a:latin typeface="Arial"/>
            </a:endParaRPr>
          </a:p>
        </p:txBody>
      </p:sp>
      <p:sp>
        <p:nvSpPr>
          <p:cNvPr id="6" name="Pfeil nach links 5"/>
          <p:cNvSpPr/>
          <p:nvPr/>
        </p:nvSpPr>
        <p:spPr>
          <a:xfrm>
            <a:off x="7530752" y="7480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1" strike="noStrike" spc="-1" dirty="0">
                <a:solidFill>
                  <a:srgbClr val="FFFFFF"/>
                </a:solidFill>
                <a:uFill>
                  <a:solidFill>
                    <a:srgbClr val="FFFFFF"/>
                  </a:solidFill>
                </a:uFill>
                <a:latin typeface="Calibri"/>
              </a:rPr>
              <a:t>TN-C Netz</a:t>
            </a:r>
            <a:endParaRPr lang="de-DE" sz="1800" b="1" strike="noStrike" spc="-1" dirty="0">
              <a:solidFill>
                <a:srgbClr val="000000"/>
              </a:solidFill>
              <a:uFill>
                <a:solidFill>
                  <a:srgbClr val="FFFFFF"/>
                </a:solidFill>
              </a:uFill>
              <a:latin typeface="Arial"/>
            </a:endParaRPr>
          </a:p>
        </p:txBody>
      </p:sp>
      <p:sp>
        <p:nvSpPr>
          <p:cNvPr id="113"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pic>
        <p:nvPicPr>
          <p:cNvPr id="114" name="Picture 1"/>
          <p:cNvPicPr/>
          <p:nvPr/>
        </p:nvPicPr>
        <p:blipFill>
          <a:blip r:embed="rId2" cstate="print"/>
          <a:stretch/>
        </p:blipFill>
        <p:spPr>
          <a:xfrm>
            <a:off x="4427984" y="2276872"/>
            <a:ext cx="4212016" cy="3498248"/>
          </a:xfrm>
          <a:prstGeom prst="rect">
            <a:avLst/>
          </a:prstGeom>
          <a:ln w="9360">
            <a:noFill/>
          </a:ln>
        </p:spPr>
      </p:pic>
      <p:sp>
        <p:nvSpPr>
          <p:cNvPr id="115" name="CustomShape 3"/>
          <p:cNvSpPr/>
          <p:nvPr/>
        </p:nvSpPr>
        <p:spPr>
          <a:xfrm>
            <a:off x="0" y="1082880"/>
            <a:ext cx="91436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Neutralleiter N und Schutzleiter PE werden im TN-C Netz zusammengefasst zu PEN (Neutralleiter mit </a:t>
            </a:r>
            <a:r>
              <a:rPr lang="de-DE" sz="2400" b="0" strike="noStrike" spc="-1" dirty="0" smtClean="0">
                <a:solidFill>
                  <a:srgbClr val="000000"/>
                </a:solidFill>
                <a:uFill>
                  <a:solidFill>
                    <a:srgbClr val="FFFFFF"/>
                  </a:solidFill>
                </a:uFill>
                <a:latin typeface="Calibri"/>
              </a:rPr>
              <a:t>Schutzfunktion)</a:t>
            </a:r>
            <a:endParaRPr lang="de-DE" sz="2400" b="0" strike="noStrike" spc="-1" dirty="0">
              <a:solidFill>
                <a:srgbClr val="000000"/>
              </a:solidFill>
              <a:uFill>
                <a:solidFill>
                  <a:srgbClr val="FFFFFF"/>
                </a:solidFill>
              </a:uFill>
              <a:latin typeface="Arial"/>
            </a:endParaRPr>
          </a:p>
        </p:txBody>
      </p:sp>
      <p:sp>
        <p:nvSpPr>
          <p:cNvPr id="6" name="Pfeil nach links 5"/>
          <p:cNvSpPr/>
          <p:nvPr/>
        </p:nvSpPr>
        <p:spPr>
          <a:xfrm>
            <a:off x="7530752" y="7480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1" strike="noStrike" spc="-1" dirty="0">
                <a:solidFill>
                  <a:srgbClr val="FFFFFF"/>
                </a:solidFill>
                <a:uFill>
                  <a:solidFill>
                    <a:srgbClr val="FFFFFF"/>
                  </a:solidFill>
                </a:uFill>
                <a:latin typeface="Calibri"/>
              </a:rPr>
              <a:t>TN-C-S-Netz</a:t>
            </a:r>
            <a:endParaRPr lang="de-DE" sz="1800" b="1" strike="noStrike" spc="-1" dirty="0">
              <a:solidFill>
                <a:srgbClr val="000000"/>
              </a:solidFill>
              <a:uFill>
                <a:solidFill>
                  <a:srgbClr val="FFFFFF"/>
                </a:solidFill>
              </a:uFill>
              <a:latin typeface="Arial"/>
            </a:endParaRPr>
          </a:p>
        </p:txBody>
      </p:sp>
      <p:sp>
        <p:nvSpPr>
          <p:cNvPr id="117"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pic>
        <p:nvPicPr>
          <p:cNvPr id="118" name="Picture 1"/>
          <p:cNvPicPr/>
          <p:nvPr/>
        </p:nvPicPr>
        <p:blipFill>
          <a:blip r:embed="rId2" cstate="print"/>
          <a:stretch/>
        </p:blipFill>
        <p:spPr>
          <a:xfrm>
            <a:off x="3888000" y="2437200"/>
            <a:ext cx="4608000" cy="3034800"/>
          </a:xfrm>
          <a:prstGeom prst="rect">
            <a:avLst/>
          </a:prstGeom>
          <a:ln w="9360">
            <a:noFill/>
          </a:ln>
        </p:spPr>
      </p:pic>
      <p:sp>
        <p:nvSpPr>
          <p:cNvPr id="119" name="CustomShape 3"/>
          <p:cNvSpPr/>
          <p:nvPr/>
        </p:nvSpPr>
        <p:spPr>
          <a:xfrm>
            <a:off x="0" y="908720"/>
            <a:ext cx="8604448"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TN-C-Netz und TN-S-Netz können kombiniert angewendet werden. Sie sind in einem Teil des Netzes in einem Leiter zusammengefasst und im anderen Teil getrennt</a:t>
            </a:r>
            <a:endParaRPr lang="de-DE" sz="2400" b="0" strike="noStrike" spc="-1" dirty="0">
              <a:solidFill>
                <a:srgbClr val="000000"/>
              </a:solidFill>
              <a:uFill>
                <a:solidFill>
                  <a:srgbClr val="FFFFFF"/>
                </a:solidFill>
              </a:uFill>
              <a:latin typeface="Arial"/>
            </a:endParaRPr>
          </a:p>
        </p:txBody>
      </p:sp>
      <p:sp>
        <p:nvSpPr>
          <p:cNvPr id="6" name="Pfeil nach links 5"/>
          <p:cNvSpPr/>
          <p:nvPr/>
        </p:nvSpPr>
        <p:spPr>
          <a:xfrm>
            <a:off x="7603188" y="1854044"/>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Line 1"/>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pic>
        <p:nvPicPr>
          <p:cNvPr id="121" name="Picture 1"/>
          <p:cNvPicPr/>
          <p:nvPr/>
        </p:nvPicPr>
        <p:blipFill>
          <a:blip r:embed="rId2" cstate="print"/>
          <a:stretch/>
        </p:blipFill>
        <p:spPr>
          <a:xfrm>
            <a:off x="3851920" y="2564904"/>
            <a:ext cx="4680080" cy="3199816"/>
          </a:xfrm>
          <a:prstGeom prst="rect">
            <a:avLst/>
          </a:prstGeom>
          <a:ln w="9360">
            <a:noFill/>
          </a:ln>
        </p:spPr>
      </p:pic>
      <p:sp>
        <p:nvSpPr>
          <p:cNvPr id="122" name="CustomShape 2"/>
          <p:cNvSpPr/>
          <p:nvPr/>
        </p:nvSpPr>
        <p:spPr>
          <a:xfrm>
            <a:off x="0" y="980728"/>
            <a:ext cx="8748384" cy="13682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Im IT-Netz ist der Sternpunkt des Spannungserzeugers nicht geerdet. Die Körper der elektrischen Anlage sind geerdet. IT-Netze sind nur in bestimmten Anlagen mit eigenem Transformator oder Generator zulässig.</a:t>
            </a:r>
            <a:endParaRPr lang="de-DE" sz="2400" b="0" strike="noStrike" spc="-1" dirty="0">
              <a:solidFill>
                <a:srgbClr val="000000"/>
              </a:solidFill>
              <a:uFill>
                <a:solidFill>
                  <a:srgbClr val="FFFFFF"/>
                </a:solidFill>
              </a:uFill>
              <a:latin typeface="Arial"/>
            </a:endParaRPr>
          </a:p>
        </p:txBody>
      </p:sp>
      <p:sp>
        <p:nvSpPr>
          <p:cNvPr id="123" name="CustomShape 3"/>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1" strike="noStrike" spc="-1" dirty="0">
                <a:solidFill>
                  <a:srgbClr val="FFFFFF"/>
                </a:solidFill>
                <a:uFill>
                  <a:solidFill>
                    <a:srgbClr val="FFFFFF"/>
                  </a:solidFill>
                </a:uFill>
                <a:latin typeface="Calibri"/>
              </a:rPr>
              <a:t>IT- Netz</a:t>
            </a:r>
            <a:endParaRPr lang="de-DE" sz="1800" b="1" strike="noStrike" spc="-1" dirty="0">
              <a:solidFill>
                <a:srgbClr val="000000"/>
              </a:solidFill>
              <a:uFill>
                <a:solidFill>
                  <a:srgbClr val="FFFFFF"/>
                </a:solidFill>
              </a:uFill>
              <a:latin typeface="Arial"/>
            </a:endParaRPr>
          </a:p>
        </p:txBody>
      </p:sp>
      <p:sp>
        <p:nvSpPr>
          <p:cNvPr id="6" name="Pfeil nach links 5"/>
          <p:cNvSpPr/>
          <p:nvPr/>
        </p:nvSpPr>
        <p:spPr>
          <a:xfrm>
            <a:off x="7955936" y="697320"/>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1" strike="noStrike" spc="-1" dirty="0">
                <a:solidFill>
                  <a:srgbClr val="FFFFFF"/>
                </a:solidFill>
                <a:uFill>
                  <a:solidFill>
                    <a:srgbClr val="FFFFFF"/>
                  </a:solidFill>
                </a:uFill>
                <a:latin typeface="Calibri"/>
              </a:rPr>
              <a:t>TT-Netz</a:t>
            </a:r>
            <a:endParaRPr lang="de-DE" sz="1800" b="1" strike="noStrike" spc="-1" dirty="0">
              <a:solidFill>
                <a:srgbClr val="000000"/>
              </a:solidFill>
              <a:uFill>
                <a:solidFill>
                  <a:srgbClr val="FFFFFF"/>
                </a:solidFill>
              </a:uFill>
              <a:latin typeface="Arial"/>
            </a:endParaRPr>
          </a:p>
        </p:txBody>
      </p:sp>
      <p:sp>
        <p:nvSpPr>
          <p:cNvPr id="125"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pic>
        <p:nvPicPr>
          <p:cNvPr id="126" name="Picture 1"/>
          <p:cNvPicPr/>
          <p:nvPr/>
        </p:nvPicPr>
        <p:blipFill>
          <a:blip r:embed="rId2" cstate="print"/>
          <a:stretch/>
        </p:blipFill>
        <p:spPr>
          <a:xfrm>
            <a:off x="3366434" y="3068960"/>
            <a:ext cx="4734360" cy="2804760"/>
          </a:xfrm>
          <a:prstGeom prst="rect">
            <a:avLst/>
          </a:prstGeom>
          <a:ln w="9360">
            <a:noFill/>
          </a:ln>
        </p:spPr>
      </p:pic>
      <p:sp>
        <p:nvSpPr>
          <p:cNvPr id="127" name="CustomShape 3"/>
          <p:cNvSpPr/>
          <p:nvPr/>
        </p:nvSpPr>
        <p:spPr>
          <a:xfrm>
            <a:off x="0" y="1044180"/>
            <a:ext cx="87483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Im TT-Netz ist der Sternpunkt des Spannungsursprungs direkt geerdet. Die Körper der elektrischen Anlage sind geerdet. Bei Schutz durch Abschaltung mit Überstrom-Schutzeinrichtungen ist auch eine Überstromerfassung im Neutralleiter erforderlich</a:t>
            </a:r>
            <a:endParaRPr lang="de-DE" sz="2400" b="0" strike="noStrike" spc="-1" dirty="0">
              <a:solidFill>
                <a:srgbClr val="000000"/>
              </a:solidFill>
              <a:uFill>
                <a:solidFill>
                  <a:srgbClr val="FFFFFF"/>
                </a:solidFill>
              </a:uFill>
              <a:latin typeface="Arial"/>
            </a:endParaRPr>
          </a:p>
        </p:txBody>
      </p:sp>
      <p:sp>
        <p:nvSpPr>
          <p:cNvPr id="6" name="Pfeil nach links 5"/>
          <p:cNvSpPr/>
          <p:nvPr/>
        </p:nvSpPr>
        <p:spPr>
          <a:xfrm>
            <a:off x="7740352" y="724892"/>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32640"/>
            <a:ext cx="9143640" cy="36900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sp>
      <p:sp>
        <p:nvSpPr>
          <p:cNvPr id="5"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9" name="Textfeld 8"/>
          <p:cNvSpPr txBox="1"/>
          <p:nvPr/>
        </p:nvSpPr>
        <p:spPr>
          <a:xfrm>
            <a:off x="0" y="332656"/>
            <a:ext cx="2580750" cy="369332"/>
          </a:xfrm>
          <a:prstGeom prst="rect">
            <a:avLst/>
          </a:prstGeom>
          <a:noFill/>
        </p:spPr>
        <p:txBody>
          <a:bodyPr wrap="square" rtlCol="0">
            <a:spAutoFit/>
          </a:bodyPr>
          <a:lstStyle/>
          <a:p>
            <a:r>
              <a:rPr lang="de-DE" b="1" dirty="0" smtClean="0">
                <a:solidFill>
                  <a:schemeClr val="bg1"/>
                </a:solidFill>
              </a:rPr>
              <a:t>Schutzmaßnahmen</a:t>
            </a:r>
            <a:endParaRPr lang="de-DE" b="1" dirty="0">
              <a:solidFill>
                <a:schemeClr val="bg1"/>
              </a:solidFill>
            </a:endParaRPr>
          </a:p>
        </p:txBody>
      </p:sp>
      <p:sp>
        <p:nvSpPr>
          <p:cNvPr id="10" name="Rechteck 9"/>
          <p:cNvSpPr/>
          <p:nvPr/>
        </p:nvSpPr>
        <p:spPr>
          <a:xfrm>
            <a:off x="0" y="980728"/>
            <a:ext cx="9143640" cy="6740307"/>
          </a:xfrm>
          <a:prstGeom prst="rect">
            <a:avLst/>
          </a:prstGeom>
        </p:spPr>
        <p:txBody>
          <a:bodyPr wrap="square">
            <a:spAutoFit/>
          </a:bodyPr>
          <a:lstStyle/>
          <a:p>
            <a:r>
              <a:rPr lang="de-DE" sz="2400" dirty="0" smtClean="0">
                <a:latin typeface="Calibri" pitchFamily="34" charset="0"/>
              </a:rPr>
              <a:t>Es gibt drei Ebenen des Schutzes gegen gefährliche Körperströme. Nach DIN VDE 0100 Errichten von Niederspannungsanlagen wird der Schutz in folgenden Stufen unterschieden:</a:t>
            </a:r>
            <a:endParaRPr lang="ar-JO" sz="2400" dirty="0" smtClean="0">
              <a:latin typeface="Calibri" pitchFamily="34" charset="0"/>
            </a:endParaRPr>
          </a:p>
          <a:p>
            <a:pPr marL="342900" indent="-342900">
              <a:buAutoNum type="arabicPeriod"/>
            </a:pPr>
            <a:r>
              <a:rPr lang="de-DE" sz="2400" b="1" dirty="0" smtClean="0">
                <a:latin typeface="Calibri" pitchFamily="34" charset="0"/>
              </a:rPr>
              <a:t>Schutz gegen direktes Berühren (1. Schutzebene)</a:t>
            </a:r>
          </a:p>
          <a:p>
            <a:pPr marL="342900" indent="-342900"/>
            <a:r>
              <a:rPr lang="de-DE" sz="2400" dirty="0" smtClean="0">
                <a:latin typeface="Calibri" pitchFamily="34" charset="0"/>
              </a:rPr>
              <a:t>	</a:t>
            </a:r>
            <a:r>
              <a:rPr lang="de-DE" sz="2400" dirty="0" smtClean="0">
                <a:latin typeface="Calibri" pitchFamily="34" charset="0"/>
                <a:sym typeface="Wingdings" pitchFamily="2" charset="2"/>
              </a:rPr>
              <a:t></a:t>
            </a:r>
            <a:r>
              <a:rPr lang="de-DE" sz="2400" dirty="0" smtClean="0">
                <a:solidFill>
                  <a:srgbClr val="FF0000"/>
                </a:solidFill>
                <a:latin typeface="Calibri" pitchFamily="34" charset="0"/>
              </a:rPr>
              <a:t>Basisschutz</a:t>
            </a:r>
            <a:endParaRPr lang="de-DE" sz="2400" dirty="0" smtClean="0">
              <a:latin typeface="Calibri" pitchFamily="34" charset="0"/>
            </a:endParaRPr>
          </a:p>
          <a:p>
            <a:pPr marL="342900" indent="-342900"/>
            <a:r>
              <a:rPr lang="de-DE" sz="2400" dirty="0" smtClean="0">
                <a:latin typeface="Calibri" pitchFamily="34" charset="0"/>
              </a:rPr>
              <a:t>	Er schützt unmittelbar vor Gefahren, die sich aus einer direkten Berührung mit aktiven, spannungsführenden Teilen ergeben.</a:t>
            </a:r>
          </a:p>
          <a:p>
            <a:pPr marL="342900" indent="-342900"/>
            <a:endParaRPr lang="de-DE" sz="2400" b="1" dirty="0" smtClean="0">
              <a:latin typeface="Calibri" pitchFamily="34" charset="0"/>
            </a:endParaRPr>
          </a:p>
          <a:p>
            <a:pPr lvl="2">
              <a:buFont typeface="Arial" pitchFamily="34" charset="0"/>
              <a:buChar char="•"/>
            </a:pPr>
            <a:r>
              <a:rPr lang="de-DE" sz="2400" dirty="0" smtClean="0">
                <a:latin typeface="Calibri" pitchFamily="34" charset="0"/>
              </a:rPr>
              <a:t> vollständigem Schutz durch Isolierung (das ist der gebräuchlichste Schutz), Abdeckung, Umhüllung, großen Abstand.</a:t>
            </a:r>
          </a:p>
          <a:p>
            <a:pPr lvl="2">
              <a:buFont typeface="Arial" pitchFamily="34" charset="0"/>
              <a:buChar char="•"/>
            </a:pPr>
            <a:r>
              <a:rPr lang="de-DE" sz="2400" dirty="0" smtClean="0">
                <a:latin typeface="Calibri" pitchFamily="34" charset="0"/>
              </a:rPr>
              <a:t> teilweisem Schutz gegen zufälliges Berühren, z.B. durch Hindernisse und (geringen) Abstand, der aber nur innerhalb abgeschlossener elektrotechnischer Betriebsstätten zulässig ist.</a:t>
            </a:r>
          </a:p>
          <a:p>
            <a:pPr marL="342900" indent="-342900"/>
            <a:endParaRPr lang="de-DE" sz="2400" b="1" dirty="0" smtClean="0">
              <a:latin typeface="Calibri" pitchFamily="34" charset="0"/>
            </a:endParaRPr>
          </a:p>
          <a:p>
            <a:pPr marL="342900" indent="-342900">
              <a:buAutoNum type="arabicPeriod"/>
            </a:pPr>
            <a:endParaRPr lang="de-DE" sz="2400" b="1" dirty="0" smtClean="0">
              <a:latin typeface="Calibri" pitchFamily="34" charset="0"/>
            </a:endParaRPr>
          </a:p>
          <a:p>
            <a:pPr marL="342900" indent="-342900">
              <a:buAutoNum type="arabicPeriod"/>
            </a:pPr>
            <a:endParaRPr lang="de-DE" sz="2400" b="1" dirty="0" smtClean="0">
              <a:latin typeface="Calibri" pitchFamily="34" charset="0"/>
            </a:endParaRPr>
          </a:p>
          <a:p>
            <a:pPr marL="342900" indent="-342900">
              <a:buAutoNum type="arabicPeriod"/>
            </a:pPr>
            <a:endParaRPr lang="de-DE" sz="2400" dirty="0">
              <a:latin typeface="Calibri" pitchFamily="34" charset="0"/>
            </a:endParaRPr>
          </a:p>
        </p:txBody>
      </p:sp>
      <p:sp>
        <p:nvSpPr>
          <p:cNvPr id="6" name="Pfeil nach links 5"/>
          <p:cNvSpPr/>
          <p:nvPr/>
        </p:nvSpPr>
        <p:spPr>
          <a:xfrm>
            <a:off x="7596336" y="1916832"/>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32640"/>
            <a:ext cx="9143640" cy="36900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sp>
      <p:sp>
        <p:nvSpPr>
          <p:cNvPr id="5"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6" name="Textfeld 5"/>
          <p:cNvSpPr txBox="1"/>
          <p:nvPr/>
        </p:nvSpPr>
        <p:spPr>
          <a:xfrm>
            <a:off x="0" y="332656"/>
            <a:ext cx="2580750" cy="369332"/>
          </a:xfrm>
          <a:prstGeom prst="rect">
            <a:avLst/>
          </a:prstGeom>
          <a:noFill/>
        </p:spPr>
        <p:txBody>
          <a:bodyPr wrap="square" rtlCol="0">
            <a:spAutoFit/>
          </a:bodyPr>
          <a:lstStyle/>
          <a:p>
            <a:r>
              <a:rPr lang="de-DE" b="1" dirty="0" smtClean="0">
                <a:solidFill>
                  <a:schemeClr val="bg1"/>
                </a:solidFill>
              </a:rPr>
              <a:t>Schutzmaßnahmen</a:t>
            </a:r>
            <a:endParaRPr lang="de-DE" b="1" dirty="0">
              <a:solidFill>
                <a:schemeClr val="bg1"/>
              </a:solidFill>
            </a:endParaRPr>
          </a:p>
        </p:txBody>
      </p:sp>
      <p:sp>
        <p:nvSpPr>
          <p:cNvPr id="7" name="Textfeld 6"/>
          <p:cNvSpPr txBox="1"/>
          <p:nvPr/>
        </p:nvSpPr>
        <p:spPr>
          <a:xfrm>
            <a:off x="-11327" y="1412776"/>
            <a:ext cx="9143640" cy="4124206"/>
          </a:xfrm>
          <a:prstGeom prst="rect">
            <a:avLst/>
          </a:prstGeom>
          <a:noFill/>
        </p:spPr>
        <p:txBody>
          <a:bodyPr wrap="square" rtlCol="0">
            <a:spAutoFit/>
          </a:bodyPr>
          <a:lstStyle/>
          <a:p>
            <a:r>
              <a:rPr lang="de-DE" sz="2200" dirty="0" smtClean="0"/>
              <a:t>2.</a:t>
            </a:r>
            <a:r>
              <a:rPr lang="de-DE" sz="2200" b="1" dirty="0" smtClean="0"/>
              <a:t> Schutz bei indirektem Berühren (2. Schutzebene)</a:t>
            </a:r>
          </a:p>
          <a:p>
            <a:r>
              <a:rPr lang="de-DE" sz="2200" dirty="0" smtClean="0">
                <a:sym typeface="Wingdings" pitchFamily="2" charset="2"/>
              </a:rPr>
              <a:t>	</a:t>
            </a:r>
            <a:r>
              <a:rPr lang="de-DE" sz="2200" dirty="0" smtClean="0">
                <a:solidFill>
                  <a:srgbClr val="FF0000"/>
                </a:solidFill>
              </a:rPr>
              <a:t>Fehlerschutz</a:t>
            </a:r>
            <a:endParaRPr lang="de-DE" sz="2200" b="1" dirty="0" smtClean="0">
              <a:solidFill>
                <a:srgbClr val="FF0000"/>
              </a:solidFill>
            </a:endParaRPr>
          </a:p>
          <a:p>
            <a:r>
              <a:rPr lang="de-DE" sz="2200" dirty="0" smtClean="0"/>
              <a:t>Diese Maßnahmen schützen vor Gefahren, die sich im Fehlerfall aus einer Berührung mit berührbaren elektrischen Teilen elektrischer Betriebsmittel, dem sogenannten Körper (z.B. das Metallgehäuse eines Elektrogerätes) oder fremden leitfähigen Teilen (z.B. Heizung, Wasserleitung etc.) ergeben.</a:t>
            </a:r>
          </a:p>
          <a:p>
            <a:endParaRPr lang="de-DE" sz="2200" dirty="0" smtClean="0"/>
          </a:p>
          <a:p>
            <a:r>
              <a:rPr lang="de-DE" sz="2200" dirty="0" smtClean="0">
                <a:solidFill>
                  <a:srgbClr val="FF0000"/>
                </a:solidFill>
              </a:rPr>
              <a:t>Aufgaben nach dem Auftreten von Fehlern</a:t>
            </a:r>
            <a:r>
              <a:rPr lang="de-DE" sz="2200" dirty="0" smtClean="0"/>
              <a:t>:</a:t>
            </a:r>
          </a:p>
          <a:p>
            <a:pPr lvl="0">
              <a:buFont typeface="Arial" pitchFamily="34" charset="0"/>
              <a:buChar char="•"/>
            </a:pPr>
            <a:r>
              <a:rPr lang="de-DE" sz="2200" dirty="0" smtClean="0"/>
              <a:t> gefährliche Berührungsspannungen abzuschalten oder</a:t>
            </a:r>
          </a:p>
          <a:p>
            <a:pPr lvl="0">
              <a:buFont typeface="Arial" pitchFamily="34" charset="0"/>
              <a:buChar char="•"/>
            </a:pPr>
            <a:r>
              <a:rPr lang="de-DE" sz="2200" dirty="0" smtClean="0"/>
              <a:t> gefährliche Berührungsspannungen zu verhindern</a:t>
            </a:r>
          </a:p>
          <a:p>
            <a:pPr lvl="0">
              <a:buFont typeface="Arial" pitchFamily="34" charset="0"/>
              <a:buChar char="•"/>
            </a:pPr>
            <a:endParaRPr lang="de-DE" sz="2000" dirty="0" smtClean="0"/>
          </a:p>
        </p:txBody>
      </p:sp>
      <p:sp>
        <p:nvSpPr>
          <p:cNvPr id="8" name="Pfeil nach links 7"/>
          <p:cNvSpPr/>
          <p:nvPr/>
        </p:nvSpPr>
        <p:spPr>
          <a:xfrm>
            <a:off x="7530752" y="7480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0" y="332640"/>
            <a:ext cx="9143640" cy="36900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sp>
      <p:sp>
        <p:nvSpPr>
          <p:cNvPr id="5"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6" name="Textfeld 5"/>
          <p:cNvSpPr txBox="1"/>
          <p:nvPr/>
        </p:nvSpPr>
        <p:spPr>
          <a:xfrm>
            <a:off x="0" y="332656"/>
            <a:ext cx="2580750" cy="369332"/>
          </a:xfrm>
          <a:prstGeom prst="rect">
            <a:avLst/>
          </a:prstGeom>
          <a:noFill/>
        </p:spPr>
        <p:txBody>
          <a:bodyPr wrap="square" rtlCol="0">
            <a:spAutoFit/>
          </a:bodyPr>
          <a:lstStyle/>
          <a:p>
            <a:r>
              <a:rPr lang="de-DE" b="1" dirty="0" smtClean="0">
                <a:solidFill>
                  <a:schemeClr val="bg1"/>
                </a:solidFill>
              </a:rPr>
              <a:t>Schutzmaßnahmen</a:t>
            </a:r>
            <a:endParaRPr lang="de-DE" b="1" dirty="0">
              <a:solidFill>
                <a:schemeClr val="bg1"/>
              </a:solidFill>
            </a:endParaRPr>
          </a:p>
        </p:txBody>
      </p:sp>
      <p:sp>
        <p:nvSpPr>
          <p:cNvPr id="7" name="Rechteck 6"/>
          <p:cNvSpPr/>
          <p:nvPr/>
        </p:nvSpPr>
        <p:spPr>
          <a:xfrm>
            <a:off x="-108520" y="1567660"/>
            <a:ext cx="9143640" cy="3416320"/>
          </a:xfrm>
          <a:prstGeom prst="rect">
            <a:avLst/>
          </a:prstGeom>
        </p:spPr>
        <p:txBody>
          <a:bodyPr wrap="square">
            <a:spAutoFit/>
          </a:bodyPr>
          <a:lstStyle/>
          <a:p>
            <a:r>
              <a:rPr lang="de-DE" sz="2400" b="1" dirty="0" smtClean="0">
                <a:latin typeface="Calibri" pitchFamily="34" charset="0"/>
              </a:rPr>
              <a:t>3. Schutz bei direktem Berühren (3. Schutzebene)</a:t>
            </a:r>
          </a:p>
          <a:p>
            <a:r>
              <a:rPr lang="de-DE" sz="2400" b="1" dirty="0" smtClean="0">
                <a:latin typeface="Calibri" pitchFamily="34" charset="0"/>
                <a:sym typeface="Wingdings" pitchFamily="2" charset="2"/>
              </a:rPr>
              <a:t>	</a:t>
            </a:r>
            <a:r>
              <a:rPr lang="de-DE" sz="2400" dirty="0" smtClean="0">
                <a:latin typeface="Calibri" pitchFamily="34" charset="0"/>
              </a:rPr>
              <a:t> </a:t>
            </a:r>
            <a:r>
              <a:rPr lang="de-DE" sz="2400" dirty="0" smtClean="0">
                <a:solidFill>
                  <a:srgbClr val="FF0000"/>
                </a:solidFill>
                <a:latin typeface="Calibri" pitchFamily="34" charset="0"/>
              </a:rPr>
              <a:t>Zusatzschutz</a:t>
            </a:r>
            <a:endParaRPr lang="de-DE" sz="2400" b="1" dirty="0" smtClean="0">
              <a:solidFill>
                <a:srgbClr val="FF0000"/>
              </a:solidFill>
              <a:latin typeface="Calibri" pitchFamily="34" charset="0"/>
            </a:endParaRPr>
          </a:p>
          <a:p>
            <a:r>
              <a:rPr lang="de-DE" sz="2400" dirty="0" smtClean="0">
                <a:latin typeface="Calibri" pitchFamily="34" charset="0"/>
              </a:rPr>
              <a:t>Ergänzung der Schutzmaßnahmen gegen direktes Berühren, z. B. wenn diese unwirksam werden</a:t>
            </a:r>
          </a:p>
          <a:p>
            <a:endParaRPr lang="de-DE" sz="2400" dirty="0" smtClean="0">
              <a:latin typeface="Calibri" pitchFamily="34" charset="0"/>
            </a:endParaRPr>
          </a:p>
          <a:p>
            <a:r>
              <a:rPr lang="de-DE" sz="2400" dirty="0" smtClean="0">
                <a:latin typeface="Calibri" pitchFamily="34" charset="0"/>
              </a:rPr>
              <a:t>Dieser Schutz wird durch die hochempfindlichen Fehlerstromschutzeinrichtungen (FI-Schutz) erreicht. Beim Auftreten von Fehlerströmen von 30 mA oder größer, darunter sind sie für den Menschen im Allgemeinen ungefährlich</a:t>
            </a:r>
            <a:endParaRPr lang="de-DE" sz="2400" dirty="0">
              <a:latin typeface="Calibri" pitchFamily="34" charset="0"/>
            </a:endParaRPr>
          </a:p>
        </p:txBody>
      </p:sp>
      <p:sp>
        <p:nvSpPr>
          <p:cNvPr id="8" name="Pfeil nach links 7"/>
          <p:cNvSpPr/>
          <p:nvPr/>
        </p:nvSpPr>
        <p:spPr>
          <a:xfrm>
            <a:off x="7530752" y="7480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0" y="332640"/>
            <a:ext cx="9143640" cy="36900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sp>
      <p:sp>
        <p:nvSpPr>
          <p:cNvPr id="134"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135" name="CustomShape 3"/>
          <p:cNvSpPr/>
          <p:nvPr/>
        </p:nvSpPr>
        <p:spPr>
          <a:xfrm>
            <a:off x="0" y="701640"/>
            <a:ext cx="8820496" cy="52565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000" b="0" strike="noStrike" spc="-1" dirty="0" smtClean="0">
                <a:solidFill>
                  <a:srgbClr val="FF0000"/>
                </a:solidFill>
                <a:uFill>
                  <a:solidFill>
                    <a:srgbClr val="FFFFFF"/>
                  </a:solidFill>
                </a:uFill>
              </a:rPr>
              <a:t>R</a:t>
            </a:r>
            <a:r>
              <a:rPr lang="de-DE" sz="2000" b="0" strike="noStrike" spc="-1" baseline="-25000" dirty="0" smtClean="0">
                <a:solidFill>
                  <a:srgbClr val="FF0000"/>
                </a:solidFill>
                <a:uFill>
                  <a:solidFill>
                    <a:srgbClr val="FFFFFF"/>
                  </a:solidFill>
                </a:uFill>
              </a:rPr>
              <a:t>L</a:t>
            </a:r>
            <a:r>
              <a:rPr lang="de-DE" sz="2000" b="0" strike="noStrike" spc="-1" dirty="0" smtClean="0">
                <a:solidFill>
                  <a:srgbClr val="000000"/>
                </a:solidFill>
                <a:uFill>
                  <a:solidFill>
                    <a:srgbClr val="FFFFFF"/>
                  </a:solidFill>
                </a:uFill>
              </a:rPr>
              <a:t> </a:t>
            </a:r>
            <a:r>
              <a:rPr lang="de-DE" sz="2000" b="0" strike="noStrike" spc="-1" dirty="0">
                <a:solidFill>
                  <a:srgbClr val="000000"/>
                </a:solidFill>
                <a:uFill>
                  <a:solidFill>
                    <a:srgbClr val="FFFFFF"/>
                  </a:solidFill>
                </a:uFill>
              </a:rPr>
              <a:t>:  Leiterwiderstand: </a:t>
            </a:r>
            <a:r>
              <a:rPr lang="de-DE" sz="2000" dirty="0"/>
              <a:t>Bezeichnet den Drahtwiderstand der Anschlussleitungen, meist nur wenige Ohm (</a:t>
            </a:r>
            <a:r>
              <a:rPr lang="de-DE" sz="2000" b="0" strike="noStrike" spc="-1" dirty="0">
                <a:solidFill>
                  <a:srgbClr val="000000"/>
                </a:solidFill>
                <a:uFill>
                  <a:solidFill>
                    <a:srgbClr val="FFFFFF"/>
                  </a:solidFill>
                </a:uFill>
              </a:rPr>
              <a:t>abhängig von dem Leitermaterial, dem Leiterquerschnitt und der Leitungslänge)</a:t>
            </a:r>
          </a:p>
          <a:p>
            <a:pPr>
              <a:lnSpc>
                <a:spcPct val="100000"/>
              </a:lnSpc>
            </a:pPr>
            <a:r>
              <a:rPr lang="de-DE" sz="2000" b="0" strike="noStrike" spc="-1" dirty="0">
                <a:solidFill>
                  <a:srgbClr val="FF0000"/>
                </a:solidFill>
                <a:uFill>
                  <a:solidFill>
                    <a:srgbClr val="FFFFFF"/>
                  </a:solidFill>
                </a:uFill>
              </a:rPr>
              <a:t>R</a:t>
            </a:r>
            <a:r>
              <a:rPr lang="de-DE" sz="2000" b="0" strike="noStrike" spc="-1" baseline="-25000" dirty="0">
                <a:solidFill>
                  <a:srgbClr val="FF0000"/>
                </a:solidFill>
                <a:uFill>
                  <a:solidFill>
                    <a:srgbClr val="FFFFFF"/>
                  </a:solidFill>
                </a:uFill>
              </a:rPr>
              <a:t>F</a:t>
            </a:r>
            <a:r>
              <a:rPr lang="de-DE" sz="2000" b="0" strike="noStrike" spc="-1" dirty="0">
                <a:solidFill>
                  <a:srgbClr val="000000"/>
                </a:solidFill>
                <a:uFill>
                  <a:solidFill>
                    <a:srgbClr val="FFFFFF"/>
                  </a:solidFill>
                </a:uFill>
              </a:rPr>
              <a:t> :  Fehlerwiderstand: d</a:t>
            </a:r>
            <a:r>
              <a:rPr lang="de-DE" sz="2000" dirty="0"/>
              <a:t>er Isolationsfehler zwischen Strom führenden Leitern und dem leitfähigen Körper</a:t>
            </a:r>
            <a:endParaRPr lang="de-DE" sz="2000" b="0" strike="noStrike" spc="-1" dirty="0">
              <a:solidFill>
                <a:srgbClr val="000000"/>
              </a:solidFill>
              <a:uFill>
                <a:solidFill>
                  <a:srgbClr val="FFFFFF"/>
                </a:solidFill>
              </a:uFill>
            </a:endParaRPr>
          </a:p>
          <a:p>
            <a:pPr>
              <a:lnSpc>
                <a:spcPct val="100000"/>
              </a:lnSpc>
            </a:pPr>
            <a:r>
              <a:rPr lang="de-DE" sz="2000" b="0" strike="noStrike" spc="-1" dirty="0">
                <a:solidFill>
                  <a:srgbClr val="FF0000"/>
                </a:solidFill>
                <a:uFill>
                  <a:solidFill>
                    <a:srgbClr val="FFFFFF"/>
                  </a:solidFill>
                </a:uFill>
              </a:rPr>
              <a:t>R</a:t>
            </a:r>
            <a:r>
              <a:rPr lang="de-DE" sz="2000" b="0" strike="noStrike" spc="-1" baseline="-25000" dirty="0">
                <a:solidFill>
                  <a:srgbClr val="FF0000"/>
                </a:solidFill>
                <a:uFill>
                  <a:solidFill>
                    <a:srgbClr val="FFFFFF"/>
                  </a:solidFill>
                </a:uFill>
              </a:rPr>
              <a:t>K</a:t>
            </a:r>
            <a:r>
              <a:rPr lang="de-DE" sz="2000" b="0" strike="noStrike" spc="-1" baseline="-25000" dirty="0">
                <a:solidFill>
                  <a:srgbClr val="000000"/>
                </a:solidFill>
                <a:uFill>
                  <a:solidFill>
                    <a:srgbClr val="FFFFFF"/>
                  </a:solidFill>
                </a:uFill>
              </a:rPr>
              <a:t>   </a:t>
            </a:r>
            <a:r>
              <a:rPr lang="de-DE" sz="2000" b="0" strike="noStrike" spc="-1" dirty="0">
                <a:solidFill>
                  <a:srgbClr val="000000"/>
                </a:solidFill>
                <a:uFill>
                  <a:solidFill>
                    <a:srgbClr val="FFFFFF"/>
                  </a:solidFill>
                </a:uFill>
              </a:rPr>
              <a:t>: Körperwiderstand: der elektrische Widerstand eines menschlichen oder tierischen </a:t>
            </a:r>
            <a:r>
              <a:rPr lang="de-DE" sz="2000" dirty="0"/>
              <a:t>Gehäuse.</a:t>
            </a:r>
            <a:endParaRPr lang="de-DE" sz="2000" b="0" strike="noStrike" spc="-1" dirty="0">
              <a:solidFill>
                <a:srgbClr val="000000"/>
              </a:solidFill>
              <a:uFill>
                <a:solidFill>
                  <a:srgbClr val="FFFFFF"/>
                </a:solidFill>
              </a:uFill>
            </a:endParaRPr>
          </a:p>
          <a:p>
            <a:pPr>
              <a:lnSpc>
                <a:spcPct val="100000"/>
              </a:lnSpc>
            </a:pPr>
            <a:r>
              <a:rPr lang="de-DE" sz="2000" b="0" strike="noStrike" spc="-1" dirty="0" err="1">
                <a:solidFill>
                  <a:srgbClr val="FF0000"/>
                </a:solidFill>
                <a:uFill>
                  <a:solidFill>
                    <a:srgbClr val="FFFFFF"/>
                  </a:solidFill>
                </a:uFill>
              </a:rPr>
              <a:t>R</a:t>
            </a:r>
            <a:r>
              <a:rPr lang="de-DE" sz="2000" b="0" strike="noStrike" spc="-1" baseline="-25000" dirty="0" err="1">
                <a:solidFill>
                  <a:srgbClr val="FF0000"/>
                </a:solidFill>
                <a:uFill>
                  <a:solidFill>
                    <a:srgbClr val="FFFFFF"/>
                  </a:solidFill>
                </a:uFill>
              </a:rPr>
              <a:t>St</a:t>
            </a:r>
            <a:r>
              <a:rPr lang="de-DE" sz="2000" b="0" strike="noStrike" spc="-1" baseline="-25000" dirty="0">
                <a:solidFill>
                  <a:srgbClr val="FF0000"/>
                </a:solidFill>
                <a:uFill>
                  <a:solidFill>
                    <a:srgbClr val="FFFFFF"/>
                  </a:solidFill>
                </a:uFill>
              </a:rPr>
              <a:t>.</a:t>
            </a:r>
            <a:r>
              <a:rPr lang="de-DE" sz="2000" b="0" strike="noStrike" spc="-1" dirty="0">
                <a:solidFill>
                  <a:srgbClr val="FF0000"/>
                </a:solidFill>
                <a:uFill>
                  <a:solidFill>
                    <a:srgbClr val="FFFFFF"/>
                  </a:solidFill>
                </a:uFill>
              </a:rPr>
              <a:t> </a:t>
            </a:r>
            <a:r>
              <a:rPr lang="de-DE" sz="2000" b="0" strike="noStrike" spc="-1" dirty="0">
                <a:solidFill>
                  <a:srgbClr val="000000"/>
                </a:solidFill>
                <a:uFill>
                  <a:solidFill>
                    <a:srgbClr val="FFFFFF"/>
                  </a:solidFill>
                </a:uFill>
              </a:rPr>
              <a:t>: Standortwiderstand: </a:t>
            </a:r>
            <a:r>
              <a:rPr lang="de-DE" sz="2000" dirty="0"/>
              <a:t>Isolationswiderstand der Person zur Erde, durch Schuhe oder Fußbodenbelag</a:t>
            </a:r>
            <a:endParaRPr lang="de-DE" sz="2000" b="0" strike="noStrike" spc="-1" dirty="0">
              <a:solidFill>
                <a:srgbClr val="000000"/>
              </a:solidFill>
              <a:uFill>
                <a:solidFill>
                  <a:srgbClr val="FFFFFF"/>
                </a:solidFill>
              </a:uFill>
            </a:endParaRPr>
          </a:p>
          <a:p>
            <a:pPr>
              <a:lnSpc>
                <a:spcPct val="100000"/>
              </a:lnSpc>
            </a:pPr>
            <a:r>
              <a:rPr lang="de-DE" sz="2000" b="0" strike="noStrike" spc="-1" dirty="0">
                <a:solidFill>
                  <a:srgbClr val="FF0000"/>
                </a:solidFill>
                <a:uFill>
                  <a:solidFill>
                    <a:srgbClr val="FFFFFF"/>
                  </a:solidFill>
                </a:uFill>
              </a:rPr>
              <a:t>R</a:t>
            </a:r>
            <a:r>
              <a:rPr lang="de-DE" sz="2000" b="0" strike="noStrike" spc="-1" baseline="-25000" dirty="0">
                <a:solidFill>
                  <a:srgbClr val="FF0000"/>
                </a:solidFill>
                <a:uFill>
                  <a:solidFill>
                    <a:srgbClr val="FFFFFF"/>
                  </a:solidFill>
                </a:uFill>
              </a:rPr>
              <a:t>B</a:t>
            </a:r>
            <a:r>
              <a:rPr lang="de-DE" sz="2000" b="0" strike="noStrike" spc="-1" baseline="-25000" dirty="0">
                <a:solidFill>
                  <a:srgbClr val="000000"/>
                </a:solidFill>
                <a:uFill>
                  <a:solidFill>
                    <a:srgbClr val="FFFFFF"/>
                  </a:solidFill>
                </a:uFill>
              </a:rPr>
              <a:t> :</a:t>
            </a:r>
            <a:r>
              <a:rPr lang="de-DE" sz="2000" b="0" strike="noStrike" spc="-1" dirty="0">
                <a:solidFill>
                  <a:srgbClr val="000000"/>
                </a:solidFill>
                <a:uFill>
                  <a:solidFill>
                    <a:srgbClr val="FFFFFF"/>
                  </a:solidFill>
                </a:uFill>
              </a:rPr>
              <a:t> : Widerstand des Schutzleiter : </a:t>
            </a:r>
            <a:r>
              <a:rPr lang="de-DE" sz="2000" dirty="0"/>
              <a:t>Erdwiderstand der Installationsanlage, </a:t>
            </a:r>
            <a:r>
              <a:rPr lang="de-DE" sz="2000" dirty="0" err="1"/>
              <a:t>Fundamenterder</a:t>
            </a:r>
            <a:r>
              <a:rPr lang="de-DE" sz="2000" dirty="0"/>
              <a:t>, wenige Ohm</a:t>
            </a:r>
            <a:endParaRPr lang="de-DE" sz="2000" b="0" strike="noStrike" spc="-1" dirty="0">
              <a:solidFill>
                <a:srgbClr val="000000"/>
              </a:solidFill>
              <a:uFill>
                <a:solidFill>
                  <a:srgbClr val="FFFFFF"/>
                </a:solidFill>
              </a:uFill>
            </a:endParaRPr>
          </a:p>
          <a:p>
            <a:pPr>
              <a:lnSpc>
                <a:spcPct val="100000"/>
              </a:lnSpc>
            </a:pPr>
            <a:r>
              <a:rPr lang="de-DE" sz="2000" b="0" strike="noStrike" spc="-1" dirty="0">
                <a:solidFill>
                  <a:srgbClr val="FF0000"/>
                </a:solidFill>
                <a:uFill>
                  <a:solidFill>
                    <a:srgbClr val="FFFFFF"/>
                  </a:solidFill>
                </a:uFill>
              </a:rPr>
              <a:t>U</a:t>
            </a:r>
            <a:r>
              <a:rPr lang="de-DE" sz="2000" b="0" strike="noStrike" spc="-1" baseline="-25000" dirty="0">
                <a:solidFill>
                  <a:srgbClr val="FF0000"/>
                </a:solidFill>
                <a:uFill>
                  <a:solidFill>
                    <a:srgbClr val="FFFFFF"/>
                  </a:solidFill>
                </a:uFill>
              </a:rPr>
              <a:t>F</a:t>
            </a:r>
            <a:r>
              <a:rPr lang="de-DE" sz="2000" b="0" strike="noStrike" spc="-1" dirty="0">
                <a:solidFill>
                  <a:srgbClr val="000000"/>
                </a:solidFill>
                <a:uFill>
                  <a:solidFill>
                    <a:srgbClr val="FFFFFF"/>
                  </a:solidFill>
                </a:uFill>
              </a:rPr>
              <a:t>  : Fehlerspannung: </a:t>
            </a:r>
            <a:r>
              <a:rPr lang="de-DE" sz="2000" b="0" strike="noStrike" spc="-1" dirty="0">
                <a:solidFill>
                  <a:srgbClr val="000000"/>
                </a:solidFill>
                <a:uFill>
                  <a:solidFill>
                    <a:srgbClr val="FFFFFF"/>
                  </a:solidFill>
                </a:uFill>
                <a:ea typeface="Times New Roman"/>
              </a:rPr>
              <a:t>ist die Spannung, die im Fehlerfall zwischen Körpern oder zwischen diesen und der Bezugserde auftritt</a:t>
            </a:r>
            <a:endParaRPr lang="de-DE" sz="2000" b="0" strike="noStrike" spc="-1" dirty="0">
              <a:solidFill>
                <a:srgbClr val="000000"/>
              </a:solidFill>
              <a:uFill>
                <a:solidFill>
                  <a:srgbClr val="FFFFFF"/>
                </a:solidFill>
              </a:uFill>
            </a:endParaRPr>
          </a:p>
          <a:p>
            <a:pPr>
              <a:lnSpc>
                <a:spcPct val="100000"/>
              </a:lnSpc>
            </a:pPr>
            <a:r>
              <a:rPr lang="de-DE" sz="2000" b="0" strike="noStrike" spc="-1" dirty="0">
                <a:solidFill>
                  <a:srgbClr val="FF0000"/>
                </a:solidFill>
                <a:uFill>
                  <a:solidFill>
                    <a:srgbClr val="FFFFFF"/>
                  </a:solidFill>
                </a:uFill>
              </a:rPr>
              <a:t>U</a:t>
            </a:r>
            <a:r>
              <a:rPr lang="de-DE" sz="2000" b="0" strike="noStrike" spc="-1" baseline="-25000" dirty="0">
                <a:solidFill>
                  <a:srgbClr val="FF0000"/>
                </a:solidFill>
                <a:uFill>
                  <a:solidFill>
                    <a:srgbClr val="FFFFFF"/>
                  </a:solidFill>
                </a:uFill>
              </a:rPr>
              <a:t>0</a:t>
            </a:r>
            <a:r>
              <a:rPr lang="de-DE" sz="2000" b="0" strike="noStrike" spc="-1" dirty="0">
                <a:solidFill>
                  <a:srgbClr val="000000"/>
                </a:solidFill>
                <a:uFill>
                  <a:solidFill>
                    <a:srgbClr val="FFFFFF"/>
                  </a:solidFill>
                </a:uFill>
              </a:rPr>
              <a:t> : </a:t>
            </a:r>
            <a:r>
              <a:rPr lang="de-DE" sz="2000" b="0" strike="noStrike" spc="-1" dirty="0" err="1">
                <a:solidFill>
                  <a:srgbClr val="000000"/>
                </a:solidFill>
                <a:uFill>
                  <a:solidFill>
                    <a:srgbClr val="FFFFFF"/>
                  </a:solidFill>
                </a:uFill>
              </a:rPr>
              <a:t>Netznennerspannung</a:t>
            </a:r>
            <a:r>
              <a:rPr lang="de-DE" sz="2000" b="0" strike="noStrike" spc="-1" dirty="0">
                <a:solidFill>
                  <a:srgbClr val="000000"/>
                </a:solidFill>
                <a:uFill>
                  <a:solidFill>
                    <a:srgbClr val="FFFFFF"/>
                  </a:solidFill>
                </a:uFill>
              </a:rPr>
              <a:t>: die elektrische Spannung in einem Stromnetz</a:t>
            </a:r>
          </a:p>
          <a:p>
            <a:pPr>
              <a:lnSpc>
                <a:spcPct val="100000"/>
              </a:lnSpc>
            </a:pPr>
            <a:r>
              <a:rPr lang="de-DE" sz="2000" b="0" strike="noStrike" spc="-1" dirty="0">
                <a:solidFill>
                  <a:srgbClr val="FF0000"/>
                </a:solidFill>
                <a:uFill>
                  <a:solidFill>
                    <a:srgbClr val="FFFFFF"/>
                  </a:solidFill>
                </a:uFill>
              </a:rPr>
              <a:t>U</a:t>
            </a:r>
            <a:r>
              <a:rPr lang="de-DE" sz="2000" b="0" strike="noStrike" spc="-1" baseline="-25000" dirty="0">
                <a:solidFill>
                  <a:srgbClr val="FF0000"/>
                </a:solidFill>
                <a:uFill>
                  <a:solidFill>
                    <a:srgbClr val="FFFFFF"/>
                  </a:solidFill>
                </a:uFill>
              </a:rPr>
              <a:t>B</a:t>
            </a:r>
            <a:r>
              <a:rPr lang="de-DE" sz="2000" b="0" strike="noStrike" spc="-1" baseline="-25000" dirty="0">
                <a:solidFill>
                  <a:srgbClr val="000000"/>
                </a:solidFill>
                <a:uFill>
                  <a:solidFill>
                    <a:srgbClr val="FFFFFF"/>
                  </a:solidFill>
                </a:uFill>
              </a:rPr>
              <a:t> </a:t>
            </a:r>
            <a:r>
              <a:rPr lang="de-DE" sz="2000" b="0" strike="noStrike" spc="-1" dirty="0">
                <a:solidFill>
                  <a:srgbClr val="000000"/>
                </a:solidFill>
                <a:uFill>
                  <a:solidFill>
                    <a:srgbClr val="FFFFFF"/>
                  </a:solidFill>
                </a:uFill>
              </a:rPr>
              <a:t> : Berührungsspannung: </a:t>
            </a:r>
            <a:r>
              <a:rPr lang="de-DE" sz="2000" b="0" strike="noStrike" spc="-1" dirty="0">
                <a:solidFill>
                  <a:srgbClr val="000000"/>
                </a:solidFill>
                <a:uFill>
                  <a:solidFill>
                    <a:srgbClr val="FFFFFF"/>
                  </a:solidFill>
                </a:uFill>
                <a:ea typeface="Times New Roman"/>
              </a:rPr>
              <a:t>ist der Teil der Fehlerspannung, der vom Menschen überbrückt werden kann. </a:t>
            </a:r>
            <a:endParaRPr lang="de-DE" sz="2000" b="0" strike="noStrike" spc="-1" dirty="0">
              <a:solidFill>
                <a:srgbClr val="000000"/>
              </a:solidFill>
              <a:uFill>
                <a:solidFill>
                  <a:srgbClr val="FFFFFF"/>
                </a:solidFill>
              </a:uFill>
            </a:endParaRPr>
          </a:p>
          <a:p>
            <a:pPr>
              <a:lnSpc>
                <a:spcPct val="100000"/>
              </a:lnSpc>
            </a:pPr>
            <a:r>
              <a:rPr lang="de-DE" sz="2000" b="0" strike="noStrike" spc="-1" dirty="0">
                <a:solidFill>
                  <a:srgbClr val="FF0000"/>
                </a:solidFill>
                <a:uFill>
                  <a:solidFill>
                    <a:srgbClr val="FFFFFF"/>
                  </a:solidFill>
                </a:uFill>
              </a:rPr>
              <a:t>I </a:t>
            </a:r>
            <a:r>
              <a:rPr lang="de-DE" sz="2000" b="0" strike="noStrike" spc="-1" baseline="-25000" dirty="0">
                <a:solidFill>
                  <a:srgbClr val="FF0000"/>
                </a:solidFill>
                <a:uFill>
                  <a:solidFill>
                    <a:srgbClr val="FFFFFF"/>
                  </a:solidFill>
                </a:uFill>
              </a:rPr>
              <a:t>F</a:t>
            </a:r>
            <a:r>
              <a:rPr lang="de-DE" sz="2000" b="0" strike="noStrike" spc="-1" dirty="0">
                <a:solidFill>
                  <a:srgbClr val="FF0000"/>
                </a:solidFill>
                <a:uFill>
                  <a:solidFill>
                    <a:srgbClr val="FFFFFF"/>
                  </a:solidFill>
                </a:uFill>
              </a:rPr>
              <a:t> </a:t>
            </a:r>
            <a:r>
              <a:rPr lang="de-DE" sz="2000" b="0" strike="noStrike" spc="-1" dirty="0">
                <a:solidFill>
                  <a:srgbClr val="000000"/>
                </a:solidFill>
                <a:uFill>
                  <a:solidFill>
                    <a:srgbClr val="FFFFFF"/>
                  </a:solidFill>
                </a:uFill>
              </a:rPr>
              <a:t>: Fehlerstrom: </a:t>
            </a:r>
            <a:r>
              <a:rPr lang="de-DE" sz="2000" b="0" strike="noStrike" spc="-1" dirty="0">
                <a:solidFill>
                  <a:srgbClr val="000000"/>
                </a:solidFill>
                <a:uFill>
                  <a:solidFill>
                    <a:srgbClr val="FFFFFF"/>
                  </a:solidFill>
                </a:uFill>
                <a:ea typeface="Times New Roman"/>
              </a:rPr>
              <a:t>ist der Strom, der aufgrund eines Isolationsfehlers fließt</a:t>
            </a:r>
            <a:endParaRPr lang="de-DE" sz="2000" b="0" strike="noStrike" spc="-1" dirty="0">
              <a:solidFill>
                <a:srgbClr val="000000"/>
              </a:solidFill>
              <a:uFill>
                <a:solidFill>
                  <a:srgbClr val="FFFFFF"/>
                </a:solidFill>
              </a:uFill>
            </a:endParaRPr>
          </a:p>
          <a:p>
            <a:pPr>
              <a:lnSpc>
                <a:spcPct val="100000"/>
              </a:lnSpc>
            </a:pPr>
            <a:endParaRPr lang="de-DE" sz="2000" b="0" strike="noStrike" spc="-1" dirty="0">
              <a:solidFill>
                <a:srgbClr val="000000"/>
              </a:solidFill>
              <a:uFill>
                <a:solidFill>
                  <a:srgbClr val="FFFFFF"/>
                </a:solidFill>
              </a:uFill>
            </a:endParaRPr>
          </a:p>
          <a:p>
            <a:pPr>
              <a:lnSpc>
                <a:spcPct val="100000"/>
              </a:lnSpc>
            </a:pPr>
            <a:endParaRPr lang="de-DE" sz="2000" b="0" strike="noStrike"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sz="4400" dirty="0" smtClean="0"/>
              <a:t>Inhalt</a:t>
            </a:r>
            <a:endParaRPr lang="de-DE" sz="4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57" y="3809465"/>
            <a:ext cx="7857319" cy="1320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528" y="1663082"/>
            <a:ext cx="9039472" cy="2125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feld 4"/>
          <p:cNvSpPr txBox="1"/>
          <p:nvPr/>
        </p:nvSpPr>
        <p:spPr>
          <a:xfrm>
            <a:off x="539552" y="5517232"/>
            <a:ext cx="1693092" cy="369332"/>
          </a:xfrm>
          <a:prstGeom prst="rect">
            <a:avLst/>
          </a:prstGeom>
          <a:noFill/>
        </p:spPr>
        <p:txBody>
          <a:bodyPr wrap="none" rtlCol="0">
            <a:spAutoFit/>
          </a:bodyPr>
          <a:lstStyle/>
          <a:p>
            <a:r>
              <a:rPr lang="de-DE" b="1" dirty="0" smtClean="0">
                <a:solidFill>
                  <a:srgbClr val="FF0000"/>
                </a:solidFill>
              </a:rPr>
              <a:t>1LK</a:t>
            </a:r>
            <a:r>
              <a:rPr lang="de-DE" b="1" dirty="0" smtClean="0">
                <a:solidFill>
                  <a:srgbClr val="FF0000"/>
                </a:solidFill>
                <a:sym typeface="Wingdings" pitchFamily="2" charset="2"/>
              </a:rPr>
              <a:t>1 Noten</a:t>
            </a:r>
            <a:endParaRPr lang="de-DE" b="1" dirty="0">
              <a:solidFill>
                <a:srgbClr val="FF0000"/>
              </a:solidFill>
            </a:endParaRPr>
          </a:p>
        </p:txBody>
      </p:sp>
    </p:spTree>
    <p:extLst>
      <p:ext uri="{BB962C8B-B14F-4D97-AF65-F5344CB8AC3E}">
        <p14:creationId xmlns:p14="http://schemas.microsoft.com/office/powerpoint/2010/main" xmlns="" val="3491234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980728"/>
            <a:ext cx="8880465" cy="504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Pfeil nach links 2"/>
          <p:cNvSpPr/>
          <p:nvPr/>
        </p:nvSpPr>
        <p:spPr>
          <a:xfrm>
            <a:off x="6941787" y="62068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extLst>
      <p:ext uri="{BB962C8B-B14F-4D97-AF65-F5344CB8AC3E}">
        <p14:creationId xmlns:p14="http://schemas.microsoft.com/office/powerpoint/2010/main" xmlns="" val="1728834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Untertitel 2"/>
          <p:cNvSpPr>
            <a:spLocks noGrp="1"/>
          </p:cNvSpPr>
          <p:nvPr>
            <p:ph type="subTitle"/>
          </p:nvPr>
        </p:nvSpPr>
        <p:spPr/>
        <p:txBody>
          <a:bodyPr/>
          <a:lstStyle/>
          <a:p>
            <a:endParaRPr lang="de-DE"/>
          </a:p>
        </p:txBody>
      </p:sp>
    </p:spTree>
    <p:extLst>
      <p:ext uri="{BB962C8B-B14F-4D97-AF65-F5344CB8AC3E}">
        <p14:creationId xmlns:p14="http://schemas.microsoft.com/office/powerpoint/2010/main" xmlns="" val="302053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p:nvPr>
        </p:nvSpPr>
        <p:spPr>
          <a:xfrm>
            <a:off x="467544" y="1052736"/>
            <a:ext cx="8229240" cy="2222760"/>
          </a:xfrm>
        </p:spPr>
        <p:txBody>
          <a:bodyPr/>
          <a:lstStyle/>
          <a:p>
            <a:r>
              <a:rPr lang="de-DE" sz="3000" dirty="0" smtClean="0">
                <a:latin typeface="Times" pitchFamily="18" charset="0"/>
              </a:rPr>
              <a:t>Prüfungsaufgabe:</a:t>
            </a:r>
          </a:p>
          <a:p>
            <a:endParaRPr lang="de-DE" sz="3000" dirty="0">
              <a:latin typeface="Times" pitchFamily="18" charset="0"/>
            </a:endParaRPr>
          </a:p>
          <a:p>
            <a:r>
              <a:rPr lang="de-DE" sz="3000" dirty="0" smtClean="0">
                <a:latin typeface="Times" pitchFamily="18" charset="0"/>
              </a:rPr>
              <a:t>Vor </a:t>
            </a:r>
            <a:r>
              <a:rPr lang="de-DE" sz="3000" dirty="0">
                <a:latin typeface="Times" pitchFamily="18" charset="0"/>
              </a:rPr>
              <a:t>dem Arbeiten an elektrischen Geräten bzw. Anlagen sind unbedingt fünf Sicherheitsregeln einzuhalten. Nennen Sie diese in der richtigen Reihenfolge</a:t>
            </a:r>
          </a:p>
        </p:txBody>
      </p:sp>
    </p:spTree>
    <p:extLst>
      <p:ext uri="{BB962C8B-B14F-4D97-AF65-F5344CB8AC3E}">
        <p14:creationId xmlns:p14="http://schemas.microsoft.com/office/powerpoint/2010/main" xmlns="" val="2518861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pc="-1" dirty="0">
                <a:solidFill>
                  <a:srgbClr val="FFFFFF"/>
                </a:solidFill>
                <a:uFill>
                  <a:solidFill>
                    <a:srgbClr val="FFFFFF"/>
                  </a:solidFill>
                </a:uFill>
                <a:latin typeface="Calibri"/>
              </a:rPr>
              <a:t>Wartungsarbeiten</a:t>
            </a:r>
            <a:endParaRPr lang="de-DE" sz="1800" b="0" strike="noStrike" spc="-1" dirty="0">
              <a:solidFill>
                <a:srgbClr val="000000"/>
              </a:solidFill>
              <a:uFill>
                <a:solidFill>
                  <a:srgbClr val="FFFFFF"/>
                </a:solidFill>
              </a:uFill>
              <a:latin typeface="Arial"/>
            </a:endParaRPr>
          </a:p>
        </p:txBody>
      </p:sp>
      <p:sp>
        <p:nvSpPr>
          <p:cNvPr id="82"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pic>
        <p:nvPicPr>
          <p:cNvPr id="83" name="Picture 2"/>
          <p:cNvPicPr/>
          <p:nvPr/>
        </p:nvPicPr>
        <p:blipFill>
          <a:blip r:embed="rId2" cstate="print"/>
          <a:stretch/>
        </p:blipFill>
        <p:spPr>
          <a:xfrm>
            <a:off x="1907704" y="1046165"/>
            <a:ext cx="5112568" cy="2592288"/>
          </a:xfrm>
          <a:prstGeom prst="rect">
            <a:avLst/>
          </a:prstGeom>
          <a:ln w="9360">
            <a:noFill/>
          </a:ln>
        </p:spPr>
      </p:pic>
      <p:sp>
        <p:nvSpPr>
          <p:cNvPr id="2" name="Rechteck 1"/>
          <p:cNvSpPr/>
          <p:nvPr/>
        </p:nvSpPr>
        <p:spPr>
          <a:xfrm>
            <a:off x="0" y="3920836"/>
            <a:ext cx="9143640" cy="2585323"/>
          </a:xfrm>
          <a:prstGeom prst="rect">
            <a:avLst/>
          </a:prstGeom>
        </p:spPr>
        <p:txBody>
          <a:bodyPr wrap="square">
            <a:spAutoFit/>
          </a:bodyPr>
          <a:lstStyle/>
          <a:p>
            <a:pPr marL="342900" indent="-342900">
              <a:buAutoNum type="arabicPeriod"/>
            </a:pPr>
            <a:r>
              <a:rPr lang="de-DE" dirty="0" smtClean="0"/>
              <a:t>In </a:t>
            </a:r>
            <a:r>
              <a:rPr lang="de-DE" dirty="0"/>
              <a:t>elektrischen Anlagen können trotz sorgfältiger Installation und sicherer Betriebsmittel </a:t>
            </a:r>
            <a:r>
              <a:rPr lang="de-DE" b="1" dirty="0"/>
              <a:t>Fehler</a:t>
            </a:r>
            <a:r>
              <a:rPr lang="de-DE" dirty="0"/>
              <a:t> </a:t>
            </a:r>
            <a:r>
              <a:rPr lang="de-DE" dirty="0" smtClean="0"/>
              <a:t>entstehen, vertiefen Sie Ihre Kenntnisse zu diesen Fehlern?</a:t>
            </a:r>
          </a:p>
          <a:p>
            <a:pPr marL="342900" indent="-342900">
              <a:buFontTx/>
              <a:buAutoNum type="arabicPeriod"/>
            </a:pPr>
            <a:r>
              <a:rPr lang="de-DE" dirty="0" smtClean="0"/>
              <a:t>Welche Arten von </a:t>
            </a:r>
            <a:r>
              <a:rPr lang="de-DE" b="1" dirty="0" smtClean="0"/>
              <a:t>Netzformen</a:t>
            </a:r>
            <a:r>
              <a:rPr lang="de-DE" dirty="0" smtClean="0"/>
              <a:t> sind Ihnen bekannt?</a:t>
            </a:r>
            <a:r>
              <a:rPr lang="de-DE" b="1" dirty="0" smtClean="0"/>
              <a:t>. </a:t>
            </a:r>
            <a:r>
              <a:rPr lang="de-DE" dirty="0" smtClean="0"/>
              <a:t>Recherchieren </a:t>
            </a:r>
            <a:r>
              <a:rPr lang="de-DE" dirty="0"/>
              <a:t>Sie im Internet und erläutern Sie diese</a:t>
            </a:r>
            <a:endParaRPr lang="de-DE" dirty="0" smtClean="0"/>
          </a:p>
          <a:p>
            <a:pPr marL="342900" indent="-342900">
              <a:buAutoNum type="arabicPeriod"/>
            </a:pPr>
            <a:endParaRPr lang="de-DE" dirty="0" smtClean="0"/>
          </a:p>
          <a:p>
            <a:pPr marL="342900" indent="-342900">
              <a:buAutoNum type="arabicPeriod"/>
            </a:pPr>
            <a:r>
              <a:rPr lang="de-DE" dirty="0"/>
              <a:t>Gemäß DIN VDE 0100-410 werden </a:t>
            </a:r>
            <a:r>
              <a:rPr lang="de-DE" dirty="0" smtClean="0"/>
              <a:t>drei </a:t>
            </a:r>
            <a:r>
              <a:rPr lang="de-DE" b="1" dirty="0"/>
              <a:t>Schutzmaßnahmen</a:t>
            </a:r>
            <a:r>
              <a:rPr lang="de-DE" dirty="0"/>
              <a:t> gegen gefährliche </a:t>
            </a:r>
            <a:r>
              <a:rPr lang="de-DE" dirty="0" smtClean="0"/>
              <a:t>Körperströme unterschieden, erklären Sie diesen </a:t>
            </a:r>
            <a:r>
              <a:rPr lang="de-DE" dirty="0"/>
              <a:t>Schutzmaßnahmen</a:t>
            </a:r>
            <a:r>
              <a:rPr lang="de-DE" dirty="0" smtClean="0"/>
              <a:t> ?</a:t>
            </a:r>
          </a:p>
          <a:p>
            <a:endParaRPr lang="de-DE" dirty="0" smtClean="0"/>
          </a:p>
          <a:p>
            <a:pPr marL="342900" indent="-342900">
              <a:buAutoNum type="arabicPeriod"/>
            </a:pPr>
            <a:endParaRPr lang="de-DE" dirty="0"/>
          </a:p>
        </p:txBody>
      </p:sp>
      <p:sp>
        <p:nvSpPr>
          <p:cNvPr id="6" name="Pfeil nach links 5"/>
          <p:cNvSpPr/>
          <p:nvPr/>
        </p:nvSpPr>
        <p:spPr>
          <a:xfrm>
            <a:off x="7524328" y="1857677"/>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0" strike="noStrike" spc="-1" dirty="0">
                <a:solidFill>
                  <a:srgbClr val="FFFFFF"/>
                </a:solidFill>
                <a:uFill>
                  <a:solidFill>
                    <a:srgbClr val="FFFFFF"/>
                  </a:solidFill>
                </a:uFill>
                <a:latin typeface="Calibri"/>
              </a:rPr>
              <a:t>Fehlerarten in elektrischen Anlagen  </a:t>
            </a:r>
            <a:endParaRPr lang="de-DE" sz="1800" b="0" strike="noStrike" spc="-1" dirty="0">
              <a:solidFill>
                <a:srgbClr val="000000"/>
              </a:solidFill>
              <a:uFill>
                <a:solidFill>
                  <a:srgbClr val="FFFFFF"/>
                </a:solidFill>
              </a:uFill>
              <a:latin typeface="Arial"/>
            </a:endParaRPr>
          </a:p>
        </p:txBody>
      </p:sp>
      <p:sp>
        <p:nvSpPr>
          <p:cNvPr id="85"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0" y="2060848"/>
            <a:ext cx="8341064"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buClr>
                <a:srgbClr val="000000"/>
              </a:buClr>
            </a:pPr>
            <a:r>
              <a:rPr lang="de-DE" sz="2000" spc="-1" dirty="0" smtClean="0">
                <a:solidFill>
                  <a:srgbClr val="000000"/>
                </a:solidFill>
                <a:uFill>
                  <a:solidFill>
                    <a:srgbClr val="FFFFFF"/>
                  </a:solidFill>
                </a:uFill>
                <a:latin typeface="+mj-lt"/>
              </a:rPr>
              <a:t>1. Kurzschluss</a:t>
            </a:r>
          </a:p>
          <a:p>
            <a:pPr marL="343080" indent="-342720">
              <a:lnSpc>
                <a:spcPct val="100000"/>
              </a:lnSpc>
              <a:buClr>
                <a:srgbClr val="000000"/>
              </a:buClr>
            </a:pPr>
            <a:endParaRPr lang="de-DE" sz="2000" b="0" strike="noStrike" spc="-1" dirty="0" smtClean="0">
              <a:solidFill>
                <a:srgbClr val="000000"/>
              </a:solidFill>
              <a:uFill>
                <a:solidFill>
                  <a:srgbClr val="FFFFFF"/>
                </a:solidFill>
              </a:uFill>
              <a:latin typeface="+mj-lt"/>
            </a:endParaRPr>
          </a:p>
          <a:p>
            <a:pPr marL="343080" indent="-342720">
              <a:lnSpc>
                <a:spcPct val="100000"/>
              </a:lnSpc>
              <a:buClr>
                <a:srgbClr val="000000"/>
              </a:buClr>
            </a:pPr>
            <a:endParaRPr lang="de-DE" sz="2000" b="0" strike="noStrike" spc="-1" dirty="0" smtClean="0">
              <a:solidFill>
                <a:srgbClr val="000000"/>
              </a:solidFill>
              <a:uFill>
                <a:solidFill>
                  <a:srgbClr val="FFFFFF"/>
                </a:solidFill>
              </a:uFill>
              <a:latin typeface="+mj-lt"/>
            </a:endParaRPr>
          </a:p>
          <a:p>
            <a:pPr marL="343080" indent="-342720">
              <a:buClr>
                <a:srgbClr val="000000"/>
              </a:buClr>
            </a:pPr>
            <a:r>
              <a:rPr lang="de-DE" sz="2000" spc="-1" dirty="0" smtClean="0">
                <a:solidFill>
                  <a:srgbClr val="000000"/>
                </a:solidFill>
                <a:uFill>
                  <a:solidFill>
                    <a:srgbClr val="FFFFFF"/>
                  </a:solidFill>
                </a:uFill>
                <a:latin typeface="+mj-lt"/>
              </a:rPr>
              <a:t>2. Leiterschluss</a:t>
            </a:r>
          </a:p>
          <a:p>
            <a:pPr marL="343080" indent="-342720">
              <a:buClr>
                <a:srgbClr val="000000"/>
              </a:buClr>
            </a:pPr>
            <a:endParaRPr lang="de-DE" sz="2000" spc="-1" dirty="0" smtClean="0">
              <a:solidFill>
                <a:srgbClr val="000000"/>
              </a:solidFill>
              <a:uFill>
                <a:solidFill>
                  <a:srgbClr val="FFFFFF"/>
                </a:solidFill>
              </a:uFill>
              <a:latin typeface="+mj-lt"/>
            </a:endParaRPr>
          </a:p>
          <a:p>
            <a:pPr marL="343080" indent="-342720">
              <a:buClr>
                <a:srgbClr val="000000"/>
              </a:buClr>
            </a:pPr>
            <a:endParaRPr lang="de-DE" sz="2000" spc="-1" dirty="0" smtClean="0">
              <a:solidFill>
                <a:srgbClr val="000000"/>
              </a:solidFill>
              <a:uFill>
                <a:solidFill>
                  <a:srgbClr val="FFFFFF"/>
                </a:solidFill>
              </a:uFill>
              <a:latin typeface="+mj-lt"/>
            </a:endParaRPr>
          </a:p>
          <a:p>
            <a:pPr marL="343080" indent="-342720">
              <a:buClr>
                <a:srgbClr val="000000"/>
              </a:buClr>
            </a:pPr>
            <a:r>
              <a:rPr lang="de-DE" sz="2000" spc="-1" dirty="0" smtClean="0">
                <a:solidFill>
                  <a:srgbClr val="000000"/>
                </a:solidFill>
                <a:uFill>
                  <a:solidFill>
                    <a:srgbClr val="FFFFFF"/>
                  </a:solidFill>
                </a:uFill>
                <a:latin typeface="+mj-lt"/>
              </a:rPr>
              <a:t>3. Erdschluss</a:t>
            </a:r>
          </a:p>
          <a:p>
            <a:pPr marL="343080" indent="-342720">
              <a:buClr>
                <a:srgbClr val="000000"/>
              </a:buClr>
            </a:pPr>
            <a:endParaRPr lang="de-DE" sz="2000" spc="-1" dirty="0" smtClean="0">
              <a:solidFill>
                <a:srgbClr val="000000"/>
              </a:solidFill>
              <a:uFill>
                <a:solidFill>
                  <a:srgbClr val="FFFFFF"/>
                </a:solidFill>
              </a:uFill>
              <a:latin typeface="+mj-lt"/>
            </a:endParaRPr>
          </a:p>
          <a:p>
            <a:pPr marL="343080" indent="-342720">
              <a:buClr>
                <a:srgbClr val="000000"/>
              </a:buClr>
            </a:pPr>
            <a:endParaRPr lang="de-DE" sz="2000" spc="-1" dirty="0" smtClean="0">
              <a:solidFill>
                <a:srgbClr val="000000"/>
              </a:solidFill>
              <a:uFill>
                <a:solidFill>
                  <a:srgbClr val="FFFFFF"/>
                </a:solidFill>
              </a:uFill>
              <a:latin typeface="+mj-lt"/>
            </a:endParaRPr>
          </a:p>
          <a:p>
            <a:pPr marL="343080" indent="-342720">
              <a:buClr>
                <a:srgbClr val="000000"/>
              </a:buClr>
            </a:pPr>
            <a:r>
              <a:rPr lang="de-DE" sz="2000" spc="-1" dirty="0" smtClean="0">
                <a:solidFill>
                  <a:srgbClr val="000000"/>
                </a:solidFill>
                <a:uFill>
                  <a:solidFill>
                    <a:srgbClr val="FFFFFF"/>
                  </a:solidFill>
                </a:uFill>
                <a:latin typeface="+mj-lt"/>
              </a:rPr>
              <a:t>4. </a:t>
            </a:r>
            <a:r>
              <a:rPr lang="de-DE" sz="2000" b="0" strike="noStrike" spc="-1" dirty="0" smtClean="0">
                <a:solidFill>
                  <a:srgbClr val="000000"/>
                </a:solidFill>
                <a:uFill>
                  <a:solidFill>
                    <a:srgbClr val="FFFFFF"/>
                  </a:solidFill>
                </a:uFill>
                <a:latin typeface="+mj-lt"/>
              </a:rPr>
              <a:t>Körperschluss</a:t>
            </a:r>
            <a:endParaRPr lang="de-DE" sz="2000" b="0" strike="noStrike" spc="-1" dirty="0">
              <a:solidFill>
                <a:srgbClr val="000000"/>
              </a:solidFill>
              <a:uFill>
                <a:solidFill>
                  <a:srgbClr val="FFFFFF"/>
                </a:solidFill>
              </a:uFill>
              <a:latin typeface="+mj-lt"/>
            </a:endParaRPr>
          </a:p>
          <a:p>
            <a:pPr>
              <a:lnSpc>
                <a:spcPct val="100000"/>
              </a:lnSpc>
            </a:pPr>
            <a:endParaRPr lang="de-DE" sz="1800" b="0" strike="noStrike" spc="-1" dirty="0">
              <a:solidFill>
                <a:srgbClr val="000000"/>
              </a:solidFill>
              <a:uFill>
                <a:solidFill>
                  <a:srgbClr val="FFFFFF"/>
                </a:solidFill>
              </a:uFill>
              <a:latin typeface="Arial"/>
            </a:endParaRPr>
          </a:p>
        </p:txBody>
      </p:sp>
      <p:sp>
        <p:nvSpPr>
          <p:cNvPr id="87" name="CustomShape 4"/>
          <p:cNvSpPr/>
          <p:nvPr/>
        </p:nvSpPr>
        <p:spPr>
          <a:xfrm>
            <a:off x="0" y="1124640"/>
            <a:ext cx="8676456" cy="64817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de-DE" sz="2000" dirty="0" smtClean="0"/>
              <a:t>In elektrischen Anlagen können trotz sorgfältiger Installation und sicherer </a:t>
            </a:r>
          </a:p>
          <a:p>
            <a:pPr>
              <a:lnSpc>
                <a:spcPct val="100000"/>
              </a:lnSpc>
            </a:pPr>
            <a:r>
              <a:rPr lang="de-DE" sz="2000" dirty="0" smtClean="0"/>
              <a:t>Betriebsmittel Fehler entstehen </a:t>
            </a:r>
            <a:r>
              <a:rPr lang="de-DE" sz="1800" b="0" strike="noStrike" spc="-1" dirty="0">
                <a:solidFill>
                  <a:srgbClr val="000000"/>
                </a:solidFill>
                <a:uFill>
                  <a:solidFill>
                    <a:srgbClr val="FFFFFF"/>
                  </a:solidFill>
                </a:uFill>
                <a:latin typeface="Calibri"/>
              </a:rPr>
              <a:t> </a:t>
            </a:r>
            <a:endParaRPr lang="de-DE" sz="1800" b="0" strike="noStrike" spc="-1" dirty="0">
              <a:solidFill>
                <a:srgbClr val="000000"/>
              </a:solidFill>
              <a:uFill>
                <a:solidFill>
                  <a:srgbClr val="FFFFFF"/>
                </a:solidFill>
              </a:uFill>
              <a:latin typeface="Arial"/>
            </a:endParaRPr>
          </a:p>
        </p:txBody>
      </p:sp>
      <p:sp>
        <p:nvSpPr>
          <p:cNvPr id="7" name="Pfeil nach links 6"/>
          <p:cNvSpPr/>
          <p:nvPr/>
        </p:nvSpPr>
        <p:spPr>
          <a:xfrm>
            <a:off x="7524328" y="1857677"/>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marL="343080" indent="-342720">
              <a:lnSpc>
                <a:spcPct val="100000"/>
              </a:lnSpc>
            </a:pPr>
            <a:r>
              <a:rPr lang="de-DE" spc="-1" dirty="0">
                <a:solidFill>
                  <a:srgbClr val="FFFFFF"/>
                </a:solidFill>
                <a:uFill>
                  <a:solidFill>
                    <a:srgbClr val="FFFFFF"/>
                  </a:solidFill>
                </a:uFill>
                <a:latin typeface="Calibri"/>
              </a:rPr>
              <a:t>1</a:t>
            </a:r>
            <a:r>
              <a:rPr lang="de-DE" sz="1800" b="0" strike="noStrike" spc="-1" dirty="0" smtClean="0">
                <a:solidFill>
                  <a:srgbClr val="FFFFFF"/>
                </a:solidFill>
                <a:uFill>
                  <a:solidFill>
                    <a:srgbClr val="FFFFFF"/>
                  </a:solidFill>
                </a:uFill>
                <a:latin typeface="Calibri"/>
              </a:rPr>
              <a:t>. </a:t>
            </a:r>
            <a:r>
              <a:rPr lang="de-DE" sz="1800" b="0" strike="noStrike" spc="-1" dirty="0">
                <a:solidFill>
                  <a:srgbClr val="FFFFFF"/>
                </a:solidFill>
                <a:uFill>
                  <a:solidFill>
                    <a:srgbClr val="FFFFFF"/>
                  </a:solidFill>
                </a:uFill>
                <a:latin typeface="Calibri"/>
              </a:rPr>
              <a:t>Kurzschluss</a:t>
            </a:r>
            <a:endParaRPr lang="de-DE" sz="1800" b="0" strike="noStrike" spc="-1" dirty="0">
              <a:solidFill>
                <a:srgbClr val="000000"/>
              </a:solidFill>
              <a:uFill>
                <a:solidFill>
                  <a:srgbClr val="FFFFFF"/>
                </a:solidFill>
              </a:uFill>
              <a:latin typeface="Arial"/>
            </a:endParaRPr>
          </a:p>
        </p:txBody>
      </p:sp>
      <p:sp>
        <p:nvSpPr>
          <p:cNvPr id="102"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103" name="CustomShape 3"/>
          <p:cNvSpPr/>
          <p:nvPr/>
        </p:nvSpPr>
        <p:spPr>
          <a:xfrm>
            <a:off x="0" y="1194378"/>
            <a:ext cx="8892272"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Ein </a:t>
            </a:r>
            <a:r>
              <a:rPr lang="de-DE" sz="2400" b="1" strike="noStrike" spc="-1" dirty="0">
                <a:solidFill>
                  <a:srgbClr val="000000"/>
                </a:solidFill>
                <a:uFill>
                  <a:solidFill>
                    <a:srgbClr val="FFFFFF"/>
                  </a:solidFill>
                </a:uFill>
                <a:latin typeface="Calibri"/>
              </a:rPr>
              <a:t>Kurzschluss</a:t>
            </a:r>
            <a:r>
              <a:rPr lang="de-DE" sz="2400" b="0" strike="noStrike" spc="-1" dirty="0">
                <a:solidFill>
                  <a:srgbClr val="000000"/>
                </a:solidFill>
                <a:uFill>
                  <a:solidFill>
                    <a:srgbClr val="FFFFFF"/>
                  </a:solidFill>
                </a:uFill>
                <a:latin typeface="Calibri"/>
              </a:rPr>
              <a:t> ist eine durch einen Fehler entstandene leitende Verbindung zwischen betriebsmäßig untereinander unter Spannung stehenden Leitern, ohne dass ein Nutzwiderstand dazwischen liegt</a:t>
            </a:r>
            <a:r>
              <a:rPr lang="de-DE" sz="1800" b="0" strike="noStrike" spc="-1" dirty="0">
                <a:solidFill>
                  <a:srgbClr val="000000"/>
                </a:solidFill>
                <a:uFill>
                  <a:solidFill>
                    <a:srgbClr val="FFFFFF"/>
                  </a:solidFill>
                </a:uFill>
                <a:latin typeface="Calibri"/>
              </a:rPr>
              <a:t>.</a:t>
            </a:r>
            <a:endParaRPr lang="de-DE" sz="1800" b="0" strike="noStrike" spc="-1" dirty="0">
              <a:solidFill>
                <a:srgbClr val="000000"/>
              </a:solidFill>
              <a:uFill>
                <a:solidFill>
                  <a:srgbClr val="FFFFFF"/>
                </a:solidFill>
              </a:uFill>
              <a:latin typeface="Arial"/>
            </a:endParaRPr>
          </a:p>
        </p:txBody>
      </p:sp>
      <p:pic>
        <p:nvPicPr>
          <p:cNvPr id="104" name="Picture 1"/>
          <p:cNvPicPr/>
          <p:nvPr/>
        </p:nvPicPr>
        <p:blipFill>
          <a:blip r:embed="rId2" cstate="print"/>
          <a:stretch/>
        </p:blipFill>
        <p:spPr>
          <a:xfrm>
            <a:off x="4140000" y="2565000"/>
            <a:ext cx="2995920" cy="3534480"/>
          </a:xfrm>
          <a:prstGeom prst="rect">
            <a:avLst/>
          </a:prstGeom>
          <a:ln w="9360">
            <a:noFill/>
          </a:ln>
        </p:spPr>
      </p:pic>
      <p:sp>
        <p:nvSpPr>
          <p:cNvPr id="6" name="Pfeil nach links 5"/>
          <p:cNvSpPr/>
          <p:nvPr/>
        </p:nvSpPr>
        <p:spPr>
          <a:xfrm>
            <a:off x="7524328" y="738623"/>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marL="343080" indent="-342720">
              <a:lnSpc>
                <a:spcPct val="100000"/>
              </a:lnSpc>
            </a:pPr>
            <a:r>
              <a:rPr lang="de-DE" sz="1800" b="0" strike="noStrike" spc="-1" dirty="0">
                <a:solidFill>
                  <a:srgbClr val="FFFFFF"/>
                </a:solidFill>
                <a:uFill>
                  <a:solidFill>
                    <a:srgbClr val="FFFFFF"/>
                  </a:solidFill>
                </a:uFill>
                <a:latin typeface="Calibri"/>
              </a:rPr>
              <a:t>2. Leiterschluss</a:t>
            </a:r>
            <a:endParaRPr lang="de-DE" sz="1800" b="0" strike="noStrike" spc="-1" dirty="0">
              <a:solidFill>
                <a:srgbClr val="000000"/>
              </a:solidFill>
              <a:uFill>
                <a:solidFill>
                  <a:srgbClr val="FFFFFF"/>
                </a:solidFill>
              </a:uFill>
              <a:latin typeface="Arial"/>
            </a:endParaRPr>
          </a:p>
        </p:txBody>
      </p:sp>
      <p:sp>
        <p:nvSpPr>
          <p:cNvPr id="94"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95" name="CustomShape 3"/>
          <p:cNvSpPr/>
          <p:nvPr/>
        </p:nvSpPr>
        <p:spPr>
          <a:xfrm>
            <a:off x="0" y="1232640"/>
            <a:ext cx="91440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Ein </a:t>
            </a:r>
            <a:r>
              <a:rPr lang="de-DE" sz="2400" b="1" strike="noStrike" spc="-1" dirty="0">
                <a:solidFill>
                  <a:srgbClr val="000000"/>
                </a:solidFill>
                <a:uFill>
                  <a:solidFill>
                    <a:srgbClr val="FFFFFF"/>
                  </a:solidFill>
                </a:uFill>
                <a:latin typeface="Calibri"/>
              </a:rPr>
              <a:t>Leiterschluss </a:t>
            </a:r>
            <a:r>
              <a:rPr lang="de-DE" sz="2400" b="0" strike="noStrike" spc="-1" dirty="0">
                <a:solidFill>
                  <a:srgbClr val="000000"/>
                </a:solidFill>
                <a:uFill>
                  <a:solidFill>
                    <a:srgbClr val="FFFFFF"/>
                  </a:solidFill>
                </a:uFill>
                <a:latin typeface="Calibri"/>
              </a:rPr>
              <a:t>ist eine durch einen Fehler entstandene leitende Verbindung zwischen betriebsmäßig unter Spannung stehenden Leitern, wobei sich im Fehlerstromkreis jedoch noch ein Nutzwiderstand befindet. (z.B. Überbrückung eines Schalters)</a:t>
            </a:r>
            <a:endParaRPr lang="de-DE" sz="2400" b="0" strike="noStrike" spc="-1" dirty="0">
              <a:solidFill>
                <a:srgbClr val="000000"/>
              </a:solidFill>
              <a:uFill>
                <a:solidFill>
                  <a:srgbClr val="FFFFFF"/>
                </a:solidFill>
              </a:uFill>
              <a:latin typeface="Arial"/>
            </a:endParaRPr>
          </a:p>
        </p:txBody>
      </p:sp>
      <p:pic>
        <p:nvPicPr>
          <p:cNvPr id="96" name="Picture 1"/>
          <p:cNvPicPr/>
          <p:nvPr/>
        </p:nvPicPr>
        <p:blipFill>
          <a:blip r:embed="rId2" cstate="print"/>
          <a:stretch/>
        </p:blipFill>
        <p:spPr>
          <a:xfrm>
            <a:off x="5145935" y="2924944"/>
            <a:ext cx="2952328" cy="3315026"/>
          </a:xfrm>
          <a:prstGeom prst="rect">
            <a:avLst/>
          </a:prstGeom>
          <a:ln w="9360">
            <a:noFill/>
          </a:ln>
        </p:spPr>
      </p:pic>
      <p:sp>
        <p:nvSpPr>
          <p:cNvPr id="6" name="Pfeil nach links 5"/>
          <p:cNvSpPr/>
          <p:nvPr/>
        </p:nvSpPr>
        <p:spPr>
          <a:xfrm>
            <a:off x="7530752" y="7480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marL="343080" indent="-342720">
              <a:lnSpc>
                <a:spcPct val="100000"/>
              </a:lnSpc>
            </a:pPr>
            <a:r>
              <a:rPr lang="de-DE" sz="1800" b="0" strike="noStrike" spc="-1">
                <a:solidFill>
                  <a:srgbClr val="FFFFFF"/>
                </a:solidFill>
                <a:uFill>
                  <a:solidFill>
                    <a:srgbClr val="FFFFFF"/>
                  </a:solidFill>
                </a:uFill>
                <a:latin typeface="Calibri"/>
              </a:rPr>
              <a:t>3. Erdschluss</a:t>
            </a:r>
            <a:endParaRPr lang="de-DE" sz="1800" b="0" strike="noStrike" spc="-1">
              <a:solidFill>
                <a:srgbClr val="000000"/>
              </a:solidFill>
              <a:uFill>
                <a:solidFill>
                  <a:srgbClr val="FFFFFF"/>
                </a:solidFill>
              </a:uFill>
              <a:latin typeface="Arial"/>
            </a:endParaRPr>
          </a:p>
        </p:txBody>
      </p:sp>
      <p:sp>
        <p:nvSpPr>
          <p:cNvPr id="98"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99" name="CustomShape 3"/>
          <p:cNvSpPr/>
          <p:nvPr/>
        </p:nvSpPr>
        <p:spPr>
          <a:xfrm>
            <a:off x="0" y="1237680"/>
            <a:ext cx="91436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0" strike="noStrike" spc="-1" dirty="0">
                <a:solidFill>
                  <a:srgbClr val="000000"/>
                </a:solidFill>
                <a:uFill>
                  <a:solidFill>
                    <a:srgbClr val="FFFFFF"/>
                  </a:solidFill>
                </a:uFill>
                <a:latin typeface="Calibri"/>
              </a:rPr>
              <a:t>Ein </a:t>
            </a:r>
            <a:r>
              <a:rPr lang="de-DE" sz="2400" b="1" strike="noStrike" spc="-1" dirty="0">
                <a:solidFill>
                  <a:srgbClr val="000000"/>
                </a:solidFill>
                <a:uFill>
                  <a:solidFill>
                    <a:srgbClr val="FFFFFF"/>
                  </a:solidFill>
                </a:uFill>
                <a:latin typeface="Calibri"/>
              </a:rPr>
              <a:t>Erdschluss </a:t>
            </a:r>
            <a:r>
              <a:rPr lang="de-DE" sz="2400" b="0" strike="noStrike" spc="-1" dirty="0">
                <a:solidFill>
                  <a:srgbClr val="000000"/>
                </a:solidFill>
                <a:uFill>
                  <a:solidFill>
                    <a:srgbClr val="FFFFFF"/>
                  </a:solidFill>
                </a:uFill>
                <a:latin typeface="Calibri"/>
              </a:rPr>
              <a:t>ist eine </a:t>
            </a:r>
            <a:r>
              <a:rPr lang="de-DE" sz="2400" b="0" strike="noStrike" spc="-1" dirty="0" smtClean="0">
                <a:solidFill>
                  <a:srgbClr val="000000"/>
                </a:solidFill>
                <a:uFill>
                  <a:solidFill>
                    <a:srgbClr val="FFFFFF"/>
                  </a:solidFill>
                </a:uFill>
                <a:latin typeface="Calibri"/>
              </a:rPr>
              <a:t>durch </a:t>
            </a:r>
            <a:r>
              <a:rPr lang="de-DE" sz="2400" b="0" strike="noStrike" spc="-1" dirty="0">
                <a:solidFill>
                  <a:srgbClr val="000000"/>
                </a:solidFill>
                <a:uFill>
                  <a:solidFill>
                    <a:srgbClr val="FFFFFF"/>
                  </a:solidFill>
                </a:uFill>
                <a:latin typeface="Calibri"/>
              </a:rPr>
              <a:t>einen Fehler oder auch einen Lichtbogen entstandene leitende Verbindung zwischen einem Außenleiter oder betriebsmäßig isoliertem Mittelleiter und Erde oder geerdeten Teilen</a:t>
            </a:r>
            <a:endParaRPr lang="de-DE" sz="2400" b="0" strike="noStrike" spc="-1" dirty="0">
              <a:solidFill>
                <a:srgbClr val="000000"/>
              </a:solidFill>
              <a:uFill>
                <a:solidFill>
                  <a:srgbClr val="FFFFFF"/>
                </a:solidFill>
              </a:uFill>
              <a:latin typeface="Arial"/>
            </a:endParaRPr>
          </a:p>
        </p:txBody>
      </p:sp>
      <p:pic>
        <p:nvPicPr>
          <p:cNvPr id="100" name="Picture 1"/>
          <p:cNvPicPr/>
          <p:nvPr/>
        </p:nvPicPr>
        <p:blipFill>
          <a:blip r:embed="rId2" cstate="print"/>
          <a:stretch/>
        </p:blipFill>
        <p:spPr>
          <a:xfrm>
            <a:off x="4952813" y="2817360"/>
            <a:ext cx="2981880" cy="3419952"/>
          </a:xfrm>
          <a:prstGeom prst="rect">
            <a:avLst/>
          </a:prstGeom>
          <a:ln w="9360">
            <a:noFill/>
          </a:ln>
        </p:spPr>
      </p:pic>
      <p:sp>
        <p:nvSpPr>
          <p:cNvPr id="6" name="Pfeil nach links 5"/>
          <p:cNvSpPr/>
          <p:nvPr/>
        </p:nvSpPr>
        <p:spPr>
          <a:xfrm>
            <a:off x="7530752" y="7480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marL="343080" indent="-342720">
              <a:lnSpc>
                <a:spcPct val="100000"/>
              </a:lnSpc>
            </a:pPr>
            <a:r>
              <a:rPr lang="de-DE" spc="-1" dirty="0">
                <a:solidFill>
                  <a:srgbClr val="FFFFFF"/>
                </a:solidFill>
                <a:uFill>
                  <a:solidFill>
                    <a:srgbClr val="FFFFFF"/>
                  </a:solidFill>
                </a:uFill>
                <a:latin typeface="Calibri"/>
              </a:rPr>
              <a:t>4</a:t>
            </a:r>
            <a:r>
              <a:rPr lang="de-DE" sz="1800" b="0" strike="noStrike" spc="-1" dirty="0" smtClean="0">
                <a:solidFill>
                  <a:srgbClr val="FFFFFF"/>
                </a:solidFill>
                <a:uFill>
                  <a:solidFill>
                    <a:srgbClr val="FFFFFF"/>
                  </a:solidFill>
                </a:uFill>
                <a:latin typeface="Calibri"/>
              </a:rPr>
              <a:t>. </a:t>
            </a:r>
            <a:r>
              <a:rPr lang="de-DE" sz="1800" b="0" strike="noStrike" spc="-1" dirty="0">
                <a:solidFill>
                  <a:srgbClr val="FFFFFF"/>
                </a:solidFill>
                <a:uFill>
                  <a:solidFill>
                    <a:srgbClr val="FFFFFF"/>
                  </a:solidFill>
                </a:uFill>
                <a:latin typeface="Calibri"/>
              </a:rPr>
              <a:t>Körperschluss</a:t>
            </a:r>
            <a:endParaRPr lang="de-DE" sz="1800" b="0" strike="noStrike" spc="-1" dirty="0">
              <a:solidFill>
                <a:srgbClr val="000000"/>
              </a:solidFill>
              <a:uFill>
                <a:solidFill>
                  <a:srgbClr val="FFFFFF"/>
                </a:solidFill>
              </a:uFill>
              <a:latin typeface="Arial"/>
            </a:endParaRPr>
          </a:p>
        </p:txBody>
      </p:sp>
      <p:sp>
        <p:nvSpPr>
          <p:cNvPr id="89"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90" name="CustomShape 3"/>
          <p:cNvSpPr/>
          <p:nvPr/>
        </p:nvSpPr>
        <p:spPr>
          <a:xfrm>
            <a:off x="360" y="806269"/>
            <a:ext cx="9143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400" b="1" strike="noStrike" spc="-1" dirty="0">
                <a:solidFill>
                  <a:srgbClr val="000000"/>
                </a:solidFill>
                <a:uFill>
                  <a:solidFill>
                    <a:srgbClr val="FFFFFF"/>
                  </a:solidFill>
                </a:uFill>
                <a:latin typeface="Calibri"/>
              </a:rPr>
              <a:t>Körperschluss </a:t>
            </a:r>
            <a:r>
              <a:rPr lang="de-DE" sz="2400" strike="noStrike" spc="-1" dirty="0">
                <a:solidFill>
                  <a:srgbClr val="000000"/>
                </a:solidFill>
                <a:uFill>
                  <a:solidFill>
                    <a:srgbClr val="FFFFFF"/>
                  </a:solidFill>
                </a:uFill>
                <a:latin typeface="Calibri"/>
              </a:rPr>
              <a:t>ist </a:t>
            </a:r>
            <a:r>
              <a:rPr lang="de-DE" sz="2400" b="0" strike="noStrike" spc="-1" dirty="0">
                <a:solidFill>
                  <a:srgbClr val="000000"/>
                </a:solidFill>
                <a:uFill>
                  <a:solidFill>
                    <a:srgbClr val="FFFFFF"/>
                  </a:solidFill>
                </a:uFill>
                <a:latin typeface="Calibri"/>
              </a:rPr>
              <a:t>eine durch einen Fehler entstandene leitende Verbindung zwischen dem Körper und aktiven Teilen elektrischer Betriebsmittel.</a:t>
            </a:r>
            <a:endParaRPr lang="de-DE" sz="2400" b="0" strike="noStrike" spc="-1" dirty="0">
              <a:solidFill>
                <a:srgbClr val="000000"/>
              </a:solidFill>
              <a:uFill>
                <a:solidFill>
                  <a:srgbClr val="FFFFFF"/>
                </a:solidFill>
              </a:uFill>
              <a:latin typeface="Arial"/>
            </a:endParaRPr>
          </a:p>
        </p:txBody>
      </p:sp>
      <p:pic>
        <p:nvPicPr>
          <p:cNvPr id="91" name="Picture 3"/>
          <p:cNvPicPr/>
          <p:nvPr/>
        </p:nvPicPr>
        <p:blipFill>
          <a:blip r:embed="rId2" cstate="print"/>
          <a:stretch/>
        </p:blipFill>
        <p:spPr>
          <a:xfrm>
            <a:off x="3924000" y="2205000"/>
            <a:ext cx="3144600" cy="3625920"/>
          </a:xfrm>
          <a:prstGeom prst="rect">
            <a:avLst/>
          </a:prstGeom>
          <a:ln w="9360">
            <a:noFill/>
          </a:ln>
        </p:spPr>
      </p:pic>
      <p:sp>
        <p:nvSpPr>
          <p:cNvPr id="92" name="CustomShape 4"/>
          <p:cNvSpPr/>
          <p:nvPr/>
        </p:nvSpPr>
        <p:spPr>
          <a:xfrm>
            <a:off x="6308640" y="5157360"/>
            <a:ext cx="1462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de-DE" sz="1800" b="0" strike="noStrike" spc="-1">
                <a:solidFill>
                  <a:srgbClr val="000000"/>
                </a:solidFill>
                <a:uFill>
                  <a:solidFill>
                    <a:srgbClr val="FFFFFF"/>
                  </a:solidFill>
                </a:uFill>
                <a:latin typeface="Calibri"/>
              </a:rPr>
              <a:t>Körperschluss</a:t>
            </a:r>
            <a:endParaRPr lang="de-DE" sz="1800" b="0" strike="noStrike" spc="-1">
              <a:solidFill>
                <a:srgbClr val="000000"/>
              </a:solidFill>
              <a:uFill>
                <a:solidFill>
                  <a:srgbClr val="FFFFFF"/>
                </a:solidFill>
              </a:uFill>
              <a:latin typeface="Arial"/>
            </a:endParaRPr>
          </a:p>
        </p:txBody>
      </p:sp>
      <p:sp>
        <p:nvSpPr>
          <p:cNvPr id="7" name="Pfeil nach links 6"/>
          <p:cNvSpPr/>
          <p:nvPr/>
        </p:nvSpPr>
        <p:spPr>
          <a:xfrm>
            <a:off x="7771320" y="1720231"/>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332640"/>
            <a:ext cx="9143640" cy="364680"/>
          </a:xfrm>
          <a:prstGeom prst="rect">
            <a:avLst/>
          </a:prstGeom>
          <a:solidFill>
            <a:srgbClr val="2313F5"/>
          </a:solidFill>
          <a:ln>
            <a:solidFill>
              <a:srgbClr val="0070C0"/>
            </a:solidFill>
          </a:ln>
        </p:spPr>
        <p:style>
          <a:lnRef idx="0">
            <a:scrgbClr r="0" g="0" b="0"/>
          </a:lnRef>
          <a:fillRef idx="1001">
            <a:schemeClr val="dk2"/>
          </a:fillRef>
          <a:effectRef idx="0">
            <a:scrgbClr r="0" g="0" b="0"/>
          </a:effectRef>
          <a:fontRef idx="minor"/>
        </p:style>
        <p:txBody>
          <a:bodyPr lIns="90000" tIns="45000" rIns="90000" bIns="45000"/>
          <a:lstStyle/>
          <a:p>
            <a:pPr>
              <a:lnSpc>
                <a:spcPct val="100000"/>
              </a:lnSpc>
            </a:pPr>
            <a:r>
              <a:rPr lang="de-DE" sz="1800" b="1" strike="noStrike" spc="-1" dirty="0">
                <a:solidFill>
                  <a:srgbClr val="FFFFFF"/>
                </a:solidFill>
                <a:uFill>
                  <a:solidFill>
                    <a:srgbClr val="FFFFFF"/>
                  </a:solidFill>
                </a:uFill>
                <a:latin typeface="Calibri"/>
              </a:rPr>
              <a:t>Elektrische Netzformen</a:t>
            </a:r>
            <a:endParaRPr lang="de-DE" sz="1800" b="0" strike="noStrike" spc="-1" dirty="0">
              <a:solidFill>
                <a:srgbClr val="000000"/>
              </a:solidFill>
              <a:uFill>
                <a:solidFill>
                  <a:srgbClr val="FFFFFF"/>
                </a:solidFill>
              </a:uFill>
              <a:latin typeface="Arial"/>
            </a:endParaRPr>
          </a:p>
        </p:txBody>
      </p:sp>
      <p:sp>
        <p:nvSpPr>
          <p:cNvPr id="106" name="Line 2"/>
          <p:cNvSpPr/>
          <p:nvPr/>
        </p:nvSpPr>
        <p:spPr>
          <a:xfrm>
            <a:off x="0" y="6381000"/>
            <a:ext cx="9144000" cy="360"/>
          </a:xfrm>
          <a:prstGeom prst="line">
            <a:avLst/>
          </a:prstGeom>
          <a:ln w="19080">
            <a:solidFill>
              <a:srgbClr val="2313F5"/>
            </a:solidFill>
            <a:round/>
          </a:ln>
        </p:spPr>
        <p:style>
          <a:lnRef idx="1">
            <a:schemeClr val="accent1"/>
          </a:lnRef>
          <a:fillRef idx="0">
            <a:schemeClr val="accent1"/>
          </a:fillRef>
          <a:effectRef idx="0">
            <a:schemeClr val="accent1"/>
          </a:effectRef>
          <a:fontRef idx="minor"/>
        </p:style>
      </p:sp>
      <p:sp>
        <p:nvSpPr>
          <p:cNvPr id="107" name="CustomShape 3"/>
          <p:cNvSpPr/>
          <p:nvPr/>
        </p:nvSpPr>
        <p:spPr>
          <a:xfrm>
            <a:off x="0" y="1052736"/>
            <a:ext cx="9143640" cy="43206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de-DE" sz="2400" b="1" dirty="0">
                <a:latin typeface="Calibri" pitchFamily="34" charset="0"/>
              </a:rPr>
              <a:t>Die elektrische Netzformen für Drehstromsysteme nach IEC60364-1 / VDE0100-100</a:t>
            </a:r>
          </a:p>
          <a:p>
            <a:pPr>
              <a:lnSpc>
                <a:spcPct val="100000"/>
              </a:lnSpc>
            </a:pPr>
            <a:endParaRPr lang="de-DE" sz="2400" spc="-1" dirty="0">
              <a:solidFill>
                <a:srgbClr val="000000"/>
              </a:solidFill>
              <a:uFill>
                <a:solidFill>
                  <a:srgbClr val="FFFFFF"/>
                </a:solidFill>
              </a:uFill>
              <a:latin typeface="Calibri" pitchFamily="34" charset="0"/>
            </a:endParaRPr>
          </a:p>
          <a:p>
            <a:pPr>
              <a:lnSpc>
                <a:spcPct val="100000"/>
              </a:lnSpc>
              <a:buFont typeface="Arial" pitchFamily="34" charset="0"/>
              <a:buChar char="•"/>
            </a:pPr>
            <a:r>
              <a:rPr lang="de-DE" sz="2400" b="0" strike="noStrike" spc="-1" dirty="0">
                <a:solidFill>
                  <a:srgbClr val="000000"/>
                </a:solidFill>
                <a:uFill>
                  <a:solidFill>
                    <a:srgbClr val="FFFFFF"/>
                  </a:solidFill>
                </a:uFill>
                <a:latin typeface="Calibri" pitchFamily="34" charset="0"/>
              </a:rPr>
              <a:t> TN-Netze</a:t>
            </a:r>
          </a:p>
          <a:p>
            <a:pPr>
              <a:lnSpc>
                <a:spcPct val="100000"/>
              </a:lnSpc>
              <a:buFont typeface="Arial" pitchFamily="34" charset="0"/>
              <a:buChar char="•"/>
            </a:pPr>
            <a:r>
              <a:rPr lang="de-DE" sz="2400" spc="-1" dirty="0">
                <a:solidFill>
                  <a:srgbClr val="000000"/>
                </a:solidFill>
                <a:uFill>
                  <a:solidFill>
                    <a:srgbClr val="FFFFFF"/>
                  </a:solidFill>
                </a:uFill>
                <a:latin typeface="Calibri" pitchFamily="34" charset="0"/>
              </a:rPr>
              <a:t> </a:t>
            </a:r>
            <a:r>
              <a:rPr lang="de-DE" sz="2400" b="0" strike="noStrike" spc="-1" dirty="0">
                <a:solidFill>
                  <a:srgbClr val="000000"/>
                </a:solidFill>
                <a:uFill>
                  <a:solidFill>
                    <a:srgbClr val="FFFFFF"/>
                  </a:solidFill>
                </a:uFill>
                <a:latin typeface="Calibri" pitchFamily="34" charset="0"/>
              </a:rPr>
              <a:t>TT-Netze</a:t>
            </a:r>
          </a:p>
          <a:p>
            <a:pPr>
              <a:lnSpc>
                <a:spcPct val="100000"/>
              </a:lnSpc>
              <a:buFont typeface="Arial" pitchFamily="34" charset="0"/>
              <a:buChar char="•"/>
            </a:pPr>
            <a:r>
              <a:rPr lang="de-DE" sz="2400" spc="-1" dirty="0">
                <a:solidFill>
                  <a:srgbClr val="000000"/>
                </a:solidFill>
                <a:uFill>
                  <a:solidFill>
                    <a:srgbClr val="FFFFFF"/>
                  </a:solidFill>
                </a:uFill>
                <a:latin typeface="Calibri" pitchFamily="34" charset="0"/>
              </a:rPr>
              <a:t> </a:t>
            </a:r>
            <a:r>
              <a:rPr lang="de-DE" sz="2400" b="0" strike="noStrike" spc="-1" dirty="0">
                <a:solidFill>
                  <a:srgbClr val="000000"/>
                </a:solidFill>
                <a:uFill>
                  <a:solidFill>
                    <a:srgbClr val="FFFFFF"/>
                  </a:solidFill>
                </a:uFill>
                <a:latin typeface="Calibri" pitchFamily="34" charset="0"/>
              </a:rPr>
              <a:t>IT-Netze</a:t>
            </a:r>
          </a:p>
          <a:p>
            <a:pPr>
              <a:lnSpc>
                <a:spcPct val="100000"/>
              </a:lnSpc>
            </a:pPr>
            <a:endParaRPr lang="de-DE" sz="2400" b="0" strike="noStrike" spc="-1" dirty="0">
              <a:solidFill>
                <a:srgbClr val="000000"/>
              </a:solidFill>
              <a:uFill>
                <a:solidFill>
                  <a:srgbClr val="FFFFFF"/>
                </a:solidFill>
              </a:uFill>
              <a:latin typeface="Calibri" pitchFamily="34" charset="0"/>
            </a:endParaRPr>
          </a:p>
          <a:p>
            <a:pPr>
              <a:lnSpc>
                <a:spcPct val="100000"/>
              </a:lnSpc>
            </a:pPr>
            <a:r>
              <a:rPr lang="de-DE" sz="2400" b="0" strike="noStrike" spc="-1" dirty="0">
                <a:solidFill>
                  <a:srgbClr val="000000"/>
                </a:solidFill>
                <a:uFill>
                  <a:solidFill>
                    <a:srgbClr val="FFFFFF"/>
                  </a:solidFill>
                </a:uFill>
                <a:latin typeface="Calibri" pitchFamily="34" charset="0"/>
              </a:rPr>
              <a:t>T = Terra (lat. für Erde)</a:t>
            </a:r>
          </a:p>
          <a:p>
            <a:pPr>
              <a:lnSpc>
                <a:spcPct val="100000"/>
              </a:lnSpc>
            </a:pPr>
            <a:r>
              <a:rPr lang="de-DE" sz="2400" b="0" strike="noStrike" spc="-1" dirty="0">
                <a:solidFill>
                  <a:srgbClr val="000000"/>
                </a:solidFill>
                <a:uFill>
                  <a:solidFill>
                    <a:srgbClr val="FFFFFF"/>
                  </a:solidFill>
                </a:uFill>
                <a:latin typeface="Calibri" pitchFamily="34" charset="0"/>
              </a:rPr>
              <a:t>N = Neutral</a:t>
            </a:r>
          </a:p>
          <a:p>
            <a:pPr>
              <a:lnSpc>
                <a:spcPct val="100000"/>
              </a:lnSpc>
            </a:pPr>
            <a:r>
              <a:rPr lang="de-DE" sz="2400" b="0" strike="noStrike" spc="-1" dirty="0">
                <a:solidFill>
                  <a:srgbClr val="000000"/>
                </a:solidFill>
                <a:uFill>
                  <a:solidFill>
                    <a:srgbClr val="FFFFFF"/>
                  </a:solidFill>
                </a:uFill>
                <a:latin typeface="Calibri" pitchFamily="34" charset="0"/>
              </a:rPr>
              <a:t>I = Isolation</a:t>
            </a:r>
          </a:p>
          <a:p>
            <a:pPr>
              <a:lnSpc>
                <a:spcPct val="100000"/>
              </a:lnSpc>
            </a:pPr>
            <a:r>
              <a:rPr lang="de-DE" sz="2400" b="0" strike="noStrike" spc="-1" dirty="0">
                <a:solidFill>
                  <a:srgbClr val="000000"/>
                </a:solidFill>
                <a:uFill>
                  <a:solidFill>
                    <a:srgbClr val="FFFFFF"/>
                  </a:solidFill>
                </a:uFill>
                <a:latin typeface="Calibri" pitchFamily="34" charset="0"/>
              </a:rPr>
              <a:t>S = </a:t>
            </a:r>
            <a:r>
              <a:rPr lang="de-DE" sz="2400" b="0" strike="noStrike" spc="-1" dirty="0" err="1">
                <a:solidFill>
                  <a:srgbClr val="000000"/>
                </a:solidFill>
                <a:uFill>
                  <a:solidFill>
                    <a:srgbClr val="FFFFFF"/>
                  </a:solidFill>
                </a:uFill>
                <a:latin typeface="Calibri" pitchFamily="34" charset="0"/>
              </a:rPr>
              <a:t>Séparé</a:t>
            </a:r>
            <a:r>
              <a:rPr lang="de-DE" sz="2400" b="0" strike="noStrike" spc="-1" dirty="0">
                <a:solidFill>
                  <a:srgbClr val="000000"/>
                </a:solidFill>
                <a:uFill>
                  <a:solidFill>
                    <a:srgbClr val="FFFFFF"/>
                  </a:solidFill>
                </a:uFill>
                <a:latin typeface="Calibri" pitchFamily="34" charset="0"/>
              </a:rPr>
              <a:t> (franz. für separat)</a:t>
            </a:r>
          </a:p>
          <a:p>
            <a:pPr>
              <a:lnSpc>
                <a:spcPct val="100000"/>
              </a:lnSpc>
            </a:pPr>
            <a:r>
              <a:rPr lang="de-DE" sz="2400" b="0" strike="noStrike" spc="-1" dirty="0">
                <a:solidFill>
                  <a:srgbClr val="000000"/>
                </a:solidFill>
                <a:uFill>
                  <a:solidFill>
                    <a:srgbClr val="FFFFFF"/>
                  </a:solidFill>
                </a:uFill>
                <a:latin typeface="Calibri" pitchFamily="34" charset="0"/>
              </a:rPr>
              <a:t>C = </a:t>
            </a:r>
            <a:r>
              <a:rPr lang="de-DE" sz="2400" b="0" strike="noStrike" spc="-1" dirty="0" err="1">
                <a:solidFill>
                  <a:srgbClr val="000000"/>
                </a:solidFill>
                <a:uFill>
                  <a:solidFill>
                    <a:srgbClr val="FFFFFF"/>
                  </a:solidFill>
                </a:uFill>
                <a:latin typeface="Calibri" pitchFamily="34" charset="0"/>
              </a:rPr>
              <a:t>Combiné</a:t>
            </a:r>
            <a:r>
              <a:rPr lang="de-DE" sz="2400" b="0" strike="noStrike" spc="-1" dirty="0">
                <a:solidFill>
                  <a:srgbClr val="000000"/>
                </a:solidFill>
                <a:uFill>
                  <a:solidFill>
                    <a:srgbClr val="FFFFFF"/>
                  </a:solidFill>
                </a:uFill>
                <a:latin typeface="Calibri" pitchFamily="34" charset="0"/>
              </a:rPr>
              <a:t> (franz. für kombiniert)</a:t>
            </a:r>
          </a:p>
          <a:p>
            <a:r>
              <a:rPr lang="de-DE" sz="2400" spc="-1" dirty="0">
                <a:solidFill>
                  <a:srgbClr val="000000"/>
                </a:solidFill>
                <a:uFill>
                  <a:solidFill>
                    <a:srgbClr val="FFFFFF"/>
                  </a:solidFill>
                </a:uFill>
                <a:latin typeface="Calibri" pitchFamily="34" charset="0"/>
              </a:rPr>
              <a:t>PE= </a:t>
            </a:r>
            <a:r>
              <a:rPr lang="de-DE" sz="2400" spc="-1" dirty="0" err="1">
                <a:solidFill>
                  <a:srgbClr val="000000"/>
                </a:solidFill>
                <a:uFill>
                  <a:solidFill>
                    <a:srgbClr val="FFFFFF"/>
                  </a:solidFill>
                </a:uFill>
                <a:latin typeface="Calibri" pitchFamily="34" charset="0"/>
              </a:rPr>
              <a:t>Protective</a:t>
            </a:r>
            <a:r>
              <a:rPr lang="de-DE" sz="2400" spc="-1" dirty="0">
                <a:solidFill>
                  <a:srgbClr val="000000"/>
                </a:solidFill>
                <a:uFill>
                  <a:solidFill>
                    <a:srgbClr val="FFFFFF"/>
                  </a:solidFill>
                </a:uFill>
                <a:latin typeface="Calibri" pitchFamily="34" charset="0"/>
              </a:rPr>
              <a:t> </a:t>
            </a:r>
            <a:r>
              <a:rPr lang="de-DE" sz="2400" spc="-1" dirty="0" smtClean="0">
                <a:solidFill>
                  <a:srgbClr val="000000"/>
                </a:solidFill>
                <a:uFill>
                  <a:solidFill>
                    <a:srgbClr val="FFFFFF"/>
                  </a:solidFill>
                </a:uFill>
                <a:latin typeface="Calibri" pitchFamily="34" charset="0"/>
              </a:rPr>
              <a:t>Earth (Schutzleiter), der (grüne-gelbe) Leiter:  </a:t>
            </a:r>
            <a:r>
              <a:rPr lang="de-DE" sz="2400" spc="-1" dirty="0">
                <a:solidFill>
                  <a:srgbClr val="000000"/>
                </a:solidFill>
                <a:uFill>
                  <a:solidFill>
                    <a:srgbClr val="FFFFFF"/>
                  </a:solidFill>
                </a:uFill>
                <a:latin typeface="Calibri" pitchFamily="34" charset="0"/>
              </a:rPr>
              <a:t>zum Schutz von Lebewesen beim Fehler</a:t>
            </a:r>
          </a:p>
          <a:p>
            <a:pPr>
              <a:lnSpc>
                <a:spcPct val="100000"/>
              </a:lnSpc>
            </a:pPr>
            <a:endParaRPr lang="de-DE" sz="1800" b="0" strike="noStrike" spc="-1" dirty="0">
              <a:solidFill>
                <a:srgbClr val="000000"/>
              </a:solidFill>
              <a:uFill>
                <a:solidFill>
                  <a:srgbClr val="FFFFFF"/>
                </a:solidFill>
              </a:uFill>
              <a:latin typeface="Arial"/>
            </a:endParaRPr>
          </a:p>
          <a:p>
            <a:pPr>
              <a:lnSpc>
                <a:spcPct val="100000"/>
              </a:lnSpc>
            </a:pPr>
            <a:endParaRPr lang="de-DE" sz="1800" b="0" strike="noStrike" spc="-1" dirty="0">
              <a:solidFill>
                <a:srgbClr val="000000"/>
              </a:solidFill>
              <a:uFill>
                <a:solidFill>
                  <a:srgbClr val="FFFFFF"/>
                </a:solidFill>
              </a:uFill>
              <a:latin typeface="Arial"/>
            </a:endParaRPr>
          </a:p>
        </p:txBody>
      </p:sp>
      <p:sp>
        <p:nvSpPr>
          <p:cNvPr id="5" name="Pfeil nach links 4"/>
          <p:cNvSpPr/>
          <p:nvPr/>
        </p:nvSpPr>
        <p:spPr>
          <a:xfrm>
            <a:off x="7530752" y="1700808"/>
            <a:ext cx="1152128"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de-DE" dirty="0" smtClean="0"/>
              <a:t>Hefter!</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2339752" y="1700808"/>
            <a:ext cx="4924848" cy="1818134"/>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283968" y="3501008"/>
            <a:ext cx="4114800" cy="148590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740</Words>
  <Application>Microsoft Office PowerPoint</Application>
  <PresentationFormat>Bildschirmpräsentation (4:3)</PresentationFormat>
  <Paragraphs>113</Paragraphs>
  <Slides>22</Slides>
  <Notes>0</Notes>
  <HiddenSlides>0</HiddenSlides>
  <MMClips>0</MMClips>
  <ScaleCrop>false</ScaleCrop>
  <HeadingPairs>
    <vt:vector size="4" baseType="variant">
      <vt:variant>
        <vt:lpstr>Design</vt:lpstr>
      </vt:variant>
      <vt:variant>
        <vt:i4>2</vt:i4>
      </vt:variant>
      <vt:variant>
        <vt:lpstr>Folientitel</vt:lpstr>
      </vt:variant>
      <vt:variant>
        <vt:i4>22</vt:i4>
      </vt:variant>
    </vt:vector>
  </HeadingPairs>
  <TitlesOfParts>
    <vt:vector size="24" baseType="lpstr">
      <vt:lpstr>Office Theme</vt:lpstr>
      <vt:lpstr>Office Theme</vt:lpstr>
      <vt:lpstr>Folie 1</vt:lpstr>
      <vt:lpstr>Inhalt</vt:lpstr>
      <vt:lpstr>Folie 3</vt:lpstr>
      <vt:lpstr>Folie 4</vt:lpstr>
      <vt:lpstr>Folie 5</vt:lpstr>
      <vt:lpstr>Folie 6</vt:lpstr>
      <vt:lpstr>Folie 7</vt:lpstr>
      <vt:lpstr>Folie 8</vt:lpstr>
      <vt:lpstr>Folie 9</vt:lpstr>
      <vt:lpstr>Folie 10</vt:lpstr>
      <vt:lpstr>Folie 11</vt:lpstr>
      <vt:lpstr>Folie 12</vt:lpstr>
      <vt:lpstr>Folie 13</vt:lpstr>
      <vt:lpstr>Folie 14</vt:lpstr>
      <vt:lpstr>Folie 15</vt:lpstr>
      <vt:lpstr>Folie 16</vt:lpstr>
      <vt:lpstr>Folie 17</vt:lpstr>
      <vt:lpstr>Folie 18</vt:lpstr>
      <vt:lpstr>Folie 19</vt:lpstr>
      <vt:lpstr>Folie 20</vt:lpstr>
      <vt:lpstr>Folie 21</vt:lpstr>
      <vt:lpstr>Folie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Meins</dc:creator>
  <cp:lastModifiedBy>Meins</cp:lastModifiedBy>
  <cp:revision>248</cp:revision>
  <dcterms:created xsi:type="dcterms:W3CDTF">2019-11-28T21:07:19Z</dcterms:created>
  <dcterms:modified xsi:type="dcterms:W3CDTF">2021-10-05T15:36:57Z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Bildschirmpräsentation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