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6" r:id="rId13"/>
    <p:sldId id="263" r:id="rId14"/>
    <p:sldId id="26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A32E-2621-466A-BC6C-07D29FED0DD6}" type="datetimeFigureOut">
              <a:rPr lang="de-DE" smtClean="0"/>
              <a:t>16.10.2020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BB3D-B75B-410F-ADEB-C581A8EE06E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Wartung und </a:t>
            </a:r>
            <a:r>
              <a:rPr lang="de-DE" dirty="0" smtClean="0"/>
              <a:t>Instandhaltung</a:t>
            </a:r>
            <a:br>
              <a:rPr lang="de-DE" dirty="0" smtClean="0"/>
            </a:br>
            <a:r>
              <a:rPr lang="de-DE" b="1" dirty="0"/>
              <a:t>Wartung</a:t>
            </a:r>
            <a:r>
              <a:rPr lang="de-DE" dirty="0"/>
              <a:t>, </a:t>
            </a:r>
            <a:r>
              <a:rPr lang="de-DE" b="1" dirty="0"/>
              <a:t>Inspektion</a:t>
            </a:r>
            <a:r>
              <a:rPr lang="de-DE" dirty="0"/>
              <a:t>,  </a:t>
            </a:r>
            <a:r>
              <a:rPr lang="de-DE" b="1" dirty="0"/>
              <a:t>Instandsetzung</a:t>
            </a:r>
            <a:r>
              <a:rPr lang="de-DE" dirty="0"/>
              <a:t>  und </a:t>
            </a:r>
            <a:r>
              <a:rPr lang="de-DE" b="1" dirty="0"/>
              <a:t>Verbesserung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U02</a:t>
            </a:r>
            <a:endParaRPr lang="de-DE" dirty="0"/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96544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de-DE" dirty="0" smtClean="0"/>
              <a:t>8. Erklären </a:t>
            </a:r>
            <a:r>
              <a:rPr lang="de-DE" dirty="0"/>
              <a:t>Sie die Zustandsabhängige Instandhaltung 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Messen und Überwachen der instandzusetzenden </a:t>
            </a:r>
            <a:r>
              <a:rPr lang="de-DE" dirty="0" smtClean="0">
                <a:solidFill>
                  <a:srgbClr val="FF0000"/>
                </a:solidFill>
              </a:rPr>
              <a:t>Bauteile</a:t>
            </a:r>
          </a:p>
          <a:p>
            <a:pPr lvl="0">
              <a:buNone/>
            </a:pPr>
            <a:r>
              <a:rPr lang="de-DE" dirty="0" smtClean="0">
                <a:solidFill>
                  <a:srgbClr val="FF0000"/>
                </a:solidFill>
              </a:rPr>
              <a:t>9. </a:t>
            </a:r>
            <a:r>
              <a:rPr lang="de-DE" dirty="0"/>
              <a:t>Nennen Sie die Vorteile der Zustandsabhängige Instandhaltung.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Maximale Nutzung der Lebensdauer der Bauteile und der Anlage.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Erkenntnisse </a:t>
            </a:r>
            <a:r>
              <a:rPr lang="de-DE" dirty="0">
                <a:solidFill>
                  <a:srgbClr val="FF0000"/>
                </a:solidFill>
              </a:rPr>
              <a:t>des Abnutzungsvorrats lassen terminabhängige Planungen zu.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Betriebssicherheit </a:t>
            </a:r>
            <a:r>
              <a:rPr lang="de-DE" dirty="0">
                <a:solidFill>
                  <a:srgbClr val="FF0000"/>
                </a:solidFill>
              </a:rPr>
              <a:t>ist gewährleistet.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 </a:t>
            </a:r>
            <a:r>
              <a:rPr lang="de-DE" dirty="0" smtClean="0">
                <a:solidFill>
                  <a:srgbClr val="FF0000"/>
                </a:solidFill>
              </a:rPr>
              <a:t>Geringere </a:t>
            </a:r>
            <a:r>
              <a:rPr lang="de-DE" dirty="0">
                <a:solidFill>
                  <a:srgbClr val="FF0000"/>
                </a:solidFill>
              </a:rPr>
              <a:t>Lagerkosten der Betrachtungseinheit.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Längere </a:t>
            </a:r>
            <a:r>
              <a:rPr lang="de-DE" dirty="0">
                <a:solidFill>
                  <a:srgbClr val="FF0000"/>
                </a:solidFill>
              </a:rPr>
              <a:t>Verfügbarkeit der Betrachtungseinheit</a:t>
            </a:r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10. Nennen </a:t>
            </a:r>
            <a:r>
              <a:rPr lang="de-DE" dirty="0"/>
              <a:t>Sie die Nachteile der Zustandsabhängige </a:t>
            </a:r>
            <a:r>
              <a:rPr lang="de-DE" dirty="0" smtClean="0"/>
              <a:t>Instandhaltung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Erhöhter messtechnischer Aufwand.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 </a:t>
            </a:r>
            <a:r>
              <a:rPr lang="de-DE" dirty="0" smtClean="0">
                <a:solidFill>
                  <a:srgbClr val="FF0000"/>
                </a:solidFill>
              </a:rPr>
              <a:t>Zusätzliche </a:t>
            </a:r>
            <a:r>
              <a:rPr lang="de-DE" dirty="0">
                <a:solidFill>
                  <a:srgbClr val="FF0000"/>
                </a:solidFill>
              </a:rPr>
              <a:t>Inspektionsmittel.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Erhöhter </a:t>
            </a:r>
            <a:r>
              <a:rPr lang="de-DE" dirty="0">
                <a:solidFill>
                  <a:srgbClr val="FF0000"/>
                </a:solidFill>
              </a:rPr>
              <a:t>Planungsaufwand. 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Erhöhter </a:t>
            </a:r>
            <a:r>
              <a:rPr lang="de-DE" dirty="0">
                <a:solidFill>
                  <a:srgbClr val="FF0000"/>
                </a:solidFill>
              </a:rPr>
              <a:t>Kostenaufwand. Zusätzliches Personal</a:t>
            </a:r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hteck 6"/>
          <p:cNvSpPr/>
          <p:nvPr/>
        </p:nvSpPr>
        <p:spPr>
          <a:xfrm>
            <a:off x="0" y="836712"/>
            <a:ext cx="9144000" cy="553997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 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24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11.</a:t>
            </a: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Erklären Sie die Störungsabhängige Instandhaltung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	Instandsetzung</a:t>
            </a:r>
            <a:r>
              <a:rPr lang="de-DE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, wenn die </a:t>
            </a:r>
            <a:r>
              <a:rPr lang="de-DE" sz="24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Netzwerkanlage/Server/Computer </a:t>
            </a:r>
            <a:r>
              <a:rPr lang="de-DE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durch eine Störung </a:t>
            </a:r>
            <a:r>
              <a:rPr lang="de-DE" sz="24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	außer 	Betrieb </a:t>
            </a:r>
            <a:r>
              <a:rPr lang="de-DE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gesetzt wird</a:t>
            </a: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sz="2400" b="0" i="0" u="none" strike="noStrike" kern="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12.  </a:t>
            </a:r>
            <a:r>
              <a:rPr lang="de-DE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Nennen Sie die Vorteile der Störungsabhängige Instandhaltung.</a:t>
            </a: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Abnutzung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des gesamten Abnutzungsvorrates.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Geringer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Planungsaufwand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13. </a:t>
            </a:r>
            <a:r>
              <a:rPr lang="de-DE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Nennen Sie die Nachteile der Störungsabhängige Instandhaltung.</a:t>
            </a: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Überraschende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und unvorhergesehene Analgenausfälle, </a:t>
            </a: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Netzwerkausfälle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Instandhaltung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muss oft unter Zeitdruck ausgeführt werden.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Hohe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Kosten für Beschaffung und Lagerung von Ersatzteilen.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Hohe 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Fertigungs-Ausfallkosten, wenn Ersatzteile nicht vorrätig </a:t>
            </a:r>
            <a:r>
              <a:rPr lang="de-DE" sz="2400" b="0" i="0" u="none" strike="noStrike" kern="0" cap="none" spc="0" baseline="0" dirty="0" smtClean="0">
                <a:solidFill>
                  <a:srgbClr val="FF0000"/>
                </a:solidFill>
                <a:uFillTx/>
                <a:latin typeface="Calibri"/>
              </a:rPr>
              <a:t>	sind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72608"/>
          </a:xfrm>
        </p:spPr>
        <p:txBody>
          <a:bodyPr/>
          <a:lstStyle/>
          <a:p>
            <a:pPr>
              <a:buNone/>
            </a:pPr>
            <a:r>
              <a:rPr lang="de-DE" dirty="0"/>
              <a:t>Zur Instandhaltung gehören  die Aufgabengebiete: Wartung, Inspektion,  Instandsetzung  und Verbesserung</a:t>
            </a:r>
          </a:p>
          <a:p>
            <a:pPr marL="514350" lvl="0" indent="-514350">
              <a:buAutoNum type="arabicPeriod"/>
            </a:pPr>
            <a:r>
              <a:rPr lang="de-DE" dirty="0" smtClean="0"/>
              <a:t>Erläutern </a:t>
            </a:r>
            <a:r>
              <a:rPr lang="de-DE" dirty="0"/>
              <a:t>Sie die Ziele </a:t>
            </a:r>
            <a:r>
              <a:rPr lang="de-DE" b="1" dirty="0"/>
              <a:t>Wartung</a:t>
            </a:r>
            <a:r>
              <a:rPr lang="de-DE" dirty="0"/>
              <a:t>, </a:t>
            </a:r>
            <a:r>
              <a:rPr lang="de-DE" b="1" dirty="0"/>
              <a:t>Inspektion</a:t>
            </a:r>
            <a:r>
              <a:rPr lang="de-DE" dirty="0"/>
              <a:t>,  </a:t>
            </a:r>
            <a:r>
              <a:rPr lang="de-DE" b="1" dirty="0"/>
              <a:t>Instandsetzung</a:t>
            </a:r>
            <a:r>
              <a:rPr lang="de-DE" dirty="0"/>
              <a:t>  und </a:t>
            </a:r>
            <a:r>
              <a:rPr lang="de-DE" b="1" dirty="0" smtClean="0"/>
              <a:t>Verbesserung</a:t>
            </a:r>
          </a:p>
          <a:p>
            <a:pPr marL="514350" lvl="0" indent="-514350">
              <a:buAutoNum type="arabicPeriod"/>
            </a:pPr>
            <a:r>
              <a:rPr lang="de-DE" dirty="0" smtClean="0"/>
              <a:t>Nennen </a:t>
            </a:r>
            <a:r>
              <a:rPr lang="de-DE" dirty="0"/>
              <a:t>Sie die Arbeiten, die zur </a:t>
            </a:r>
            <a:r>
              <a:rPr lang="de-DE" b="1" dirty="0"/>
              <a:t>Wartung, Inspektion,  Instandsetzung  und Verbesserung </a:t>
            </a:r>
            <a:r>
              <a:rPr lang="de-DE" dirty="0"/>
              <a:t>gehören</a:t>
            </a:r>
          </a:p>
          <a:p>
            <a:endParaRPr lang="de-DE" dirty="0"/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de-DE" dirty="0" smtClean="0"/>
              <a:t>3. </a:t>
            </a:r>
            <a:r>
              <a:rPr lang="de-DE" b="1" dirty="0" smtClean="0"/>
              <a:t>Erläutern </a:t>
            </a:r>
            <a:r>
              <a:rPr lang="de-DE" b="1" dirty="0"/>
              <a:t>Sie die </a:t>
            </a:r>
            <a:r>
              <a:rPr lang="de-DE" dirty="0"/>
              <a:t>wirtschaftlichen Ziele der Instandhaltung.</a:t>
            </a:r>
          </a:p>
          <a:p>
            <a:pPr lvl="0">
              <a:buNone/>
            </a:pPr>
            <a:r>
              <a:rPr lang="de-DE" dirty="0" smtClean="0"/>
              <a:t>4. Welche </a:t>
            </a:r>
            <a:r>
              <a:rPr lang="de-DE" dirty="0"/>
              <a:t>humanitären und ökologischen Ziele hat die Instandhaltung?</a:t>
            </a:r>
          </a:p>
          <a:p>
            <a:pPr lvl="0">
              <a:buNone/>
            </a:pPr>
            <a:r>
              <a:rPr lang="de-DE" b="1" dirty="0" smtClean="0"/>
              <a:t>5. Erklären </a:t>
            </a:r>
            <a:r>
              <a:rPr lang="de-DE" b="1" dirty="0"/>
              <a:t>Sie die Intervallabhängige Instandhaltung in eigenen Worten.</a:t>
            </a:r>
            <a:endParaRPr lang="de-DE" dirty="0"/>
          </a:p>
          <a:p>
            <a:pPr lvl="0">
              <a:buNone/>
            </a:pPr>
            <a:r>
              <a:rPr lang="de-DE" dirty="0" smtClean="0"/>
              <a:t>6. Nennen </a:t>
            </a:r>
            <a:r>
              <a:rPr lang="de-DE" dirty="0"/>
              <a:t>Sie die Vorteile der Intervallabhängige Instandhaltung</a:t>
            </a:r>
          </a:p>
          <a:p>
            <a:pPr lvl="0">
              <a:buNone/>
            </a:pPr>
            <a:r>
              <a:rPr lang="de-DE" dirty="0" smtClean="0"/>
              <a:t>7. Nennen </a:t>
            </a:r>
            <a:r>
              <a:rPr lang="de-DE" dirty="0"/>
              <a:t>Sie die Nachteile der Intervallabhängige Instandhaltung.</a:t>
            </a:r>
          </a:p>
          <a:p>
            <a:endParaRPr lang="de-DE" dirty="0"/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>
            <a:normAutofit lnSpcReduction="10000"/>
          </a:bodyPr>
          <a:lstStyle/>
          <a:p>
            <a:pPr marL="514350" lvl="0" indent="-514350">
              <a:buAutoNum type="arabicPeriod" startAt="8"/>
            </a:pPr>
            <a:r>
              <a:rPr lang="de-DE" dirty="0" smtClean="0"/>
              <a:t>Erklären </a:t>
            </a:r>
            <a:r>
              <a:rPr lang="de-DE" dirty="0"/>
              <a:t>Sie die Zustandsabhängige </a:t>
            </a:r>
            <a:r>
              <a:rPr lang="de-DE" dirty="0" smtClean="0"/>
              <a:t>Instandhaltung</a:t>
            </a:r>
          </a:p>
          <a:p>
            <a:pPr marL="514350" lvl="0" indent="-514350">
              <a:buAutoNum type="arabicPeriod" startAt="8"/>
            </a:pPr>
            <a:r>
              <a:rPr lang="de-DE" dirty="0" smtClean="0"/>
              <a:t>Nennen </a:t>
            </a:r>
            <a:r>
              <a:rPr lang="de-DE" dirty="0"/>
              <a:t>Sie die Vorteile der Zustandsabhängige </a:t>
            </a:r>
            <a:r>
              <a:rPr lang="de-DE" dirty="0" smtClean="0"/>
              <a:t>Instandhaltung.</a:t>
            </a:r>
          </a:p>
          <a:p>
            <a:pPr marL="514350" lvl="0" indent="-514350">
              <a:buAutoNum type="arabicPeriod" startAt="8"/>
            </a:pPr>
            <a:r>
              <a:rPr lang="de-DE" dirty="0" smtClean="0"/>
              <a:t>Nennen </a:t>
            </a:r>
            <a:r>
              <a:rPr lang="de-DE" dirty="0"/>
              <a:t>Sie die Nachteile der Zustandsabhängige </a:t>
            </a:r>
            <a:r>
              <a:rPr lang="de-DE" dirty="0" smtClean="0"/>
              <a:t>Instandhaltung.</a:t>
            </a:r>
          </a:p>
          <a:p>
            <a:pPr marL="514350" lvl="0" indent="-514350">
              <a:buAutoNum type="arabicPeriod" startAt="8"/>
            </a:pPr>
            <a:r>
              <a:rPr lang="de-DE" dirty="0" smtClean="0"/>
              <a:t>Erklären </a:t>
            </a:r>
            <a:r>
              <a:rPr lang="de-DE" dirty="0"/>
              <a:t>Sie die Störungsabhängige </a:t>
            </a:r>
            <a:r>
              <a:rPr lang="de-DE" dirty="0" smtClean="0"/>
              <a:t>Instandhaltung</a:t>
            </a:r>
          </a:p>
          <a:p>
            <a:pPr marL="514350" lvl="0" indent="-514350">
              <a:buAutoNum type="arabicPeriod" startAt="8"/>
            </a:pPr>
            <a:r>
              <a:rPr lang="de-DE" dirty="0" smtClean="0"/>
              <a:t>Nennen </a:t>
            </a:r>
            <a:r>
              <a:rPr lang="de-DE" dirty="0"/>
              <a:t>Sie die Vorteile der Störungsabhängige </a:t>
            </a:r>
            <a:r>
              <a:rPr lang="de-DE" dirty="0" smtClean="0"/>
              <a:t>Instandhaltung.</a:t>
            </a:r>
          </a:p>
          <a:p>
            <a:pPr marL="514350" lvl="0" indent="-514350">
              <a:buAutoNum type="arabicPeriod" startAt="8"/>
            </a:pPr>
            <a:r>
              <a:rPr lang="de-DE" dirty="0" smtClean="0"/>
              <a:t>Nennen </a:t>
            </a:r>
            <a:r>
              <a:rPr lang="de-DE" dirty="0"/>
              <a:t>Sie die Nachteile der Störungsabhängige Instandhaltung.</a:t>
            </a:r>
          </a:p>
          <a:p>
            <a:endParaRPr lang="de-DE" dirty="0"/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feld 5"/>
          <p:cNvSpPr txBox="1"/>
          <p:nvPr/>
        </p:nvSpPr>
        <p:spPr>
          <a:xfrm>
            <a:off x="251520" y="908720"/>
            <a:ext cx="869603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14350" lvl="0" indent="-514350">
              <a:buAutoNum type="arabicPeriod"/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1. </a:t>
            </a:r>
            <a:r>
              <a:rPr lang="de-DE" dirty="0" smtClean="0"/>
              <a:t>Erläutern Sie die Ziele </a:t>
            </a:r>
            <a:r>
              <a:rPr lang="de-DE" b="1" dirty="0" smtClean="0"/>
              <a:t>Wartung</a:t>
            </a:r>
            <a:r>
              <a:rPr lang="de-DE" dirty="0" smtClean="0"/>
              <a:t>, </a:t>
            </a:r>
            <a:r>
              <a:rPr lang="de-DE" b="1" dirty="0" smtClean="0"/>
              <a:t>Inspektion</a:t>
            </a:r>
            <a:r>
              <a:rPr lang="de-DE" dirty="0" smtClean="0"/>
              <a:t>,  </a:t>
            </a:r>
            <a:r>
              <a:rPr lang="de-DE" b="1" dirty="0" smtClean="0"/>
              <a:t>Instandsetzung</a:t>
            </a:r>
            <a:r>
              <a:rPr lang="de-DE" dirty="0" smtClean="0"/>
              <a:t>  und </a:t>
            </a:r>
            <a:r>
              <a:rPr lang="de-DE" b="1" dirty="0" smtClean="0"/>
              <a:t>Verbesserung</a:t>
            </a:r>
          </a:p>
          <a:p>
            <a:pPr marL="514350" lvl="0" indent="-514350">
              <a:buAutoNum type="arabicPeriod"/>
            </a:pPr>
            <a:r>
              <a:rPr lang="de-DE" dirty="0" smtClean="0"/>
              <a:t>Nennen Sie die Arbeiten, die zur </a:t>
            </a:r>
            <a:r>
              <a:rPr lang="de-DE" b="1" dirty="0" smtClean="0"/>
              <a:t>Wartung, Inspektion,  Instandsetzung  und Verbesserung </a:t>
            </a:r>
            <a:r>
              <a:rPr lang="de-DE" dirty="0" smtClean="0"/>
              <a:t>gehören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4" y="1844824"/>
            <a:ext cx="8808716" cy="446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438" y="836712"/>
            <a:ext cx="8496943" cy="493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hteck 3"/>
          <p:cNvSpPr/>
          <p:nvPr/>
        </p:nvSpPr>
        <p:spPr>
          <a:xfrm>
            <a:off x="0" y="751307"/>
            <a:ext cx="9144000" cy="517064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Calibri"/>
              </a:rPr>
              <a:t>3</a:t>
            </a: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de-DE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Erläutern Sie die </a:t>
            </a: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wirtschaftlichen Ziele der Instandhaltung</a:t>
            </a:r>
            <a:r>
              <a: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Das wirtschaftliche Ziel besteht in der Sicherstellung der Produktionsfähigkeit der technischen Anlagen bzw. des Produktionssystems. </a:t>
            </a:r>
            <a:r>
              <a:rPr lang="de-DE" sz="24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In Computernetzwerken d.h. das </a:t>
            </a:r>
            <a:r>
              <a:rPr lang="de-DE" sz="24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Netzwerkommunikation</a:t>
            </a:r>
            <a:r>
              <a:rPr lang="de-DE" sz="24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/Netzwerkdienste soll  solange bereit bleiben und möglichst nicht ausfallen.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Calibri"/>
              </a:rPr>
              <a:t>4</a:t>
            </a:r>
            <a:r>
              <a:rPr lang="de-DE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. </a:t>
            </a:r>
            <a:r>
              <a:rPr lang="de-DE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Welche humanitären und ökologischen Ziele hat die Instandhaltung? </a:t>
            </a:r>
            <a:endParaRPr lang="de-DE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Sie soll die Gesundheit und die Arbeitsfähigkeit der Mitarbeiter erhalten, sowie Umwelt und Ressourcen schonen. D.h. keine Gefahr für Leib und Leben, keine Ausbeutung von  Menschen, keine Ressourcenverschwendung durch „Wegwerfgesellschaft.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hteck 8"/>
          <p:cNvSpPr/>
          <p:nvPr/>
        </p:nvSpPr>
        <p:spPr>
          <a:xfrm>
            <a:off x="0" y="1305342"/>
            <a:ext cx="9144000" cy="452431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5. </a:t>
            </a:r>
            <a:r>
              <a:rPr lang="de-DE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Erklären Sie die Intervallabhängige Instandhaltung in eigenen Worten. </a:t>
            </a: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Die Intervallabhängige Instandhaltung wird in regelmäßigen festgelegten Zeitabständen ausgeführt .</a:t>
            </a:r>
            <a:r>
              <a:rPr lang="de-DE" sz="2400" b="0" i="0" u="none" strike="noStrike" kern="0" cap="none" spc="0" baseline="0" dirty="0" err="1">
                <a:solidFill>
                  <a:srgbClr val="FF0000"/>
                </a:solidFill>
                <a:uFillTx/>
                <a:latin typeface="Calibri"/>
              </a:rPr>
              <a:t>d.h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 Wartung in regelmäßigen Abständen</a:t>
            </a:r>
            <a:r>
              <a:rPr lang="de-DE" sz="24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6. </a:t>
            </a:r>
            <a:r>
              <a:rPr lang="de-DE" sz="24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Nennen Sie die Vorteile der Intervallabhängige Instandhaltung.</a:t>
            </a:r>
            <a:endParaRPr lang="de-DE" sz="24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Hohe Zuverlässigkeit der Maschinen/ Netzwerkanlagen.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Gute Planbarkeit </a:t>
            </a:r>
            <a:r>
              <a:rPr lang="de-DE" sz="24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der Maßnahme</a:t>
            </a: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Minimierung der Ersatzteilhaltung.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Reduzierung unvorhergesehener Ausfälle.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0" cap="none" spc="0" baseline="0" dirty="0">
                <a:solidFill>
                  <a:srgbClr val="FF0000"/>
                </a:solidFill>
                <a:uFillTx/>
                <a:latin typeface="Calibri"/>
              </a:rPr>
              <a:t>Planungssicherheit des Personaleinsatzes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7. Nennen </a:t>
            </a:r>
            <a:r>
              <a:rPr lang="de-DE" dirty="0"/>
              <a:t>Sie die Nachteile der Intervallabhängige </a:t>
            </a:r>
            <a:r>
              <a:rPr lang="de-DE" dirty="0" smtClean="0"/>
              <a:t>Instandhaltung</a:t>
            </a:r>
          </a:p>
          <a:p>
            <a:pPr lvl="0"/>
            <a:r>
              <a:rPr lang="de-DE" dirty="0">
                <a:solidFill>
                  <a:srgbClr val="FF0000"/>
                </a:solidFill>
              </a:rPr>
              <a:t>Abnutzungsvorrat wird nicht bis zur Abnutzungsgrenze verbraucht. 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rgbClr val="FF0000"/>
                </a:solidFill>
              </a:rPr>
              <a:t>Lebensdauer </a:t>
            </a:r>
            <a:r>
              <a:rPr lang="de-DE" dirty="0">
                <a:solidFill>
                  <a:srgbClr val="FF0000"/>
                </a:solidFill>
              </a:rPr>
              <a:t>von Bauteilen wird nicht voll ausgenutzt.</a:t>
            </a:r>
          </a:p>
          <a:p>
            <a:r>
              <a:rPr lang="de-DE" dirty="0">
                <a:solidFill>
                  <a:srgbClr val="FF0000"/>
                </a:solidFill>
              </a:rPr>
              <a:t> </a:t>
            </a:r>
            <a:r>
              <a:rPr lang="de-DE" dirty="0" smtClean="0">
                <a:solidFill>
                  <a:srgbClr val="FF0000"/>
                </a:solidFill>
              </a:rPr>
              <a:t>Hoher </a:t>
            </a:r>
            <a:r>
              <a:rPr lang="de-DE" dirty="0">
                <a:solidFill>
                  <a:srgbClr val="FF0000"/>
                </a:solidFill>
              </a:rPr>
              <a:t>Ersatzteilbedarf. 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Hohe </a:t>
            </a:r>
            <a:r>
              <a:rPr lang="de-DE" dirty="0">
                <a:solidFill>
                  <a:srgbClr val="FF0000"/>
                </a:solidFill>
              </a:rPr>
              <a:t>Instandhaltungskosten.</a:t>
            </a:r>
          </a:p>
          <a:p>
            <a:r>
              <a:rPr lang="de-DE" dirty="0">
                <a:solidFill>
                  <a:srgbClr val="FF0000"/>
                </a:solidFill>
              </a:rPr>
              <a:t>Ausfallverhalten von Maschinen kann nicht ermittelt werden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0" y="332640"/>
            <a:ext cx="9143640" cy="369000"/>
          </a:xfrm>
          <a:prstGeom prst="rect">
            <a:avLst/>
          </a:prstGeom>
          <a:solidFill>
            <a:srgbClr val="2313F5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/>
        </p:style>
      </p:sp>
      <p:sp>
        <p:nvSpPr>
          <p:cNvPr id="5" name="Line 2"/>
          <p:cNvSpPr/>
          <p:nvPr/>
        </p:nvSpPr>
        <p:spPr>
          <a:xfrm>
            <a:off x="0" y="6381000"/>
            <a:ext cx="9144000" cy="360"/>
          </a:xfrm>
          <a:prstGeom prst="line">
            <a:avLst/>
          </a:prstGeom>
          <a:ln w="19080">
            <a:solidFill>
              <a:srgbClr val="2313F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Bildschirmpräsentation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Wartung und Instandhaltung Wartung, Inspektion,  Instandsetzung  und Verbesserung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Wartung und Instandhaltung</dc:title>
  <dc:creator>Meins</dc:creator>
  <cp:lastModifiedBy>toshiba</cp:lastModifiedBy>
  <cp:revision>3</cp:revision>
  <dcterms:created xsi:type="dcterms:W3CDTF">2020-10-07T13:46:41Z</dcterms:created>
  <dcterms:modified xsi:type="dcterms:W3CDTF">2020-10-16T09:20:18Z</dcterms:modified>
</cp:coreProperties>
</file>