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8F038C4-9251-4178-B89A-F904F66A16CA}" type="datetimeFigureOut">
              <a:rPr lang="de-DE" smtClean="0"/>
              <a:pPr/>
              <a:t>08.04.2021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7285026-CD08-4D7F-A927-1307C3486333}"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8F038C4-9251-4178-B89A-F904F66A16CA}" type="datetimeFigureOut">
              <a:rPr lang="de-DE" smtClean="0"/>
              <a:pPr/>
              <a:t>08.04.2021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7285026-CD08-4D7F-A927-1307C3486333}"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8F038C4-9251-4178-B89A-F904F66A16CA}" type="datetimeFigureOut">
              <a:rPr lang="de-DE" smtClean="0"/>
              <a:pPr/>
              <a:t>08.04.2021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7285026-CD08-4D7F-A927-1307C3486333}"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8F038C4-9251-4178-B89A-F904F66A16CA}" type="datetimeFigureOut">
              <a:rPr lang="de-DE" smtClean="0"/>
              <a:pPr/>
              <a:t>08.04.2021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7285026-CD08-4D7F-A927-1307C3486333}"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8F038C4-9251-4178-B89A-F904F66A16CA}" type="datetimeFigureOut">
              <a:rPr lang="de-DE" smtClean="0"/>
              <a:pPr/>
              <a:t>08.04.2021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7285026-CD08-4D7F-A927-1307C3486333}"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8F038C4-9251-4178-B89A-F904F66A16CA}" type="datetimeFigureOut">
              <a:rPr lang="de-DE" smtClean="0"/>
              <a:pPr/>
              <a:t>08.04.2021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7285026-CD08-4D7F-A927-1307C3486333}"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8F038C4-9251-4178-B89A-F904F66A16CA}" type="datetimeFigureOut">
              <a:rPr lang="de-DE" smtClean="0"/>
              <a:pPr/>
              <a:t>08.04.2021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7285026-CD08-4D7F-A927-1307C3486333}"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8F038C4-9251-4178-B89A-F904F66A16CA}" type="datetimeFigureOut">
              <a:rPr lang="de-DE" smtClean="0"/>
              <a:pPr/>
              <a:t>08.04.2021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7285026-CD08-4D7F-A927-1307C3486333}"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8F038C4-9251-4178-B89A-F904F66A16CA}" type="datetimeFigureOut">
              <a:rPr lang="de-DE" smtClean="0"/>
              <a:pPr/>
              <a:t>08.04.2021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7285026-CD08-4D7F-A927-1307C3486333}"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8F038C4-9251-4178-B89A-F904F66A16CA}" type="datetimeFigureOut">
              <a:rPr lang="de-DE" smtClean="0"/>
              <a:pPr/>
              <a:t>08.04.2021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7285026-CD08-4D7F-A927-1307C3486333}"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8F038C4-9251-4178-B89A-F904F66A16CA}" type="datetimeFigureOut">
              <a:rPr lang="de-DE" smtClean="0"/>
              <a:pPr/>
              <a:t>08.04.2021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7285026-CD08-4D7F-A927-1307C3486333}"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F038C4-9251-4178-B89A-F904F66A16CA}" type="datetimeFigureOut">
              <a:rPr lang="de-DE" smtClean="0"/>
              <a:pPr/>
              <a:t>08.04.2021</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85026-CD08-4D7F-A927-1307C3486333}"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339752" y="692696"/>
            <a:ext cx="4364721" cy="646331"/>
          </a:xfrm>
          <a:prstGeom prst="rect">
            <a:avLst/>
          </a:prstGeom>
          <a:noFill/>
        </p:spPr>
        <p:txBody>
          <a:bodyPr wrap="none" rtlCol="0">
            <a:spAutoFit/>
          </a:bodyPr>
          <a:lstStyle/>
          <a:p>
            <a:r>
              <a:rPr lang="de-DE" b="1" dirty="0" smtClean="0"/>
              <a:t>Einführung in Content-Management System</a:t>
            </a:r>
            <a:endParaRPr lang="de-DE" dirty="0" smtClean="0"/>
          </a:p>
          <a:p>
            <a:endParaRPr lang="de-DE" dirty="0"/>
          </a:p>
        </p:txBody>
      </p:sp>
      <p:sp>
        <p:nvSpPr>
          <p:cNvPr id="3" name="Textfeld 2"/>
          <p:cNvSpPr txBox="1"/>
          <p:nvPr/>
        </p:nvSpPr>
        <p:spPr>
          <a:xfrm>
            <a:off x="0" y="908720"/>
            <a:ext cx="9144000" cy="5262979"/>
          </a:xfrm>
          <a:prstGeom prst="rect">
            <a:avLst/>
          </a:prstGeom>
          <a:noFill/>
        </p:spPr>
        <p:txBody>
          <a:bodyPr wrap="square" rtlCol="0">
            <a:spAutoFit/>
          </a:bodyPr>
          <a:lstStyle/>
          <a:p>
            <a:r>
              <a:rPr lang="de-DE" sz="1600" b="1" dirty="0" smtClean="0">
                <a:solidFill>
                  <a:srgbClr val="FF0000"/>
                </a:solidFill>
              </a:rPr>
              <a:t>Antwort zu a): </a:t>
            </a:r>
          </a:p>
          <a:p>
            <a:pPr>
              <a:buFont typeface="Wingdings" pitchFamily="2" charset="2"/>
              <a:buChar char="ü"/>
            </a:pPr>
            <a:r>
              <a:rPr lang="de-DE" sz="1600" dirty="0" smtClean="0"/>
              <a:t>Einfache Erweiterbarkeit durch modulares System </a:t>
            </a:r>
          </a:p>
          <a:p>
            <a:pPr>
              <a:buFont typeface="Wingdings" pitchFamily="2" charset="2"/>
              <a:buChar char="ü"/>
            </a:pPr>
            <a:r>
              <a:rPr lang="de-DE" sz="1600" dirty="0" smtClean="0"/>
              <a:t>Aktualisierung der Inhalte durch den Kunden selbst oder entsprechend berechtigte Personen</a:t>
            </a:r>
          </a:p>
          <a:p>
            <a:pPr>
              <a:buFont typeface="Wingdings" pitchFamily="2" charset="2"/>
              <a:buChar char="ü"/>
            </a:pPr>
            <a:r>
              <a:rPr lang="de-DE" sz="1600" dirty="0" smtClean="0"/>
              <a:t>Multi-User-Zugriff ist möglich </a:t>
            </a:r>
            <a:r>
              <a:rPr lang="de-DE" sz="1600" dirty="0" smtClean="0">
                <a:sym typeface="Wingdings" pitchFamily="2" charset="2"/>
              </a:rPr>
              <a:t></a:t>
            </a:r>
            <a:r>
              <a:rPr lang="de-DE" sz="1600" dirty="0" smtClean="0"/>
              <a:t> effizientes Arbeiten </a:t>
            </a:r>
          </a:p>
          <a:p>
            <a:endParaRPr lang="de-DE" sz="1600" dirty="0" smtClean="0"/>
          </a:p>
          <a:p>
            <a:r>
              <a:rPr lang="de-DE" sz="1600" b="1" dirty="0" smtClean="0">
                <a:solidFill>
                  <a:srgbClr val="FF0000"/>
                </a:solidFill>
              </a:rPr>
              <a:t>Antwort zu b): </a:t>
            </a:r>
          </a:p>
          <a:p>
            <a:pPr>
              <a:buFont typeface="Wingdings" pitchFamily="2" charset="2"/>
              <a:buChar char="ü"/>
            </a:pPr>
            <a:r>
              <a:rPr lang="de-DE" sz="1600" dirty="0" smtClean="0"/>
              <a:t>Öffentliche Einrichtungen (z.B. Schulen)</a:t>
            </a:r>
          </a:p>
          <a:p>
            <a:pPr>
              <a:buFont typeface="Wingdings" pitchFamily="2" charset="2"/>
              <a:buChar char="ü"/>
            </a:pPr>
            <a:r>
              <a:rPr lang="de-DE" sz="1600" dirty="0" smtClean="0"/>
              <a:t>Betriebe, die ihre Webseiten schnell aktualisieren müssen</a:t>
            </a:r>
          </a:p>
          <a:p>
            <a:pPr>
              <a:buFont typeface="Wingdings" pitchFamily="2" charset="2"/>
              <a:buChar char="ü"/>
            </a:pPr>
            <a:r>
              <a:rPr lang="de-DE" sz="1600" dirty="0" smtClean="0"/>
              <a:t>Private Homepages oder Vereins-Homepages </a:t>
            </a:r>
          </a:p>
          <a:p>
            <a:pPr>
              <a:buFont typeface="Wingdings" pitchFamily="2" charset="2"/>
              <a:buChar char="ü"/>
            </a:pPr>
            <a:endParaRPr lang="de-DE" sz="1600" dirty="0" smtClean="0"/>
          </a:p>
          <a:p>
            <a:r>
              <a:rPr lang="de-DE" sz="1600" b="1" dirty="0" smtClean="0">
                <a:solidFill>
                  <a:srgbClr val="FF0000"/>
                </a:solidFill>
              </a:rPr>
              <a:t>Definition zu c): </a:t>
            </a:r>
          </a:p>
          <a:p>
            <a:pPr>
              <a:buFont typeface="Wingdings" pitchFamily="2" charset="2"/>
              <a:buChar char="ü"/>
            </a:pPr>
            <a:r>
              <a:rPr lang="de-DE" sz="1600" dirty="0" smtClean="0"/>
              <a:t>Präsentationsschicht: Diese Schicht dient zur Darstellung der Daten und der Steuerung der Benutzereingaben. </a:t>
            </a:r>
          </a:p>
          <a:p>
            <a:pPr>
              <a:buFont typeface="Wingdings" pitchFamily="2" charset="2"/>
              <a:buChar char="ü"/>
            </a:pPr>
            <a:r>
              <a:rPr lang="de-DE" sz="1600" dirty="0" smtClean="0"/>
              <a:t>Logikschicht: Diese Schicht enthalt die Logik zur Verarbeitung der Daten.</a:t>
            </a:r>
          </a:p>
          <a:p>
            <a:pPr>
              <a:buFont typeface="Wingdings" pitchFamily="2" charset="2"/>
              <a:buChar char="ü"/>
            </a:pPr>
            <a:r>
              <a:rPr lang="de-DE" sz="1600" dirty="0" smtClean="0"/>
              <a:t>Datenhaltungsschicht: Diese Schicht ist für das Laden und Speichern der Daten verantwortlich. </a:t>
            </a:r>
          </a:p>
          <a:p>
            <a:pPr>
              <a:buFont typeface="Wingdings" pitchFamily="2" charset="2"/>
              <a:buChar char="ü"/>
            </a:pPr>
            <a:endParaRPr lang="de-DE" sz="1600" dirty="0" smtClean="0"/>
          </a:p>
          <a:p>
            <a:r>
              <a:rPr lang="de-DE" sz="1600" b="1" dirty="0" smtClean="0">
                <a:solidFill>
                  <a:srgbClr val="FF0000"/>
                </a:solidFill>
              </a:rPr>
              <a:t>Antwort zu d):</a:t>
            </a:r>
          </a:p>
          <a:p>
            <a:r>
              <a:rPr lang="de-DE" sz="1600" dirty="0" smtClean="0"/>
              <a:t>Eine </a:t>
            </a:r>
            <a:r>
              <a:rPr lang="de-DE" sz="1600" b="1" dirty="0" smtClean="0"/>
              <a:t>Authentifizierung</a:t>
            </a:r>
            <a:r>
              <a:rPr lang="de-DE" sz="1600" dirty="0" smtClean="0"/>
              <a:t> ist der Nachweis einer Identität. Der Benutzer identifiziert sich beispielsweise an einem System mit Name und Passwort. Nach der </a:t>
            </a:r>
            <a:r>
              <a:rPr lang="de-DE" sz="1600" b="1" dirty="0" smtClean="0"/>
              <a:t>Authentifizierung</a:t>
            </a:r>
            <a:r>
              <a:rPr lang="de-DE" sz="1600" dirty="0" smtClean="0"/>
              <a:t> erteilt das System dem Benutzer dann eine Autorisierung. Beispielsweise werden dem Benutzer Rechte zugewiesen, um in einem CMS administrative Aufgaben zu erledigen. </a:t>
            </a:r>
            <a:endParaRPr lang="de-DE" dirty="0"/>
          </a:p>
        </p:txBody>
      </p:sp>
      <p:sp>
        <p:nvSpPr>
          <p:cNvPr id="4" name="CustomShape 1"/>
          <p:cNvSpPr/>
          <p:nvPr/>
        </p:nvSpPr>
        <p:spPr>
          <a:xfrm>
            <a:off x="0" y="332640"/>
            <a:ext cx="9143643" cy="368996"/>
          </a:xfrm>
          <a:prstGeom prst="rect">
            <a:avLst/>
          </a:prstGeom>
          <a:solidFill>
            <a:srgbClr val="2313F5"/>
          </a:solidFill>
          <a:ln w="9528">
            <a:solidFill>
              <a:srgbClr val="0070C0"/>
            </a:solidFill>
            <a:prstDash val="solid"/>
          </a:ln>
        </p:spPr>
        <p:txBody>
          <a:bodyPr lIns="0" tIns="0" rIns="0" bIns="0"/>
          <a:lstStyle/>
          <a:p>
            <a:r>
              <a:rPr lang="de-DE" b="1" dirty="0" smtClean="0">
                <a:solidFill>
                  <a:schemeClr val="bg1"/>
                </a:solidFill>
              </a:rPr>
              <a:t>Content-Management</a:t>
            </a:r>
            <a:r>
              <a:rPr lang="de-DE" b="1" dirty="0" smtClean="0"/>
              <a:t> </a:t>
            </a:r>
            <a:r>
              <a:rPr lang="de-DE" b="1" dirty="0" smtClean="0">
                <a:solidFill>
                  <a:schemeClr val="bg1"/>
                </a:solidFill>
              </a:rPr>
              <a:t>System</a:t>
            </a:r>
            <a:endParaRPr lang="de-DE" dirty="0">
              <a:solidFill>
                <a:schemeClr val="bg1"/>
              </a:solidFill>
            </a:endParaRPr>
          </a:p>
        </p:txBody>
      </p:sp>
      <p:sp>
        <p:nvSpPr>
          <p:cNvPr id="5" name="Line 2"/>
          <p:cNvSpPr/>
          <p:nvPr/>
        </p:nvSpPr>
        <p:spPr>
          <a:xfrm>
            <a:off x="0" y="6381003"/>
            <a:ext cx="9144000" cy="35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2313F5"/>
            </a:solidFill>
            <a:prstDash val="solid"/>
            <a:round/>
          </a:ln>
        </p:spPr>
        <p:txBody>
          <a:bodyPr lIns="0" tIns="0" rIns="0" bIns="0"/>
          <a:lstStyle/>
          <a:p>
            <a:endParaRPr lang="de-D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pic>
        <p:nvPicPr>
          <p:cNvPr id="4" name="Grafik 3"/>
          <p:cNvPicPr>
            <a:picLocks noChangeAspect="1"/>
          </p:cNvPicPr>
          <p:nvPr/>
        </p:nvPicPr>
        <p:blipFill>
          <a:blip r:embed="rId2"/>
          <a:stretch>
            <a:fillRect/>
          </a:stretch>
        </p:blipFill>
        <p:spPr>
          <a:xfrm>
            <a:off x="1259632" y="1739106"/>
            <a:ext cx="6362700" cy="4248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123728" y="764704"/>
            <a:ext cx="4668714" cy="369332"/>
          </a:xfrm>
          <a:prstGeom prst="rect">
            <a:avLst/>
          </a:prstGeom>
          <a:noFill/>
        </p:spPr>
        <p:txBody>
          <a:bodyPr wrap="square" rtlCol="0">
            <a:spAutoFit/>
          </a:bodyPr>
          <a:lstStyle/>
          <a:p>
            <a:r>
              <a:rPr lang="de-DE" b="1" dirty="0" smtClean="0"/>
              <a:t>Planung des Einsatzes eines Datenbanksystems</a:t>
            </a:r>
            <a:endParaRPr lang="de-DE" dirty="0"/>
          </a:p>
        </p:txBody>
      </p:sp>
      <p:graphicFrame>
        <p:nvGraphicFramePr>
          <p:cNvPr id="5" name="Tabelle 4"/>
          <p:cNvGraphicFramePr>
            <a:graphicFrameLocks noGrp="1"/>
          </p:cNvGraphicFramePr>
          <p:nvPr/>
        </p:nvGraphicFramePr>
        <p:xfrm>
          <a:off x="467544" y="1268760"/>
          <a:ext cx="7632848" cy="2732324"/>
        </p:xfrm>
        <a:graphic>
          <a:graphicData uri="http://schemas.openxmlformats.org/drawingml/2006/table">
            <a:tbl>
              <a:tblPr/>
              <a:tblGrid>
                <a:gridCol w="2543730">
                  <a:extLst>
                    <a:ext uri="{9D8B030D-6E8A-4147-A177-3AD203B41FA5}">
                      <a16:colId xmlns:a16="http://schemas.microsoft.com/office/drawing/2014/main" val="20000"/>
                    </a:ext>
                  </a:extLst>
                </a:gridCol>
                <a:gridCol w="2544559">
                  <a:extLst>
                    <a:ext uri="{9D8B030D-6E8A-4147-A177-3AD203B41FA5}">
                      <a16:colId xmlns:a16="http://schemas.microsoft.com/office/drawing/2014/main" val="20001"/>
                    </a:ext>
                  </a:extLst>
                </a:gridCol>
                <a:gridCol w="2544559">
                  <a:extLst>
                    <a:ext uri="{9D8B030D-6E8A-4147-A177-3AD203B41FA5}">
                      <a16:colId xmlns:a16="http://schemas.microsoft.com/office/drawing/2014/main" val="20002"/>
                    </a:ext>
                  </a:extLst>
                </a:gridCol>
              </a:tblGrid>
              <a:tr h="210023">
                <a:tc>
                  <a:txBody>
                    <a:bodyPr/>
                    <a:lstStyle/>
                    <a:p>
                      <a:pPr>
                        <a:lnSpc>
                          <a:spcPct val="115000"/>
                        </a:lnSpc>
                        <a:spcAft>
                          <a:spcPts val="0"/>
                        </a:spcAft>
                      </a:pPr>
                      <a:r>
                        <a:rPr lang="de-DE" sz="1400" dirty="0">
                          <a:latin typeface="Calibri"/>
                          <a:ea typeface="Calibri"/>
                          <a:cs typeface="Arial"/>
                        </a:rPr>
                        <a:t>Datenbanksystem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400">
                          <a:latin typeface="Calibri"/>
                          <a:ea typeface="Calibri"/>
                          <a:cs typeface="Arial"/>
                        </a:rPr>
                        <a:t>Vorteil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400">
                          <a:latin typeface="Calibri"/>
                          <a:ea typeface="Calibri"/>
                          <a:cs typeface="Arial"/>
                        </a:rPr>
                        <a:t>Nachteil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60140">
                <a:tc>
                  <a:txBody>
                    <a:bodyPr/>
                    <a:lstStyle/>
                    <a:p>
                      <a:pPr>
                        <a:lnSpc>
                          <a:spcPct val="115000"/>
                        </a:lnSpc>
                        <a:spcAft>
                          <a:spcPts val="0"/>
                        </a:spcAft>
                      </a:pPr>
                      <a:r>
                        <a:rPr lang="de-DE" sz="1400" dirty="0">
                          <a:latin typeface="Calibri"/>
                          <a:ea typeface="Calibri"/>
                          <a:cs typeface="Arial"/>
                        </a:rPr>
                        <a:t>Relationales Datenbanksystem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400" dirty="0">
                          <a:latin typeface="Calibri"/>
                          <a:ea typeface="Calibri"/>
                          <a:cs typeface="Arial"/>
                        </a:rPr>
                        <a:t>Weite Verbreitung </a:t>
                      </a:r>
                    </a:p>
                    <a:p>
                      <a:pPr>
                        <a:lnSpc>
                          <a:spcPct val="115000"/>
                        </a:lnSpc>
                        <a:spcAft>
                          <a:spcPts val="0"/>
                        </a:spcAft>
                      </a:pPr>
                      <a:r>
                        <a:rPr lang="de-DE" sz="1400" dirty="0">
                          <a:latin typeface="Calibri"/>
                          <a:ea typeface="Calibri"/>
                          <a:cs typeface="Arial"/>
                        </a:rPr>
                        <a:t>Gute Unterstützung </a:t>
                      </a:r>
                    </a:p>
                    <a:p>
                      <a:pPr>
                        <a:lnSpc>
                          <a:spcPct val="115000"/>
                        </a:lnSpc>
                        <a:spcAft>
                          <a:spcPts val="0"/>
                        </a:spcAft>
                      </a:pPr>
                      <a:r>
                        <a:rPr lang="de-DE" sz="1400" dirty="0">
                          <a:latin typeface="Calibri"/>
                          <a:ea typeface="Calibri"/>
                          <a:cs typeface="Arial"/>
                        </a:rPr>
                        <a:t>Geprüfte Qualität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400">
                          <a:latin typeface="Calibri"/>
                          <a:ea typeface="Calibri"/>
                          <a:cs typeface="Arial"/>
                        </a:rPr>
                        <a:t>Bruch zwischen objektorintierter Programmierung und Datenhaltung </a:t>
                      </a:r>
                      <a:r>
                        <a:rPr lang="de-DE" sz="1400">
                          <a:latin typeface="Calibri"/>
                          <a:ea typeface="Calibri"/>
                          <a:cs typeface="Arial"/>
                          <a:sym typeface="Wingdings"/>
                        </a:rPr>
                        <a:t></a:t>
                      </a:r>
                      <a:r>
                        <a:rPr lang="de-DE" sz="1400">
                          <a:latin typeface="Calibri"/>
                          <a:ea typeface="Calibri"/>
                          <a:cs typeface="Arial"/>
                        </a:rPr>
                        <a:t>Zwischenlösung durch ORM (Objektrelationales Mapping)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50117">
                <a:tc>
                  <a:txBody>
                    <a:bodyPr/>
                    <a:lstStyle/>
                    <a:p>
                      <a:pPr>
                        <a:lnSpc>
                          <a:spcPct val="115000"/>
                        </a:lnSpc>
                        <a:spcAft>
                          <a:spcPts val="0"/>
                        </a:spcAft>
                      </a:pPr>
                      <a:r>
                        <a:rPr lang="de-DE" sz="1400">
                          <a:latin typeface="Calibri"/>
                          <a:ea typeface="Calibri"/>
                          <a:cs typeface="Arial"/>
                        </a:rPr>
                        <a:t>Objektorientiertes Datenbanksystem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400" dirty="0">
                          <a:latin typeface="Calibri"/>
                          <a:ea typeface="Calibri"/>
                          <a:cs typeface="Arial"/>
                        </a:rPr>
                        <a:t>Sinnvolle Ergänzung zur objektorientierten Programmierung (kein Bruch zwischen Anwendung und Datenbank)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400" dirty="0">
                          <a:latin typeface="Calibri"/>
                          <a:ea typeface="Calibri"/>
                          <a:cs typeface="Arial"/>
                        </a:rPr>
                        <a:t>Kaum verbreitet </a:t>
                      </a:r>
                    </a:p>
                    <a:p>
                      <a:pPr>
                        <a:lnSpc>
                          <a:spcPct val="115000"/>
                        </a:lnSpc>
                        <a:spcAft>
                          <a:spcPts val="0"/>
                        </a:spcAft>
                      </a:pPr>
                      <a:r>
                        <a:rPr lang="de-DE" sz="1400" dirty="0">
                          <a:latin typeface="Calibri"/>
                          <a:ea typeface="Calibri"/>
                          <a:cs typeface="Arial"/>
                        </a:rPr>
                        <a:t> Wenig Know-how in den Firmen vorhanden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feld 5"/>
          <p:cNvSpPr txBox="1"/>
          <p:nvPr/>
        </p:nvSpPr>
        <p:spPr>
          <a:xfrm>
            <a:off x="0" y="908720"/>
            <a:ext cx="1550040" cy="369332"/>
          </a:xfrm>
          <a:prstGeom prst="rect">
            <a:avLst/>
          </a:prstGeom>
          <a:noFill/>
        </p:spPr>
        <p:txBody>
          <a:bodyPr wrap="none" rtlCol="0">
            <a:spAutoFit/>
          </a:bodyPr>
          <a:lstStyle/>
          <a:p>
            <a:r>
              <a:rPr lang="de-DE" b="1" dirty="0" smtClean="0">
                <a:solidFill>
                  <a:srgbClr val="FF0000"/>
                </a:solidFill>
              </a:rPr>
              <a:t>Antwort zu a):</a:t>
            </a:r>
            <a:endParaRPr lang="de-DE" b="1" dirty="0">
              <a:solidFill>
                <a:srgbClr val="FF0000"/>
              </a:solidFill>
            </a:endParaRPr>
          </a:p>
        </p:txBody>
      </p:sp>
      <p:graphicFrame>
        <p:nvGraphicFramePr>
          <p:cNvPr id="7" name="Tabelle 6"/>
          <p:cNvGraphicFramePr>
            <a:graphicFrameLocks noGrp="1"/>
          </p:cNvGraphicFramePr>
          <p:nvPr/>
        </p:nvGraphicFramePr>
        <p:xfrm>
          <a:off x="395536" y="4293096"/>
          <a:ext cx="7704856" cy="1993375"/>
        </p:xfrm>
        <a:graphic>
          <a:graphicData uri="http://schemas.openxmlformats.org/drawingml/2006/table">
            <a:tbl>
              <a:tblPr/>
              <a:tblGrid>
                <a:gridCol w="3177572">
                  <a:extLst>
                    <a:ext uri="{9D8B030D-6E8A-4147-A177-3AD203B41FA5}">
                      <a16:colId xmlns:a16="http://schemas.microsoft.com/office/drawing/2014/main" val="20000"/>
                    </a:ext>
                  </a:extLst>
                </a:gridCol>
                <a:gridCol w="4527284">
                  <a:extLst>
                    <a:ext uri="{9D8B030D-6E8A-4147-A177-3AD203B41FA5}">
                      <a16:colId xmlns:a16="http://schemas.microsoft.com/office/drawing/2014/main" val="20001"/>
                    </a:ext>
                  </a:extLst>
                </a:gridCol>
              </a:tblGrid>
              <a:tr h="240027">
                <a:tc>
                  <a:txBody>
                    <a:bodyPr/>
                    <a:lstStyle/>
                    <a:p>
                      <a:pPr>
                        <a:lnSpc>
                          <a:spcPct val="115000"/>
                        </a:lnSpc>
                        <a:spcAft>
                          <a:spcPts val="0"/>
                        </a:spcAft>
                      </a:pPr>
                      <a:r>
                        <a:rPr lang="en-CA" sz="1600" b="1" dirty="0">
                          <a:latin typeface="Calibri"/>
                          <a:ea typeface="Calibri"/>
                          <a:cs typeface="Arial"/>
                        </a:rPr>
                        <a:t>SQA-</a:t>
                      </a:r>
                      <a:r>
                        <a:rPr lang="en-CA" sz="1600" b="1" dirty="0" err="1">
                          <a:latin typeface="Calibri"/>
                          <a:ea typeface="Calibri"/>
                          <a:cs typeface="Arial"/>
                        </a:rPr>
                        <a:t>Kategorie</a:t>
                      </a:r>
                      <a:endParaRPr lang="de-DE" sz="16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CA" sz="1600" b="1">
                          <a:latin typeface="Calibri"/>
                          <a:ea typeface="Calibri"/>
                          <a:cs typeface="Arial"/>
                        </a:rPr>
                        <a:t>Befehle</a:t>
                      </a:r>
                      <a:endParaRPr lang="de-DE" sz="16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0053">
                <a:tc>
                  <a:txBody>
                    <a:bodyPr/>
                    <a:lstStyle/>
                    <a:p>
                      <a:pPr>
                        <a:lnSpc>
                          <a:spcPct val="115000"/>
                        </a:lnSpc>
                        <a:spcAft>
                          <a:spcPts val="0"/>
                        </a:spcAft>
                      </a:pPr>
                      <a:r>
                        <a:rPr lang="en-CA" sz="1600">
                          <a:latin typeface="Calibri"/>
                          <a:ea typeface="Calibri"/>
                          <a:cs typeface="Arial"/>
                        </a:rPr>
                        <a:t>DML(Data Manipulation Language)</a:t>
                      </a:r>
                      <a:endParaRPr lang="de-DE" sz="16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CA" sz="1600" dirty="0">
                          <a:latin typeface="Calibri"/>
                          <a:ea typeface="Calibri"/>
                          <a:cs typeface="Arial"/>
                        </a:rPr>
                        <a:t>SELECT, INSERT, UPDATE, DELETE</a:t>
                      </a:r>
                      <a:endParaRPr lang="de-DE" sz="16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0027">
                <a:tc>
                  <a:txBody>
                    <a:bodyPr/>
                    <a:lstStyle/>
                    <a:p>
                      <a:pPr>
                        <a:lnSpc>
                          <a:spcPct val="115000"/>
                        </a:lnSpc>
                        <a:spcAft>
                          <a:spcPts val="0"/>
                        </a:spcAft>
                      </a:pPr>
                      <a:r>
                        <a:rPr lang="en-CA" sz="1600" dirty="0">
                          <a:latin typeface="Calibri"/>
                          <a:ea typeface="Calibri"/>
                          <a:cs typeface="Arial"/>
                        </a:rPr>
                        <a:t>DDL (Data Definition Language)</a:t>
                      </a:r>
                      <a:endParaRPr lang="de-DE" sz="16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CA" sz="1600">
                          <a:latin typeface="Calibri"/>
                          <a:ea typeface="Calibri"/>
                          <a:cs typeface="Arial"/>
                        </a:rPr>
                        <a:t>CREATE, TRUNCATE, ALTER, DROP</a:t>
                      </a:r>
                      <a:endParaRPr lang="de-DE" sz="16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0027">
                <a:tc>
                  <a:txBody>
                    <a:bodyPr/>
                    <a:lstStyle/>
                    <a:p>
                      <a:pPr>
                        <a:lnSpc>
                          <a:spcPct val="115000"/>
                        </a:lnSpc>
                        <a:spcAft>
                          <a:spcPts val="0"/>
                        </a:spcAft>
                      </a:pPr>
                      <a:r>
                        <a:rPr lang="en-CA" sz="1600">
                          <a:latin typeface="Calibri"/>
                          <a:ea typeface="Calibri"/>
                          <a:cs typeface="Arial"/>
                        </a:rPr>
                        <a:t>DCL (Data Control Language)</a:t>
                      </a:r>
                      <a:endParaRPr lang="de-DE" sz="16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CA" sz="1600" dirty="0">
                          <a:latin typeface="Calibri"/>
                          <a:ea typeface="Calibri"/>
                          <a:cs typeface="Arial"/>
                        </a:rPr>
                        <a:t>GRANT, REVOKE</a:t>
                      </a:r>
                      <a:endParaRPr lang="de-DE" sz="16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72074">
                <a:tc>
                  <a:txBody>
                    <a:bodyPr/>
                    <a:lstStyle/>
                    <a:p>
                      <a:pPr>
                        <a:lnSpc>
                          <a:spcPct val="115000"/>
                        </a:lnSpc>
                        <a:spcAft>
                          <a:spcPts val="0"/>
                        </a:spcAft>
                      </a:pPr>
                      <a:r>
                        <a:rPr lang="en-CA" sz="1600" dirty="0" err="1">
                          <a:latin typeface="Calibri"/>
                          <a:ea typeface="Calibri"/>
                          <a:cs typeface="Arial"/>
                        </a:rPr>
                        <a:t>Transaktionssteuerung</a:t>
                      </a:r>
                      <a:endParaRPr lang="de-DE" sz="16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CA" sz="1600" dirty="0">
                          <a:latin typeface="Calibri"/>
                          <a:ea typeface="Calibri"/>
                          <a:cs typeface="Arial"/>
                        </a:rPr>
                        <a:t>ROLLBACK, COMMIT</a:t>
                      </a:r>
                      <a:endParaRPr lang="de-DE" sz="16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extfeld 7"/>
          <p:cNvSpPr txBox="1"/>
          <p:nvPr/>
        </p:nvSpPr>
        <p:spPr>
          <a:xfrm>
            <a:off x="179512" y="3933056"/>
            <a:ext cx="1559658" cy="369332"/>
          </a:xfrm>
          <a:prstGeom prst="rect">
            <a:avLst/>
          </a:prstGeom>
          <a:noFill/>
        </p:spPr>
        <p:txBody>
          <a:bodyPr wrap="none" rtlCol="0">
            <a:spAutoFit/>
          </a:bodyPr>
          <a:lstStyle/>
          <a:p>
            <a:r>
              <a:rPr lang="de-DE" b="1" dirty="0" smtClean="0">
                <a:solidFill>
                  <a:srgbClr val="FF0000"/>
                </a:solidFill>
              </a:rPr>
              <a:t>Antwort zu b):</a:t>
            </a:r>
            <a:endParaRPr lang="de-DE" b="1" dirty="0">
              <a:solidFill>
                <a:srgbClr val="FF0000"/>
              </a:solidFill>
            </a:endParaRPr>
          </a:p>
        </p:txBody>
      </p:sp>
      <p:sp>
        <p:nvSpPr>
          <p:cNvPr id="9" name="CustomShape 1"/>
          <p:cNvSpPr/>
          <p:nvPr/>
        </p:nvSpPr>
        <p:spPr>
          <a:xfrm>
            <a:off x="0" y="332640"/>
            <a:ext cx="9143643" cy="368996"/>
          </a:xfrm>
          <a:prstGeom prst="rect">
            <a:avLst/>
          </a:prstGeom>
          <a:solidFill>
            <a:srgbClr val="2313F5"/>
          </a:solidFill>
          <a:ln w="9528">
            <a:solidFill>
              <a:srgbClr val="0070C0"/>
            </a:solidFill>
            <a:prstDash val="solid"/>
          </a:ln>
        </p:spPr>
        <p:txBody>
          <a:bodyPr lIns="0" tIns="0" rIns="0" bIns="0"/>
          <a:lstStyle/>
          <a:p>
            <a:r>
              <a:rPr lang="de-DE" b="1" dirty="0" smtClean="0">
                <a:solidFill>
                  <a:schemeClr val="bg1"/>
                </a:solidFill>
              </a:rPr>
              <a:t>Planung des Einsatzes eines Datenbanksystems</a:t>
            </a:r>
            <a:endParaRPr lang="de-DE" dirty="0">
              <a:solidFill>
                <a:schemeClr val="bg1"/>
              </a:solidFill>
            </a:endParaRPr>
          </a:p>
        </p:txBody>
      </p:sp>
      <p:sp>
        <p:nvSpPr>
          <p:cNvPr id="10" name="Line 2"/>
          <p:cNvSpPr/>
          <p:nvPr/>
        </p:nvSpPr>
        <p:spPr>
          <a:xfrm>
            <a:off x="0" y="6381003"/>
            <a:ext cx="9144000" cy="35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2313F5"/>
            </a:solidFill>
            <a:prstDash val="solid"/>
            <a:round/>
          </a:ln>
        </p:spPr>
        <p:txBody>
          <a:bodyPr lIns="0" tIns="0" rIns="0" bIns="0"/>
          <a:lstStyle/>
          <a:p>
            <a:endParaRPr lang="de-D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0" y="764704"/>
            <a:ext cx="1532407" cy="369332"/>
          </a:xfrm>
          <a:prstGeom prst="rect">
            <a:avLst/>
          </a:prstGeom>
          <a:noFill/>
        </p:spPr>
        <p:txBody>
          <a:bodyPr wrap="none" rtlCol="0">
            <a:spAutoFit/>
          </a:bodyPr>
          <a:lstStyle/>
          <a:p>
            <a:r>
              <a:rPr lang="de-DE" b="1" dirty="0" smtClean="0">
                <a:solidFill>
                  <a:srgbClr val="FF0000"/>
                </a:solidFill>
              </a:rPr>
              <a:t>Antwort zu c):</a:t>
            </a:r>
            <a:endParaRPr lang="de-DE" b="1" dirty="0">
              <a:solidFill>
                <a:srgbClr val="FF0000"/>
              </a:solidFill>
            </a:endParaRPr>
          </a:p>
        </p:txBody>
      </p:sp>
      <p:pic>
        <p:nvPicPr>
          <p:cNvPr id="20481" name="Picture 1"/>
          <p:cNvPicPr>
            <a:picLocks noChangeAspect="1" noChangeArrowheads="1"/>
          </p:cNvPicPr>
          <p:nvPr/>
        </p:nvPicPr>
        <p:blipFill>
          <a:blip r:embed="rId2" cstate="print"/>
          <a:srcRect/>
          <a:stretch>
            <a:fillRect/>
          </a:stretch>
        </p:blipFill>
        <p:spPr bwMode="auto">
          <a:xfrm>
            <a:off x="1907704" y="836712"/>
            <a:ext cx="5582008" cy="5367883"/>
          </a:xfrm>
          <a:prstGeom prst="rect">
            <a:avLst/>
          </a:prstGeom>
          <a:noFill/>
          <a:ln w="9525">
            <a:noFill/>
            <a:miter lim="800000"/>
            <a:headEnd/>
            <a:tailEnd/>
          </a:ln>
        </p:spPr>
      </p:pic>
      <p:sp>
        <p:nvSpPr>
          <p:cNvPr id="5" name="CustomShape 1"/>
          <p:cNvSpPr/>
          <p:nvPr/>
        </p:nvSpPr>
        <p:spPr>
          <a:xfrm>
            <a:off x="0" y="332640"/>
            <a:ext cx="9143643" cy="368996"/>
          </a:xfrm>
          <a:prstGeom prst="rect">
            <a:avLst/>
          </a:prstGeom>
          <a:solidFill>
            <a:srgbClr val="2313F5"/>
          </a:solidFill>
          <a:ln w="9528">
            <a:solidFill>
              <a:srgbClr val="0070C0"/>
            </a:solidFill>
            <a:prstDash val="solid"/>
          </a:ln>
        </p:spPr>
        <p:txBody>
          <a:bodyPr lIns="0" tIns="0" rIns="0" bIns="0"/>
          <a:lstStyle/>
          <a:p>
            <a:r>
              <a:rPr lang="de-DE" b="1" dirty="0" smtClean="0">
                <a:solidFill>
                  <a:schemeClr val="bg1"/>
                </a:solidFill>
              </a:rPr>
              <a:t>Planung des Einsatzes eines Datenbanksystems</a:t>
            </a:r>
            <a:endParaRPr lang="de-DE" dirty="0">
              <a:solidFill>
                <a:schemeClr val="bg1"/>
              </a:solidFill>
            </a:endParaRPr>
          </a:p>
        </p:txBody>
      </p:sp>
      <p:sp>
        <p:nvSpPr>
          <p:cNvPr id="6" name="Line 2"/>
          <p:cNvSpPr/>
          <p:nvPr/>
        </p:nvSpPr>
        <p:spPr>
          <a:xfrm>
            <a:off x="0" y="6381003"/>
            <a:ext cx="9144000" cy="35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2313F5"/>
            </a:solidFill>
            <a:prstDash val="solid"/>
            <a:round/>
          </a:ln>
        </p:spPr>
        <p:txBody>
          <a:bodyPr lIns="0" tIns="0" rIns="0" bIns="0"/>
          <a:lstStyle/>
          <a:p>
            <a:endParaRPr lang="de-D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2" cstate="print"/>
          <a:srcRect/>
          <a:stretch>
            <a:fillRect/>
          </a:stretch>
        </p:blipFill>
        <p:spPr bwMode="auto">
          <a:xfrm>
            <a:off x="1835696" y="908720"/>
            <a:ext cx="5245130" cy="3250503"/>
          </a:xfrm>
          <a:prstGeom prst="rect">
            <a:avLst/>
          </a:prstGeom>
          <a:noFill/>
          <a:ln w="9525">
            <a:noFill/>
            <a:miter lim="800000"/>
            <a:headEnd/>
            <a:tailEnd/>
          </a:ln>
        </p:spPr>
      </p:pic>
      <p:sp>
        <p:nvSpPr>
          <p:cNvPr id="5" name="Textfeld 4"/>
          <p:cNvSpPr txBox="1"/>
          <p:nvPr/>
        </p:nvSpPr>
        <p:spPr>
          <a:xfrm>
            <a:off x="0" y="980728"/>
            <a:ext cx="1246623" cy="307777"/>
          </a:xfrm>
          <a:prstGeom prst="rect">
            <a:avLst/>
          </a:prstGeom>
          <a:noFill/>
        </p:spPr>
        <p:txBody>
          <a:bodyPr wrap="none" rtlCol="0">
            <a:spAutoFit/>
          </a:bodyPr>
          <a:lstStyle/>
          <a:p>
            <a:r>
              <a:rPr lang="de-DE" sz="1400" b="1" dirty="0" smtClean="0">
                <a:solidFill>
                  <a:srgbClr val="FF0000"/>
                </a:solidFill>
              </a:rPr>
              <a:t>Antwort zu a):</a:t>
            </a:r>
            <a:endParaRPr lang="de-DE" sz="1400" b="1" dirty="0">
              <a:solidFill>
                <a:srgbClr val="FF0000"/>
              </a:solidFill>
            </a:endParaRPr>
          </a:p>
        </p:txBody>
      </p:sp>
      <p:sp>
        <p:nvSpPr>
          <p:cNvPr id="7" name="Textfeld 6"/>
          <p:cNvSpPr txBox="1"/>
          <p:nvPr/>
        </p:nvSpPr>
        <p:spPr>
          <a:xfrm>
            <a:off x="0" y="3933056"/>
            <a:ext cx="9144000" cy="2062103"/>
          </a:xfrm>
          <a:prstGeom prst="rect">
            <a:avLst/>
          </a:prstGeom>
          <a:noFill/>
        </p:spPr>
        <p:txBody>
          <a:bodyPr wrap="square" rtlCol="0">
            <a:spAutoFit/>
          </a:bodyPr>
          <a:lstStyle/>
          <a:p>
            <a:r>
              <a:rPr lang="de-DE" sz="1600" b="1" dirty="0" smtClean="0">
                <a:solidFill>
                  <a:srgbClr val="FF0000"/>
                </a:solidFill>
              </a:rPr>
              <a:t>Antwort zu b): </a:t>
            </a:r>
          </a:p>
          <a:p>
            <a:r>
              <a:rPr lang="de-DE" sz="1600" dirty="0" smtClean="0"/>
              <a:t>Lastenheft:  Das Lastenheft ist die vom Auftraggeber festgelegte Gesamtheit der Forderungen an die Lieferungen und Leistungen eines Auftragnehmers innerhalb Auftrages (nach DIN 66901). </a:t>
            </a:r>
          </a:p>
          <a:p>
            <a:endParaRPr lang="de-DE" sz="1600" dirty="0" smtClean="0"/>
          </a:p>
          <a:p>
            <a:r>
              <a:rPr lang="de-DE" sz="1600" b="1" dirty="0" smtClean="0">
                <a:solidFill>
                  <a:srgbClr val="FF0000"/>
                </a:solidFill>
              </a:rPr>
              <a:t>Pflichtenheft</a:t>
            </a:r>
            <a:r>
              <a:rPr lang="de-DE" sz="1600" dirty="0" smtClean="0"/>
              <a:t>: Das Pflichtenheft umfasst die vom Auftragnehmer erarbeiteten Realisierungsvorgaben aufgrund des vom Auftraggeber vorgegebenen Lastenhefts (nach DIN 66901). Die Anforderungen aus dem Lastenheft werden mit den Details der technischen Umsetzung ergänzt. Der Auftragnehmer kann sich das Pflichtenheft vom Auftraggeber bestätigen lassen, um dann mit der Umsetzung zu beginnen. </a:t>
            </a:r>
            <a:endParaRPr lang="de-DE" sz="1600" dirty="0"/>
          </a:p>
        </p:txBody>
      </p:sp>
      <p:sp>
        <p:nvSpPr>
          <p:cNvPr id="8" name="CustomShape 1"/>
          <p:cNvSpPr/>
          <p:nvPr/>
        </p:nvSpPr>
        <p:spPr>
          <a:xfrm>
            <a:off x="0" y="332640"/>
            <a:ext cx="9143643" cy="368996"/>
          </a:xfrm>
          <a:prstGeom prst="rect">
            <a:avLst/>
          </a:prstGeom>
          <a:solidFill>
            <a:srgbClr val="2313F5"/>
          </a:solidFill>
          <a:ln w="9528">
            <a:solidFill>
              <a:srgbClr val="0070C0"/>
            </a:solidFill>
            <a:prstDash val="solid"/>
          </a:ln>
        </p:spPr>
        <p:txBody>
          <a:bodyPr lIns="0" tIns="0" rIns="0" bIns="0"/>
          <a:lstStyle/>
          <a:p>
            <a:r>
              <a:rPr lang="de-DE" b="1" dirty="0" smtClean="0">
                <a:solidFill>
                  <a:schemeClr val="bg1"/>
                </a:solidFill>
              </a:rPr>
              <a:t>Planung eines Software für ein mittelständisches Unternehmen</a:t>
            </a:r>
            <a:endParaRPr lang="de-DE" dirty="0">
              <a:solidFill>
                <a:schemeClr val="bg1"/>
              </a:solidFill>
            </a:endParaRPr>
          </a:p>
        </p:txBody>
      </p:sp>
      <p:sp>
        <p:nvSpPr>
          <p:cNvPr id="9" name="Line 2"/>
          <p:cNvSpPr/>
          <p:nvPr/>
        </p:nvSpPr>
        <p:spPr>
          <a:xfrm>
            <a:off x="0" y="6381003"/>
            <a:ext cx="9144000" cy="35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2313F5"/>
            </a:solidFill>
            <a:prstDash val="solid"/>
            <a:round/>
          </a:ln>
        </p:spPr>
        <p:txBody>
          <a:bodyPr lIns="0" tIns="0" rIns="0" bIns="0"/>
          <a:lstStyle/>
          <a:p>
            <a:endParaRPr lang="de-D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0" y="692696"/>
            <a:ext cx="9144000" cy="3816429"/>
          </a:xfrm>
          <a:prstGeom prst="rect">
            <a:avLst/>
          </a:prstGeom>
          <a:noFill/>
        </p:spPr>
        <p:txBody>
          <a:bodyPr wrap="square" rtlCol="0">
            <a:spAutoFit/>
          </a:bodyPr>
          <a:lstStyle/>
          <a:p>
            <a:r>
              <a:rPr lang="de-DE" sz="1400" b="1" dirty="0" smtClean="0">
                <a:solidFill>
                  <a:srgbClr val="FF0000"/>
                </a:solidFill>
              </a:rPr>
              <a:t>Antwort zu c): </a:t>
            </a:r>
          </a:p>
          <a:p>
            <a:r>
              <a:rPr lang="de-DE" sz="1400" b="1" dirty="0" smtClean="0"/>
              <a:t>Strukturierte Analyse</a:t>
            </a:r>
            <a:r>
              <a:rPr lang="de-DE" sz="1400" dirty="0" smtClean="0"/>
              <a:t>: Die strukturierte Analyse wird zur formalen Beschreibung des zu entwickelnden Systems benutzt. In der Regel geht es dabei um Softwaresysteme, die auf der strukturierten Programmierung basieren. Ansonsten kommt eher die objektorientierte Analyse in Betracht. Als Werkzeuge der strukturierten Analyse kommen das Kontextdiagramm (Obersicht der Schnittstellen des Systems) oder auch das Datenflussdiagramm (Darstellung der Daten und deren Veränderung) in Betracht. Zur Darstellung von Algorithmen können Pseudo-Code, </a:t>
            </a:r>
            <a:r>
              <a:rPr lang="de-DE" sz="1400" dirty="0" err="1" smtClean="0"/>
              <a:t>Struktogramme</a:t>
            </a:r>
            <a:r>
              <a:rPr lang="de-DE" sz="1400" dirty="0" smtClean="0"/>
              <a:t> oder auch Programmablauf plane genutzt werden. </a:t>
            </a:r>
          </a:p>
          <a:p>
            <a:endParaRPr lang="de-DE" sz="1400" dirty="0" smtClean="0"/>
          </a:p>
          <a:p>
            <a:r>
              <a:rPr lang="de-DE" sz="1400" b="1" dirty="0" smtClean="0"/>
              <a:t>Objektorientierte Analyse</a:t>
            </a:r>
            <a:r>
              <a:rPr lang="de-DE" sz="1400" dirty="0" smtClean="0"/>
              <a:t>: Die objektorientierte Analyse betrachtet das zu entwickelnde System aus der objektorientierten Sichtweise. Als Werkzeuge sind alle Diagramme der UML zu nutzen. Dabei helfen die statischen Diagramme der UML (wie das Klassendiagramm) für die Darstellung der Klassen des Systems und deren Beziehungen untereinander und die dynamischen Diagramme (wie das Sequenzdiagramm) helfen bei der Darstellung der Kommunikation der Objekte untereinander (Botschaften). </a:t>
            </a:r>
          </a:p>
          <a:p>
            <a:endParaRPr lang="de-DE" sz="1400" dirty="0" smtClean="0"/>
          </a:p>
          <a:p>
            <a:r>
              <a:rPr lang="de-DE" sz="1400" b="1" dirty="0" smtClean="0">
                <a:solidFill>
                  <a:srgbClr val="FF0000"/>
                </a:solidFill>
              </a:rPr>
              <a:t>Antwort zu d): </a:t>
            </a:r>
          </a:p>
          <a:p>
            <a:endParaRPr lang="de-DE" sz="1400" dirty="0" smtClean="0"/>
          </a:p>
          <a:p>
            <a:endParaRPr lang="de-DE" dirty="0"/>
          </a:p>
        </p:txBody>
      </p:sp>
      <p:graphicFrame>
        <p:nvGraphicFramePr>
          <p:cNvPr id="5" name="Tabelle 4"/>
          <p:cNvGraphicFramePr>
            <a:graphicFrameLocks noGrp="1"/>
          </p:cNvGraphicFramePr>
          <p:nvPr/>
        </p:nvGraphicFramePr>
        <p:xfrm>
          <a:off x="539552" y="3933056"/>
          <a:ext cx="7560840" cy="1363980"/>
        </p:xfrm>
        <a:graphic>
          <a:graphicData uri="http://schemas.openxmlformats.org/drawingml/2006/table">
            <a:tbl>
              <a:tblPr/>
              <a:tblGrid>
                <a:gridCol w="3024336">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tblGrid>
              <a:tr h="340995">
                <a:tc>
                  <a:txBody>
                    <a:bodyPr/>
                    <a:lstStyle/>
                    <a:p>
                      <a:pPr marL="457200">
                        <a:lnSpc>
                          <a:spcPct val="115000"/>
                        </a:lnSpc>
                        <a:spcAft>
                          <a:spcPts val="0"/>
                        </a:spcAft>
                      </a:pPr>
                      <a:r>
                        <a:rPr lang="en-CA" sz="1100" b="1" dirty="0" err="1">
                          <a:latin typeface="Calibri"/>
                          <a:ea typeface="Calibri"/>
                          <a:cs typeface="Arial"/>
                        </a:rPr>
                        <a:t>Paradigma</a:t>
                      </a:r>
                      <a:endParaRPr lang="de-DE"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CA" sz="1100" b="1">
                          <a:latin typeface="Calibri"/>
                          <a:ea typeface="Calibri"/>
                          <a:cs typeface="Arial"/>
                        </a:rPr>
                        <a:t>Programmiersprache</a:t>
                      </a:r>
                      <a:endParaRPr lang="de-DE"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0995">
                <a:tc>
                  <a:txBody>
                    <a:bodyPr/>
                    <a:lstStyle/>
                    <a:p>
                      <a:pPr marL="457200">
                        <a:lnSpc>
                          <a:spcPct val="115000"/>
                        </a:lnSpc>
                        <a:spcAft>
                          <a:spcPts val="0"/>
                        </a:spcAft>
                      </a:pPr>
                      <a:r>
                        <a:rPr lang="en-CA" sz="1100" dirty="0" err="1">
                          <a:latin typeface="Calibri"/>
                          <a:ea typeface="Calibri"/>
                          <a:cs typeface="Arial"/>
                        </a:rPr>
                        <a:t>Strukturierte</a:t>
                      </a:r>
                      <a:r>
                        <a:rPr lang="en-CA" sz="1100" dirty="0">
                          <a:latin typeface="Calibri"/>
                          <a:ea typeface="Calibri"/>
                          <a:cs typeface="Arial"/>
                        </a:rPr>
                        <a:t> </a:t>
                      </a:r>
                      <a:r>
                        <a:rPr lang="en-CA" sz="1100" dirty="0" err="1">
                          <a:latin typeface="Calibri"/>
                          <a:ea typeface="Calibri"/>
                          <a:cs typeface="Arial"/>
                        </a:rPr>
                        <a:t>Programmierung</a:t>
                      </a:r>
                      <a:endParaRPr lang="de-DE"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CA" sz="1100" dirty="0" smtClean="0">
                          <a:latin typeface="Calibri"/>
                          <a:ea typeface="Calibri"/>
                          <a:cs typeface="Arial"/>
                        </a:rPr>
                        <a:t>[C++], [PHP], Cobol, C, Fortran, [Perl], Pascal, [Basic], </a:t>
                      </a:r>
                      <a:r>
                        <a:rPr lang="en-CA" sz="1100" dirty="0" err="1" smtClean="0">
                          <a:latin typeface="Calibri"/>
                          <a:ea typeface="Calibri"/>
                          <a:cs typeface="Arial"/>
                        </a:rPr>
                        <a:t>Algol</a:t>
                      </a:r>
                      <a:endParaRPr lang="en-CA"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0995">
                <a:tc>
                  <a:txBody>
                    <a:bodyPr/>
                    <a:lstStyle/>
                    <a:p>
                      <a:pPr marL="457200">
                        <a:lnSpc>
                          <a:spcPct val="115000"/>
                        </a:lnSpc>
                        <a:spcAft>
                          <a:spcPts val="0"/>
                        </a:spcAft>
                      </a:pPr>
                      <a:r>
                        <a:rPr lang="en-CA" sz="1100" dirty="0" err="1">
                          <a:latin typeface="Calibri"/>
                          <a:ea typeface="Calibri"/>
                          <a:cs typeface="Arial"/>
                        </a:rPr>
                        <a:t>Objektorientierte</a:t>
                      </a:r>
                      <a:r>
                        <a:rPr lang="en-CA" sz="1100" dirty="0">
                          <a:latin typeface="Calibri"/>
                          <a:ea typeface="Calibri"/>
                          <a:cs typeface="Arial"/>
                        </a:rPr>
                        <a:t> </a:t>
                      </a:r>
                      <a:r>
                        <a:rPr lang="en-CA" sz="1100" dirty="0" err="1">
                          <a:latin typeface="Calibri"/>
                          <a:ea typeface="Calibri"/>
                          <a:cs typeface="Arial"/>
                        </a:rPr>
                        <a:t>Programmierung</a:t>
                      </a:r>
                      <a:endParaRPr lang="de-DE"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CA" sz="1100" dirty="0" smtClean="0">
                          <a:latin typeface="Calibri"/>
                          <a:ea typeface="Calibri"/>
                          <a:cs typeface="Arial"/>
                        </a:rPr>
                        <a:t>C++, PGP, Perl, Ruby, Python, Java, Delphi, Basic, Objective-C, C#</a:t>
                      </a:r>
                      <a:endParaRPr lang="en-CA"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0995">
                <a:tc>
                  <a:txBody>
                    <a:bodyPr/>
                    <a:lstStyle/>
                    <a:p>
                      <a:pPr marL="457200">
                        <a:lnSpc>
                          <a:spcPct val="115000"/>
                        </a:lnSpc>
                        <a:spcAft>
                          <a:spcPts val="0"/>
                        </a:spcAft>
                      </a:pPr>
                      <a:r>
                        <a:rPr lang="en-CA" sz="1100">
                          <a:latin typeface="Calibri"/>
                          <a:ea typeface="Calibri"/>
                          <a:cs typeface="Arial"/>
                        </a:rPr>
                        <a:t>Funktionale Programmierun</a:t>
                      </a:r>
                      <a:endParaRPr lang="de-DE"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CA" sz="1100" dirty="0" smtClean="0">
                          <a:latin typeface="Calibri"/>
                          <a:ea typeface="Calibri"/>
                          <a:cs typeface="Arial"/>
                        </a:rPr>
                        <a:t>Haskell, [Python], F#, [</a:t>
                      </a:r>
                      <a:r>
                        <a:rPr lang="en-CA" sz="1100" dirty="0" err="1" smtClean="0">
                          <a:latin typeface="Calibri"/>
                          <a:ea typeface="Calibri"/>
                          <a:cs typeface="Arial"/>
                        </a:rPr>
                        <a:t>Algol</a:t>
                      </a:r>
                      <a:r>
                        <a:rPr lang="en-CA" sz="1100" dirty="0" smtClean="0">
                          <a:latin typeface="Calibri"/>
                          <a:ea typeface="Calibri"/>
                          <a:cs typeface="Arial"/>
                        </a:rPr>
                        <a:t>], XSLT</a:t>
                      </a:r>
                      <a:endParaRPr lang="en-CA"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Rechteck 5"/>
          <p:cNvSpPr/>
          <p:nvPr/>
        </p:nvSpPr>
        <p:spPr>
          <a:xfrm>
            <a:off x="0" y="5301208"/>
            <a:ext cx="9144000" cy="584775"/>
          </a:xfrm>
          <a:prstGeom prst="rect">
            <a:avLst/>
          </a:prstGeom>
        </p:spPr>
        <p:txBody>
          <a:bodyPr wrap="square">
            <a:spAutoFit/>
          </a:bodyPr>
          <a:lstStyle/>
          <a:p>
            <a:r>
              <a:rPr lang="de-DE" sz="1400" dirty="0" smtClean="0">
                <a:solidFill>
                  <a:srgbClr val="FF0000"/>
                </a:solidFill>
              </a:rPr>
              <a:t>Einige Programmiersprache können mehreren Paradigmen zugeordnet werden. Zusätzliche Zuordnungen sind In Klammern angegeben</a:t>
            </a:r>
            <a:r>
              <a:rPr lang="de-DE" dirty="0" smtClean="0"/>
              <a:t>.</a:t>
            </a:r>
            <a:endParaRPr lang="de-DE" dirty="0"/>
          </a:p>
        </p:txBody>
      </p:sp>
      <p:sp>
        <p:nvSpPr>
          <p:cNvPr id="8" name="CustomShape 1"/>
          <p:cNvSpPr/>
          <p:nvPr/>
        </p:nvSpPr>
        <p:spPr>
          <a:xfrm>
            <a:off x="0" y="332640"/>
            <a:ext cx="9143643" cy="368996"/>
          </a:xfrm>
          <a:prstGeom prst="rect">
            <a:avLst/>
          </a:prstGeom>
          <a:solidFill>
            <a:srgbClr val="2313F5"/>
          </a:solidFill>
          <a:ln w="9528">
            <a:solidFill>
              <a:srgbClr val="0070C0"/>
            </a:solidFill>
            <a:prstDash val="solid"/>
          </a:ln>
        </p:spPr>
        <p:txBody>
          <a:bodyPr lIns="0" tIns="0" rIns="0" bIns="0"/>
          <a:lstStyle/>
          <a:p>
            <a:r>
              <a:rPr lang="de-DE" b="1" dirty="0" smtClean="0">
                <a:solidFill>
                  <a:schemeClr val="bg1"/>
                </a:solidFill>
              </a:rPr>
              <a:t>Planung eines Software für ein mittelständisches Unternehmen</a:t>
            </a:r>
            <a:endParaRPr lang="de-DE" dirty="0">
              <a:solidFill>
                <a:schemeClr val="bg1"/>
              </a:solidFill>
            </a:endParaRPr>
          </a:p>
        </p:txBody>
      </p:sp>
      <p:sp>
        <p:nvSpPr>
          <p:cNvPr id="9" name="Line 2"/>
          <p:cNvSpPr/>
          <p:nvPr/>
        </p:nvSpPr>
        <p:spPr>
          <a:xfrm>
            <a:off x="0" y="6381003"/>
            <a:ext cx="9144000" cy="35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2313F5"/>
            </a:solidFill>
            <a:prstDash val="solid"/>
            <a:round/>
          </a:ln>
        </p:spPr>
        <p:txBody>
          <a:bodyPr lIns="0" tIns="0" rIns="0" bIns="0"/>
          <a:lstStyle/>
          <a:p>
            <a:endParaRPr lang="de-D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2" cstate="print"/>
          <a:srcRect/>
          <a:stretch>
            <a:fillRect/>
          </a:stretch>
        </p:blipFill>
        <p:spPr bwMode="auto">
          <a:xfrm>
            <a:off x="1187624" y="1700808"/>
            <a:ext cx="6521996" cy="4411588"/>
          </a:xfrm>
          <a:prstGeom prst="rect">
            <a:avLst/>
          </a:prstGeom>
          <a:noFill/>
          <a:ln w="9525">
            <a:noFill/>
            <a:miter lim="800000"/>
            <a:headEnd/>
            <a:tailEnd/>
          </a:ln>
        </p:spPr>
      </p:pic>
      <p:sp>
        <p:nvSpPr>
          <p:cNvPr id="5" name="Textfeld 4"/>
          <p:cNvSpPr txBox="1"/>
          <p:nvPr/>
        </p:nvSpPr>
        <p:spPr>
          <a:xfrm>
            <a:off x="251520" y="1124744"/>
            <a:ext cx="1196931" cy="307777"/>
          </a:xfrm>
          <a:prstGeom prst="rect">
            <a:avLst/>
          </a:prstGeom>
          <a:noFill/>
        </p:spPr>
        <p:txBody>
          <a:bodyPr wrap="none" rtlCol="0">
            <a:spAutoFit/>
          </a:bodyPr>
          <a:lstStyle/>
          <a:p>
            <a:r>
              <a:rPr lang="de-DE" sz="1400" b="1" dirty="0" smtClean="0">
                <a:solidFill>
                  <a:srgbClr val="FF0000"/>
                </a:solidFill>
              </a:rPr>
              <a:t>Antwort zu e</a:t>
            </a:r>
            <a:r>
              <a:rPr lang="de-DE" sz="1400" dirty="0" smtClean="0">
                <a:solidFill>
                  <a:srgbClr val="FF0000"/>
                </a:solidFill>
              </a:rPr>
              <a:t>)</a:t>
            </a:r>
            <a:endParaRPr lang="de-DE" sz="1400" dirty="0">
              <a:solidFill>
                <a:srgbClr val="FF0000"/>
              </a:solidFill>
            </a:endParaRPr>
          </a:p>
        </p:txBody>
      </p:sp>
      <p:sp>
        <p:nvSpPr>
          <p:cNvPr id="7" name="CustomShape 1"/>
          <p:cNvSpPr/>
          <p:nvPr/>
        </p:nvSpPr>
        <p:spPr>
          <a:xfrm>
            <a:off x="0" y="332640"/>
            <a:ext cx="9143643" cy="368996"/>
          </a:xfrm>
          <a:prstGeom prst="rect">
            <a:avLst/>
          </a:prstGeom>
          <a:solidFill>
            <a:srgbClr val="2313F5"/>
          </a:solidFill>
          <a:ln w="9528">
            <a:solidFill>
              <a:srgbClr val="0070C0"/>
            </a:solidFill>
            <a:prstDash val="solid"/>
          </a:ln>
        </p:spPr>
        <p:txBody>
          <a:bodyPr lIns="0" tIns="0" rIns="0" bIns="0"/>
          <a:lstStyle/>
          <a:p>
            <a:r>
              <a:rPr lang="de-DE" b="1" dirty="0" smtClean="0">
                <a:solidFill>
                  <a:schemeClr val="bg1"/>
                </a:solidFill>
              </a:rPr>
              <a:t>Planung eines Software für ein mittelständisches Unternehmen</a:t>
            </a:r>
            <a:endParaRPr lang="de-DE" dirty="0">
              <a:solidFill>
                <a:schemeClr val="bg1"/>
              </a:solidFill>
            </a:endParaRPr>
          </a:p>
        </p:txBody>
      </p:sp>
      <p:sp>
        <p:nvSpPr>
          <p:cNvPr id="8" name="Line 2"/>
          <p:cNvSpPr/>
          <p:nvPr/>
        </p:nvSpPr>
        <p:spPr>
          <a:xfrm>
            <a:off x="0" y="6381003"/>
            <a:ext cx="9144000" cy="35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2313F5"/>
            </a:solidFill>
            <a:prstDash val="solid"/>
            <a:round/>
          </a:ln>
        </p:spPr>
        <p:txBody>
          <a:bodyPr lIns="0" tIns="0" rIns="0" bIns="0"/>
          <a:lstStyle/>
          <a:p>
            <a:endParaRPr lang="de-D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79512" y="1268760"/>
            <a:ext cx="8964488" cy="2523768"/>
          </a:xfrm>
          <a:prstGeom prst="rect">
            <a:avLst/>
          </a:prstGeom>
          <a:noFill/>
        </p:spPr>
        <p:txBody>
          <a:bodyPr wrap="square" rtlCol="0">
            <a:spAutoFit/>
          </a:bodyPr>
          <a:lstStyle/>
          <a:p>
            <a:pPr lvl="0" fontAlgn="base"/>
            <a:endParaRPr lang="de-DE" sz="1400" dirty="0" smtClean="0"/>
          </a:p>
          <a:p>
            <a:pPr lvl="0" fontAlgn="base"/>
            <a:r>
              <a:rPr lang="de-DE" sz="1400" b="1" dirty="0" smtClean="0">
                <a:solidFill>
                  <a:srgbClr val="FF0000"/>
                </a:solidFill>
              </a:rPr>
              <a:t>Antwort zu a)</a:t>
            </a:r>
          </a:p>
          <a:p>
            <a:pPr lvl="0" fontAlgn="base"/>
            <a:endParaRPr lang="de-DE" sz="1400" b="1" dirty="0" smtClean="0">
              <a:solidFill>
                <a:srgbClr val="FF0000"/>
              </a:solidFill>
            </a:endParaRPr>
          </a:p>
          <a:p>
            <a:pPr lvl="0" fontAlgn="base">
              <a:buFont typeface="Wingdings" pitchFamily="2" charset="2"/>
              <a:buChar char="§"/>
            </a:pPr>
            <a:r>
              <a:rPr lang="de-DE" sz="1400" dirty="0" smtClean="0"/>
              <a:t>Ein Proxy-Server dient als Vermittler zwischen Internet und den Rechnern im LAN. </a:t>
            </a:r>
            <a:r>
              <a:rPr lang="de-DE" sz="1400" dirty="0" smtClean="0">
                <a:solidFill>
                  <a:srgbClr val="FF0000"/>
                </a:solidFill>
              </a:rPr>
              <a:t>X</a:t>
            </a:r>
          </a:p>
          <a:p>
            <a:pPr lvl="0" fontAlgn="base">
              <a:buFont typeface="Wingdings" pitchFamily="2" charset="2"/>
              <a:buChar char="§"/>
            </a:pPr>
            <a:r>
              <a:rPr lang="de-DE" sz="1400" dirty="0" smtClean="0"/>
              <a:t>Ein Proxy-Server leitet die IP-Adresse des anfragenden Rechners weiter an den angefragten Server im Internet. </a:t>
            </a:r>
          </a:p>
          <a:p>
            <a:pPr lvl="0" fontAlgn="base">
              <a:buFont typeface="Wingdings" pitchFamily="2" charset="2"/>
              <a:buChar char="§"/>
            </a:pPr>
            <a:r>
              <a:rPr lang="de-DE" sz="1400" dirty="0" smtClean="0"/>
              <a:t>Ein Proxy-Server kann den Zugriff durch Caching von Inhalten beschleunigen. </a:t>
            </a:r>
            <a:r>
              <a:rPr lang="de-DE" sz="1400" dirty="0" smtClean="0">
                <a:solidFill>
                  <a:srgbClr val="FF0000"/>
                </a:solidFill>
              </a:rPr>
              <a:t>X</a:t>
            </a:r>
            <a:endParaRPr lang="de-DE" sz="1400" dirty="0" smtClean="0"/>
          </a:p>
          <a:p>
            <a:pPr lvl="0" fontAlgn="base">
              <a:buFont typeface="Wingdings" pitchFamily="2" charset="2"/>
              <a:buChar char="§"/>
            </a:pPr>
            <a:r>
              <a:rPr lang="de-DE" sz="1400" dirty="0" smtClean="0"/>
              <a:t>Ein Proxy-Server arbeitet auf der OSI-Schicht 2. </a:t>
            </a:r>
          </a:p>
          <a:p>
            <a:pPr lvl="0" fontAlgn="base">
              <a:buFont typeface="Wingdings" pitchFamily="2" charset="2"/>
              <a:buChar char="§"/>
            </a:pPr>
            <a:r>
              <a:rPr lang="de-DE" sz="1400" dirty="0" smtClean="0"/>
              <a:t>Ein Proxy-Server kann über alle ein- und ausgehenden Verbindungen Protokolle führen.</a:t>
            </a:r>
            <a:r>
              <a:rPr lang="de-DE" sz="1400" dirty="0" smtClean="0">
                <a:solidFill>
                  <a:srgbClr val="FF0000"/>
                </a:solidFill>
              </a:rPr>
              <a:t> X</a:t>
            </a:r>
            <a:r>
              <a:rPr lang="de-DE" sz="1400" dirty="0" smtClean="0"/>
              <a:t> </a:t>
            </a:r>
          </a:p>
          <a:p>
            <a:pPr lvl="0" fontAlgn="base">
              <a:buFont typeface="Wingdings" pitchFamily="2" charset="2"/>
              <a:buChar char="§"/>
            </a:pPr>
            <a:r>
              <a:rPr lang="de-DE" sz="1400" dirty="0" smtClean="0"/>
              <a:t>Ein Proxy-Server kann Inhalte analysieren und gegebenenfalls sperren. </a:t>
            </a:r>
            <a:r>
              <a:rPr lang="de-DE" sz="1400" dirty="0" smtClean="0">
                <a:solidFill>
                  <a:srgbClr val="FF0000"/>
                </a:solidFill>
              </a:rPr>
              <a:t>X</a:t>
            </a:r>
            <a:endParaRPr lang="de-DE" sz="1400" dirty="0" smtClean="0"/>
          </a:p>
          <a:p>
            <a:pPr lvl="0" fontAlgn="base">
              <a:buFont typeface="Wingdings" pitchFamily="2" charset="2"/>
              <a:buChar char="§"/>
            </a:pPr>
            <a:r>
              <a:rPr lang="de-DE" sz="1400" dirty="0" smtClean="0"/>
              <a:t>Mit einem Proxy-Server ist das LAN sicher vor Angriffen aus dem Internet. </a:t>
            </a:r>
          </a:p>
          <a:p>
            <a:endParaRPr lang="de-DE" dirty="0"/>
          </a:p>
        </p:txBody>
      </p:sp>
      <p:sp>
        <p:nvSpPr>
          <p:cNvPr id="7" name="Rechteck 6"/>
          <p:cNvSpPr/>
          <p:nvPr/>
        </p:nvSpPr>
        <p:spPr>
          <a:xfrm>
            <a:off x="251520" y="3717032"/>
            <a:ext cx="1204945" cy="307777"/>
          </a:xfrm>
          <a:prstGeom prst="rect">
            <a:avLst/>
          </a:prstGeom>
        </p:spPr>
        <p:txBody>
          <a:bodyPr wrap="none">
            <a:spAutoFit/>
          </a:bodyPr>
          <a:lstStyle/>
          <a:p>
            <a:pPr lvl="0" fontAlgn="base"/>
            <a:r>
              <a:rPr lang="de-DE" sz="1400" b="1" dirty="0" smtClean="0">
                <a:solidFill>
                  <a:srgbClr val="FF0000"/>
                </a:solidFill>
              </a:rPr>
              <a:t>Antwort zu b)</a:t>
            </a:r>
          </a:p>
        </p:txBody>
      </p:sp>
      <p:graphicFrame>
        <p:nvGraphicFramePr>
          <p:cNvPr id="8" name="Tabelle 7"/>
          <p:cNvGraphicFramePr>
            <a:graphicFrameLocks noGrp="1"/>
          </p:cNvGraphicFramePr>
          <p:nvPr>
            <p:extLst>
              <p:ext uri="{D42A27DB-BD31-4B8C-83A1-F6EECF244321}">
                <p14:modId xmlns:p14="http://schemas.microsoft.com/office/powerpoint/2010/main" val="4066465015"/>
              </p:ext>
            </p:extLst>
          </p:nvPr>
        </p:nvGraphicFramePr>
        <p:xfrm>
          <a:off x="971600" y="4365104"/>
          <a:ext cx="7200800" cy="1209736"/>
        </p:xfrm>
        <a:graphic>
          <a:graphicData uri="http://schemas.openxmlformats.org/drawingml/2006/table">
            <a:tbl>
              <a:tblPr/>
              <a:tblGrid>
                <a:gridCol w="1800200">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1800200">
                  <a:extLst>
                    <a:ext uri="{9D8B030D-6E8A-4147-A177-3AD203B41FA5}">
                      <a16:colId xmlns:a16="http://schemas.microsoft.com/office/drawing/2014/main" val="20003"/>
                    </a:ext>
                  </a:extLst>
                </a:gridCol>
              </a:tblGrid>
              <a:tr h="288032">
                <a:tc>
                  <a:txBody>
                    <a:bodyPr/>
                    <a:lstStyle/>
                    <a:p>
                      <a:pPr>
                        <a:lnSpc>
                          <a:spcPct val="115000"/>
                        </a:lnSpc>
                        <a:spcAft>
                          <a:spcPts val="0"/>
                        </a:spcAft>
                      </a:pPr>
                      <a:r>
                        <a:rPr lang="de-DE" sz="1100" b="1" dirty="0">
                          <a:latin typeface="Calibri"/>
                          <a:ea typeface="Calibri"/>
                          <a:cs typeface="Arial"/>
                        </a:rPr>
                        <a:t>Interne IP</a:t>
                      </a:r>
                      <a:endParaRPr lang="de-DE"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100" b="1">
                          <a:latin typeface="Calibri"/>
                          <a:ea typeface="Calibri"/>
                          <a:cs typeface="Arial"/>
                        </a:rPr>
                        <a:t> Interner Port</a:t>
                      </a:r>
                      <a:endParaRPr lang="de-DE"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100" b="1">
                          <a:latin typeface="Calibri"/>
                          <a:ea typeface="Calibri"/>
                          <a:cs typeface="Arial"/>
                        </a:rPr>
                        <a:t>Externe IP</a:t>
                      </a:r>
                      <a:endParaRPr lang="de-DE"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100" b="1">
                          <a:latin typeface="Calibri"/>
                          <a:ea typeface="Calibri"/>
                          <a:cs typeface="Arial"/>
                        </a:rPr>
                        <a:t>Externer Port</a:t>
                      </a:r>
                      <a:endParaRPr lang="de-DE"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0426">
                <a:tc>
                  <a:txBody>
                    <a:bodyPr/>
                    <a:lstStyle/>
                    <a:p>
                      <a:pPr>
                        <a:lnSpc>
                          <a:spcPct val="115000"/>
                        </a:lnSpc>
                        <a:spcAft>
                          <a:spcPts val="0"/>
                        </a:spcAft>
                      </a:pPr>
                      <a:r>
                        <a:rPr lang="de-DE" sz="1100" dirty="0" smtClean="0">
                          <a:latin typeface="Calibri"/>
                          <a:ea typeface="Calibri"/>
                          <a:cs typeface="Arial"/>
                        </a:rPr>
                        <a:t>192.168.0.10</a:t>
                      </a:r>
                      <a:endParaRPr lang="de-DE"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100" dirty="0" smtClean="0">
                          <a:latin typeface="Calibri"/>
                          <a:ea typeface="Calibri"/>
                          <a:cs typeface="Arial"/>
                        </a:rPr>
                        <a:t>1022</a:t>
                      </a:r>
                      <a:endParaRPr lang="de-DE"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100" dirty="0" smtClean="0">
                          <a:latin typeface="Calibri"/>
                          <a:ea typeface="Calibri"/>
                          <a:cs typeface="Arial"/>
                        </a:rPr>
                        <a:t>220.0.0.1</a:t>
                      </a:r>
                      <a:endParaRPr lang="de-DE"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100" dirty="0" smtClean="0">
                          <a:latin typeface="Calibri"/>
                          <a:ea typeface="Calibri"/>
                          <a:cs typeface="Arial"/>
                        </a:rPr>
                        <a:t>600</a:t>
                      </a:r>
                      <a:endParaRPr lang="de-DE"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042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de-DE" sz="1100" dirty="0" smtClean="0">
                          <a:latin typeface="+mn-lt"/>
                          <a:ea typeface="Calibri"/>
                          <a:cs typeface="Arial"/>
                        </a:rPr>
                        <a:t>192.168.0.1</a:t>
                      </a:r>
                      <a:r>
                        <a:rPr lang="ar-JO" sz="1100" dirty="0" smtClean="0">
                          <a:latin typeface="+mn-lt"/>
                          <a:ea typeface="Calibri"/>
                          <a:cs typeface="Arial"/>
                        </a:rPr>
                        <a:t>1</a:t>
                      </a:r>
                      <a:endParaRPr lang="de-DE" sz="1100" dirty="0" smtClean="0">
                        <a:latin typeface="+mn-lt"/>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100" dirty="0" smtClean="0">
                          <a:latin typeface="Calibri"/>
                          <a:ea typeface="Calibri"/>
                          <a:cs typeface="Arial"/>
                        </a:rPr>
                        <a:t>1026</a:t>
                      </a:r>
                      <a:endParaRPr lang="de-DE"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de-DE" sz="1100" dirty="0" smtClean="0">
                          <a:latin typeface="+mn-lt"/>
                          <a:ea typeface="Calibri"/>
                          <a:cs typeface="Arial"/>
                        </a:rPr>
                        <a:t>220.0.0.1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100" dirty="0" smtClean="0">
                          <a:latin typeface="Calibri"/>
                          <a:ea typeface="Calibri"/>
                          <a:cs typeface="Arial"/>
                        </a:rPr>
                        <a:t>6001</a:t>
                      </a:r>
                      <a:endParaRPr lang="de-DE"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042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de-DE" sz="1100" dirty="0" smtClean="0">
                          <a:latin typeface="+mn-lt"/>
                          <a:ea typeface="Calibri"/>
                          <a:cs typeface="Arial"/>
                        </a:rPr>
                        <a:t>192.168.0.1</a:t>
                      </a:r>
                      <a:r>
                        <a:rPr lang="ar-JO" sz="1100" dirty="0" smtClean="0">
                          <a:latin typeface="+mn-lt"/>
                          <a:ea typeface="Calibri"/>
                          <a:cs typeface="Arial"/>
                        </a:rPr>
                        <a:t>2</a:t>
                      </a:r>
                      <a:endParaRPr lang="de-DE" sz="1100" dirty="0" smtClean="0">
                        <a:latin typeface="+mn-lt"/>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100" dirty="0" smtClean="0">
                          <a:latin typeface="Calibri"/>
                          <a:ea typeface="Calibri"/>
                          <a:cs typeface="Arial"/>
                        </a:rPr>
                        <a:t>1030</a:t>
                      </a:r>
                      <a:endParaRPr lang="de-DE"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de-DE" sz="1100" dirty="0" smtClean="0">
                          <a:latin typeface="+mn-lt"/>
                          <a:ea typeface="Calibri"/>
                          <a:cs typeface="Arial"/>
                        </a:rPr>
                        <a:t>220.0.0.1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100" dirty="0" smtClean="0">
                          <a:latin typeface="Calibri"/>
                          <a:ea typeface="Calibri"/>
                          <a:cs typeface="Arial"/>
                        </a:rPr>
                        <a:t>6002</a:t>
                      </a:r>
                      <a:endParaRPr lang="de-DE"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042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de-DE" sz="1100" dirty="0" smtClean="0">
                          <a:latin typeface="+mn-lt"/>
                          <a:ea typeface="Calibri"/>
                          <a:cs typeface="Arial"/>
                        </a:rPr>
                        <a:t>192.168.0.1</a:t>
                      </a:r>
                      <a:r>
                        <a:rPr lang="ar-JO" sz="1100" dirty="0" smtClean="0">
                          <a:latin typeface="+mn-lt"/>
                          <a:ea typeface="Calibri"/>
                          <a:cs typeface="Arial"/>
                        </a:rPr>
                        <a:t>3</a:t>
                      </a:r>
                      <a:endParaRPr lang="de-DE" sz="1100" dirty="0" smtClean="0">
                        <a:latin typeface="+mn-lt"/>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100" dirty="0" smtClean="0">
                          <a:latin typeface="Calibri"/>
                          <a:ea typeface="Calibri"/>
                          <a:cs typeface="Arial"/>
                        </a:rPr>
                        <a:t>1044</a:t>
                      </a:r>
                      <a:endParaRPr lang="de-DE"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de-DE" sz="1100" dirty="0" smtClean="0">
                          <a:latin typeface="+mn-lt"/>
                          <a:ea typeface="Calibri"/>
                          <a:cs typeface="Arial"/>
                        </a:rPr>
                        <a:t>220.0.0.1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de-DE" sz="1100" dirty="0" smtClean="0">
                          <a:latin typeface="Calibri"/>
                          <a:ea typeface="Calibri"/>
                          <a:cs typeface="Arial"/>
                        </a:rPr>
                        <a:t>6003</a:t>
                      </a:r>
                      <a:endParaRPr lang="de-DE"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 name="CustomShape 1"/>
          <p:cNvSpPr/>
          <p:nvPr/>
        </p:nvSpPr>
        <p:spPr>
          <a:xfrm>
            <a:off x="0" y="332640"/>
            <a:ext cx="9143643" cy="368996"/>
          </a:xfrm>
          <a:prstGeom prst="rect">
            <a:avLst/>
          </a:prstGeom>
          <a:solidFill>
            <a:srgbClr val="2313F5"/>
          </a:solidFill>
          <a:ln w="9528">
            <a:solidFill>
              <a:srgbClr val="0070C0"/>
            </a:solidFill>
            <a:prstDash val="solid"/>
          </a:ln>
        </p:spPr>
        <p:txBody>
          <a:bodyPr lIns="0" tIns="0" rIns="0" bIns="0"/>
          <a:lstStyle/>
          <a:p>
            <a:r>
              <a:rPr lang="de-DE" b="1" dirty="0" smtClean="0">
                <a:solidFill>
                  <a:schemeClr val="bg1"/>
                </a:solidFill>
              </a:rPr>
              <a:t>Einbinden und Konfigurieren von Diensten im Netzwerk</a:t>
            </a:r>
            <a:endParaRPr lang="de-DE" dirty="0">
              <a:solidFill>
                <a:schemeClr val="bg1"/>
              </a:solidFill>
            </a:endParaRPr>
          </a:p>
        </p:txBody>
      </p:sp>
      <p:sp>
        <p:nvSpPr>
          <p:cNvPr id="11" name="Line 2"/>
          <p:cNvSpPr/>
          <p:nvPr/>
        </p:nvSpPr>
        <p:spPr>
          <a:xfrm>
            <a:off x="0" y="6381003"/>
            <a:ext cx="9144000" cy="35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2313F5"/>
            </a:solidFill>
            <a:prstDash val="solid"/>
            <a:round/>
          </a:ln>
        </p:spPr>
        <p:txBody>
          <a:bodyPr lIns="0" tIns="0" rIns="0" bIns="0"/>
          <a:lstStyle/>
          <a:p>
            <a:endParaRPr lang="de-D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0" y="764704"/>
            <a:ext cx="9144000" cy="3323987"/>
          </a:xfrm>
          <a:prstGeom prst="rect">
            <a:avLst/>
          </a:prstGeom>
          <a:noFill/>
        </p:spPr>
        <p:txBody>
          <a:bodyPr wrap="square" rtlCol="0">
            <a:spAutoFit/>
          </a:bodyPr>
          <a:lstStyle/>
          <a:p>
            <a:r>
              <a:rPr lang="de-DE" sz="1400" b="1" dirty="0" smtClean="0">
                <a:solidFill>
                  <a:srgbClr val="FF0000"/>
                </a:solidFill>
              </a:rPr>
              <a:t>Antwort zu c): </a:t>
            </a:r>
          </a:p>
          <a:p>
            <a:r>
              <a:rPr lang="de-DE" sz="1400" b="1" dirty="0" smtClean="0"/>
              <a:t>Was ist die Funktionsweise von DNS? </a:t>
            </a:r>
          </a:p>
          <a:p>
            <a:r>
              <a:rPr lang="de-DE" sz="1400" dirty="0" smtClean="0"/>
              <a:t>Der Domain Name System ist ein Dienst, der einen Namen in die entsprechende IP-Adresse auflöst. Ohne diesen Dienst würde das „Surfen" im Internet enorm schwierig, da nur IP-Adressen eingegeben werden könnten. Der Dienst wird nicht von einem einzelnen Server bereitgestellt, sondern basiert auf einer hierarchisch angeordneten Vielzahl von Servern im Internet, die sich die Aufgabe der Namensauflösung aufteilen. </a:t>
            </a:r>
          </a:p>
          <a:p>
            <a:endParaRPr lang="de-DE" sz="1400" dirty="0" smtClean="0"/>
          </a:p>
          <a:p>
            <a:r>
              <a:rPr lang="de-DE" sz="1400" b="1" dirty="0" smtClean="0"/>
              <a:t>Welche Auswirkungen hat ein DDOS-Angriff auf den Nameserver? </a:t>
            </a:r>
          </a:p>
          <a:p>
            <a:r>
              <a:rPr lang="de-DE" sz="1400" dirty="0" smtClean="0"/>
              <a:t>Mit einem DDOS-Angriff (Distributed-</a:t>
            </a:r>
            <a:r>
              <a:rPr lang="de-DE" sz="1400" dirty="0" err="1" smtClean="0"/>
              <a:t>Denial</a:t>
            </a:r>
            <a:r>
              <a:rPr lang="de-DE" sz="1400" dirty="0" smtClean="0"/>
              <a:t>-</a:t>
            </a:r>
            <a:r>
              <a:rPr lang="de-DE" sz="1400" dirty="0" err="1" smtClean="0"/>
              <a:t>of</a:t>
            </a:r>
            <a:r>
              <a:rPr lang="de-DE" sz="1400" dirty="0" smtClean="0"/>
              <a:t>-Service) wird versucht einen Nameserver mit Anfragen zu bombardieren, sodass er nicht mehr in der Lage ist, die regulären Anfragen zu beantworten. Damit kann ein ganzes Teilsystem des Internets temporär ausgeschaltet werden. </a:t>
            </a:r>
          </a:p>
          <a:p>
            <a:endParaRPr lang="de-DE" sz="1400" dirty="0" smtClean="0"/>
          </a:p>
          <a:p>
            <a:r>
              <a:rPr lang="de-DE" sz="1400" b="1" dirty="0" smtClean="0"/>
              <a:t>Was versteht man unter DNS-Spoofing?</a:t>
            </a:r>
          </a:p>
          <a:p>
            <a:r>
              <a:rPr lang="de-DE" sz="1400" dirty="0" smtClean="0"/>
              <a:t>Unter DNS-Spoofing (engl. </a:t>
            </a:r>
            <a:r>
              <a:rPr lang="de-DE" sz="1400" dirty="0" err="1" smtClean="0"/>
              <a:t>to</a:t>
            </a:r>
            <a:r>
              <a:rPr lang="de-DE" sz="1400" dirty="0" smtClean="0"/>
              <a:t> </a:t>
            </a:r>
            <a:r>
              <a:rPr lang="de-DE" sz="1400" dirty="0" err="1" smtClean="0"/>
              <a:t>spoof</a:t>
            </a:r>
            <a:r>
              <a:rPr lang="de-DE" sz="1400" dirty="0" smtClean="0"/>
              <a:t> = scherzen) versteht man die falsche Namensauflösung zu einer Anfrage. Der Benutzer wird auf eine gefälschte Seite geleitet, die beispielsweise beim Online-Banking zu einem Sicherheitsproblem werden kann. </a:t>
            </a:r>
            <a:endParaRPr lang="de-DE" sz="1400" dirty="0"/>
          </a:p>
        </p:txBody>
      </p:sp>
      <p:sp>
        <p:nvSpPr>
          <p:cNvPr id="6" name="CustomShape 1"/>
          <p:cNvSpPr/>
          <p:nvPr/>
        </p:nvSpPr>
        <p:spPr>
          <a:xfrm>
            <a:off x="0" y="332640"/>
            <a:ext cx="9143643" cy="368996"/>
          </a:xfrm>
          <a:prstGeom prst="rect">
            <a:avLst/>
          </a:prstGeom>
          <a:solidFill>
            <a:srgbClr val="2313F5"/>
          </a:solidFill>
          <a:ln w="9528">
            <a:solidFill>
              <a:srgbClr val="0070C0"/>
            </a:solidFill>
            <a:prstDash val="solid"/>
          </a:ln>
        </p:spPr>
        <p:txBody>
          <a:bodyPr lIns="0" tIns="0" rIns="0" bIns="0"/>
          <a:lstStyle/>
          <a:p>
            <a:r>
              <a:rPr lang="de-DE" b="1" dirty="0" smtClean="0">
                <a:solidFill>
                  <a:schemeClr val="bg1"/>
                </a:solidFill>
              </a:rPr>
              <a:t>Einbinden und Konfigurieren von Diensten im Netzwerk</a:t>
            </a:r>
            <a:endParaRPr lang="de-DE" dirty="0">
              <a:solidFill>
                <a:schemeClr val="bg1"/>
              </a:solidFill>
            </a:endParaRPr>
          </a:p>
        </p:txBody>
      </p:sp>
      <p:sp>
        <p:nvSpPr>
          <p:cNvPr id="7" name="Line 2"/>
          <p:cNvSpPr/>
          <p:nvPr/>
        </p:nvSpPr>
        <p:spPr>
          <a:xfrm>
            <a:off x="0" y="6381003"/>
            <a:ext cx="9144000" cy="35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2313F5"/>
            </a:solidFill>
            <a:prstDash val="solid"/>
            <a:round/>
          </a:ln>
        </p:spPr>
        <p:txBody>
          <a:bodyPr lIns="0" tIns="0" rIns="0" bIns="0"/>
          <a:lstStyle/>
          <a:p>
            <a:endParaRPr lang="de-D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2" cstate="print"/>
          <a:srcRect/>
          <a:stretch>
            <a:fillRect/>
          </a:stretch>
        </p:blipFill>
        <p:spPr bwMode="auto">
          <a:xfrm>
            <a:off x="827584" y="1700808"/>
            <a:ext cx="4133649" cy="2956570"/>
          </a:xfrm>
          <a:prstGeom prst="rect">
            <a:avLst/>
          </a:prstGeom>
          <a:noFill/>
          <a:ln w="9525">
            <a:noFill/>
            <a:miter lim="800000"/>
            <a:headEnd/>
            <a:tailEnd/>
          </a:ln>
        </p:spPr>
      </p:pic>
      <p:pic>
        <p:nvPicPr>
          <p:cNvPr id="5" name="Picture 1"/>
          <p:cNvPicPr>
            <a:picLocks noChangeAspect="1" noChangeArrowheads="1"/>
          </p:cNvPicPr>
          <p:nvPr/>
        </p:nvPicPr>
        <p:blipFill>
          <a:blip r:embed="rId3" cstate="print"/>
          <a:srcRect/>
          <a:stretch>
            <a:fillRect/>
          </a:stretch>
        </p:blipFill>
        <p:spPr bwMode="auto">
          <a:xfrm>
            <a:off x="5868144" y="1700808"/>
            <a:ext cx="2808312" cy="2808312"/>
          </a:xfrm>
          <a:prstGeom prst="rect">
            <a:avLst/>
          </a:prstGeom>
          <a:noFill/>
          <a:ln w="9525">
            <a:noFill/>
            <a:miter lim="800000"/>
            <a:headEnd/>
            <a:tailEnd/>
          </a:ln>
        </p:spPr>
      </p:pic>
      <p:sp>
        <p:nvSpPr>
          <p:cNvPr id="6" name="Textfeld 5"/>
          <p:cNvSpPr txBox="1"/>
          <p:nvPr/>
        </p:nvSpPr>
        <p:spPr>
          <a:xfrm>
            <a:off x="1259632" y="1196752"/>
            <a:ext cx="1466492" cy="369332"/>
          </a:xfrm>
          <a:prstGeom prst="rect">
            <a:avLst/>
          </a:prstGeom>
          <a:noFill/>
        </p:spPr>
        <p:txBody>
          <a:bodyPr wrap="none" rtlCol="0">
            <a:spAutoFit/>
          </a:bodyPr>
          <a:lstStyle/>
          <a:p>
            <a:r>
              <a:rPr lang="de-DE" dirty="0" smtClean="0">
                <a:solidFill>
                  <a:srgbClr val="FF0000"/>
                </a:solidFill>
              </a:rPr>
              <a:t>Antwort zu d)</a:t>
            </a:r>
            <a:endParaRPr lang="de-DE" dirty="0">
              <a:solidFill>
                <a:srgbClr val="FF0000"/>
              </a:solidFill>
            </a:endParaRPr>
          </a:p>
        </p:txBody>
      </p:sp>
      <p:sp>
        <p:nvSpPr>
          <p:cNvPr id="7" name="Textfeld 6"/>
          <p:cNvSpPr txBox="1"/>
          <p:nvPr/>
        </p:nvSpPr>
        <p:spPr>
          <a:xfrm>
            <a:off x="6228184" y="1268760"/>
            <a:ext cx="1460080" cy="369332"/>
          </a:xfrm>
          <a:prstGeom prst="rect">
            <a:avLst/>
          </a:prstGeom>
          <a:noFill/>
        </p:spPr>
        <p:txBody>
          <a:bodyPr wrap="none" rtlCol="0">
            <a:spAutoFit/>
          </a:bodyPr>
          <a:lstStyle/>
          <a:p>
            <a:r>
              <a:rPr lang="de-DE" dirty="0" smtClean="0">
                <a:solidFill>
                  <a:srgbClr val="FF0000"/>
                </a:solidFill>
              </a:rPr>
              <a:t>Antwort zu e)</a:t>
            </a:r>
            <a:endParaRPr lang="de-DE" dirty="0">
              <a:solidFill>
                <a:srgbClr val="FF0000"/>
              </a:solidFill>
            </a:endParaRPr>
          </a:p>
        </p:txBody>
      </p:sp>
      <p:sp>
        <p:nvSpPr>
          <p:cNvPr id="8" name="Textfeld 7"/>
          <p:cNvSpPr txBox="1"/>
          <p:nvPr/>
        </p:nvSpPr>
        <p:spPr>
          <a:xfrm>
            <a:off x="1187624" y="4869160"/>
            <a:ext cx="2566215" cy="1477328"/>
          </a:xfrm>
          <a:prstGeom prst="rect">
            <a:avLst/>
          </a:prstGeom>
          <a:noFill/>
        </p:spPr>
        <p:txBody>
          <a:bodyPr wrap="none" rtlCol="0">
            <a:spAutoFit/>
          </a:bodyPr>
          <a:lstStyle/>
          <a:p>
            <a:r>
              <a:rPr lang="de-DE" dirty="0" smtClean="0"/>
              <a:t>DN= </a:t>
            </a:r>
            <a:r>
              <a:rPr lang="de-DE" dirty="0" err="1" smtClean="0"/>
              <a:t>Distinguished</a:t>
            </a:r>
            <a:r>
              <a:rPr lang="de-DE" dirty="0" smtClean="0"/>
              <a:t> Name</a:t>
            </a:r>
          </a:p>
          <a:p>
            <a:r>
              <a:rPr lang="de-DE" dirty="0" smtClean="0"/>
              <a:t>CN = Common Name</a:t>
            </a:r>
          </a:p>
          <a:p>
            <a:r>
              <a:rPr lang="de-DE" dirty="0" smtClean="0"/>
              <a:t>OU = </a:t>
            </a:r>
            <a:r>
              <a:rPr lang="de-DE" dirty="0" err="1" smtClean="0"/>
              <a:t>Organizational</a:t>
            </a:r>
            <a:r>
              <a:rPr lang="de-DE" dirty="0" smtClean="0"/>
              <a:t> Unit</a:t>
            </a:r>
          </a:p>
          <a:p>
            <a:r>
              <a:rPr lang="de-DE" dirty="0" smtClean="0"/>
              <a:t>DC = Domain </a:t>
            </a:r>
            <a:r>
              <a:rPr lang="de-DE" dirty="0" err="1" smtClean="0"/>
              <a:t>Component</a:t>
            </a:r>
            <a:endParaRPr lang="de-DE" dirty="0" smtClean="0"/>
          </a:p>
          <a:p>
            <a:r>
              <a:rPr lang="de-DE" dirty="0" err="1" smtClean="0"/>
              <a:t>uid</a:t>
            </a:r>
            <a:r>
              <a:rPr lang="de-DE" dirty="0" smtClean="0"/>
              <a:t>= </a:t>
            </a:r>
            <a:r>
              <a:rPr lang="de-DE" dirty="0" err="1" smtClean="0"/>
              <a:t>UserID</a:t>
            </a:r>
            <a:r>
              <a:rPr lang="de-DE" dirty="0" smtClean="0"/>
              <a:t> </a:t>
            </a:r>
            <a:endParaRPr lang="de-DE" dirty="0"/>
          </a:p>
        </p:txBody>
      </p:sp>
      <p:sp>
        <p:nvSpPr>
          <p:cNvPr id="9" name="Textfeld 8"/>
          <p:cNvSpPr txBox="1"/>
          <p:nvPr/>
        </p:nvSpPr>
        <p:spPr>
          <a:xfrm>
            <a:off x="4067944" y="5013176"/>
            <a:ext cx="4893789" cy="646331"/>
          </a:xfrm>
          <a:prstGeom prst="rect">
            <a:avLst/>
          </a:prstGeom>
          <a:noFill/>
        </p:spPr>
        <p:txBody>
          <a:bodyPr wrap="square" rtlCol="0">
            <a:spAutoFit/>
          </a:bodyPr>
          <a:lstStyle/>
          <a:p>
            <a:r>
              <a:rPr lang="de-DE" dirty="0" smtClean="0"/>
              <a:t>https://stackoverflow.com/questions/18756688/what-are-cn-ou-dc-in-an-ldap-search</a:t>
            </a:r>
            <a:endParaRPr lang="de-DE" dirty="0"/>
          </a:p>
        </p:txBody>
      </p:sp>
      <p:sp>
        <p:nvSpPr>
          <p:cNvPr id="10" name="CustomShape 1"/>
          <p:cNvSpPr/>
          <p:nvPr/>
        </p:nvSpPr>
        <p:spPr>
          <a:xfrm>
            <a:off x="0" y="332640"/>
            <a:ext cx="9143643" cy="368996"/>
          </a:xfrm>
          <a:prstGeom prst="rect">
            <a:avLst/>
          </a:prstGeom>
          <a:solidFill>
            <a:srgbClr val="2313F5"/>
          </a:solidFill>
          <a:ln w="9528">
            <a:solidFill>
              <a:srgbClr val="0070C0"/>
            </a:solidFill>
            <a:prstDash val="solid"/>
          </a:ln>
        </p:spPr>
        <p:txBody>
          <a:bodyPr lIns="0" tIns="0" rIns="0" bIns="0"/>
          <a:lstStyle/>
          <a:p>
            <a:r>
              <a:rPr lang="de-DE" b="1" dirty="0" smtClean="0">
                <a:solidFill>
                  <a:schemeClr val="bg1"/>
                </a:solidFill>
              </a:rPr>
              <a:t>Einbinden und Konfigurieren von Diensten im Netzwerk</a:t>
            </a:r>
            <a:endParaRPr lang="de-DE" dirty="0">
              <a:solidFill>
                <a:schemeClr val="bg1"/>
              </a:solidFill>
            </a:endParaRPr>
          </a:p>
        </p:txBody>
      </p:sp>
      <p:sp>
        <p:nvSpPr>
          <p:cNvPr id="11" name="Line 2"/>
          <p:cNvSpPr/>
          <p:nvPr/>
        </p:nvSpPr>
        <p:spPr>
          <a:xfrm>
            <a:off x="0" y="6381003"/>
            <a:ext cx="9144000" cy="35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2313F5"/>
            </a:solidFill>
            <a:prstDash val="solid"/>
            <a:round/>
          </a:ln>
        </p:spPr>
        <p:txBody>
          <a:bodyPr lIns="0" tIns="0" rIns="0" bIns="0"/>
          <a:lstStyle/>
          <a:p>
            <a:endParaRPr lang="de-DE"/>
          </a:p>
        </p:txBody>
      </p: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965</Words>
  <Application>Microsoft Office PowerPoint</Application>
  <PresentationFormat>Bildschirmpräsentation (4:3)</PresentationFormat>
  <Paragraphs>122</Paragraphs>
  <Slides>14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Wingdings</vt:lpstr>
      <vt:lpstr>Larissa-Design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Meins</dc:creator>
  <cp:lastModifiedBy>rqashi</cp:lastModifiedBy>
  <cp:revision>22</cp:revision>
  <dcterms:created xsi:type="dcterms:W3CDTF">2020-01-28T12:09:44Z</dcterms:created>
  <dcterms:modified xsi:type="dcterms:W3CDTF">2021-04-08T07:31:14Z</dcterms:modified>
</cp:coreProperties>
</file>