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4" r:id="rId4"/>
    <p:sldId id="265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6" r:id="rId13"/>
    <p:sldId id="279" r:id="rId14"/>
    <p:sldId id="27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1" autoAdjust="0"/>
    <p:restoredTop sz="94660"/>
  </p:normalViewPr>
  <p:slideViewPr>
    <p:cSldViewPr>
      <p:cViewPr varScale="1">
        <p:scale>
          <a:sx n="206" d="100"/>
          <a:sy n="206" d="100"/>
        </p:scale>
        <p:origin x="186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7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9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94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35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9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0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1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9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7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76C7-744D-48EA-BA2E-D6DFB81DD80B}" type="datetimeFigureOut">
              <a:rPr lang="ko-KR" altLang="en-US" smtClean="0"/>
              <a:pPr/>
              <a:t>2018-09-06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12AB-178C-403A-B021-9CF81909E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23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24"/>
            <a:ext cx="9144000" cy="514612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2" y="1610965"/>
            <a:ext cx="6454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신입생 공모전 최종 발표</a:t>
            </a:r>
          </a:p>
        </p:txBody>
      </p:sp>
      <p:sp>
        <p:nvSpPr>
          <p:cNvPr id="12" name="직각 삼각형 11"/>
          <p:cNvSpPr/>
          <p:nvPr/>
        </p:nvSpPr>
        <p:spPr>
          <a:xfrm rot="10800000">
            <a:off x="7898770" y="-6137"/>
            <a:ext cx="1267341" cy="1267341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각 삼각형 13"/>
          <p:cNvSpPr/>
          <p:nvPr/>
        </p:nvSpPr>
        <p:spPr>
          <a:xfrm rot="16200000">
            <a:off x="7164288" y="3163788"/>
            <a:ext cx="1979712" cy="1979712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41419" y="2380346"/>
            <a:ext cx="145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보드게임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2017" y="2765829"/>
            <a:ext cx="90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이형규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08B78-A911-4B81-AA0A-11B413511203}"/>
              </a:ext>
            </a:extLst>
          </p:cNvPr>
          <p:cNvSpPr txBox="1"/>
          <p:nvPr/>
        </p:nvSpPr>
        <p:spPr>
          <a:xfrm>
            <a:off x="5580112" y="771550"/>
            <a:ext cx="30243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현재 상황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3p</a:t>
            </a:r>
            <a:r>
              <a:rPr lang="ko-KR" altLang="en-US" sz="1500" dirty="0">
                <a:solidFill>
                  <a:schemeClr val="bg1"/>
                </a:solidFill>
              </a:rPr>
              <a:t>가 가지고 있는 돈 </a:t>
            </a:r>
            <a:r>
              <a:rPr lang="en-US" altLang="ko-KR" sz="1500" dirty="0">
                <a:solidFill>
                  <a:schemeClr val="bg1"/>
                </a:solidFill>
              </a:rPr>
              <a:t>5000</a:t>
            </a:r>
            <a:r>
              <a:rPr lang="ko-KR" altLang="en-US" sz="1500" dirty="0">
                <a:solidFill>
                  <a:schemeClr val="bg1"/>
                </a:solidFill>
              </a:rPr>
              <a:t>원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주사위를 굴려 </a:t>
            </a:r>
            <a:r>
              <a:rPr lang="en-US" altLang="ko-KR" sz="1500" dirty="0">
                <a:solidFill>
                  <a:schemeClr val="bg1"/>
                </a:solidFill>
              </a:rPr>
              <a:t>2</a:t>
            </a:r>
            <a:r>
              <a:rPr lang="ko-KR" altLang="en-US" sz="1500" dirty="0">
                <a:solidFill>
                  <a:schemeClr val="bg1"/>
                </a:solidFill>
              </a:rPr>
              <a:t>가 나온 상태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CC63B2-6B2B-4FCA-9E75-E8AC41E9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59545"/>
            <a:ext cx="4704735" cy="402429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18EAA1-4A65-4167-BD0D-2C353AE6C542}"/>
              </a:ext>
            </a:extLst>
          </p:cNvPr>
          <p:cNvSpPr/>
          <p:nvPr/>
        </p:nvSpPr>
        <p:spPr>
          <a:xfrm>
            <a:off x="827584" y="4227934"/>
            <a:ext cx="936104" cy="441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E1FE2B-9DD8-4402-84AB-15B0A14ACAB1}"/>
              </a:ext>
            </a:extLst>
          </p:cNvPr>
          <p:cNvCxnSpPr>
            <a:cxnSpLocks/>
            <a:stCxn id="7" idx="1"/>
            <a:endCxn id="8" idx="7"/>
          </p:cNvCxnSpPr>
          <p:nvPr/>
        </p:nvCxnSpPr>
        <p:spPr>
          <a:xfrm flipH="1">
            <a:off x="1626599" y="1394798"/>
            <a:ext cx="3953513" cy="2897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21643D-501F-46D7-9647-5766B5DC4B32}"/>
              </a:ext>
            </a:extLst>
          </p:cNvPr>
          <p:cNvCxnSpPr/>
          <p:nvPr/>
        </p:nvCxnSpPr>
        <p:spPr>
          <a:xfrm flipH="1">
            <a:off x="3347864" y="1851670"/>
            <a:ext cx="2304256" cy="865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08B78-A911-4B81-AA0A-11B413511203}"/>
              </a:ext>
            </a:extLst>
          </p:cNvPr>
          <p:cNvSpPr txBox="1"/>
          <p:nvPr/>
        </p:nvSpPr>
        <p:spPr>
          <a:xfrm>
            <a:off x="5580112" y="771550"/>
            <a:ext cx="30243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현재 상황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3p</a:t>
            </a:r>
            <a:r>
              <a:rPr lang="ko-KR" altLang="en-US" sz="1500" dirty="0">
                <a:solidFill>
                  <a:schemeClr val="bg1"/>
                </a:solidFill>
              </a:rPr>
              <a:t>가 가지고 있는 돈 </a:t>
            </a:r>
            <a:r>
              <a:rPr lang="en-US" altLang="ko-KR" sz="1500" dirty="0">
                <a:solidFill>
                  <a:schemeClr val="bg1"/>
                </a:solidFill>
              </a:rPr>
              <a:t>5000</a:t>
            </a:r>
            <a:r>
              <a:rPr lang="ko-KR" altLang="en-US" sz="1500" dirty="0">
                <a:solidFill>
                  <a:schemeClr val="bg1"/>
                </a:solidFill>
              </a:rPr>
              <a:t>원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주사위를 굴려 </a:t>
            </a:r>
            <a:r>
              <a:rPr lang="en-US" altLang="ko-KR" sz="1500" dirty="0">
                <a:solidFill>
                  <a:schemeClr val="bg1"/>
                </a:solidFill>
              </a:rPr>
              <a:t>2</a:t>
            </a:r>
            <a:r>
              <a:rPr lang="ko-KR" altLang="en-US" sz="1500" dirty="0">
                <a:solidFill>
                  <a:schemeClr val="bg1"/>
                </a:solidFill>
              </a:rPr>
              <a:t>가 나온 상태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A9AEC-6B94-4F2B-9389-233CE413933F}"/>
              </a:ext>
            </a:extLst>
          </p:cNvPr>
          <p:cNvSpPr txBox="1"/>
          <p:nvPr/>
        </p:nvSpPr>
        <p:spPr>
          <a:xfrm>
            <a:off x="5580112" y="2211710"/>
            <a:ext cx="302433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2</a:t>
            </a:r>
            <a:r>
              <a:rPr lang="ko-KR" altLang="en-US" sz="1500" dirty="0">
                <a:solidFill>
                  <a:schemeClr val="bg1"/>
                </a:solidFill>
              </a:rPr>
              <a:t>칸 이동한 전산관은 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개당 건물 가격 </a:t>
            </a:r>
            <a:r>
              <a:rPr lang="en-US" altLang="ko-KR" sz="1500" dirty="0">
                <a:solidFill>
                  <a:schemeClr val="bg1"/>
                </a:solidFill>
              </a:rPr>
              <a:t>: 1000</a:t>
            </a:r>
            <a:r>
              <a:rPr lang="ko-KR" altLang="en-US" sz="1500" dirty="0">
                <a:solidFill>
                  <a:schemeClr val="bg1"/>
                </a:solidFill>
              </a:rPr>
              <a:t>원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예시를 들기 위해 </a:t>
            </a:r>
            <a:r>
              <a:rPr lang="en-US" altLang="ko-KR" sz="1500" dirty="0">
                <a:solidFill>
                  <a:schemeClr val="bg1"/>
                </a:solidFill>
              </a:rPr>
              <a:t>1000</a:t>
            </a:r>
            <a:r>
              <a:rPr lang="ko-KR" altLang="en-US" sz="1500" dirty="0">
                <a:solidFill>
                  <a:schemeClr val="bg1"/>
                </a:solidFill>
              </a:rPr>
              <a:t>원 실제로는 다름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건설 가능 최대 개수 </a:t>
            </a:r>
            <a:r>
              <a:rPr lang="en-US" altLang="ko-KR" sz="1500" dirty="0">
                <a:solidFill>
                  <a:schemeClr val="bg1"/>
                </a:solidFill>
              </a:rPr>
              <a:t>: 5</a:t>
            </a:r>
            <a:r>
              <a:rPr lang="ko-KR" altLang="en-US" sz="1500" dirty="0">
                <a:solidFill>
                  <a:schemeClr val="bg1"/>
                </a:solidFill>
              </a:rPr>
              <a:t>개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하지만 </a:t>
            </a:r>
            <a:r>
              <a:rPr lang="en-US" altLang="ko-KR" sz="1500" dirty="0">
                <a:solidFill>
                  <a:schemeClr val="bg1"/>
                </a:solidFill>
              </a:rPr>
              <a:t>5</a:t>
            </a:r>
            <a:r>
              <a:rPr lang="ko-KR" altLang="en-US" sz="1500" dirty="0">
                <a:solidFill>
                  <a:schemeClr val="bg1"/>
                </a:solidFill>
              </a:rPr>
              <a:t>개 지으면 죽으니까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4</a:t>
            </a:r>
            <a:r>
              <a:rPr lang="ko-KR" altLang="en-US" sz="1500" dirty="0">
                <a:solidFill>
                  <a:schemeClr val="bg1"/>
                </a:solidFill>
              </a:rPr>
              <a:t>개만 지음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2A4493-4F05-44F4-B803-542B6252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99316"/>
            <a:ext cx="4536504" cy="360897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738E06-A087-4900-863C-21089BC8341B}"/>
              </a:ext>
            </a:extLst>
          </p:cNvPr>
          <p:cNvCxnSpPr/>
          <p:nvPr/>
        </p:nvCxnSpPr>
        <p:spPr>
          <a:xfrm flipH="1">
            <a:off x="1691680" y="4011910"/>
            <a:ext cx="3888432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CD5B13-0EC5-40D5-9E2C-AC7798627EBA}"/>
              </a:ext>
            </a:extLst>
          </p:cNvPr>
          <p:cNvCxnSpPr/>
          <p:nvPr/>
        </p:nvCxnSpPr>
        <p:spPr>
          <a:xfrm flipH="1" flipV="1">
            <a:off x="3995936" y="2643758"/>
            <a:ext cx="1584176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D7ABE32-838E-40CB-8605-B9FD94801F79}"/>
              </a:ext>
            </a:extLst>
          </p:cNvPr>
          <p:cNvSpPr/>
          <p:nvPr/>
        </p:nvSpPr>
        <p:spPr>
          <a:xfrm>
            <a:off x="827584" y="3939902"/>
            <a:ext cx="936104" cy="441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개발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33E4A-6ACF-4E57-9A0C-930DC05039FC}"/>
              </a:ext>
            </a:extLst>
          </p:cNvPr>
          <p:cNvSpPr txBox="1"/>
          <p:nvPr/>
        </p:nvSpPr>
        <p:spPr>
          <a:xfrm>
            <a:off x="611560" y="1020031"/>
            <a:ext cx="80648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</a:rPr>
              <a:t>터미널에다가 그림</a:t>
            </a:r>
            <a:r>
              <a:rPr lang="en-US" altLang="ko-KR" sz="1700" dirty="0">
                <a:solidFill>
                  <a:schemeClr val="bg1"/>
                </a:solidFill>
              </a:rPr>
              <a:t>? </a:t>
            </a:r>
            <a:r>
              <a:rPr lang="ko-KR" altLang="en-US" sz="1700" dirty="0">
                <a:solidFill>
                  <a:schemeClr val="bg1"/>
                </a:solidFill>
              </a:rPr>
              <a:t>도트</a:t>
            </a:r>
            <a:r>
              <a:rPr lang="en-US" altLang="ko-KR" sz="1700" dirty="0">
                <a:solidFill>
                  <a:schemeClr val="bg1"/>
                </a:solidFill>
              </a:rPr>
              <a:t>? </a:t>
            </a:r>
            <a:r>
              <a:rPr lang="ko-KR" altLang="en-US" sz="1700" dirty="0">
                <a:solidFill>
                  <a:schemeClr val="bg1"/>
                </a:solidFill>
              </a:rPr>
              <a:t>를 찍어서 하다 보니 굉장히 단조로움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   -&gt; </a:t>
            </a:r>
            <a:r>
              <a:rPr lang="ko-KR" altLang="en-US" sz="1700" dirty="0">
                <a:solidFill>
                  <a:schemeClr val="bg1"/>
                </a:solidFill>
              </a:rPr>
              <a:t>색을 입혀 다채로움을 표현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여러가지 효과음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42D35-8EBC-400F-B580-FE1405AEA61E}"/>
              </a:ext>
            </a:extLst>
          </p:cNvPr>
          <p:cNvSpPr txBox="1"/>
          <p:nvPr/>
        </p:nvSpPr>
        <p:spPr>
          <a:xfrm>
            <a:off x="611560" y="2243306"/>
            <a:ext cx="80648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 err="1">
                <a:solidFill>
                  <a:schemeClr val="bg1"/>
                </a:solidFill>
              </a:rPr>
              <a:t>Gotoxy</a:t>
            </a:r>
            <a:r>
              <a:rPr lang="en-US" altLang="ko-KR" sz="1700" dirty="0">
                <a:solidFill>
                  <a:schemeClr val="bg1"/>
                </a:solidFill>
              </a:rPr>
              <a:t> </a:t>
            </a:r>
            <a:r>
              <a:rPr lang="ko-KR" altLang="en-US" sz="1700" dirty="0">
                <a:solidFill>
                  <a:schemeClr val="bg1"/>
                </a:solidFill>
              </a:rPr>
              <a:t>함수를 이용하여 터미널 화면에 여러 정보들을 배치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90A73-2B3D-47A5-A121-2C0A3AACB6DE}"/>
              </a:ext>
            </a:extLst>
          </p:cNvPr>
          <p:cNvSpPr txBox="1"/>
          <p:nvPr/>
        </p:nvSpPr>
        <p:spPr>
          <a:xfrm>
            <a:off x="611560" y="3204971"/>
            <a:ext cx="80648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</a:rPr>
              <a:t>배열을 이용하여 </a:t>
            </a:r>
            <a:r>
              <a:rPr lang="ko-KR" altLang="en-US" sz="1700" dirty="0" err="1">
                <a:solidFill>
                  <a:schemeClr val="bg1"/>
                </a:solidFill>
              </a:rPr>
              <a:t>맵과</a:t>
            </a:r>
            <a:r>
              <a:rPr lang="ko-KR" altLang="en-US" sz="1700" dirty="0">
                <a:solidFill>
                  <a:schemeClr val="bg1"/>
                </a:solidFill>
              </a:rPr>
              <a:t> 주사위 도트 제작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문제점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33E4A-6ACF-4E57-9A0C-930DC05039FC}"/>
              </a:ext>
            </a:extLst>
          </p:cNvPr>
          <p:cNvSpPr txBox="1"/>
          <p:nvPr/>
        </p:nvSpPr>
        <p:spPr>
          <a:xfrm>
            <a:off x="611560" y="1020031"/>
            <a:ext cx="80648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</a:rPr>
              <a:t>밸런스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   </a:t>
            </a:r>
            <a:r>
              <a:rPr lang="ko-KR" altLang="en-US" sz="1700" dirty="0">
                <a:solidFill>
                  <a:schemeClr val="bg1"/>
                </a:solidFill>
              </a:rPr>
              <a:t>각 구역별 건물가격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플레이어의 소지금액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공격력 등 밸런스 조정이 필요</a:t>
            </a:r>
            <a:r>
              <a:rPr lang="en-US" altLang="ko-KR" sz="1700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E412E-FCD2-4945-8AA6-ABE37B0CA095}"/>
              </a:ext>
            </a:extLst>
          </p:cNvPr>
          <p:cNvSpPr txBox="1"/>
          <p:nvPr/>
        </p:nvSpPr>
        <p:spPr>
          <a:xfrm>
            <a:off x="539552" y="2019567"/>
            <a:ext cx="80648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</a:rPr>
              <a:t>화면 깜빡임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   system(“</a:t>
            </a:r>
            <a:r>
              <a:rPr lang="en-US" altLang="ko-KR" sz="1700" dirty="0" err="1">
                <a:solidFill>
                  <a:schemeClr val="bg1"/>
                </a:solidFill>
              </a:rPr>
              <a:t>Cls</a:t>
            </a:r>
            <a:r>
              <a:rPr lang="en-US" altLang="ko-KR" sz="1700" dirty="0">
                <a:solidFill>
                  <a:schemeClr val="bg1"/>
                </a:solidFill>
              </a:rPr>
              <a:t>”) </a:t>
            </a:r>
            <a:r>
              <a:rPr lang="ko-KR" altLang="en-US" sz="1700" dirty="0">
                <a:solidFill>
                  <a:schemeClr val="bg1"/>
                </a:solidFill>
              </a:rPr>
              <a:t>명령어를 쓰다 보니 화면 깜빡임 심함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4A2F9-CF25-477C-B1D8-21797BB3628A}"/>
              </a:ext>
            </a:extLst>
          </p:cNvPr>
          <p:cNvSpPr txBox="1"/>
          <p:nvPr/>
        </p:nvSpPr>
        <p:spPr>
          <a:xfrm>
            <a:off x="611560" y="3025162"/>
            <a:ext cx="80648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</a:rPr>
              <a:t>최적화</a:t>
            </a:r>
            <a:endParaRPr lang="en-US" altLang="ko-KR" sz="1700" dirty="0">
              <a:solidFill>
                <a:schemeClr val="bg1"/>
              </a:solidFill>
            </a:endParaRPr>
          </a:p>
          <a:p>
            <a:r>
              <a:rPr lang="en-US" altLang="ko-KR" sz="1700" dirty="0">
                <a:solidFill>
                  <a:schemeClr val="bg1"/>
                </a:solidFill>
              </a:rPr>
              <a:t>   </a:t>
            </a:r>
            <a:r>
              <a:rPr lang="ko-KR" altLang="en-US" sz="1700" dirty="0">
                <a:solidFill>
                  <a:schemeClr val="bg1"/>
                </a:solidFill>
              </a:rPr>
              <a:t>아직 배운 게 별로 없어서 코드가 개판</a:t>
            </a:r>
            <a:r>
              <a:rPr lang="en-US" altLang="ko-KR" sz="1700" dirty="0">
                <a:solidFill>
                  <a:schemeClr val="bg1"/>
                </a:solidFill>
              </a:rPr>
              <a:t>….. </a:t>
            </a:r>
            <a:r>
              <a:rPr lang="ko-KR" altLang="en-US" sz="1700" dirty="0">
                <a:solidFill>
                  <a:schemeClr val="bg1"/>
                </a:solidFill>
              </a:rPr>
              <a:t>중간중간 가끔 </a:t>
            </a:r>
            <a:r>
              <a:rPr lang="ko-KR" altLang="en-US" sz="1700" dirty="0" err="1">
                <a:solidFill>
                  <a:schemeClr val="bg1"/>
                </a:solidFill>
              </a:rPr>
              <a:t>렉</a:t>
            </a:r>
            <a:r>
              <a:rPr lang="ko-KR" altLang="en-US" sz="1700" dirty="0">
                <a:solidFill>
                  <a:schemeClr val="bg1"/>
                </a:solidFill>
              </a:rPr>
              <a:t> 걸림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42D35-8EBC-400F-B580-FE1405AEA61E}"/>
              </a:ext>
            </a:extLst>
          </p:cNvPr>
          <p:cNvSpPr txBox="1"/>
          <p:nvPr/>
        </p:nvSpPr>
        <p:spPr>
          <a:xfrm>
            <a:off x="2483768" y="2140863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Thank</a:t>
            </a:r>
            <a:r>
              <a:rPr lang="ko-KR" altLang="en-US" sz="5000" dirty="0">
                <a:solidFill>
                  <a:schemeClr val="bg1"/>
                </a:solidFill>
              </a:rPr>
              <a:t> </a:t>
            </a:r>
            <a:r>
              <a:rPr lang="en-US" altLang="ko-KR" sz="5000" dirty="0">
                <a:solidFill>
                  <a:schemeClr val="bg1"/>
                </a:solidFill>
              </a:rPr>
              <a:t>You!!!</a:t>
            </a:r>
          </a:p>
        </p:txBody>
      </p:sp>
    </p:spTree>
    <p:extLst>
      <p:ext uri="{BB962C8B-B14F-4D97-AF65-F5344CB8AC3E}">
        <p14:creationId xmlns:p14="http://schemas.microsoft.com/office/powerpoint/2010/main" val="16433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게임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83" y="205755"/>
            <a:ext cx="3340221" cy="2007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49FE7-96B9-4CC2-AD23-D97B75F30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200" y="2324431"/>
            <a:ext cx="3171385" cy="2680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9F9C8-1DB6-4E3F-B54C-D90F00175805}"/>
              </a:ext>
            </a:extLst>
          </p:cNvPr>
          <p:cNvSpPr txBox="1"/>
          <p:nvPr/>
        </p:nvSpPr>
        <p:spPr>
          <a:xfrm>
            <a:off x="611559" y="1347614"/>
            <a:ext cx="4658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게임 장르   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아케이드</a:t>
            </a:r>
            <a:r>
              <a:rPr lang="en-US" altLang="ko-KR" sz="1500" dirty="0">
                <a:solidFill>
                  <a:schemeClr val="bg1"/>
                </a:solidFill>
              </a:rPr>
              <a:t>,</a:t>
            </a:r>
            <a:r>
              <a:rPr lang="ko-KR" altLang="en-US" sz="1500" dirty="0">
                <a:solidFill>
                  <a:schemeClr val="bg1"/>
                </a:solidFill>
              </a:rPr>
              <a:t>퍼즐</a:t>
            </a:r>
            <a:r>
              <a:rPr lang="en-US" altLang="ko-KR" sz="1500" dirty="0">
                <a:solidFill>
                  <a:schemeClr val="bg1"/>
                </a:solidFill>
              </a:rPr>
              <a:t>,</a:t>
            </a:r>
            <a:r>
              <a:rPr lang="ko-KR" altLang="en-US" sz="1500" dirty="0">
                <a:solidFill>
                  <a:schemeClr val="bg1"/>
                </a:solidFill>
              </a:rPr>
              <a:t>보드게임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9F089-5F18-4D78-9B55-349A9F2A574A}"/>
              </a:ext>
            </a:extLst>
          </p:cNvPr>
          <p:cNvSpPr txBox="1"/>
          <p:nvPr/>
        </p:nvSpPr>
        <p:spPr>
          <a:xfrm>
            <a:off x="611558" y="1867623"/>
            <a:ext cx="4392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제작플랫폼  </a:t>
            </a:r>
            <a:r>
              <a:rPr lang="en-US" altLang="ko-KR" sz="1500" dirty="0">
                <a:solidFill>
                  <a:schemeClr val="bg1"/>
                </a:solidFill>
              </a:rPr>
              <a:t>: C ( Dev-C++ )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482FD-A3BE-45FF-9435-3E10774244D6}"/>
              </a:ext>
            </a:extLst>
          </p:cNvPr>
          <p:cNvSpPr txBox="1"/>
          <p:nvPr/>
        </p:nvSpPr>
        <p:spPr>
          <a:xfrm>
            <a:off x="611560" y="2387632"/>
            <a:ext cx="4392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게임 이름  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 err="1">
                <a:solidFill>
                  <a:schemeClr val="bg1"/>
                </a:solidFill>
              </a:rPr>
              <a:t>숭실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마블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7E4B4-67FE-4011-9927-5DB73C944260}"/>
              </a:ext>
            </a:extLst>
          </p:cNvPr>
          <p:cNvSpPr txBox="1"/>
          <p:nvPr/>
        </p:nvSpPr>
        <p:spPr>
          <a:xfrm>
            <a:off x="611557" y="2907641"/>
            <a:ext cx="4464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게임 방법  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상대를 파산시킨다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진영을 파괴한다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039DD-E597-4D13-AD6B-3BE7F86F79BF}"/>
              </a:ext>
            </a:extLst>
          </p:cNvPr>
          <p:cNvSpPr txBox="1"/>
          <p:nvPr/>
        </p:nvSpPr>
        <p:spPr>
          <a:xfrm>
            <a:off x="611556" y="3427650"/>
            <a:ext cx="4464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모티브      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모두의 </a:t>
            </a:r>
            <a:r>
              <a:rPr lang="ko-KR" altLang="en-US" sz="1500" dirty="0" err="1">
                <a:solidFill>
                  <a:schemeClr val="bg1"/>
                </a:solidFill>
              </a:rPr>
              <a:t>마블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요새섬멸맵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초기 개발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ED024F-1579-4F35-BCBA-A63439B74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43558"/>
            <a:ext cx="4894196" cy="3601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84FF21-2AC6-45B7-BE84-150C11CB3BF0}"/>
              </a:ext>
            </a:extLst>
          </p:cNvPr>
          <p:cNvSpPr txBox="1"/>
          <p:nvPr/>
        </p:nvSpPr>
        <p:spPr>
          <a:xfrm>
            <a:off x="5508104" y="156537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승리조건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상대의 돈을 모두 없앤다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13A36-6F90-4B21-BE62-ADE025D4A70D}"/>
              </a:ext>
            </a:extLst>
          </p:cNvPr>
          <p:cNvSpPr txBox="1"/>
          <p:nvPr/>
        </p:nvSpPr>
        <p:spPr>
          <a:xfrm>
            <a:off x="5508104" y="274712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각 구역별 가격 동일</a:t>
            </a: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D67F433-3351-4C3E-ABEC-C014073D25D1}"/>
              </a:ext>
            </a:extLst>
          </p:cNvPr>
          <p:cNvSpPr/>
          <p:nvPr/>
        </p:nvSpPr>
        <p:spPr>
          <a:xfrm>
            <a:off x="2267744" y="701087"/>
            <a:ext cx="4608512" cy="37444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AD8A9-AEF7-4369-BC36-520955D5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71550"/>
            <a:ext cx="4704690" cy="397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60473-B33C-4E62-AA66-9DFA9FFA2868}"/>
              </a:ext>
            </a:extLst>
          </p:cNvPr>
          <p:cNvSpPr txBox="1"/>
          <p:nvPr/>
        </p:nvSpPr>
        <p:spPr>
          <a:xfrm>
            <a:off x="5580112" y="69954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승리조건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상대의 돈을 모두 없앤다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진영을 파괴한다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02905B-C7FA-4FE7-98BA-C347E81198E3}"/>
              </a:ext>
            </a:extLst>
          </p:cNvPr>
          <p:cNvSpPr/>
          <p:nvPr/>
        </p:nvSpPr>
        <p:spPr>
          <a:xfrm>
            <a:off x="1880086" y="157695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A6E1FF-BDA0-4219-9BCD-0129DE0F7E25}"/>
              </a:ext>
            </a:extLst>
          </p:cNvPr>
          <p:cNvSpPr/>
          <p:nvPr/>
        </p:nvSpPr>
        <p:spPr>
          <a:xfrm>
            <a:off x="1880086" y="366518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B774CD-9C18-4D14-B9D8-590C9CFAEC5B}"/>
              </a:ext>
            </a:extLst>
          </p:cNvPr>
          <p:cNvSpPr/>
          <p:nvPr/>
        </p:nvSpPr>
        <p:spPr>
          <a:xfrm>
            <a:off x="3757957" y="157695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AD1AB7-78F2-4079-ACFA-0233BC05F5A7}"/>
              </a:ext>
            </a:extLst>
          </p:cNvPr>
          <p:cNvSpPr/>
          <p:nvPr/>
        </p:nvSpPr>
        <p:spPr>
          <a:xfrm>
            <a:off x="3758442" y="367406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9A6851-69F8-404A-A0B4-630BA91E0BDE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240126" y="1478313"/>
            <a:ext cx="3628018" cy="27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DBA376-D230-4038-80F4-9AFAEAD49F7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4117997" y="1469435"/>
            <a:ext cx="1750147" cy="287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01008A-3616-4712-9CDB-AE70E70E50C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187399" y="1469435"/>
            <a:ext cx="3680745" cy="224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71FA1E2-8B7C-4348-AC9D-BCC7AF7A238C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065755" y="1469435"/>
            <a:ext cx="1802389" cy="2257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AD8A9-AEF7-4369-BC36-520955D5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71550"/>
            <a:ext cx="4704690" cy="397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60473-B33C-4E62-AA66-9DFA9FFA2868}"/>
              </a:ext>
            </a:extLst>
          </p:cNvPr>
          <p:cNvSpPr txBox="1"/>
          <p:nvPr/>
        </p:nvSpPr>
        <p:spPr>
          <a:xfrm>
            <a:off x="5580112" y="699542"/>
            <a:ext cx="30243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승리조건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상대의 돈을 모두 없앤다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진영을 파괴한다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3A554-DC26-409A-B326-9B9B6527A14E}"/>
              </a:ext>
            </a:extLst>
          </p:cNvPr>
          <p:cNvSpPr txBox="1"/>
          <p:nvPr/>
        </p:nvSpPr>
        <p:spPr>
          <a:xfrm>
            <a:off x="5580112" y="1761949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생산력과 공격력 추가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생산력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현재 턴이 </a:t>
            </a:r>
            <a:r>
              <a:rPr lang="ko-KR" altLang="en-US" sz="1500" dirty="0" err="1">
                <a:solidFill>
                  <a:schemeClr val="bg1"/>
                </a:solidFill>
              </a:rPr>
              <a:t>지날때</a:t>
            </a:r>
            <a:r>
              <a:rPr lang="ko-KR" altLang="en-US" sz="1500" dirty="0">
                <a:solidFill>
                  <a:schemeClr val="bg1"/>
                </a:solidFill>
              </a:rPr>
              <a:t> 마다 생산력에 해당하는 수치만큼 </a:t>
            </a:r>
            <a:r>
              <a:rPr lang="en-US" altLang="ko-KR" sz="1500" dirty="0">
                <a:solidFill>
                  <a:schemeClr val="bg1"/>
                </a:solidFill>
              </a:rPr>
              <a:t>money</a:t>
            </a:r>
            <a:r>
              <a:rPr lang="ko-KR" altLang="en-US" sz="1500" dirty="0">
                <a:solidFill>
                  <a:schemeClr val="bg1"/>
                </a:solidFill>
              </a:rPr>
              <a:t>가 추가 증가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건물당 </a:t>
            </a:r>
            <a:r>
              <a:rPr lang="en-US" altLang="ko-KR" sz="1500" dirty="0">
                <a:solidFill>
                  <a:schemeClr val="bg1"/>
                </a:solidFill>
              </a:rPr>
              <a:t>600)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공격력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건물당 </a:t>
            </a:r>
            <a:r>
              <a:rPr lang="en-US" altLang="ko-KR" sz="1500" dirty="0">
                <a:solidFill>
                  <a:schemeClr val="bg1"/>
                </a:solidFill>
              </a:rPr>
              <a:t>100</a:t>
            </a:r>
            <a:r>
              <a:rPr lang="ko-KR" altLang="en-US" sz="1500" dirty="0">
                <a:solidFill>
                  <a:schemeClr val="bg1"/>
                </a:solidFill>
              </a:rPr>
              <a:t>증가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9EE534-7F25-4EC8-BC6C-6871FCFFB148}"/>
              </a:ext>
            </a:extLst>
          </p:cNvPr>
          <p:cNvSpPr/>
          <p:nvPr/>
        </p:nvSpPr>
        <p:spPr>
          <a:xfrm>
            <a:off x="2843808" y="843558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8A8644-B8A9-477F-B564-E65855B4171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275856" y="987574"/>
            <a:ext cx="3672408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63687A-C8A2-4B3F-892C-4674BBB4CBA8}"/>
              </a:ext>
            </a:extLst>
          </p:cNvPr>
          <p:cNvSpPr txBox="1"/>
          <p:nvPr/>
        </p:nvSpPr>
        <p:spPr>
          <a:xfrm>
            <a:off x="6611547" y="3510998"/>
            <a:ext cx="96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생산건물</a:t>
            </a:r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공격타워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376ED1-9CB3-4527-AC94-D42FDEFA2FBB}"/>
              </a:ext>
            </a:extLst>
          </p:cNvPr>
          <p:cNvCxnSpPr/>
          <p:nvPr/>
        </p:nvCxnSpPr>
        <p:spPr>
          <a:xfrm flipH="1" flipV="1">
            <a:off x="4067944" y="2471946"/>
            <a:ext cx="2520280" cy="1211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9F1970-811E-4F9B-9937-7B2A46891FDB}"/>
              </a:ext>
            </a:extLst>
          </p:cNvPr>
          <p:cNvCxnSpPr/>
          <p:nvPr/>
        </p:nvCxnSpPr>
        <p:spPr>
          <a:xfrm flipH="1" flipV="1">
            <a:off x="2987824" y="3723878"/>
            <a:ext cx="3672408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DD473AA-EF40-42C0-AA6C-75AF9C3E5E64}"/>
              </a:ext>
            </a:extLst>
          </p:cNvPr>
          <p:cNvSpPr/>
          <p:nvPr/>
        </p:nvSpPr>
        <p:spPr>
          <a:xfrm>
            <a:off x="3707904" y="2327930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A78382C-6471-4F4B-8F42-6C8830E00DC9}"/>
              </a:ext>
            </a:extLst>
          </p:cNvPr>
          <p:cNvSpPr/>
          <p:nvPr/>
        </p:nvSpPr>
        <p:spPr>
          <a:xfrm>
            <a:off x="2603865" y="3558861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21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AD8A9-AEF7-4369-BC36-520955D5A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71550"/>
            <a:ext cx="4704690" cy="397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60473-B33C-4E62-AA66-9DFA9FFA2868}"/>
              </a:ext>
            </a:extLst>
          </p:cNvPr>
          <p:cNvSpPr txBox="1"/>
          <p:nvPr/>
        </p:nvSpPr>
        <p:spPr>
          <a:xfrm>
            <a:off x="5580112" y="699542"/>
            <a:ext cx="30243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승리조건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상대의 돈을 모두 없앤다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진영을 파괴한다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3A554-DC26-409A-B326-9B9B6527A14E}"/>
              </a:ext>
            </a:extLst>
          </p:cNvPr>
          <p:cNvSpPr txBox="1"/>
          <p:nvPr/>
        </p:nvSpPr>
        <p:spPr>
          <a:xfrm>
            <a:off x="5580112" y="1761949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생산력과 공격력 추가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생산력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현재 턴이 </a:t>
            </a:r>
            <a:r>
              <a:rPr lang="ko-KR" altLang="en-US" sz="1500" dirty="0" err="1">
                <a:solidFill>
                  <a:schemeClr val="bg1"/>
                </a:solidFill>
              </a:rPr>
              <a:t>지날때</a:t>
            </a:r>
            <a:r>
              <a:rPr lang="ko-KR" altLang="en-US" sz="1500" dirty="0">
                <a:solidFill>
                  <a:schemeClr val="bg1"/>
                </a:solidFill>
              </a:rPr>
              <a:t> 마다 생산력에 해당하는 수치만큼 </a:t>
            </a:r>
            <a:r>
              <a:rPr lang="en-US" altLang="ko-KR" sz="1500" dirty="0">
                <a:solidFill>
                  <a:schemeClr val="bg1"/>
                </a:solidFill>
              </a:rPr>
              <a:t>money</a:t>
            </a:r>
            <a:r>
              <a:rPr lang="ko-KR" altLang="en-US" sz="1500" dirty="0">
                <a:solidFill>
                  <a:schemeClr val="bg1"/>
                </a:solidFill>
              </a:rPr>
              <a:t>가 추가 증가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건물당 </a:t>
            </a:r>
            <a:r>
              <a:rPr lang="en-US" altLang="ko-KR" sz="1500" dirty="0">
                <a:solidFill>
                  <a:schemeClr val="bg1"/>
                </a:solidFill>
              </a:rPr>
              <a:t>600)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공격력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ko-KR" altLang="en-US" sz="1500" dirty="0">
                <a:solidFill>
                  <a:schemeClr val="bg1"/>
                </a:solidFill>
              </a:rPr>
              <a:t>건물당 </a:t>
            </a:r>
            <a:r>
              <a:rPr lang="en-US" altLang="ko-KR" sz="1500" dirty="0">
                <a:solidFill>
                  <a:schemeClr val="bg1"/>
                </a:solidFill>
              </a:rPr>
              <a:t>100</a:t>
            </a:r>
            <a:r>
              <a:rPr lang="ko-KR" altLang="en-US" sz="1500" dirty="0">
                <a:solidFill>
                  <a:schemeClr val="bg1"/>
                </a:solidFill>
              </a:rPr>
              <a:t>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F7E39-A054-426D-8DDF-BFA427654D3C}"/>
              </a:ext>
            </a:extLst>
          </p:cNvPr>
          <p:cNvSpPr txBox="1"/>
          <p:nvPr/>
        </p:nvSpPr>
        <p:spPr>
          <a:xfrm>
            <a:off x="5601075" y="3516854"/>
            <a:ext cx="33843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구역별 가격 차별화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- 1</a:t>
            </a:r>
            <a:r>
              <a:rPr lang="ko-KR" altLang="en-US" sz="1500" dirty="0">
                <a:solidFill>
                  <a:schemeClr val="bg1"/>
                </a:solidFill>
              </a:rPr>
              <a:t>번 구역 기준</a:t>
            </a:r>
            <a:r>
              <a:rPr lang="en-US" altLang="ko-KR" sz="1500" dirty="0">
                <a:solidFill>
                  <a:schemeClr val="bg1"/>
                </a:solidFill>
              </a:rPr>
              <a:t>(1200</a:t>
            </a:r>
            <a:r>
              <a:rPr lang="ko-KR" altLang="en-US" sz="1500" dirty="0">
                <a:solidFill>
                  <a:schemeClr val="bg1"/>
                </a:solidFill>
              </a:rPr>
              <a:t>원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  <a:r>
              <a:rPr lang="ko-KR" altLang="en-US" sz="1500" dirty="0">
                <a:solidFill>
                  <a:schemeClr val="bg1"/>
                </a:solidFill>
              </a:rPr>
              <a:t> 진행방향에 따라 건물당 가격 </a:t>
            </a:r>
            <a:r>
              <a:rPr lang="en-US" altLang="ko-KR" sz="1500" dirty="0">
                <a:solidFill>
                  <a:schemeClr val="bg1"/>
                </a:solidFill>
              </a:rPr>
              <a:t>200</a:t>
            </a:r>
            <a:r>
              <a:rPr lang="ko-KR" altLang="en-US" sz="1500" dirty="0">
                <a:solidFill>
                  <a:schemeClr val="bg1"/>
                </a:solidFill>
              </a:rPr>
              <a:t>원 증가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FD1839-A52A-4CB3-9AE2-7A722E4487C0}"/>
              </a:ext>
            </a:extLst>
          </p:cNvPr>
          <p:cNvSpPr/>
          <p:nvPr/>
        </p:nvSpPr>
        <p:spPr>
          <a:xfrm>
            <a:off x="1885509" y="3269635"/>
            <a:ext cx="360040" cy="34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09A4E3-8C28-4B67-BD01-596FF2C42288}"/>
              </a:ext>
            </a:extLst>
          </p:cNvPr>
          <p:cNvSpPr/>
          <p:nvPr/>
        </p:nvSpPr>
        <p:spPr>
          <a:xfrm>
            <a:off x="3378937" y="3687144"/>
            <a:ext cx="360040" cy="34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5840F8-5838-4B68-9019-C999C15BDE1E}"/>
              </a:ext>
            </a:extLst>
          </p:cNvPr>
          <p:cNvSpPr/>
          <p:nvPr/>
        </p:nvSpPr>
        <p:spPr>
          <a:xfrm>
            <a:off x="3757717" y="1977930"/>
            <a:ext cx="360040" cy="34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F8C3A9-7F28-4252-992F-CBD91308F6F7}"/>
              </a:ext>
            </a:extLst>
          </p:cNvPr>
          <p:cNvSpPr/>
          <p:nvPr/>
        </p:nvSpPr>
        <p:spPr>
          <a:xfrm>
            <a:off x="2258866" y="1581939"/>
            <a:ext cx="360040" cy="34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E9DA1BA-9D8F-4F68-B873-4C2F5F163464}"/>
              </a:ext>
            </a:extLst>
          </p:cNvPr>
          <p:cNvSpPr/>
          <p:nvPr/>
        </p:nvSpPr>
        <p:spPr>
          <a:xfrm>
            <a:off x="2483768" y="1347614"/>
            <a:ext cx="115212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43DA79A-1CEB-4461-9050-2DFABED7C51A}"/>
              </a:ext>
            </a:extLst>
          </p:cNvPr>
          <p:cNvSpPr/>
          <p:nvPr/>
        </p:nvSpPr>
        <p:spPr>
          <a:xfrm rot="5400000">
            <a:off x="3733546" y="2805679"/>
            <a:ext cx="115212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C79132-9D44-4717-98FB-94222329A029}"/>
              </a:ext>
            </a:extLst>
          </p:cNvPr>
          <p:cNvSpPr/>
          <p:nvPr/>
        </p:nvSpPr>
        <p:spPr>
          <a:xfrm rot="10800000">
            <a:off x="2483768" y="4170616"/>
            <a:ext cx="115212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FB18B86-F76D-4D40-8A83-1C5A2DB4DC89}"/>
              </a:ext>
            </a:extLst>
          </p:cNvPr>
          <p:cNvSpPr/>
          <p:nvPr/>
        </p:nvSpPr>
        <p:spPr>
          <a:xfrm rot="16200000">
            <a:off x="1139038" y="2799452"/>
            <a:ext cx="115212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2" grpId="0" animBg="1"/>
      <p:bldP spid="14" grpId="0" animBg="1"/>
      <p:bldP spid="16" grpId="0" animBg="1"/>
      <p:bldP spid="7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2B9721-50EB-4BF8-AEEE-0697DC70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43558"/>
            <a:ext cx="4965124" cy="37310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3BACE6-B393-46AB-9B51-BCBF5FCE1344}"/>
              </a:ext>
            </a:extLst>
          </p:cNvPr>
          <p:cNvSpPr txBox="1"/>
          <p:nvPr/>
        </p:nvSpPr>
        <p:spPr>
          <a:xfrm>
            <a:off x="5796136" y="843558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인수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구역 인수 시 인수가격 만큼 지불하고 건설 가능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인수 비용은 원래 땅 주인에게 </a:t>
            </a:r>
            <a:r>
              <a:rPr lang="ko-KR" altLang="en-US" sz="1500" dirty="0" err="1">
                <a:solidFill>
                  <a:schemeClr val="bg1"/>
                </a:solidFill>
              </a:rPr>
              <a:t>돌아감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플레이어 기준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92116AA-50E2-4260-BF30-96C099A44689}"/>
              </a:ext>
            </a:extLst>
          </p:cNvPr>
          <p:cNvSpPr/>
          <p:nvPr/>
        </p:nvSpPr>
        <p:spPr>
          <a:xfrm>
            <a:off x="1840338" y="2713721"/>
            <a:ext cx="441332" cy="441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6158B9-C2FB-4294-93E3-195788BE204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281670" y="1582222"/>
            <a:ext cx="3514466" cy="1277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BACE6-B393-46AB-9B51-BCBF5FCE1344}"/>
              </a:ext>
            </a:extLst>
          </p:cNvPr>
          <p:cNvSpPr txBox="1"/>
          <p:nvPr/>
        </p:nvSpPr>
        <p:spPr>
          <a:xfrm>
            <a:off x="5796136" y="843558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인수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구역 인수 시 인수가격 만큼 지불하고 건설 가능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인수 비용은 원래 땅 주인에게 </a:t>
            </a:r>
            <a:r>
              <a:rPr lang="ko-KR" altLang="en-US" sz="1500" dirty="0" err="1">
                <a:solidFill>
                  <a:schemeClr val="bg1"/>
                </a:solidFill>
              </a:rPr>
              <a:t>돌아감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플레이어 기준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77D7C1-26C5-4BD0-B20D-417EECBA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13112"/>
            <a:ext cx="4715824" cy="397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8DE97-E89E-48C2-A1C7-2AAC42041427}"/>
              </a:ext>
            </a:extLst>
          </p:cNvPr>
          <p:cNvSpPr txBox="1"/>
          <p:nvPr/>
        </p:nvSpPr>
        <p:spPr>
          <a:xfrm>
            <a:off x="5796136" y="2571750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진영 공격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- </a:t>
            </a:r>
            <a:r>
              <a:rPr lang="ko-KR" altLang="en-US" sz="1500" dirty="0">
                <a:solidFill>
                  <a:schemeClr val="bg1"/>
                </a:solidFill>
              </a:rPr>
              <a:t>상대 진영에 </a:t>
            </a:r>
            <a:r>
              <a:rPr lang="ko-KR" altLang="en-US" sz="1500" dirty="0" err="1">
                <a:solidFill>
                  <a:schemeClr val="bg1"/>
                </a:solidFill>
              </a:rPr>
              <a:t>도착시</a:t>
            </a:r>
            <a:r>
              <a:rPr lang="ko-KR" altLang="en-US" sz="1500" dirty="0">
                <a:solidFill>
                  <a:schemeClr val="bg1"/>
                </a:solidFill>
              </a:rPr>
              <a:t> 강제공격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Ex) 1p -&gt; 2p</a:t>
            </a:r>
            <a:r>
              <a:rPr lang="ko-KR" altLang="en-US" sz="1500" dirty="0">
                <a:solidFill>
                  <a:schemeClr val="bg1"/>
                </a:solidFill>
              </a:rPr>
              <a:t>진영에 </a:t>
            </a:r>
            <a:r>
              <a:rPr lang="ko-KR" altLang="en-US" sz="1500" dirty="0" err="1">
                <a:solidFill>
                  <a:schemeClr val="bg1"/>
                </a:solidFill>
              </a:rPr>
              <a:t>도착시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2p </a:t>
            </a:r>
            <a:r>
              <a:rPr lang="ko-KR" altLang="en-US" sz="1500" dirty="0">
                <a:solidFill>
                  <a:schemeClr val="bg1"/>
                </a:solidFill>
              </a:rPr>
              <a:t>진영의 체력이 </a:t>
            </a:r>
            <a:r>
              <a:rPr lang="en-US" altLang="ko-KR" sz="1500" dirty="0">
                <a:solidFill>
                  <a:schemeClr val="bg1"/>
                </a:solidFill>
              </a:rPr>
              <a:t>1p </a:t>
            </a:r>
            <a:r>
              <a:rPr lang="ko-KR" altLang="en-US" sz="1500" dirty="0">
                <a:solidFill>
                  <a:schemeClr val="bg1"/>
                </a:solidFill>
              </a:rPr>
              <a:t>공격력 만큼 차감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- </a:t>
            </a:r>
            <a:r>
              <a:rPr lang="ko-KR" altLang="en-US" sz="1500" dirty="0">
                <a:solidFill>
                  <a:schemeClr val="bg1"/>
                </a:solidFill>
              </a:rPr>
              <a:t>각 플레이어는 본인 진영에 </a:t>
            </a:r>
            <a:r>
              <a:rPr lang="ko-KR" altLang="en-US" sz="1500" dirty="0" err="1">
                <a:solidFill>
                  <a:schemeClr val="bg1"/>
                </a:solidFill>
              </a:rPr>
              <a:t>도착시</a:t>
            </a:r>
            <a:r>
              <a:rPr lang="ko-KR" altLang="en-US" sz="1500" dirty="0">
                <a:solidFill>
                  <a:schemeClr val="bg1"/>
                </a:solidFill>
              </a:rPr>
              <a:t> 공격할 대상을 선택할 수 있음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F2EA12C-896A-463A-B2D0-24E1B7BE563D}"/>
              </a:ext>
            </a:extLst>
          </p:cNvPr>
          <p:cNvSpPr/>
          <p:nvPr/>
        </p:nvSpPr>
        <p:spPr>
          <a:xfrm>
            <a:off x="1854263" y="3686745"/>
            <a:ext cx="441332" cy="441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0193CC8-BA9F-4206-853C-97493DBD963E}"/>
              </a:ext>
            </a:extLst>
          </p:cNvPr>
          <p:cNvCxnSpPr>
            <a:cxnSpLocks/>
            <a:stCxn id="10" idx="1"/>
            <a:endCxn id="11" idx="6"/>
          </p:cNvCxnSpPr>
          <p:nvPr/>
        </p:nvCxnSpPr>
        <p:spPr>
          <a:xfrm flipH="1">
            <a:off x="2295595" y="3541246"/>
            <a:ext cx="3500541" cy="366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6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78" y="0"/>
            <a:ext cx="9142922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67494"/>
            <a:ext cx="1296144" cy="368554"/>
          </a:xfrm>
          <a:prstGeom prst="rect">
            <a:avLst/>
          </a:prstGeom>
          <a:solidFill>
            <a:schemeClr val="accent6"/>
          </a:solidFill>
          <a:ln>
            <a:solidFill>
              <a:srgbClr val="17171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최종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FF718-72DD-4105-92C3-AE0D61D8B126}"/>
              </a:ext>
            </a:extLst>
          </p:cNvPr>
          <p:cNvSpPr txBox="1"/>
          <p:nvPr/>
        </p:nvSpPr>
        <p:spPr>
          <a:xfrm>
            <a:off x="5543460" y="759545"/>
            <a:ext cx="33843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컴퓨터</a:t>
            </a:r>
            <a:r>
              <a:rPr lang="en-US" altLang="ko-KR" sz="1500" dirty="0">
                <a:solidFill>
                  <a:schemeClr val="bg1"/>
                </a:solidFill>
              </a:rPr>
              <a:t>(2p,3p,4p)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건설은 항상 최대치로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/>
                </a:solidFill>
              </a:rPr>
              <a:t>단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돈이 </a:t>
            </a:r>
            <a:r>
              <a:rPr lang="ko-KR" altLang="en-US" sz="1500" dirty="0" err="1">
                <a:solidFill>
                  <a:schemeClr val="bg1"/>
                </a:solidFill>
              </a:rPr>
              <a:t>부족할경우</a:t>
            </a:r>
            <a:r>
              <a:rPr lang="ko-KR" altLang="en-US" sz="1500" dirty="0">
                <a:solidFill>
                  <a:schemeClr val="bg1"/>
                </a:solidFill>
              </a:rPr>
              <a:t> 현재 자금기준 최대건설</a:t>
            </a:r>
            <a:r>
              <a:rPr lang="en-US" altLang="ko-KR" sz="1500" dirty="0">
                <a:solidFill>
                  <a:schemeClr val="bg1"/>
                </a:solidFill>
              </a:rPr>
              <a:t>-1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</a:rPr>
              <a:t>Ex) </a:t>
            </a:r>
            <a:r>
              <a:rPr lang="ko-KR" altLang="en-US" sz="1500" dirty="0" err="1">
                <a:solidFill>
                  <a:schemeClr val="bg1"/>
                </a:solidFill>
              </a:rPr>
              <a:t>현재돈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: 4000,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</a:t>
            </a:r>
            <a:r>
              <a:rPr lang="ko-KR" altLang="en-US" sz="1500" dirty="0">
                <a:solidFill>
                  <a:schemeClr val="bg1"/>
                </a:solidFill>
              </a:rPr>
              <a:t>건물가격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개당</a:t>
            </a:r>
            <a:r>
              <a:rPr lang="en-US" altLang="ko-KR" sz="1500" dirty="0">
                <a:solidFill>
                  <a:schemeClr val="bg1"/>
                </a:solidFill>
              </a:rPr>
              <a:t>) : 1000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</a:t>
            </a:r>
            <a:r>
              <a:rPr lang="ko-KR" altLang="en-US" sz="1500" dirty="0">
                <a:solidFill>
                  <a:schemeClr val="bg1"/>
                </a:solidFill>
              </a:rPr>
              <a:t>건설 개수 </a:t>
            </a:r>
            <a:r>
              <a:rPr lang="en-US" altLang="ko-KR" sz="1500" dirty="0">
                <a:solidFill>
                  <a:schemeClr val="bg1"/>
                </a:solidFill>
              </a:rPr>
              <a:t>: 4 -&gt; 3</a:t>
            </a:r>
            <a:r>
              <a:rPr lang="ko-KR" altLang="en-US" sz="1500" dirty="0">
                <a:solidFill>
                  <a:schemeClr val="bg1"/>
                </a:solidFill>
              </a:rPr>
              <a:t>개로 항상 살아있도록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ko-KR" altLang="en-US" sz="1500" dirty="0">
                <a:solidFill>
                  <a:schemeClr val="bg1"/>
                </a:solidFill>
              </a:rPr>
              <a:t>턴이 </a:t>
            </a:r>
            <a:r>
              <a:rPr lang="ko-KR" altLang="en-US" sz="1500" dirty="0" err="1">
                <a:solidFill>
                  <a:schemeClr val="bg1"/>
                </a:solidFill>
              </a:rPr>
              <a:t>지날때</a:t>
            </a:r>
            <a:r>
              <a:rPr lang="ko-KR" altLang="en-US" sz="1500" dirty="0">
                <a:solidFill>
                  <a:schemeClr val="bg1"/>
                </a:solidFill>
              </a:rPr>
              <a:t> 마다 돈이 들어와서 </a:t>
            </a:r>
            <a:r>
              <a:rPr lang="en-US" altLang="ko-KR" sz="1500" dirty="0">
                <a:solidFill>
                  <a:schemeClr val="bg1"/>
                </a:solidFill>
              </a:rPr>
              <a:t>1000</a:t>
            </a:r>
            <a:r>
              <a:rPr lang="ko-KR" altLang="en-US" sz="1500" dirty="0">
                <a:solidFill>
                  <a:schemeClr val="bg1"/>
                </a:solidFill>
              </a:rPr>
              <a:t>원만 있어도 잘 살음</a:t>
            </a:r>
            <a:r>
              <a:rPr lang="en-US" altLang="ko-KR" sz="15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E76478-C5B7-42F6-9696-B9C48097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59545"/>
            <a:ext cx="4704735" cy="40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434</Words>
  <Application>Microsoft Office PowerPoint</Application>
  <PresentationFormat>화면 슬라이드 쇼(16:9)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Administrator</cp:lastModifiedBy>
  <cp:revision>81</cp:revision>
  <dcterms:created xsi:type="dcterms:W3CDTF">2015-04-13T11:51:48Z</dcterms:created>
  <dcterms:modified xsi:type="dcterms:W3CDTF">2018-09-06T13:48:30Z</dcterms:modified>
</cp:coreProperties>
</file>