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D916B-C160-43C9-BC19-8A6D4DDC0B8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2A0A-9D01-4E8C-9B2E-7AFF7ECA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782C74-4345-404E-ACDC-8DA0968EB982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46B0BC-04EE-4C54-A305-ED16F5B501D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2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0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2F95-6D00-489F-8612-53C6F4920D2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5C65-12EC-4064-A7A3-CD533E956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8288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28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ỨNG DỰNG QUẢN LÝ HOẠT ĐỘNG</a:t>
            </a:r>
            <a:br>
              <a:rPr lang="en-US" altLang="en-US" sz="28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KINH DOANH TRỰC TUYẾN CỦA</a:t>
            </a:r>
            <a:br>
              <a:rPr lang="en-US" altLang="en-US" sz="28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CHUỖI CỬA HÀNG TRÊN NỀN WEB</a:t>
            </a:r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2339975" y="1700213"/>
            <a:ext cx="4876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>
                <a:solidFill>
                  <a:srgbClr val="9A7200"/>
                </a:solidFill>
                <a:latin typeface="Times New Roman" pitchFamily="18" charset="0"/>
                <a:cs typeface="Times New Roman" pitchFamily="18" charset="0"/>
              </a:rPr>
              <a:t>BÁO CÁO LUẬN VĂN</a:t>
            </a: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914400" y="447675"/>
            <a:ext cx="7162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TRƯỜNG ĐẠI HỌC CẦN THƠ</a:t>
            </a:r>
            <a:br>
              <a:rPr lang="en-US" sz="2000" b="1">
                <a:latin typeface="Times New Roman" pitchFamily="18" charset="0"/>
                <a:cs typeface="Times New Roman" pitchFamily="18" charset="0"/>
              </a:rPr>
            </a:br>
            <a:r>
              <a:rPr lang="en-US" sz="2000" b="1">
                <a:latin typeface="Times New Roman" pitchFamily="18" charset="0"/>
                <a:cs typeface="Times New Roman" pitchFamily="18" charset="0"/>
              </a:rPr>
              <a:t>KHOA CÔNG NGHỆ THÔNG TIN &amp; TRUYỀN THÔNG</a:t>
            </a:r>
            <a:br>
              <a:rPr lang="en-US" sz="2000" b="1">
                <a:latin typeface="Times New Roman" pitchFamily="18" charset="0"/>
                <a:cs typeface="Times New Roman" pitchFamily="18" charset="0"/>
              </a:rPr>
            </a:br>
            <a:r>
              <a:rPr lang="en-US" sz="2000" b="1">
                <a:latin typeface="Times New Roman" pitchFamily="18" charset="0"/>
                <a:cs typeface="Times New Roman" pitchFamily="18" charset="0"/>
              </a:rPr>
              <a:t>BỘ MÔN CÔNG NGHỆ PHẦN MỀM</a:t>
            </a:r>
          </a:p>
        </p:txBody>
      </p:sp>
      <p:sp>
        <p:nvSpPr>
          <p:cNvPr id="512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7C52B8-3201-44F6-A997-4F33BC7AC0AB}" type="slidenum">
              <a:rPr lang="en-US"/>
              <a:pPr/>
              <a:t>1</a:t>
            </a:fld>
            <a:endParaRPr lang="en-US"/>
          </a:p>
        </p:txBody>
      </p:sp>
      <p:sp>
        <p:nvSpPr>
          <p:cNvPr id="5126" name="Rectangle 3"/>
          <p:cNvSpPr txBox="1">
            <a:spLocks noChangeArrowheads="1"/>
          </p:cNvSpPr>
          <p:nvPr/>
        </p:nvSpPr>
        <p:spPr bwMode="auto">
          <a:xfrm>
            <a:off x="533400" y="5029200"/>
            <a:ext cx="8153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700" b="1">
                <a:latin typeface="Times New Roman" pitchFamily="18" charset="0"/>
                <a:cs typeface="Times New Roman" pitchFamily="18" charset="0"/>
              </a:rPr>
              <a:t>Cán bộ hướng dẫn:		Hội đồng phản biện:	           Sinh viên thực hiện: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b="1">
                <a:latin typeface="Times New Roman" pitchFamily="18" charset="0"/>
                <a:cs typeface="Times New Roman" pitchFamily="18" charset="0"/>
              </a:rPr>
              <a:t>Ths. Võ Huỳnh Trâm	TS. Huỳnh Quang Nghi 	                       Tô Vủ Phong			TS. Cù Vĩnh Lộc          	               MSSV: B1605410</a:t>
            </a:r>
          </a:p>
        </p:txBody>
      </p:sp>
    </p:spTree>
    <p:extLst>
      <p:ext uri="{BB962C8B-B14F-4D97-AF65-F5344CB8AC3E}">
        <p14:creationId xmlns:p14="http://schemas.microsoft.com/office/powerpoint/2010/main" val="1893462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7086600" cy="944563"/>
          </a:xfrm>
        </p:spPr>
        <p:txBody>
          <a:bodyPr/>
          <a:lstStyle/>
          <a:p>
            <a:r>
              <a:rPr lang="en-US" altLang="en-US" smtClean="0">
                <a:solidFill>
                  <a:srgbClr val="000099"/>
                </a:solidFill>
              </a:rPr>
              <a:t>CÔNG NGHỆ SỬ DỤNG</a:t>
            </a:r>
            <a:endParaRPr lang="en-US" sz="2000" smtClean="0">
              <a:solidFill>
                <a:srgbClr val="0000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Ngôn ngữ lập trình: Java, Javascript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Cơ sở dữ liệu: MySQL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Kiến trúc RESTful API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Thư viện: Google Maps Places, Stripe,…</a:t>
            </a:r>
          </a:p>
        </p:txBody>
      </p:sp>
    </p:spTree>
    <p:extLst>
      <p:ext uri="{BB962C8B-B14F-4D97-AF65-F5344CB8AC3E}">
        <p14:creationId xmlns:p14="http://schemas.microsoft.com/office/powerpoint/2010/main" val="18451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44563"/>
          </a:xfrm>
        </p:spPr>
        <p:txBody>
          <a:bodyPr/>
          <a:lstStyle/>
          <a:p>
            <a:r>
              <a:rPr lang="en-US" altLang="en-US" smtClean="0">
                <a:solidFill>
                  <a:srgbClr val="000099"/>
                </a:solidFill>
              </a:rPr>
              <a:t>CÔNG NGHỆ SỬ DỤNG</a:t>
            </a:r>
            <a:endParaRPr lang="en-US" altLang="en-US" sz="2000" smtClean="0">
              <a:solidFill>
                <a:srgbClr val="0000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48" y="1487214"/>
            <a:ext cx="3051630" cy="4876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28600" y="1580083"/>
            <a:ext cx="5723448" cy="469106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smtClean="0">
                <a:solidFill>
                  <a:schemeClr val="tx1"/>
                </a:solidFill>
              </a:rPr>
              <a:t>Front-end:</a:t>
            </a:r>
            <a:endParaRPr lang="en-US" b="1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Angular Framework 10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UI: Bootstrap 4, Ant Design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HTTP client: axios</a:t>
            </a:r>
          </a:p>
        </p:txBody>
      </p:sp>
    </p:spTree>
    <p:extLst>
      <p:ext uri="{BB962C8B-B14F-4D97-AF65-F5344CB8AC3E}">
        <p14:creationId xmlns:p14="http://schemas.microsoft.com/office/powerpoint/2010/main" val="148658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44563"/>
          </a:xfrm>
        </p:spPr>
        <p:txBody>
          <a:bodyPr/>
          <a:lstStyle/>
          <a:p>
            <a:r>
              <a:rPr lang="en-US" altLang="en-US" smtClean="0">
                <a:solidFill>
                  <a:srgbClr val="000099"/>
                </a:solidFill>
              </a:rPr>
              <a:t>CÔNG NGHỆ SỬ DỤNG</a:t>
            </a:r>
            <a:endParaRPr lang="en-US" altLang="en-US" sz="2000" smtClean="0">
              <a:solidFill>
                <a:srgbClr val="000099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1580083"/>
            <a:ext cx="5723448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Tx/>
              <a:buNone/>
            </a:pPr>
            <a:r>
              <a:rPr lang="en-US" sz="3200" b="1" smtClean="0">
                <a:solidFill>
                  <a:schemeClr val="tx1"/>
                </a:solidFill>
              </a:rPr>
              <a:t>Back-end:</a:t>
            </a:r>
            <a:endParaRPr lang="en-US" b="1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Spring Framework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Spring Security + JWT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Hibernate ORM</a:t>
            </a:r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91" y="1507711"/>
            <a:ext cx="3574309" cy="4893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3038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44563"/>
          </a:xfrm>
        </p:spPr>
        <p:txBody>
          <a:bodyPr/>
          <a:lstStyle/>
          <a:p>
            <a:r>
              <a:rPr lang="en-US" altLang="en-US" smtClean="0">
                <a:solidFill>
                  <a:srgbClr val="000099"/>
                </a:solidFill>
              </a:rPr>
              <a:t>CÔNG NGHỆ SỬ DỤNG</a:t>
            </a:r>
            <a:endParaRPr lang="en-US" altLang="en-US" sz="2000" smtClean="0">
              <a:solidFill>
                <a:srgbClr val="000099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1580083"/>
            <a:ext cx="5723448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Tx/>
              <a:buNone/>
            </a:pPr>
            <a:r>
              <a:rPr lang="en-US" sz="3200" b="1" smtClean="0">
                <a:solidFill>
                  <a:schemeClr val="tx1"/>
                </a:solidFill>
              </a:rPr>
              <a:t>Database:</a:t>
            </a:r>
            <a:endParaRPr lang="en-US" b="1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MySQL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Phpmyadmin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tx1"/>
                </a:solidFill>
              </a:rPr>
              <a:t>MySQL Workbench</a:t>
            </a:r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2" y="1752600"/>
            <a:ext cx="4851038" cy="4374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6605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054225" y="304800"/>
            <a:ext cx="7086600" cy="944563"/>
          </a:xfrm>
        </p:spPr>
        <p:txBody>
          <a:bodyPr/>
          <a:lstStyle/>
          <a:p>
            <a:r>
              <a:rPr lang="en-US" altLang="en-US" smtClean="0">
                <a:solidFill>
                  <a:srgbClr val="000099"/>
                </a:solidFill>
              </a:rPr>
              <a:t>CÔNG NGHỆ SỬ DỤNG</a:t>
            </a:r>
            <a:endParaRPr lang="en-US" sz="2000" smtClean="0">
              <a:solidFill>
                <a:srgbClr val="000099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Ưu điểm:</a:t>
            </a:r>
          </a:p>
          <a:p>
            <a:pPr algn="just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Khả năng mở rộng và tái sử dụng</a:t>
            </a:r>
          </a:p>
          <a:p>
            <a:pPr algn="just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Tăng tính bảo mật</a:t>
            </a:r>
          </a:p>
          <a:p>
            <a:pPr algn="just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Tăng khả năng tương thích</a:t>
            </a:r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093913" y="304800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ĐẶC TẢ YÊU CẦU CHỨC NĂNG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905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Các nhóm người dùng chính: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69703"/>
            <a:ext cx="14478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60" y="3617882"/>
            <a:ext cx="1408203" cy="127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2" y="3389282"/>
            <a:ext cx="16764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162" y="50656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Khách hàng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3357963" y="5117503"/>
            <a:ext cx="242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QL chi nhánh</a:t>
            </a:r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6654362" y="5139649"/>
            <a:ext cx="2159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QL chuỗi</a:t>
            </a:r>
          </a:p>
          <a:p>
            <a:pPr algn="ctr"/>
            <a:r>
              <a:rPr lang="en-US" sz="2400" smtClean="0"/>
              <a:t>cửa hàng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473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ĐẶC TẢ YÊU CẦU CHỨC NĂNG</a:t>
            </a:r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8" y="3204864"/>
            <a:ext cx="167640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688" y="488126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Khách hàng</a:t>
            </a:r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2438400" y="18288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Duyệt sản phẩm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Lọc và tìm kiếm sản phẩm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Xem chi tiết sản phẩm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Quản lý giỏ hàng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Thanh toán đơn hàng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Đăng ký tài khoản / Đăng nhập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210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ĐẶC TẢ YÊU CẦU CHỨC NĂNG</a:t>
            </a:r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2819400" y="1828800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kho hàng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Nhập hàng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đơn hàng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hóa đơn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nhân viên cửa hàng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vai trò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Xem thống kê và biểu đồ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3475"/>
            <a:ext cx="1408203" cy="12755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003" y="4543096"/>
            <a:ext cx="242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QL chi nhánh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637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ĐẶC TẢ YÊU CẦU CHỨC NĂNG</a:t>
            </a:r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2819400" y="1828800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chi nhánh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khu vực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danh sách sản phẩm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danh mục sản phẩm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nhân viên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QL vai trò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smtClean="0"/>
              <a:t>Xem thống kê và biểu đồ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82401"/>
            <a:ext cx="1447800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962" y="4252347"/>
            <a:ext cx="2159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QL chuỗi</a:t>
            </a:r>
          </a:p>
          <a:p>
            <a:pPr algn="ctr"/>
            <a:r>
              <a:rPr lang="en-US" sz="2400" smtClean="0"/>
              <a:t>cửa hàng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42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ĐẶC TẢ YÊU CẦU CHỨC NĂNG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Sơ đồ chức năng nhân viên quản lý đặt hàng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43200"/>
            <a:ext cx="82105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1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9A7200"/>
                </a:solidFill>
              </a:rPr>
              <a:t>NỘI DUNG TRÌNH BÀY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828800" y="2209800"/>
            <a:ext cx="7315200" cy="441960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Tx/>
              <a:buAutoNum type="romanUcPeriod"/>
            </a:pPr>
            <a:r>
              <a:rPr lang="en-US" sz="3200" b="1" smtClean="0">
                <a:solidFill>
                  <a:srgbClr val="002060"/>
                </a:solidFill>
              </a:rPr>
              <a:t>GIỚI THIỆU </a:t>
            </a:r>
          </a:p>
          <a:p>
            <a:pPr marL="571500" indent="-571500">
              <a:lnSpc>
                <a:spcPct val="120000"/>
              </a:lnSpc>
              <a:buFontTx/>
              <a:buAutoNum type="romanUcPeriod"/>
            </a:pPr>
            <a:r>
              <a:rPr lang="en-US" sz="3200" b="1" smtClean="0">
                <a:solidFill>
                  <a:srgbClr val="002060"/>
                </a:solidFill>
              </a:rPr>
              <a:t>NỘI DUNG</a:t>
            </a:r>
          </a:p>
          <a:p>
            <a:pPr marL="571500" indent="-571500">
              <a:lnSpc>
                <a:spcPct val="120000"/>
              </a:lnSpc>
              <a:buFontTx/>
              <a:buAutoNum type="romanUcPeriod"/>
            </a:pPr>
            <a:r>
              <a:rPr lang="en-US" sz="3200" b="1" smtClean="0">
                <a:solidFill>
                  <a:srgbClr val="002060"/>
                </a:solidFill>
              </a:rPr>
              <a:t>KẾT LUẬN</a:t>
            </a:r>
          </a:p>
          <a:p>
            <a:pPr marL="571500" indent="-571500">
              <a:lnSpc>
                <a:spcPct val="120000"/>
              </a:lnSpc>
              <a:buFontTx/>
              <a:buAutoNum type="romanUcPeriod"/>
            </a:pPr>
            <a:r>
              <a:rPr lang="en-US" sz="3200" b="1" smtClean="0">
                <a:solidFill>
                  <a:srgbClr val="002060"/>
                </a:solidFill>
              </a:rPr>
              <a:t>HƯỚNG PHÁT TRIỂN</a:t>
            </a:r>
          </a:p>
          <a:p>
            <a:pPr marL="571500" indent="-571500">
              <a:lnSpc>
                <a:spcPct val="120000"/>
              </a:lnSpc>
              <a:buFontTx/>
              <a:buAutoNum type="romanUcPeriod"/>
            </a:pPr>
            <a:r>
              <a:rPr lang="en-US" sz="3200" b="1" smtClean="0">
                <a:solidFill>
                  <a:srgbClr val="00206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37331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44563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ĐẶC TẢ YÊU CẦU CHỨC NĂNG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633538"/>
            <a:ext cx="8305800" cy="46910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Sơ đồ chức năng của nhân viên quản lý kho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153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2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022475" y="152400"/>
            <a:ext cx="7086600" cy="944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>
                <a:solidFill>
                  <a:srgbClr val="000099"/>
                </a:solidFill>
              </a:rPr>
              <a:t>ĐẶT VẤN ĐỀ</a:t>
            </a:r>
            <a:endParaRPr lang="en-US" altLang="en-US" smtClean="0">
              <a:solidFill>
                <a:srgbClr val="000099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610600" cy="5029200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COVID-19 hoành hành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Mua </a:t>
            </a:r>
            <a:r>
              <a:rPr lang="en-US" altLang="en-US" smtClean="0">
                <a:solidFill>
                  <a:schemeClr val="tx1"/>
                </a:solidFill>
              </a:rPr>
              <a:t>sắm online bùng nổ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  <a:sym typeface="Wingdings" pitchFamily="2" charset="2"/>
              </a:rPr>
              <a:t>Quy mô cửa hàng phát triển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mtClean="0">
                <a:solidFill>
                  <a:schemeClr val="tx1"/>
                </a:solidFill>
              </a:rPr>
              <a:t>Thiếu giải pháp cho chuỗi </a:t>
            </a:r>
            <a:r>
              <a:rPr lang="en-US" altLang="en-US" smtClean="0">
                <a:solidFill>
                  <a:schemeClr val="tx1"/>
                </a:solidFill>
              </a:rPr>
              <a:t>cửa </a:t>
            </a:r>
            <a:r>
              <a:rPr lang="en-US" altLang="en-US" smtClean="0">
                <a:solidFill>
                  <a:schemeClr val="tx1"/>
                </a:solidFill>
              </a:rPr>
              <a:t>hàng</a:t>
            </a:r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0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022475" y="152400"/>
            <a:ext cx="7086600" cy="944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000" smtClean="0">
                <a:solidFill>
                  <a:srgbClr val="000099"/>
                </a:solidFill>
              </a:rPr>
              <a:t>ĐẶT VẤN ĐỀ</a:t>
            </a:r>
            <a:endParaRPr lang="en-US" altLang="en-US" smtClean="0">
              <a:solidFill>
                <a:srgbClr val="000099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05" y="1752600"/>
            <a:ext cx="6437295" cy="4572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7235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022475" y="152400"/>
            <a:ext cx="7086600" cy="944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000" smtClean="0">
                <a:solidFill>
                  <a:srgbClr val="000099"/>
                </a:solidFill>
              </a:rPr>
              <a:t>ĐẶT VẤN ĐỀ</a:t>
            </a:r>
            <a:endParaRPr lang="en-US" altLang="en-US" smtClean="0">
              <a:solidFill>
                <a:srgbClr val="0000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1" y="1981200"/>
            <a:ext cx="8437179" cy="4057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4658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022475" y="152400"/>
            <a:ext cx="7086600" cy="944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>
                <a:solidFill>
                  <a:srgbClr val="000099"/>
                </a:solidFill>
              </a:rPr>
              <a:t>MỤC ĐÍCH CỦA ĐỀ TÀI</a:t>
            </a:r>
            <a:endParaRPr lang="en-US" altLang="en-US" smtClean="0">
              <a:solidFill>
                <a:srgbClr val="0000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52600"/>
            <a:ext cx="8686800" cy="270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3200" smtClean="0"/>
              <a:t>Xây dựng ứng dụng kinh doanh trực tuyến kết hợp quản lý kinh doanh.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3200" smtClean="0"/>
              <a:t>Đơn giản hóa, nâng cao hiệu suất.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3200" smtClean="0"/>
              <a:t>Đa nền tảng, tương thích nhiều thiết bị.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91007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086600" cy="944563"/>
          </a:xfrm>
        </p:spPr>
        <p:txBody>
          <a:bodyPr/>
          <a:lstStyle/>
          <a:p>
            <a:r>
              <a:rPr lang="en-US" altLang="en-US" smtClean="0">
                <a:solidFill>
                  <a:srgbClr val="000099"/>
                </a:solidFill>
              </a:rPr>
              <a:t>LỊCH SỬ GIẢI QUYẾT VẤN ĐỀ</a:t>
            </a:r>
            <a:endParaRPr lang="en-US" sz="2000" smtClean="0">
              <a:solidFill>
                <a:srgbClr val="000099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6200" y="1981200"/>
            <a:ext cx="3733800" cy="5105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 Ngoài nước:</a:t>
            </a:r>
          </a:p>
          <a:p>
            <a:pPr algn="just"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Vận hành hơn 10 năm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smtClean="0">
                <a:solidFill>
                  <a:schemeClr val="tx1"/>
                </a:solidFill>
              </a:rPr>
              <a:t>Ngôn ngữ tiếng Anh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smtClean="0">
                <a:solidFill>
                  <a:schemeClr val="tx1"/>
                </a:solidFill>
              </a:rPr>
              <a:t>Có tính phí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smtClean="0">
                <a:solidFill>
                  <a:schemeClr val="tx1"/>
                </a:solidFill>
              </a:rPr>
              <a:t>Có đầy đủ các tính năng cần thiết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2863850"/>
            <a:ext cx="5083175" cy="3124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228600" y="1524000"/>
            <a:ext cx="874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/>
              <a:t>Ngoài nước: Website thương mại điện tử của chuỗi cửa hàng Target (target.com) </a:t>
            </a:r>
          </a:p>
        </p:txBody>
      </p:sp>
      <p:sp>
        <p:nvSpPr>
          <p:cNvPr id="8198" name="TextBox 3"/>
          <p:cNvSpPr txBox="1">
            <a:spLocks noChangeArrowheads="1"/>
          </p:cNvSpPr>
          <p:nvPr/>
        </p:nvSpPr>
        <p:spPr bwMode="auto">
          <a:xfrm>
            <a:off x="4257675" y="6030913"/>
            <a:ext cx="457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i="1"/>
              <a:t>Trang chi tiết sản phẩm của target.com</a:t>
            </a:r>
          </a:p>
        </p:txBody>
      </p:sp>
    </p:spTree>
    <p:extLst>
      <p:ext uri="{BB962C8B-B14F-4D97-AF65-F5344CB8AC3E}">
        <p14:creationId xmlns:p14="http://schemas.microsoft.com/office/powerpoint/2010/main" val="2884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68500" y="228600"/>
            <a:ext cx="7086600" cy="944563"/>
          </a:xfrm>
        </p:spPr>
        <p:txBody>
          <a:bodyPr/>
          <a:lstStyle/>
          <a:p>
            <a:r>
              <a:rPr lang="en-US" altLang="en-US" smtClean="0">
                <a:solidFill>
                  <a:srgbClr val="000099"/>
                </a:solidFill>
              </a:rPr>
              <a:t>LỊCH SỬ GIẢI QUYẾT VẤN ĐỀ</a:t>
            </a:r>
            <a:endParaRPr lang="en-US" sz="2000" smtClean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46250"/>
            <a:ext cx="4191000" cy="46910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err="1" smtClean="0">
                <a:solidFill>
                  <a:schemeClr val="tx1"/>
                </a:solidFill>
              </a:rPr>
              <a:t>Trong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nước</a:t>
            </a:r>
            <a:r>
              <a:rPr lang="en-US" smtClean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FontTx/>
              <a:buNone/>
              <a:defRPr/>
            </a:pPr>
            <a:r>
              <a:rPr lang="en-US" sz="2600" b="1" err="1" smtClean="0">
                <a:solidFill>
                  <a:srgbClr val="C00000"/>
                </a:solidFill>
              </a:rPr>
              <a:t>Phần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err="1" smtClean="0">
                <a:solidFill>
                  <a:srgbClr val="C00000"/>
                </a:solidFill>
              </a:rPr>
              <a:t>mềm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err="1" smtClean="0">
                <a:solidFill>
                  <a:srgbClr val="C00000"/>
                </a:solidFill>
              </a:rPr>
              <a:t>quản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err="1" smtClean="0">
                <a:solidFill>
                  <a:srgbClr val="C00000"/>
                </a:solidFill>
              </a:rPr>
              <a:t>lý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err="1" smtClean="0">
                <a:solidFill>
                  <a:srgbClr val="C00000"/>
                </a:solidFill>
              </a:rPr>
              <a:t>định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err="1" smtClean="0">
                <a:solidFill>
                  <a:srgbClr val="C00000"/>
                </a:solidFill>
              </a:rPr>
              <a:t>lượng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err="1" smtClean="0">
                <a:solidFill>
                  <a:srgbClr val="C00000"/>
                </a:solidFill>
              </a:rPr>
              <a:t>nguyên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err="1" smtClean="0">
                <a:solidFill>
                  <a:srgbClr val="C00000"/>
                </a:solidFill>
              </a:rPr>
              <a:t>liệu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err="1" smtClean="0">
                <a:solidFill>
                  <a:srgbClr val="C00000"/>
                </a:solidFill>
              </a:rPr>
              <a:t>nhà</a:t>
            </a:r>
            <a:r>
              <a:rPr lang="en-US" sz="2600" b="1" smtClean="0">
                <a:solidFill>
                  <a:srgbClr val="C00000"/>
                </a:solidFill>
              </a:rPr>
              <a:t> </a:t>
            </a:r>
            <a:r>
              <a:rPr lang="en-US" sz="2600" b="1" err="1" smtClean="0">
                <a:solidFill>
                  <a:srgbClr val="C00000"/>
                </a:solidFill>
              </a:rPr>
              <a:t>hàng</a:t>
            </a:r>
            <a:r>
              <a:rPr lang="en-US" sz="2600" b="1" smtClean="0">
                <a:solidFill>
                  <a:srgbClr val="C00000"/>
                </a:solidFill>
              </a:rPr>
              <a:t>, </a:t>
            </a:r>
            <a:r>
              <a:rPr lang="en-US" sz="2600" b="1" err="1" smtClean="0">
                <a:solidFill>
                  <a:srgbClr val="C00000"/>
                </a:solidFill>
              </a:rPr>
              <a:t>quán</a:t>
            </a:r>
            <a:r>
              <a:rPr lang="en-US" sz="2600" b="1" smtClean="0">
                <a:solidFill>
                  <a:srgbClr val="C00000"/>
                </a:solidFill>
              </a:rPr>
              <a:t> café </a:t>
            </a:r>
            <a:r>
              <a:rPr lang="en-US" sz="2600" b="1" smtClean="0">
                <a:solidFill>
                  <a:schemeClr val="tx1"/>
                </a:solidFill>
              </a:rPr>
              <a:t>(</a:t>
            </a:r>
            <a:r>
              <a:rPr lang="en-US" sz="2600" b="1" err="1" smtClean="0">
                <a:solidFill>
                  <a:schemeClr val="tx1"/>
                </a:solidFill>
              </a:rPr>
              <a:t>Phát</a:t>
            </a:r>
            <a:r>
              <a:rPr lang="en-US" sz="2600" b="1" smtClean="0">
                <a:solidFill>
                  <a:schemeClr val="tx1"/>
                </a:solidFill>
              </a:rPr>
              <a:t> </a:t>
            </a:r>
            <a:r>
              <a:rPr lang="en-US" sz="2600" b="1" err="1" smtClean="0">
                <a:solidFill>
                  <a:schemeClr val="tx1"/>
                </a:solidFill>
              </a:rPr>
              <a:t>triển</a:t>
            </a:r>
            <a:r>
              <a:rPr lang="en-US" sz="2600" b="1" smtClean="0">
                <a:solidFill>
                  <a:schemeClr val="tx1"/>
                </a:solidFill>
              </a:rPr>
              <a:t> </a:t>
            </a:r>
            <a:r>
              <a:rPr lang="en-US" sz="2600" b="1" err="1" smtClean="0">
                <a:solidFill>
                  <a:schemeClr val="tx1"/>
                </a:solidFill>
              </a:rPr>
              <a:t>bởi</a:t>
            </a:r>
            <a:r>
              <a:rPr lang="en-US" sz="2600" b="1" smtClean="0">
                <a:solidFill>
                  <a:schemeClr val="tx1"/>
                </a:solidFill>
              </a:rPr>
              <a:t> Webkynang.vn)</a:t>
            </a:r>
            <a:endParaRPr lang="en-US" sz="2600" b="1" smtClean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600" err="1" smtClean="0">
                <a:solidFill>
                  <a:schemeClr val="tx1"/>
                </a:solidFill>
              </a:rPr>
              <a:t>Được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viết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bằng</a:t>
            </a:r>
            <a:r>
              <a:rPr lang="en-US" sz="2600" smtClean="0">
                <a:solidFill>
                  <a:schemeClr val="tx1"/>
                </a:solidFill>
              </a:rPr>
              <a:t> Excel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600" err="1" smtClean="0">
                <a:solidFill>
                  <a:schemeClr val="tx1"/>
                </a:solidFill>
              </a:rPr>
              <a:t>Giao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diện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đơn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giản</a:t>
            </a:r>
            <a:endParaRPr lang="en-US" sz="260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600" err="1" smtClean="0">
                <a:solidFill>
                  <a:schemeClr val="tx1"/>
                </a:solidFill>
              </a:rPr>
              <a:t>Có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một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số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tính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năng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cơ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bản</a:t>
            </a:r>
            <a:endParaRPr lang="en-US" sz="260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600" err="1">
                <a:solidFill>
                  <a:schemeClr val="tx1"/>
                </a:solidFill>
              </a:rPr>
              <a:t>Q</a:t>
            </a:r>
            <a:r>
              <a:rPr lang="en-US" sz="2600" err="1" smtClean="0">
                <a:solidFill>
                  <a:schemeClr val="tx1"/>
                </a:solidFill>
              </a:rPr>
              <a:t>uản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lý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theo</a:t>
            </a:r>
            <a:r>
              <a:rPr lang="en-US" sz="2600" smtClean="0">
                <a:solidFill>
                  <a:schemeClr val="tx1"/>
                </a:solidFill>
              </a:rPr>
              <a:t> </a:t>
            </a:r>
            <a:r>
              <a:rPr lang="en-US" sz="2600" err="1" smtClean="0">
                <a:solidFill>
                  <a:schemeClr val="tx1"/>
                </a:solidFill>
              </a:rPr>
              <a:t>từng</a:t>
            </a:r>
            <a:r>
              <a:rPr lang="en-US" sz="2600" smtClean="0">
                <a:solidFill>
                  <a:schemeClr val="tx1"/>
                </a:solidFill>
              </a:rPr>
              <a:t> Sheet</a:t>
            </a:r>
            <a:r>
              <a:rPr lang="en-US" smtClean="0">
                <a:solidFill>
                  <a:schemeClr val="tx1"/>
                </a:solidFill>
              </a:rPr>
              <a:t>	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322" y="3162300"/>
            <a:ext cx="384208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2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7086600" cy="944563"/>
          </a:xfrm>
        </p:spPr>
        <p:txBody>
          <a:bodyPr/>
          <a:lstStyle/>
          <a:p>
            <a:r>
              <a:rPr lang="en-US" altLang="en-US" smtClean="0">
                <a:solidFill>
                  <a:srgbClr val="000099"/>
                </a:solidFill>
              </a:rPr>
              <a:t>HƯỚNG GIẢI QUYẾT</a:t>
            </a:r>
            <a:endParaRPr lang="en-US" altLang="en-US" smtClean="0">
              <a:solidFill>
                <a:srgbClr val="000099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82000" cy="4691063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endParaRPr lang="en-US" altLang="en-US" sz="1400" b="1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en-US" altLang="en-US" smtClean="0">
                <a:solidFill>
                  <a:schemeClr val="tx1"/>
                </a:solidFill>
              </a:rPr>
              <a:t>Quy trình nghiệp vụ quản lý chuỗi cửa hàng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altLang="en-US" smtClean="0">
                <a:solidFill>
                  <a:schemeClr val="tx1"/>
                </a:solidFill>
              </a:rPr>
              <a:t>Mô hình phân quyền RBAC (Role-Based Access Control)</a:t>
            </a:r>
            <a:endParaRPr lang="en-US" altLang="en-US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en-US" altLang="en-US" smtClean="0">
                <a:solidFill>
                  <a:schemeClr val="tx1"/>
                </a:solidFill>
              </a:rPr>
              <a:t>Kiến trúc RESTful API</a:t>
            </a:r>
            <a:endParaRPr lang="en-US" altLang="en-US" smtClean="0">
              <a:solidFill>
                <a:schemeClr val="tx1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9172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494</Words>
  <Application>Microsoft Office PowerPoint</Application>
  <PresentationFormat>On-screen Show (4:3)</PresentationFormat>
  <Paragraphs>107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ỨNG DỰNG QUẢN LÝ HOẠT ĐỘNG KINH DOANH TRỰC TUYẾN CỦA CHUỖI CỬA HÀNG TRÊN NỀN WEB</vt:lpstr>
      <vt:lpstr>NỘI DUNG TRÌNH BÀY</vt:lpstr>
      <vt:lpstr>ĐẶT VẤN ĐỀ</vt:lpstr>
      <vt:lpstr>ĐẶT VẤN ĐỀ</vt:lpstr>
      <vt:lpstr>ĐẶT VẤN ĐỀ</vt:lpstr>
      <vt:lpstr>MỤC ĐÍCH CỦA ĐỀ TÀI</vt:lpstr>
      <vt:lpstr>LỊCH SỬ GIẢI QUYẾT VẤN ĐỀ</vt:lpstr>
      <vt:lpstr>LỊCH SỬ GIẢI QUYẾT VẤN ĐỀ</vt:lpstr>
      <vt:lpstr>HƯỚNG GIẢI QUYẾT</vt:lpstr>
      <vt:lpstr>CÔNG NGHỆ SỬ DỤNG</vt:lpstr>
      <vt:lpstr>CÔNG NGHỆ SỬ DỤNG</vt:lpstr>
      <vt:lpstr>CÔNG NGHỆ SỬ DỤNG</vt:lpstr>
      <vt:lpstr>CÔNG NGHỆ SỬ DỤNG</vt:lpstr>
      <vt:lpstr>CÔNG NGHỆ SỬ DỤNG</vt:lpstr>
      <vt:lpstr>ĐẶC TẢ YÊU CẦU CHỨC NĂNG</vt:lpstr>
      <vt:lpstr>ĐẶC TẢ YÊU CẦU CHỨC NĂNG</vt:lpstr>
      <vt:lpstr>ĐẶC TẢ YÊU CẦU CHỨC NĂNG</vt:lpstr>
      <vt:lpstr>ĐẶC TẢ YÊU CẦU CHỨC NĂNG</vt:lpstr>
      <vt:lpstr>ĐẶC TẢ YÊU CẦU CHỨC NĂNG</vt:lpstr>
      <vt:lpstr>ĐẶC TẢ YÊU CẦU CHỨC NĂNG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DỰNG QUẢN LÝ HOẠT ĐỘNG KINH DOANH TRỰC TUYẾN CỦA CHUỖI CỬA HÀNG TRÊN NỀN WEB</dc:title>
  <dc:creator>Windows User</dc:creator>
  <cp:lastModifiedBy>Windows User</cp:lastModifiedBy>
  <cp:revision>1</cp:revision>
  <dcterms:created xsi:type="dcterms:W3CDTF">2021-01-10T11:15:45Z</dcterms:created>
  <dcterms:modified xsi:type="dcterms:W3CDTF">2021-01-10T11:33:12Z</dcterms:modified>
</cp:coreProperties>
</file>