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ntonio Bold" charset="1" panose="02000803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06" t="0" r="-2490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75516" y="221907"/>
            <a:ext cx="3629200" cy="2331954"/>
          </a:xfrm>
          <a:custGeom>
            <a:avLst/>
            <a:gdLst/>
            <a:ahLst/>
            <a:cxnLst/>
            <a:rect r="r" b="b" t="t" l="l"/>
            <a:pathLst>
              <a:path h="2331954" w="3629200">
                <a:moveTo>
                  <a:pt x="0" y="0"/>
                </a:moveTo>
                <a:lnTo>
                  <a:pt x="3629200" y="0"/>
                </a:lnTo>
                <a:lnTo>
                  <a:pt x="3629200" y="2331955"/>
                </a:lnTo>
                <a:lnTo>
                  <a:pt x="0" y="233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3125623"/>
            <a:ext cx="8295772" cy="6603950"/>
            <a:chOff x="0" y="0"/>
            <a:chExt cx="11061030" cy="880526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5250"/>
              <a:ext cx="11061030" cy="749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b="true" sz="9999" spc="-449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ANÁLISE DE PADRÕES DE MOBILIDADE AÉREA</a:t>
              </a:r>
            </a:p>
            <a:p>
              <a:pPr algn="l">
                <a:lnSpc>
                  <a:spcPts val="10999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713100"/>
              <a:ext cx="11061030" cy="1092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Vasco Silva</a:t>
              </a:r>
            </a:p>
            <a:p>
              <a:pPr algn="l">
                <a:lnSpc>
                  <a:spcPts val="3240"/>
                </a:lnSpc>
              </a:pPr>
              <a:r>
                <a:rPr lang="en-US" sz="2700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Guilherme Correia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58303" y="3312157"/>
            <a:ext cx="4782338" cy="5274871"/>
          </a:xfrm>
          <a:custGeom>
            <a:avLst/>
            <a:gdLst/>
            <a:ahLst/>
            <a:cxnLst/>
            <a:rect r="r" b="b" t="t" l="l"/>
            <a:pathLst>
              <a:path h="5274871" w="4782338">
                <a:moveTo>
                  <a:pt x="0" y="0"/>
                </a:moveTo>
                <a:lnTo>
                  <a:pt x="4782338" y="0"/>
                </a:lnTo>
                <a:lnTo>
                  <a:pt x="4782338" y="5274871"/>
                </a:lnTo>
                <a:lnTo>
                  <a:pt x="0" y="5274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93479" y="1323975"/>
            <a:ext cx="10311986" cy="1253835"/>
          </a:xfrm>
          <a:custGeom>
            <a:avLst/>
            <a:gdLst/>
            <a:ahLst/>
            <a:cxnLst/>
            <a:rect r="r" b="b" t="t" l="l"/>
            <a:pathLst>
              <a:path h="1253835" w="10311986">
                <a:moveTo>
                  <a:pt x="0" y="0"/>
                </a:moveTo>
                <a:lnTo>
                  <a:pt x="10311986" y="0"/>
                </a:lnTo>
                <a:lnTo>
                  <a:pt x="10311986" y="1253835"/>
                </a:lnTo>
                <a:lnTo>
                  <a:pt x="0" y="12538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33425"/>
            <a:ext cx="510380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</a:pPr>
            <a:r>
              <a:rPr lang="en-US" b="true" sz="3899" spc="-77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Funcionamento do sistema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55007"/>
            <a:ext cx="6747854" cy="332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24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Funções do sistema:</a:t>
            </a:r>
          </a:p>
          <a:p>
            <a:pPr algn="l">
              <a:lnSpc>
                <a:spcPts val="3374"/>
              </a:lnSpc>
            </a:pPr>
          </a:p>
          <a:p>
            <a:pPr algn="l" marL="485650" indent="-242825" lvl="1">
              <a:lnSpc>
                <a:spcPts val="3374"/>
              </a:lnSpc>
              <a:buFont typeface="Arial"/>
              <a:buChar char="•"/>
            </a:pPr>
            <a:r>
              <a:rPr lang="en-US" sz="224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Container de docker que abre instâncias para MongoDB e Jupyter com todas as bibliotecas necessárias para ligações entre eles</a:t>
            </a:r>
          </a:p>
          <a:p>
            <a:pPr algn="l" marL="485650" indent="-242825" lvl="1">
              <a:lnSpc>
                <a:spcPts val="3374"/>
              </a:lnSpc>
              <a:buFont typeface="Arial"/>
              <a:buChar char="•"/>
            </a:pPr>
            <a:r>
              <a:rPr lang="en-US" sz="224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 MongoDB armazenamos os nossos datasets para análise em várias coleções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02439" y="1323975"/>
            <a:ext cx="5879359" cy="6346593"/>
          </a:xfrm>
          <a:custGeom>
            <a:avLst/>
            <a:gdLst/>
            <a:ahLst/>
            <a:cxnLst/>
            <a:rect r="r" b="b" t="t" l="l"/>
            <a:pathLst>
              <a:path h="6346593" w="5879359">
                <a:moveTo>
                  <a:pt x="0" y="0"/>
                </a:moveTo>
                <a:lnTo>
                  <a:pt x="5879359" y="0"/>
                </a:lnTo>
                <a:lnTo>
                  <a:pt x="5879359" y="6346593"/>
                </a:lnTo>
                <a:lnTo>
                  <a:pt x="0" y="63465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04382" y="4456526"/>
            <a:ext cx="6386432" cy="5398250"/>
          </a:xfrm>
          <a:custGeom>
            <a:avLst/>
            <a:gdLst/>
            <a:ahLst/>
            <a:cxnLst/>
            <a:rect r="r" b="b" t="t" l="l"/>
            <a:pathLst>
              <a:path h="5398250" w="6386432">
                <a:moveTo>
                  <a:pt x="0" y="0"/>
                </a:moveTo>
                <a:lnTo>
                  <a:pt x="6386432" y="0"/>
                </a:lnTo>
                <a:lnTo>
                  <a:pt x="6386432" y="5398250"/>
                </a:lnTo>
                <a:lnTo>
                  <a:pt x="0" y="5398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33425"/>
            <a:ext cx="510380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</a:pPr>
            <a:r>
              <a:rPr lang="en-US" b="true" sz="3899" spc="-77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Funcionamento do sistema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82823"/>
            <a:ext cx="6797868" cy="287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650" indent="-242825" lvl="1">
              <a:lnSpc>
                <a:spcPts val="3374"/>
              </a:lnSpc>
              <a:buFont typeface="Arial"/>
              <a:buChar char="•"/>
            </a:pPr>
            <a:r>
              <a:rPr lang="en-US" sz="224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Em Jupyter é utilizado o PySpark para fazer a ligação com MongoDB e consequentemente a análise dos dados</a:t>
            </a:r>
          </a:p>
          <a:p>
            <a:pPr algn="l" marL="485650" indent="-242825" lvl="1">
              <a:lnSpc>
                <a:spcPts val="3374"/>
              </a:lnSpc>
              <a:buFont typeface="Arial"/>
              <a:buChar char="•"/>
            </a:pPr>
            <a:r>
              <a:rPr lang="en-US" sz="224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Por último temos um script para processamento em batch e streaming de dados, ligado ao MongoDB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71175" y="0"/>
            <a:ext cx="7816825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442397" y="1028700"/>
            <a:ext cx="7701603" cy="4974948"/>
          </a:xfrm>
          <a:custGeom>
            <a:avLst/>
            <a:gdLst/>
            <a:ahLst/>
            <a:cxnLst/>
            <a:rect r="r" b="b" t="t" l="l"/>
            <a:pathLst>
              <a:path h="4974948" w="7701603">
                <a:moveTo>
                  <a:pt x="0" y="0"/>
                </a:moveTo>
                <a:lnTo>
                  <a:pt x="7701603" y="0"/>
                </a:lnTo>
                <a:lnTo>
                  <a:pt x="7701603" y="4974948"/>
                </a:lnTo>
                <a:lnTo>
                  <a:pt x="0" y="4974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06445" y="6727630"/>
            <a:ext cx="2430392" cy="2465112"/>
          </a:xfrm>
          <a:custGeom>
            <a:avLst/>
            <a:gdLst/>
            <a:ahLst/>
            <a:cxnLst/>
            <a:rect r="r" b="b" t="t" l="l"/>
            <a:pathLst>
              <a:path h="2465112" w="2430392">
                <a:moveTo>
                  <a:pt x="0" y="0"/>
                </a:moveTo>
                <a:lnTo>
                  <a:pt x="2430392" y="0"/>
                </a:lnTo>
                <a:lnTo>
                  <a:pt x="2430392" y="2465112"/>
                </a:lnTo>
                <a:lnTo>
                  <a:pt x="0" y="2465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99875" y="1304925"/>
            <a:ext cx="5767057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Análise de resultados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99875" y="3947750"/>
            <a:ext cx="5455809" cy="401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2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Os 5 aeroportos que mais atrasos significativos apresentam encontram-se em cidades importantes ou com afluência turística.</a:t>
            </a:r>
          </a:p>
          <a:p>
            <a:pPr algn="l">
              <a:lnSpc>
                <a:spcPts val="3191"/>
              </a:lnSpc>
            </a:pPr>
          </a:p>
          <a:p>
            <a:pPr algn="l" marL="492143" indent="-246072" lvl="1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ORD: Chicago</a:t>
            </a:r>
          </a:p>
          <a:p>
            <a:pPr algn="l" marL="492143" indent="-246072" lvl="1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ATL: Atlanta</a:t>
            </a:r>
          </a:p>
          <a:p>
            <a:pPr algn="l" marL="492143" indent="-246072" lvl="1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DFW: Dallas/Fort Worth</a:t>
            </a:r>
          </a:p>
          <a:p>
            <a:pPr algn="l" marL="492143" indent="-246072" lvl="1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EWR: Newark, New Jersey</a:t>
            </a:r>
          </a:p>
          <a:p>
            <a:pPr algn="l" marL="492143" indent="-246072" lvl="1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SFO: San Francisco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71175" y="0"/>
            <a:ext cx="7816825" cy="10287000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88789" y="2361158"/>
            <a:ext cx="8294281" cy="5564685"/>
          </a:xfrm>
          <a:custGeom>
            <a:avLst/>
            <a:gdLst/>
            <a:ahLst/>
            <a:cxnLst/>
            <a:rect r="r" b="b" t="t" l="l"/>
            <a:pathLst>
              <a:path h="5564685" w="8294281">
                <a:moveTo>
                  <a:pt x="0" y="0"/>
                </a:moveTo>
                <a:lnTo>
                  <a:pt x="8294281" y="0"/>
                </a:lnTo>
                <a:lnTo>
                  <a:pt x="8294281" y="5564684"/>
                </a:lnTo>
                <a:lnTo>
                  <a:pt x="0" y="5564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31112" y="3894067"/>
            <a:ext cx="6089319" cy="479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9"/>
              </a:lnSpc>
            </a:pPr>
            <a:r>
              <a:rPr lang="en-US" sz="23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Os aeroportos com maior percentagem de cancelamentos estão </a:t>
            </a:r>
          </a:p>
          <a:p>
            <a:pPr algn="l">
              <a:lnSpc>
                <a:spcPts val="3229"/>
              </a:lnSpc>
            </a:pPr>
            <a:r>
              <a:rPr lang="en-US" sz="23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localizados em áreas com condições climáticas adversas ou que possuem </a:t>
            </a:r>
          </a:p>
          <a:p>
            <a:pPr algn="l">
              <a:lnSpc>
                <a:spcPts val="3229"/>
              </a:lnSpc>
            </a:pPr>
            <a:r>
              <a:rPr lang="en-US" sz="23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características específicas que influenciam os índices de cancelamento:</a:t>
            </a:r>
          </a:p>
          <a:p>
            <a:pPr algn="l">
              <a:lnSpc>
                <a:spcPts val="3229"/>
              </a:lnSpc>
            </a:pPr>
          </a:p>
          <a:p>
            <a:pPr algn="l" marL="497960" indent="-248980" lvl="1">
              <a:lnSpc>
                <a:spcPts val="3229"/>
              </a:lnSpc>
              <a:buFont typeface="Arial"/>
              <a:buChar char="•"/>
            </a:pPr>
            <a:r>
              <a:rPr lang="en-US" sz="23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OGS: Ogdensburg International Airport (Ogdensburg, Nova York)</a:t>
            </a:r>
          </a:p>
          <a:p>
            <a:pPr algn="l" marL="497960" indent="-248980" lvl="1">
              <a:lnSpc>
                <a:spcPts val="3229"/>
              </a:lnSpc>
              <a:buFont typeface="Arial"/>
              <a:buChar char="•"/>
            </a:pPr>
            <a:r>
              <a:rPr lang="en-US" sz="23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PGV: Pitt-Greenville Airport</a:t>
            </a:r>
          </a:p>
          <a:p>
            <a:pPr algn="l" marL="497960" indent="-248980" lvl="1">
              <a:lnSpc>
                <a:spcPts val="3229"/>
              </a:lnSpc>
              <a:buFont typeface="Arial"/>
              <a:buChar char="•"/>
            </a:pPr>
            <a:r>
              <a:rPr lang="en-US" sz="23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HVN: Tweed-New Haven Airport</a:t>
            </a:r>
          </a:p>
          <a:p>
            <a:pPr algn="l" marL="497960" indent="-248980" lvl="1">
              <a:lnSpc>
                <a:spcPts val="3229"/>
              </a:lnSpc>
              <a:buFont typeface="Arial"/>
              <a:buChar char="•"/>
            </a:pPr>
            <a:r>
              <a:rPr lang="en-US" sz="23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OAJ: Albert J. Ellis Airport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31112" y="1038225"/>
            <a:ext cx="5767057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Análise de resultados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26485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890725" y="1605146"/>
            <a:ext cx="7030027" cy="7076707"/>
          </a:xfrm>
          <a:custGeom>
            <a:avLst/>
            <a:gdLst/>
            <a:ahLst/>
            <a:cxnLst/>
            <a:rect r="r" b="b" t="t" l="l"/>
            <a:pathLst>
              <a:path h="7076707" w="7030027">
                <a:moveTo>
                  <a:pt x="0" y="0"/>
                </a:moveTo>
                <a:lnTo>
                  <a:pt x="7030027" y="0"/>
                </a:lnTo>
                <a:lnTo>
                  <a:pt x="7030027" y="7076708"/>
                </a:lnTo>
                <a:lnTo>
                  <a:pt x="0" y="707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808976"/>
            <a:ext cx="5820145" cy="5963018"/>
            <a:chOff x="0" y="0"/>
            <a:chExt cx="7760194" cy="79506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7760194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80"/>
                </a:lnSpc>
              </a:pPr>
              <a:r>
                <a:rPr lang="en-US" b="true" sz="4400" spc="-88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Relação entre Preço Médio e taxa de Cancelamento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525885"/>
              <a:ext cx="7760194" cy="5424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É possível perceber que a grande maioria dos bilhetes se mantém entre os 100 e os 300 dólares. </a:t>
              </a:r>
            </a:p>
            <a:p>
              <a:pPr algn="l">
                <a:lnSpc>
                  <a:spcPts val="2940"/>
                </a:lnSpc>
              </a:pP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Bilhetes de voos acima dos 300 têm taxas de cancelamento baixas, com exceções.</a:t>
              </a:r>
            </a:p>
            <a:p>
              <a:pPr algn="l">
                <a:lnSpc>
                  <a:spcPts val="2940"/>
                </a:lnSpc>
              </a:pP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OGS sendo o aeroporto com bilhetes mais baratos, tem uma taxa de cancelamento muito baixa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26485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798027" y="1639303"/>
            <a:ext cx="7116366" cy="7008393"/>
          </a:xfrm>
          <a:custGeom>
            <a:avLst/>
            <a:gdLst/>
            <a:ahLst/>
            <a:cxnLst/>
            <a:rect r="r" b="b" t="t" l="l"/>
            <a:pathLst>
              <a:path h="7008393" w="7116366">
                <a:moveTo>
                  <a:pt x="0" y="0"/>
                </a:moveTo>
                <a:lnTo>
                  <a:pt x="7116365" y="0"/>
                </a:lnTo>
                <a:lnTo>
                  <a:pt x="7116365" y="7008394"/>
                </a:lnTo>
                <a:lnTo>
                  <a:pt x="0" y="7008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808976"/>
            <a:ext cx="5820145" cy="6334493"/>
            <a:chOff x="0" y="0"/>
            <a:chExt cx="7760194" cy="84459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7760194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80"/>
                </a:lnSpc>
              </a:pPr>
              <a:r>
                <a:rPr lang="en-US" b="true" sz="4400" spc="-88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Relação entre Distância Média e Atraso Médio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525885"/>
              <a:ext cx="7760194" cy="5920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 grande maioria dos voos apartir de certos aeroportos estão entre as 250 e a 1500 milhas</a:t>
              </a:r>
            </a:p>
            <a:p>
              <a:pPr algn="l">
                <a:lnSpc>
                  <a:spcPts val="2940"/>
                </a:lnSpc>
              </a:pP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 atraso médio da maioria dos voos é relativamente baixa, porém quando olhamos para voos acima das 750 milhas, começam a aparecer algumas exceções</a:t>
              </a:r>
            </a:p>
            <a:p>
              <a:pPr algn="l">
                <a:lnSpc>
                  <a:spcPts val="2940"/>
                </a:lnSpc>
              </a:pP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Os 5 aeroportos com voos mais compridos têm atrasos dentro da média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0234" y="644970"/>
            <a:ext cx="6593933" cy="4145515"/>
          </a:xfrm>
          <a:custGeom>
            <a:avLst/>
            <a:gdLst/>
            <a:ahLst/>
            <a:cxnLst/>
            <a:rect r="r" b="b" t="t" l="l"/>
            <a:pathLst>
              <a:path h="4145515" w="6593933">
                <a:moveTo>
                  <a:pt x="0" y="0"/>
                </a:moveTo>
                <a:lnTo>
                  <a:pt x="6593933" y="0"/>
                </a:lnTo>
                <a:lnTo>
                  <a:pt x="6593933" y="4145515"/>
                </a:lnTo>
                <a:lnTo>
                  <a:pt x="0" y="4145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926485" y="-1513365"/>
            <a:ext cx="13313729" cy="1331372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763921" y="5143500"/>
            <a:ext cx="6860949" cy="4424884"/>
          </a:xfrm>
          <a:custGeom>
            <a:avLst/>
            <a:gdLst/>
            <a:ahLst/>
            <a:cxnLst/>
            <a:rect r="r" b="b" t="t" l="l"/>
            <a:pathLst>
              <a:path h="4424884" w="6860949">
                <a:moveTo>
                  <a:pt x="0" y="0"/>
                </a:moveTo>
                <a:lnTo>
                  <a:pt x="6860949" y="0"/>
                </a:lnTo>
                <a:lnTo>
                  <a:pt x="6860949" y="4424884"/>
                </a:lnTo>
                <a:lnTo>
                  <a:pt x="0" y="4424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11629" y="1666322"/>
            <a:ext cx="2702437" cy="1725542"/>
          </a:xfrm>
          <a:custGeom>
            <a:avLst/>
            <a:gdLst/>
            <a:ahLst/>
            <a:cxnLst/>
            <a:rect r="r" b="b" t="t" l="l"/>
            <a:pathLst>
              <a:path h="1725542" w="2702437">
                <a:moveTo>
                  <a:pt x="0" y="0"/>
                </a:moveTo>
                <a:lnTo>
                  <a:pt x="2702436" y="0"/>
                </a:lnTo>
                <a:lnTo>
                  <a:pt x="2702436" y="1725542"/>
                </a:lnTo>
                <a:lnTo>
                  <a:pt x="0" y="1725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808976"/>
            <a:ext cx="6026202" cy="6334493"/>
            <a:chOff x="0" y="0"/>
            <a:chExt cx="8034936" cy="844599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525"/>
              <a:ext cx="8034936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80"/>
                </a:lnSpc>
              </a:pPr>
              <a:r>
                <a:rPr lang="en-US" b="true" sz="4400" spc="-88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Relação entre Número de Voos e Taxa de Cancelamento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25885"/>
              <a:ext cx="8034936" cy="5920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 maior parte dos aeroportos tem menos de 2000 voos e taxa de cancelamento abaixo de 4%</a:t>
              </a:r>
            </a:p>
            <a:p>
              <a:pPr algn="l">
                <a:lnSpc>
                  <a:spcPts val="2940"/>
                </a:lnSpc>
              </a:pP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Acima dos 2000 voos, os aeroportos em questão tem taxas de cancelamento bastante dispersas, um tem quase 0% e chegando a ultrapassar 5%</a:t>
              </a:r>
            </a:p>
            <a:p>
              <a:pPr algn="l">
                <a:lnSpc>
                  <a:spcPts val="2940"/>
                </a:lnSpc>
              </a:pP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CHS (Charleston international Airport) é um dos poucos com mais de 700 voos e uma taxa de cancelamento acima dos 5%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DAGbXc7386U</dc:identifier>
  <dcterms:modified xsi:type="dcterms:W3CDTF">2011-08-01T06:04:30Z</dcterms:modified>
  <cp:revision>1</cp:revision>
  <dc:title>Big Data</dc:title>
</cp:coreProperties>
</file>