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1" r:id="rId4"/>
    <p:sldId id="258" r:id="rId5"/>
    <p:sldId id="259" r:id="rId6"/>
    <p:sldId id="277" r:id="rId7"/>
    <p:sldId id="276" r:id="rId8"/>
    <p:sldId id="260" r:id="rId9"/>
    <p:sldId id="262" r:id="rId10"/>
    <p:sldId id="273" r:id="rId11"/>
    <p:sldId id="266" r:id="rId12"/>
    <p:sldId id="267" r:id="rId13"/>
    <p:sldId id="270" r:id="rId14"/>
    <p:sldId id="271" r:id="rId15"/>
    <p:sldId id="272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C8"/>
    <a:srgbClr val="D7D7D7"/>
    <a:srgbClr val="CE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10" autoAdjust="0"/>
  </p:normalViewPr>
  <p:slideViewPr>
    <p:cSldViewPr snapToGrid="0" snapToObjects="1">
      <p:cViewPr>
        <p:scale>
          <a:sx n="130" d="100"/>
          <a:sy n="130" d="100"/>
        </p:scale>
        <p:origin x="-3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F8C5A-0F3E-794E-B316-BB83B2B9B53D}" type="datetimeFigureOut">
              <a:rPr lang="en-US" smtClean="0"/>
              <a:t>11/26/16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955B-160C-0041-B70F-08136C325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49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Give example of how it can be used in </a:t>
            </a:r>
            <a:r>
              <a:rPr lang="en-US" dirty="0" err="1" smtClean="0"/>
              <a:t>AdmitSee’s</a:t>
            </a:r>
            <a:r>
              <a:rPr lang="en-US" dirty="0" smtClean="0"/>
              <a:t> site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If you increase your SAT score by 100 points, you improve your odds by 2x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Caveat: model assumes the incremental effect of SAT score on </a:t>
            </a:r>
            <a:r>
              <a:rPr lang="en-US" dirty="0" err="1" smtClean="0"/>
              <a:t>prob</a:t>
            </a:r>
            <a:r>
              <a:rPr lang="en-US" dirty="0" smtClean="0"/>
              <a:t> is same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In reality, it’s not. Going from 1800 to 1900 will </a:t>
            </a:r>
            <a:r>
              <a:rPr lang="en-US" dirty="0" err="1" smtClean="0"/>
              <a:t>prob</a:t>
            </a:r>
            <a:r>
              <a:rPr lang="en-US" dirty="0" smtClean="0"/>
              <a:t> have a lesser effect than 2200 to 2300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7955B-160C-0041-B70F-08136C325B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20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2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9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6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71500" y="1600200"/>
            <a:ext cx="8001000" cy="49110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625" y="1707920"/>
            <a:ext cx="7683985" cy="427777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4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2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0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2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7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CrisscrossEtching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"/>
            <a:ext cx="9144000" cy="68580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51189-0E46-2643-AA7B-9DE1EBEA5A59}" type="datetimeFigureOut">
              <a:rPr lang="en-US" smtClean="0"/>
              <a:t>11/26/16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4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AdmitSee</a:t>
            </a:r>
            <a:r>
              <a:rPr lang="en-US" dirty="0" smtClean="0"/>
              <a:t>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Mike Yung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39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19720"/>
            <a:ext cx="7769257" cy="3505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940741" y="4380325"/>
            <a:ext cx="7377759" cy="0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6233" y="3066815"/>
            <a:ext cx="0" cy="2627018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2-D Representation of College Essays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3975510" y="5658556"/>
            <a:ext cx="1236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Cultural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3219" y="4397494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Career</a:t>
            </a:r>
          </a:p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26994" y="2740224"/>
            <a:ext cx="1333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Scientific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2926" y="4397494"/>
            <a:ext cx="1011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Personality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139292"/>
              </p:ext>
            </p:extLst>
          </p:nvPr>
        </p:nvGraphicFramePr>
        <p:xfrm>
          <a:off x="742927" y="1771765"/>
          <a:ext cx="7665098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2410"/>
                <a:gridCol w="1708172"/>
                <a:gridCol w="1708172"/>
                <a:gridCol w="1708172"/>
                <a:gridCol w="17081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Step</a:t>
                      </a:r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Vectorize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Text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Topic Modeling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Visualize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 2D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Clustering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Method</a:t>
                      </a:r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TF-IDF</a:t>
                      </a:r>
                      <a:endParaRPr lang="en-US" sz="1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NMF</a:t>
                      </a:r>
                      <a:endParaRPr lang="en-US" sz="1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PCA</a:t>
                      </a:r>
                      <a:endParaRPr lang="en-US" sz="1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K-</a:t>
                      </a:r>
                      <a:r>
                        <a:rPr lang="en-US" sz="1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Means</a:t>
                      </a:r>
                      <a:endParaRPr lang="en-US" sz="1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32885" y="6098611"/>
            <a:ext cx="2903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*Each point represents a college/university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>
            <a:off x="3254242" y="2048780"/>
            <a:ext cx="226069" cy="19488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4923023" y="2048780"/>
            <a:ext cx="226069" cy="19488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6669544" y="2048780"/>
            <a:ext cx="226069" cy="19488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9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13000"/>
            <a:ext cx="7769257" cy="3505200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4178300" y="2534545"/>
            <a:ext cx="2167135" cy="1424335"/>
          </a:xfrm>
          <a:custGeom>
            <a:avLst/>
            <a:gdLst>
              <a:gd name="connsiteX0" fmla="*/ 1113035 w 2226070"/>
              <a:gd name="connsiteY0" fmla="*/ 141635 h 1100691"/>
              <a:gd name="connsiteX1" fmla="*/ 33535 w 2226070"/>
              <a:gd name="connsiteY1" fmla="*/ 611535 h 1100691"/>
              <a:gd name="connsiteX2" fmla="*/ 414535 w 2226070"/>
              <a:gd name="connsiteY2" fmla="*/ 1005235 h 1100691"/>
              <a:gd name="connsiteX3" fmla="*/ 1811535 w 2226070"/>
              <a:gd name="connsiteY3" fmla="*/ 1017935 h 1100691"/>
              <a:gd name="connsiteX4" fmla="*/ 2192535 w 2226070"/>
              <a:gd name="connsiteY4" fmla="*/ 65435 h 1100691"/>
              <a:gd name="connsiteX5" fmla="*/ 1113035 w 2226070"/>
              <a:gd name="connsiteY5" fmla="*/ 141635 h 110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070" h="1100691">
                <a:moveTo>
                  <a:pt x="1113035" y="141635"/>
                </a:moveTo>
                <a:cubicBezTo>
                  <a:pt x="753202" y="232652"/>
                  <a:pt x="149952" y="467602"/>
                  <a:pt x="33535" y="611535"/>
                </a:cubicBezTo>
                <a:cubicBezTo>
                  <a:pt x="-82882" y="755468"/>
                  <a:pt x="118202" y="937502"/>
                  <a:pt x="414535" y="1005235"/>
                </a:cubicBezTo>
                <a:cubicBezTo>
                  <a:pt x="710868" y="1072968"/>
                  <a:pt x="1515202" y="1174568"/>
                  <a:pt x="1811535" y="1017935"/>
                </a:cubicBezTo>
                <a:cubicBezTo>
                  <a:pt x="2107868" y="861302"/>
                  <a:pt x="2308952" y="211485"/>
                  <a:pt x="2192535" y="65435"/>
                </a:cubicBezTo>
                <a:cubicBezTo>
                  <a:pt x="2076118" y="-80615"/>
                  <a:pt x="1472868" y="50618"/>
                  <a:pt x="1113035" y="141635"/>
                </a:cubicBezTo>
                <a:close/>
              </a:path>
            </a:pathLst>
          </a:custGeom>
          <a:solidFill>
            <a:srgbClr val="CECE00">
              <a:alpha val="1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73934" y="2671946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CalTech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03636" y="3095279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MIT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51199" y="3095278"/>
            <a:ext cx="505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CMU</a:t>
            </a:r>
            <a:endParaRPr 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65933" y="2523676"/>
            <a:ext cx="663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Purdue</a:t>
            </a:r>
            <a:endParaRPr lang="en-US" sz="1200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40741" y="4173605"/>
            <a:ext cx="7377759" cy="0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76233" y="2860095"/>
            <a:ext cx="0" cy="2627018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75510" y="5451836"/>
            <a:ext cx="1236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Cultural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3219" y="4190774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Career</a:t>
            </a:r>
          </a:p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26994" y="2533504"/>
            <a:ext cx="1333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Scientific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2926" y="4190774"/>
            <a:ext cx="1011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Personality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32885" y="5891891"/>
            <a:ext cx="2903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*Each point represents a college/university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942508"/>
            <a:ext cx="4938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Cluster #1: Colleges with STEM Focus</a:t>
            </a:r>
            <a:endParaRPr lang="en-US" sz="2400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2-D Representation of College Essays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97916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13000"/>
            <a:ext cx="7769257" cy="3505200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4178300" y="2534545"/>
            <a:ext cx="2167135" cy="1424335"/>
          </a:xfrm>
          <a:custGeom>
            <a:avLst/>
            <a:gdLst>
              <a:gd name="connsiteX0" fmla="*/ 1113035 w 2226070"/>
              <a:gd name="connsiteY0" fmla="*/ 141635 h 1100691"/>
              <a:gd name="connsiteX1" fmla="*/ 33535 w 2226070"/>
              <a:gd name="connsiteY1" fmla="*/ 611535 h 1100691"/>
              <a:gd name="connsiteX2" fmla="*/ 414535 w 2226070"/>
              <a:gd name="connsiteY2" fmla="*/ 1005235 h 1100691"/>
              <a:gd name="connsiteX3" fmla="*/ 1811535 w 2226070"/>
              <a:gd name="connsiteY3" fmla="*/ 1017935 h 1100691"/>
              <a:gd name="connsiteX4" fmla="*/ 2192535 w 2226070"/>
              <a:gd name="connsiteY4" fmla="*/ 65435 h 1100691"/>
              <a:gd name="connsiteX5" fmla="*/ 1113035 w 2226070"/>
              <a:gd name="connsiteY5" fmla="*/ 141635 h 110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070" h="1100691">
                <a:moveTo>
                  <a:pt x="1113035" y="141635"/>
                </a:moveTo>
                <a:cubicBezTo>
                  <a:pt x="753202" y="232652"/>
                  <a:pt x="149952" y="467602"/>
                  <a:pt x="33535" y="611535"/>
                </a:cubicBezTo>
                <a:cubicBezTo>
                  <a:pt x="-82882" y="755468"/>
                  <a:pt x="118202" y="937502"/>
                  <a:pt x="414535" y="1005235"/>
                </a:cubicBezTo>
                <a:cubicBezTo>
                  <a:pt x="710868" y="1072968"/>
                  <a:pt x="1515202" y="1174568"/>
                  <a:pt x="1811535" y="1017935"/>
                </a:cubicBezTo>
                <a:cubicBezTo>
                  <a:pt x="2107868" y="861302"/>
                  <a:pt x="2308952" y="211485"/>
                  <a:pt x="2192535" y="65435"/>
                </a:cubicBezTo>
                <a:cubicBezTo>
                  <a:pt x="2076118" y="-80615"/>
                  <a:pt x="1472868" y="50618"/>
                  <a:pt x="1113035" y="141635"/>
                </a:cubicBezTo>
                <a:close/>
              </a:path>
            </a:pathLst>
          </a:custGeom>
          <a:solidFill>
            <a:srgbClr val="CECE00">
              <a:alpha val="1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888307" y="3361253"/>
            <a:ext cx="2546852" cy="2475209"/>
          </a:xfrm>
          <a:custGeom>
            <a:avLst/>
            <a:gdLst>
              <a:gd name="connsiteX0" fmla="*/ 276078 w 2546852"/>
              <a:gd name="connsiteY0" fmla="*/ 222489 h 2475209"/>
              <a:gd name="connsiteX1" fmla="*/ 2539 w 2546852"/>
              <a:gd name="connsiteY1" fmla="*/ 837950 h 2475209"/>
              <a:gd name="connsiteX2" fmla="*/ 422616 w 2546852"/>
              <a:gd name="connsiteY2" fmla="*/ 1795335 h 2475209"/>
              <a:gd name="connsiteX3" fmla="*/ 1721924 w 2546852"/>
              <a:gd name="connsiteY3" fmla="*/ 2459642 h 2475209"/>
              <a:gd name="connsiteX4" fmla="*/ 2464385 w 2546852"/>
              <a:gd name="connsiteY4" fmla="*/ 2137258 h 2475209"/>
              <a:gd name="connsiteX5" fmla="*/ 2347155 w 2546852"/>
              <a:gd name="connsiteY5" fmla="*/ 769565 h 2475209"/>
              <a:gd name="connsiteX6" fmla="*/ 852462 w 2546852"/>
              <a:gd name="connsiteY6" fmla="*/ 27104 h 2475209"/>
              <a:gd name="connsiteX7" fmla="*/ 276078 w 2546852"/>
              <a:gd name="connsiteY7" fmla="*/ 222489 h 247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46852" h="2475209">
                <a:moveTo>
                  <a:pt x="276078" y="222489"/>
                </a:moveTo>
                <a:cubicBezTo>
                  <a:pt x="134424" y="357630"/>
                  <a:pt x="-21884" y="575809"/>
                  <a:pt x="2539" y="837950"/>
                </a:cubicBezTo>
                <a:cubicBezTo>
                  <a:pt x="26962" y="1100091"/>
                  <a:pt x="136052" y="1525053"/>
                  <a:pt x="422616" y="1795335"/>
                </a:cubicBezTo>
                <a:cubicBezTo>
                  <a:pt x="709180" y="2065617"/>
                  <a:pt x="1381629" y="2402655"/>
                  <a:pt x="1721924" y="2459642"/>
                </a:cubicBezTo>
                <a:cubicBezTo>
                  <a:pt x="2062219" y="2516629"/>
                  <a:pt x="2360180" y="2418938"/>
                  <a:pt x="2464385" y="2137258"/>
                </a:cubicBezTo>
                <a:cubicBezTo>
                  <a:pt x="2568590" y="1855578"/>
                  <a:pt x="2615809" y="1121257"/>
                  <a:pt x="2347155" y="769565"/>
                </a:cubicBezTo>
                <a:cubicBezTo>
                  <a:pt x="2078501" y="417873"/>
                  <a:pt x="1197641" y="116655"/>
                  <a:pt x="852462" y="27104"/>
                </a:cubicBezTo>
                <a:cubicBezTo>
                  <a:pt x="507283" y="-62447"/>
                  <a:pt x="417732" y="87348"/>
                  <a:pt x="276078" y="22248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85417" y="3497215"/>
            <a:ext cx="69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Arizona</a:t>
            </a: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State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0125" y="394131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Michigan</a:t>
            </a: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State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37430" y="4676147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Cal State</a:t>
            </a: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LB	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10234" y="5340674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SD State</a:t>
            </a:r>
            <a:endParaRPr lang="en-US" sz="1200" b="1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940741" y="4173605"/>
            <a:ext cx="7377759" cy="0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76233" y="2860095"/>
            <a:ext cx="0" cy="2627018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75510" y="5451836"/>
            <a:ext cx="1236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Cultural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23219" y="4190774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Career</a:t>
            </a:r>
          </a:p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26994" y="2533504"/>
            <a:ext cx="1333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Scientific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2926" y="4190774"/>
            <a:ext cx="1011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Personality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32885" y="5891891"/>
            <a:ext cx="2903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*Each point represents a college/university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800" y="1942508"/>
            <a:ext cx="5869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Cluster #2: State Schools, Large Institutions</a:t>
            </a:r>
            <a:endParaRPr lang="en-US" sz="2400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2-D Representation of College Essays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27585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08822"/>
            <a:ext cx="7769257" cy="3505200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4178300" y="2530367"/>
            <a:ext cx="2167135" cy="1424335"/>
          </a:xfrm>
          <a:custGeom>
            <a:avLst/>
            <a:gdLst>
              <a:gd name="connsiteX0" fmla="*/ 1113035 w 2226070"/>
              <a:gd name="connsiteY0" fmla="*/ 141635 h 1100691"/>
              <a:gd name="connsiteX1" fmla="*/ 33535 w 2226070"/>
              <a:gd name="connsiteY1" fmla="*/ 611535 h 1100691"/>
              <a:gd name="connsiteX2" fmla="*/ 414535 w 2226070"/>
              <a:gd name="connsiteY2" fmla="*/ 1005235 h 1100691"/>
              <a:gd name="connsiteX3" fmla="*/ 1811535 w 2226070"/>
              <a:gd name="connsiteY3" fmla="*/ 1017935 h 1100691"/>
              <a:gd name="connsiteX4" fmla="*/ 2192535 w 2226070"/>
              <a:gd name="connsiteY4" fmla="*/ 65435 h 1100691"/>
              <a:gd name="connsiteX5" fmla="*/ 1113035 w 2226070"/>
              <a:gd name="connsiteY5" fmla="*/ 141635 h 110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070" h="1100691">
                <a:moveTo>
                  <a:pt x="1113035" y="141635"/>
                </a:moveTo>
                <a:cubicBezTo>
                  <a:pt x="753202" y="232652"/>
                  <a:pt x="149952" y="467602"/>
                  <a:pt x="33535" y="611535"/>
                </a:cubicBezTo>
                <a:cubicBezTo>
                  <a:pt x="-82882" y="755468"/>
                  <a:pt x="118202" y="937502"/>
                  <a:pt x="414535" y="1005235"/>
                </a:cubicBezTo>
                <a:cubicBezTo>
                  <a:pt x="710868" y="1072968"/>
                  <a:pt x="1515202" y="1174568"/>
                  <a:pt x="1811535" y="1017935"/>
                </a:cubicBezTo>
                <a:cubicBezTo>
                  <a:pt x="2107868" y="861302"/>
                  <a:pt x="2308952" y="211485"/>
                  <a:pt x="2192535" y="65435"/>
                </a:cubicBezTo>
                <a:cubicBezTo>
                  <a:pt x="2076118" y="-80615"/>
                  <a:pt x="1472868" y="50618"/>
                  <a:pt x="1113035" y="141635"/>
                </a:cubicBezTo>
                <a:close/>
              </a:path>
            </a:pathLst>
          </a:custGeom>
          <a:solidFill>
            <a:srgbClr val="CECE00">
              <a:alpha val="1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808897" y="3793122"/>
            <a:ext cx="2823303" cy="1125892"/>
          </a:xfrm>
          <a:custGeom>
            <a:avLst/>
            <a:gdLst>
              <a:gd name="connsiteX0" fmla="*/ 105503 w 3522687"/>
              <a:gd name="connsiteY0" fmla="*/ 517180 h 1125892"/>
              <a:gd name="connsiteX1" fmla="*/ 1134203 w 3522687"/>
              <a:gd name="connsiteY1" fmla="*/ 961680 h 1125892"/>
              <a:gd name="connsiteX2" fmla="*/ 2772503 w 3522687"/>
              <a:gd name="connsiteY2" fmla="*/ 1114080 h 1125892"/>
              <a:gd name="connsiteX3" fmla="*/ 3521803 w 3522687"/>
              <a:gd name="connsiteY3" fmla="*/ 682280 h 1125892"/>
              <a:gd name="connsiteX4" fmla="*/ 2874103 w 3522687"/>
              <a:gd name="connsiteY4" fmla="*/ 34580 h 1125892"/>
              <a:gd name="connsiteX5" fmla="*/ 892903 w 3522687"/>
              <a:gd name="connsiteY5" fmla="*/ 110780 h 1125892"/>
              <a:gd name="connsiteX6" fmla="*/ 118203 w 3522687"/>
              <a:gd name="connsiteY6" fmla="*/ 301280 h 1125892"/>
              <a:gd name="connsiteX7" fmla="*/ 105503 w 3522687"/>
              <a:gd name="connsiteY7" fmla="*/ 517180 h 112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22687" h="1125892">
                <a:moveTo>
                  <a:pt x="105503" y="517180"/>
                </a:moveTo>
                <a:cubicBezTo>
                  <a:pt x="274836" y="627247"/>
                  <a:pt x="689703" y="862197"/>
                  <a:pt x="1134203" y="961680"/>
                </a:cubicBezTo>
                <a:cubicBezTo>
                  <a:pt x="1578703" y="1061163"/>
                  <a:pt x="2374570" y="1160647"/>
                  <a:pt x="2772503" y="1114080"/>
                </a:cubicBezTo>
                <a:cubicBezTo>
                  <a:pt x="3170436" y="1067513"/>
                  <a:pt x="3504870" y="862197"/>
                  <a:pt x="3521803" y="682280"/>
                </a:cubicBezTo>
                <a:cubicBezTo>
                  <a:pt x="3538736" y="502363"/>
                  <a:pt x="3312253" y="129830"/>
                  <a:pt x="2874103" y="34580"/>
                </a:cubicBezTo>
                <a:cubicBezTo>
                  <a:pt x="2435953" y="-60670"/>
                  <a:pt x="1352220" y="66330"/>
                  <a:pt x="892903" y="110780"/>
                </a:cubicBezTo>
                <a:cubicBezTo>
                  <a:pt x="433586" y="155230"/>
                  <a:pt x="243086" y="229313"/>
                  <a:pt x="118203" y="301280"/>
                </a:cubicBezTo>
                <a:cubicBezTo>
                  <a:pt x="-6680" y="373247"/>
                  <a:pt x="-63830" y="407113"/>
                  <a:pt x="105503" y="51718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888307" y="3357075"/>
            <a:ext cx="2546852" cy="2475209"/>
          </a:xfrm>
          <a:custGeom>
            <a:avLst/>
            <a:gdLst>
              <a:gd name="connsiteX0" fmla="*/ 276078 w 2546852"/>
              <a:gd name="connsiteY0" fmla="*/ 222489 h 2475209"/>
              <a:gd name="connsiteX1" fmla="*/ 2539 w 2546852"/>
              <a:gd name="connsiteY1" fmla="*/ 837950 h 2475209"/>
              <a:gd name="connsiteX2" fmla="*/ 422616 w 2546852"/>
              <a:gd name="connsiteY2" fmla="*/ 1795335 h 2475209"/>
              <a:gd name="connsiteX3" fmla="*/ 1721924 w 2546852"/>
              <a:gd name="connsiteY3" fmla="*/ 2459642 h 2475209"/>
              <a:gd name="connsiteX4" fmla="*/ 2464385 w 2546852"/>
              <a:gd name="connsiteY4" fmla="*/ 2137258 h 2475209"/>
              <a:gd name="connsiteX5" fmla="*/ 2347155 w 2546852"/>
              <a:gd name="connsiteY5" fmla="*/ 769565 h 2475209"/>
              <a:gd name="connsiteX6" fmla="*/ 852462 w 2546852"/>
              <a:gd name="connsiteY6" fmla="*/ 27104 h 2475209"/>
              <a:gd name="connsiteX7" fmla="*/ 276078 w 2546852"/>
              <a:gd name="connsiteY7" fmla="*/ 222489 h 247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46852" h="2475209">
                <a:moveTo>
                  <a:pt x="276078" y="222489"/>
                </a:moveTo>
                <a:cubicBezTo>
                  <a:pt x="134424" y="357630"/>
                  <a:pt x="-21884" y="575809"/>
                  <a:pt x="2539" y="837950"/>
                </a:cubicBezTo>
                <a:cubicBezTo>
                  <a:pt x="26962" y="1100091"/>
                  <a:pt x="136052" y="1525053"/>
                  <a:pt x="422616" y="1795335"/>
                </a:cubicBezTo>
                <a:cubicBezTo>
                  <a:pt x="709180" y="2065617"/>
                  <a:pt x="1381629" y="2402655"/>
                  <a:pt x="1721924" y="2459642"/>
                </a:cubicBezTo>
                <a:cubicBezTo>
                  <a:pt x="2062219" y="2516629"/>
                  <a:pt x="2360180" y="2418938"/>
                  <a:pt x="2464385" y="2137258"/>
                </a:cubicBezTo>
                <a:cubicBezTo>
                  <a:pt x="2568590" y="1855578"/>
                  <a:pt x="2615809" y="1121257"/>
                  <a:pt x="2347155" y="769565"/>
                </a:cubicBezTo>
                <a:cubicBezTo>
                  <a:pt x="2078501" y="417873"/>
                  <a:pt x="1197641" y="116655"/>
                  <a:pt x="852462" y="27104"/>
                </a:cubicBezTo>
                <a:cubicBezTo>
                  <a:pt x="507283" y="-62447"/>
                  <a:pt x="417732" y="87348"/>
                  <a:pt x="276078" y="22248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40741" y="4169427"/>
            <a:ext cx="7377759" cy="0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6233" y="2855917"/>
            <a:ext cx="0" cy="2627018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8897" y="3793122"/>
            <a:ext cx="775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Bowdoin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0636" y="3908191"/>
            <a:ext cx="825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Skidmore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96397" y="4624639"/>
            <a:ext cx="815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Wellesley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32788" y="4720803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Amherst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89107" y="4447727"/>
            <a:ext cx="941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Middlebury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75510" y="5447658"/>
            <a:ext cx="1236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Cultural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23219" y="4186596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Career</a:t>
            </a:r>
          </a:p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26994" y="2529326"/>
            <a:ext cx="1333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Scientific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2926" y="4186596"/>
            <a:ext cx="1011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Personality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32885" y="5887713"/>
            <a:ext cx="2903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*Each point represents a college/university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5800" y="1938330"/>
            <a:ext cx="4146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Cluster #3: Liberal Arts Schools</a:t>
            </a:r>
            <a:endParaRPr lang="en-US" sz="2400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2-D Representation of College Essays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712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14388"/>
            <a:ext cx="7769257" cy="3505200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4178300" y="2535933"/>
            <a:ext cx="2167135" cy="1424335"/>
          </a:xfrm>
          <a:custGeom>
            <a:avLst/>
            <a:gdLst>
              <a:gd name="connsiteX0" fmla="*/ 1113035 w 2226070"/>
              <a:gd name="connsiteY0" fmla="*/ 141635 h 1100691"/>
              <a:gd name="connsiteX1" fmla="*/ 33535 w 2226070"/>
              <a:gd name="connsiteY1" fmla="*/ 611535 h 1100691"/>
              <a:gd name="connsiteX2" fmla="*/ 414535 w 2226070"/>
              <a:gd name="connsiteY2" fmla="*/ 1005235 h 1100691"/>
              <a:gd name="connsiteX3" fmla="*/ 1811535 w 2226070"/>
              <a:gd name="connsiteY3" fmla="*/ 1017935 h 1100691"/>
              <a:gd name="connsiteX4" fmla="*/ 2192535 w 2226070"/>
              <a:gd name="connsiteY4" fmla="*/ 65435 h 1100691"/>
              <a:gd name="connsiteX5" fmla="*/ 1113035 w 2226070"/>
              <a:gd name="connsiteY5" fmla="*/ 141635 h 110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070" h="1100691">
                <a:moveTo>
                  <a:pt x="1113035" y="141635"/>
                </a:moveTo>
                <a:cubicBezTo>
                  <a:pt x="753202" y="232652"/>
                  <a:pt x="149952" y="467602"/>
                  <a:pt x="33535" y="611535"/>
                </a:cubicBezTo>
                <a:cubicBezTo>
                  <a:pt x="-82882" y="755468"/>
                  <a:pt x="118202" y="937502"/>
                  <a:pt x="414535" y="1005235"/>
                </a:cubicBezTo>
                <a:cubicBezTo>
                  <a:pt x="710868" y="1072968"/>
                  <a:pt x="1515202" y="1174568"/>
                  <a:pt x="1811535" y="1017935"/>
                </a:cubicBezTo>
                <a:cubicBezTo>
                  <a:pt x="2107868" y="861302"/>
                  <a:pt x="2308952" y="211485"/>
                  <a:pt x="2192535" y="65435"/>
                </a:cubicBezTo>
                <a:cubicBezTo>
                  <a:pt x="2076118" y="-80615"/>
                  <a:pt x="1472868" y="50618"/>
                  <a:pt x="1113035" y="141635"/>
                </a:cubicBezTo>
                <a:close/>
              </a:path>
            </a:pathLst>
          </a:custGeom>
          <a:solidFill>
            <a:srgbClr val="CECE00">
              <a:alpha val="1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888307" y="3362641"/>
            <a:ext cx="2546852" cy="2475209"/>
          </a:xfrm>
          <a:custGeom>
            <a:avLst/>
            <a:gdLst>
              <a:gd name="connsiteX0" fmla="*/ 276078 w 2546852"/>
              <a:gd name="connsiteY0" fmla="*/ 222489 h 2475209"/>
              <a:gd name="connsiteX1" fmla="*/ 2539 w 2546852"/>
              <a:gd name="connsiteY1" fmla="*/ 837950 h 2475209"/>
              <a:gd name="connsiteX2" fmla="*/ 422616 w 2546852"/>
              <a:gd name="connsiteY2" fmla="*/ 1795335 h 2475209"/>
              <a:gd name="connsiteX3" fmla="*/ 1721924 w 2546852"/>
              <a:gd name="connsiteY3" fmla="*/ 2459642 h 2475209"/>
              <a:gd name="connsiteX4" fmla="*/ 2464385 w 2546852"/>
              <a:gd name="connsiteY4" fmla="*/ 2137258 h 2475209"/>
              <a:gd name="connsiteX5" fmla="*/ 2347155 w 2546852"/>
              <a:gd name="connsiteY5" fmla="*/ 769565 h 2475209"/>
              <a:gd name="connsiteX6" fmla="*/ 852462 w 2546852"/>
              <a:gd name="connsiteY6" fmla="*/ 27104 h 2475209"/>
              <a:gd name="connsiteX7" fmla="*/ 276078 w 2546852"/>
              <a:gd name="connsiteY7" fmla="*/ 222489 h 247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46852" h="2475209">
                <a:moveTo>
                  <a:pt x="276078" y="222489"/>
                </a:moveTo>
                <a:cubicBezTo>
                  <a:pt x="134424" y="357630"/>
                  <a:pt x="-21884" y="575809"/>
                  <a:pt x="2539" y="837950"/>
                </a:cubicBezTo>
                <a:cubicBezTo>
                  <a:pt x="26962" y="1100091"/>
                  <a:pt x="136052" y="1525053"/>
                  <a:pt x="422616" y="1795335"/>
                </a:cubicBezTo>
                <a:cubicBezTo>
                  <a:pt x="709180" y="2065617"/>
                  <a:pt x="1381629" y="2402655"/>
                  <a:pt x="1721924" y="2459642"/>
                </a:cubicBezTo>
                <a:cubicBezTo>
                  <a:pt x="2062219" y="2516629"/>
                  <a:pt x="2360180" y="2418938"/>
                  <a:pt x="2464385" y="2137258"/>
                </a:cubicBezTo>
                <a:cubicBezTo>
                  <a:pt x="2568590" y="1855578"/>
                  <a:pt x="2615809" y="1121257"/>
                  <a:pt x="2347155" y="769565"/>
                </a:cubicBezTo>
                <a:cubicBezTo>
                  <a:pt x="2078501" y="417873"/>
                  <a:pt x="1197641" y="116655"/>
                  <a:pt x="852462" y="27104"/>
                </a:cubicBezTo>
                <a:cubicBezTo>
                  <a:pt x="507283" y="-62447"/>
                  <a:pt x="417732" y="87348"/>
                  <a:pt x="276078" y="22248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3830216" y="4282243"/>
            <a:ext cx="1741632" cy="893591"/>
          </a:xfrm>
          <a:custGeom>
            <a:avLst/>
            <a:gdLst>
              <a:gd name="connsiteX0" fmla="*/ 507322 w 1741632"/>
              <a:gd name="connsiteY0" fmla="*/ 6271 h 893591"/>
              <a:gd name="connsiteX1" fmla="*/ 18861 w 1741632"/>
              <a:gd name="connsiteY1" fmla="*/ 289579 h 893591"/>
              <a:gd name="connsiteX2" fmla="*/ 253322 w 1741632"/>
              <a:gd name="connsiteY2" fmla="*/ 865963 h 893591"/>
              <a:gd name="connsiteX3" fmla="*/ 1621015 w 1741632"/>
              <a:gd name="connsiteY3" fmla="*/ 758502 h 893591"/>
              <a:gd name="connsiteX4" fmla="*/ 1611246 w 1741632"/>
              <a:gd name="connsiteY4" fmla="*/ 377502 h 893591"/>
              <a:gd name="connsiteX5" fmla="*/ 1073938 w 1741632"/>
              <a:gd name="connsiteY5" fmla="*/ 113733 h 893591"/>
              <a:gd name="connsiteX6" fmla="*/ 507322 w 1741632"/>
              <a:gd name="connsiteY6" fmla="*/ 6271 h 89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1632" h="893591">
                <a:moveTo>
                  <a:pt x="507322" y="6271"/>
                </a:moveTo>
                <a:cubicBezTo>
                  <a:pt x="331476" y="35579"/>
                  <a:pt x="61194" y="146297"/>
                  <a:pt x="18861" y="289579"/>
                </a:cubicBezTo>
                <a:cubicBezTo>
                  <a:pt x="-23472" y="432861"/>
                  <a:pt x="-13704" y="787809"/>
                  <a:pt x="253322" y="865963"/>
                </a:cubicBezTo>
                <a:cubicBezTo>
                  <a:pt x="520348" y="944117"/>
                  <a:pt x="1394694" y="839912"/>
                  <a:pt x="1621015" y="758502"/>
                </a:cubicBezTo>
                <a:cubicBezTo>
                  <a:pt x="1847336" y="677092"/>
                  <a:pt x="1702425" y="484963"/>
                  <a:pt x="1611246" y="377502"/>
                </a:cubicBezTo>
                <a:cubicBezTo>
                  <a:pt x="1520067" y="270041"/>
                  <a:pt x="1264438" y="170720"/>
                  <a:pt x="1073938" y="113733"/>
                </a:cubicBezTo>
                <a:cubicBezTo>
                  <a:pt x="883438" y="56746"/>
                  <a:pt x="683168" y="-23037"/>
                  <a:pt x="507322" y="6271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40741" y="4174993"/>
            <a:ext cx="7377759" cy="0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6233" y="2861483"/>
            <a:ext cx="0" cy="2627018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808897" y="3798688"/>
            <a:ext cx="2823303" cy="1125892"/>
          </a:xfrm>
          <a:custGeom>
            <a:avLst/>
            <a:gdLst>
              <a:gd name="connsiteX0" fmla="*/ 105503 w 3522687"/>
              <a:gd name="connsiteY0" fmla="*/ 517180 h 1125892"/>
              <a:gd name="connsiteX1" fmla="*/ 1134203 w 3522687"/>
              <a:gd name="connsiteY1" fmla="*/ 961680 h 1125892"/>
              <a:gd name="connsiteX2" fmla="*/ 2772503 w 3522687"/>
              <a:gd name="connsiteY2" fmla="*/ 1114080 h 1125892"/>
              <a:gd name="connsiteX3" fmla="*/ 3521803 w 3522687"/>
              <a:gd name="connsiteY3" fmla="*/ 682280 h 1125892"/>
              <a:gd name="connsiteX4" fmla="*/ 2874103 w 3522687"/>
              <a:gd name="connsiteY4" fmla="*/ 34580 h 1125892"/>
              <a:gd name="connsiteX5" fmla="*/ 892903 w 3522687"/>
              <a:gd name="connsiteY5" fmla="*/ 110780 h 1125892"/>
              <a:gd name="connsiteX6" fmla="*/ 118203 w 3522687"/>
              <a:gd name="connsiteY6" fmla="*/ 301280 h 1125892"/>
              <a:gd name="connsiteX7" fmla="*/ 105503 w 3522687"/>
              <a:gd name="connsiteY7" fmla="*/ 517180 h 112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22687" h="1125892">
                <a:moveTo>
                  <a:pt x="105503" y="517180"/>
                </a:moveTo>
                <a:cubicBezTo>
                  <a:pt x="274836" y="627247"/>
                  <a:pt x="689703" y="862197"/>
                  <a:pt x="1134203" y="961680"/>
                </a:cubicBezTo>
                <a:cubicBezTo>
                  <a:pt x="1578703" y="1061163"/>
                  <a:pt x="2374570" y="1160647"/>
                  <a:pt x="2772503" y="1114080"/>
                </a:cubicBezTo>
                <a:cubicBezTo>
                  <a:pt x="3170436" y="1067513"/>
                  <a:pt x="3504870" y="862197"/>
                  <a:pt x="3521803" y="682280"/>
                </a:cubicBezTo>
                <a:cubicBezTo>
                  <a:pt x="3538736" y="502363"/>
                  <a:pt x="3312253" y="129830"/>
                  <a:pt x="2874103" y="34580"/>
                </a:cubicBezTo>
                <a:cubicBezTo>
                  <a:pt x="2435953" y="-60670"/>
                  <a:pt x="1352220" y="66330"/>
                  <a:pt x="892903" y="110780"/>
                </a:cubicBezTo>
                <a:cubicBezTo>
                  <a:pt x="433586" y="155230"/>
                  <a:pt x="243086" y="229313"/>
                  <a:pt x="118203" y="301280"/>
                </a:cubicBezTo>
                <a:cubicBezTo>
                  <a:pt x="-6680" y="373247"/>
                  <a:pt x="-63830" y="407113"/>
                  <a:pt x="105503" y="51718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975510" y="5453224"/>
            <a:ext cx="1236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Cultural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3219" y="4192162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Career</a:t>
            </a:r>
          </a:p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26994" y="2534892"/>
            <a:ext cx="1333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Scientific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2926" y="4192162"/>
            <a:ext cx="1011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Personality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32885" y="5893279"/>
            <a:ext cx="2903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*Each point represents a college/university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5800" y="1943896"/>
            <a:ext cx="3233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Cluster #4: A Mixed Bag</a:t>
            </a:r>
            <a:endParaRPr lang="en-US" sz="2400" dirty="0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2-D Representation of College Essays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58561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13000"/>
            <a:ext cx="7769257" cy="3505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940741" y="4173605"/>
            <a:ext cx="7377759" cy="0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6233" y="2860095"/>
            <a:ext cx="0" cy="2627018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4178300" y="2534545"/>
            <a:ext cx="2167135" cy="1424335"/>
          </a:xfrm>
          <a:custGeom>
            <a:avLst/>
            <a:gdLst>
              <a:gd name="connsiteX0" fmla="*/ 1113035 w 2226070"/>
              <a:gd name="connsiteY0" fmla="*/ 141635 h 1100691"/>
              <a:gd name="connsiteX1" fmla="*/ 33535 w 2226070"/>
              <a:gd name="connsiteY1" fmla="*/ 611535 h 1100691"/>
              <a:gd name="connsiteX2" fmla="*/ 414535 w 2226070"/>
              <a:gd name="connsiteY2" fmla="*/ 1005235 h 1100691"/>
              <a:gd name="connsiteX3" fmla="*/ 1811535 w 2226070"/>
              <a:gd name="connsiteY3" fmla="*/ 1017935 h 1100691"/>
              <a:gd name="connsiteX4" fmla="*/ 2192535 w 2226070"/>
              <a:gd name="connsiteY4" fmla="*/ 65435 h 1100691"/>
              <a:gd name="connsiteX5" fmla="*/ 1113035 w 2226070"/>
              <a:gd name="connsiteY5" fmla="*/ 141635 h 110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070" h="1100691">
                <a:moveTo>
                  <a:pt x="1113035" y="141635"/>
                </a:moveTo>
                <a:cubicBezTo>
                  <a:pt x="753202" y="232652"/>
                  <a:pt x="149952" y="467602"/>
                  <a:pt x="33535" y="611535"/>
                </a:cubicBezTo>
                <a:cubicBezTo>
                  <a:pt x="-82882" y="755468"/>
                  <a:pt x="118202" y="937502"/>
                  <a:pt x="414535" y="1005235"/>
                </a:cubicBezTo>
                <a:cubicBezTo>
                  <a:pt x="710868" y="1072968"/>
                  <a:pt x="1515202" y="1174568"/>
                  <a:pt x="1811535" y="1017935"/>
                </a:cubicBezTo>
                <a:cubicBezTo>
                  <a:pt x="2107868" y="861302"/>
                  <a:pt x="2308952" y="211485"/>
                  <a:pt x="2192535" y="65435"/>
                </a:cubicBezTo>
                <a:cubicBezTo>
                  <a:pt x="2076118" y="-80615"/>
                  <a:pt x="1472868" y="50618"/>
                  <a:pt x="1113035" y="141635"/>
                </a:cubicBezTo>
                <a:close/>
              </a:path>
            </a:pathLst>
          </a:custGeom>
          <a:solidFill>
            <a:srgbClr val="CECE00">
              <a:alpha val="1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808897" y="3797300"/>
            <a:ext cx="2823303" cy="1125892"/>
          </a:xfrm>
          <a:custGeom>
            <a:avLst/>
            <a:gdLst>
              <a:gd name="connsiteX0" fmla="*/ 105503 w 3522687"/>
              <a:gd name="connsiteY0" fmla="*/ 517180 h 1125892"/>
              <a:gd name="connsiteX1" fmla="*/ 1134203 w 3522687"/>
              <a:gd name="connsiteY1" fmla="*/ 961680 h 1125892"/>
              <a:gd name="connsiteX2" fmla="*/ 2772503 w 3522687"/>
              <a:gd name="connsiteY2" fmla="*/ 1114080 h 1125892"/>
              <a:gd name="connsiteX3" fmla="*/ 3521803 w 3522687"/>
              <a:gd name="connsiteY3" fmla="*/ 682280 h 1125892"/>
              <a:gd name="connsiteX4" fmla="*/ 2874103 w 3522687"/>
              <a:gd name="connsiteY4" fmla="*/ 34580 h 1125892"/>
              <a:gd name="connsiteX5" fmla="*/ 892903 w 3522687"/>
              <a:gd name="connsiteY5" fmla="*/ 110780 h 1125892"/>
              <a:gd name="connsiteX6" fmla="*/ 118203 w 3522687"/>
              <a:gd name="connsiteY6" fmla="*/ 301280 h 1125892"/>
              <a:gd name="connsiteX7" fmla="*/ 105503 w 3522687"/>
              <a:gd name="connsiteY7" fmla="*/ 517180 h 112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22687" h="1125892">
                <a:moveTo>
                  <a:pt x="105503" y="517180"/>
                </a:moveTo>
                <a:cubicBezTo>
                  <a:pt x="274836" y="627247"/>
                  <a:pt x="689703" y="862197"/>
                  <a:pt x="1134203" y="961680"/>
                </a:cubicBezTo>
                <a:cubicBezTo>
                  <a:pt x="1578703" y="1061163"/>
                  <a:pt x="2374570" y="1160647"/>
                  <a:pt x="2772503" y="1114080"/>
                </a:cubicBezTo>
                <a:cubicBezTo>
                  <a:pt x="3170436" y="1067513"/>
                  <a:pt x="3504870" y="862197"/>
                  <a:pt x="3521803" y="682280"/>
                </a:cubicBezTo>
                <a:cubicBezTo>
                  <a:pt x="3538736" y="502363"/>
                  <a:pt x="3312253" y="129830"/>
                  <a:pt x="2874103" y="34580"/>
                </a:cubicBezTo>
                <a:cubicBezTo>
                  <a:pt x="2435953" y="-60670"/>
                  <a:pt x="1352220" y="66330"/>
                  <a:pt x="892903" y="110780"/>
                </a:cubicBezTo>
                <a:cubicBezTo>
                  <a:pt x="433586" y="155230"/>
                  <a:pt x="243086" y="229313"/>
                  <a:pt x="118203" y="301280"/>
                </a:cubicBezTo>
                <a:cubicBezTo>
                  <a:pt x="-6680" y="373247"/>
                  <a:pt x="-63830" y="407113"/>
                  <a:pt x="105503" y="51718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888307" y="3361253"/>
            <a:ext cx="2546852" cy="2475209"/>
          </a:xfrm>
          <a:custGeom>
            <a:avLst/>
            <a:gdLst>
              <a:gd name="connsiteX0" fmla="*/ 276078 w 2546852"/>
              <a:gd name="connsiteY0" fmla="*/ 222489 h 2475209"/>
              <a:gd name="connsiteX1" fmla="*/ 2539 w 2546852"/>
              <a:gd name="connsiteY1" fmla="*/ 837950 h 2475209"/>
              <a:gd name="connsiteX2" fmla="*/ 422616 w 2546852"/>
              <a:gd name="connsiteY2" fmla="*/ 1795335 h 2475209"/>
              <a:gd name="connsiteX3" fmla="*/ 1721924 w 2546852"/>
              <a:gd name="connsiteY3" fmla="*/ 2459642 h 2475209"/>
              <a:gd name="connsiteX4" fmla="*/ 2464385 w 2546852"/>
              <a:gd name="connsiteY4" fmla="*/ 2137258 h 2475209"/>
              <a:gd name="connsiteX5" fmla="*/ 2347155 w 2546852"/>
              <a:gd name="connsiteY5" fmla="*/ 769565 h 2475209"/>
              <a:gd name="connsiteX6" fmla="*/ 852462 w 2546852"/>
              <a:gd name="connsiteY6" fmla="*/ 27104 h 2475209"/>
              <a:gd name="connsiteX7" fmla="*/ 276078 w 2546852"/>
              <a:gd name="connsiteY7" fmla="*/ 222489 h 247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46852" h="2475209">
                <a:moveTo>
                  <a:pt x="276078" y="222489"/>
                </a:moveTo>
                <a:cubicBezTo>
                  <a:pt x="134424" y="357630"/>
                  <a:pt x="-21884" y="575809"/>
                  <a:pt x="2539" y="837950"/>
                </a:cubicBezTo>
                <a:cubicBezTo>
                  <a:pt x="26962" y="1100091"/>
                  <a:pt x="136052" y="1525053"/>
                  <a:pt x="422616" y="1795335"/>
                </a:cubicBezTo>
                <a:cubicBezTo>
                  <a:pt x="709180" y="2065617"/>
                  <a:pt x="1381629" y="2402655"/>
                  <a:pt x="1721924" y="2459642"/>
                </a:cubicBezTo>
                <a:cubicBezTo>
                  <a:pt x="2062219" y="2516629"/>
                  <a:pt x="2360180" y="2418938"/>
                  <a:pt x="2464385" y="2137258"/>
                </a:cubicBezTo>
                <a:cubicBezTo>
                  <a:pt x="2568590" y="1855578"/>
                  <a:pt x="2615809" y="1121257"/>
                  <a:pt x="2347155" y="769565"/>
                </a:cubicBezTo>
                <a:cubicBezTo>
                  <a:pt x="2078501" y="417873"/>
                  <a:pt x="1197641" y="116655"/>
                  <a:pt x="852462" y="27104"/>
                </a:cubicBezTo>
                <a:cubicBezTo>
                  <a:pt x="507283" y="-62447"/>
                  <a:pt x="417732" y="87348"/>
                  <a:pt x="276078" y="22248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3830216" y="4280855"/>
            <a:ext cx="1741632" cy="893591"/>
          </a:xfrm>
          <a:custGeom>
            <a:avLst/>
            <a:gdLst>
              <a:gd name="connsiteX0" fmla="*/ 507322 w 1741632"/>
              <a:gd name="connsiteY0" fmla="*/ 6271 h 893591"/>
              <a:gd name="connsiteX1" fmla="*/ 18861 w 1741632"/>
              <a:gd name="connsiteY1" fmla="*/ 289579 h 893591"/>
              <a:gd name="connsiteX2" fmla="*/ 253322 w 1741632"/>
              <a:gd name="connsiteY2" fmla="*/ 865963 h 893591"/>
              <a:gd name="connsiteX3" fmla="*/ 1621015 w 1741632"/>
              <a:gd name="connsiteY3" fmla="*/ 758502 h 893591"/>
              <a:gd name="connsiteX4" fmla="*/ 1611246 w 1741632"/>
              <a:gd name="connsiteY4" fmla="*/ 377502 h 893591"/>
              <a:gd name="connsiteX5" fmla="*/ 1073938 w 1741632"/>
              <a:gd name="connsiteY5" fmla="*/ 113733 h 893591"/>
              <a:gd name="connsiteX6" fmla="*/ 507322 w 1741632"/>
              <a:gd name="connsiteY6" fmla="*/ 6271 h 89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1632" h="893591">
                <a:moveTo>
                  <a:pt x="507322" y="6271"/>
                </a:moveTo>
                <a:cubicBezTo>
                  <a:pt x="331476" y="35579"/>
                  <a:pt x="61194" y="146297"/>
                  <a:pt x="18861" y="289579"/>
                </a:cubicBezTo>
                <a:cubicBezTo>
                  <a:pt x="-23472" y="432861"/>
                  <a:pt x="-13704" y="787809"/>
                  <a:pt x="253322" y="865963"/>
                </a:cubicBezTo>
                <a:cubicBezTo>
                  <a:pt x="520348" y="944117"/>
                  <a:pt x="1394694" y="839912"/>
                  <a:pt x="1621015" y="758502"/>
                </a:cubicBezTo>
                <a:cubicBezTo>
                  <a:pt x="1847336" y="677092"/>
                  <a:pt x="1702425" y="484963"/>
                  <a:pt x="1611246" y="377502"/>
                </a:cubicBezTo>
                <a:cubicBezTo>
                  <a:pt x="1520067" y="270041"/>
                  <a:pt x="1264438" y="170720"/>
                  <a:pt x="1073938" y="113733"/>
                </a:cubicBezTo>
                <a:cubicBezTo>
                  <a:pt x="883438" y="56746"/>
                  <a:pt x="683168" y="-23037"/>
                  <a:pt x="507322" y="6271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3342260" y="3613049"/>
            <a:ext cx="2107743" cy="748686"/>
          </a:xfrm>
          <a:custGeom>
            <a:avLst/>
            <a:gdLst>
              <a:gd name="connsiteX0" fmla="*/ 1112509 w 2107743"/>
              <a:gd name="connsiteY0" fmla="*/ 0 h 748686"/>
              <a:gd name="connsiteX1" fmla="*/ 467740 w 2107743"/>
              <a:gd name="connsiteY1" fmla="*/ 0 h 748686"/>
              <a:gd name="connsiteX2" fmla="*/ 8586 w 2107743"/>
              <a:gd name="connsiteY2" fmla="*/ 205154 h 748686"/>
              <a:gd name="connsiteX3" fmla="*/ 243048 w 2107743"/>
              <a:gd name="connsiteY3" fmla="*/ 635000 h 748686"/>
              <a:gd name="connsiteX4" fmla="*/ 1122278 w 2107743"/>
              <a:gd name="connsiteY4" fmla="*/ 742462 h 748686"/>
              <a:gd name="connsiteX5" fmla="*/ 2030817 w 2107743"/>
              <a:gd name="connsiteY5" fmla="*/ 498231 h 748686"/>
              <a:gd name="connsiteX6" fmla="*/ 1952663 w 2107743"/>
              <a:gd name="connsiteY6" fmla="*/ 205154 h 748686"/>
              <a:gd name="connsiteX7" fmla="*/ 1112509 w 2107743"/>
              <a:gd name="connsiteY7" fmla="*/ 0 h 74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07743" h="748686">
                <a:moveTo>
                  <a:pt x="1112509" y="0"/>
                </a:moveTo>
                <a:cubicBezTo>
                  <a:pt x="865022" y="-34192"/>
                  <a:pt x="651727" y="-34192"/>
                  <a:pt x="467740" y="0"/>
                </a:cubicBezTo>
                <a:cubicBezTo>
                  <a:pt x="283753" y="34192"/>
                  <a:pt x="46035" y="99321"/>
                  <a:pt x="8586" y="205154"/>
                </a:cubicBezTo>
                <a:cubicBezTo>
                  <a:pt x="-28863" y="310987"/>
                  <a:pt x="57433" y="545449"/>
                  <a:pt x="243048" y="635000"/>
                </a:cubicBezTo>
                <a:cubicBezTo>
                  <a:pt x="428663" y="724551"/>
                  <a:pt x="824317" y="765257"/>
                  <a:pt x="1122278" y="742462"/>
                </a:cubicBezTo>
                <a:cubicBezTo>
                  <a:pt x="1420239" y="719667"/>
                  <a:pt x="1892420" y="587782"/>
                  <a:pt x="2030817" y="498231"/>
                </a:cubicBezTo>
                <a:cubicBezTo>
                  <a:pt x="2169214" y="408680"/>
                  <a:pt x="2107342" y="289821"/>
                  <a:pt x="1952663" y="205154"/>
                </a:cubicBezTo>
                <a:cubicBezTo>
                  <a:pt x="1797984" y="120487"/>
                  <a:pt x="1359996" y="34192"/>
                  <a:pt x="1112509" y="0"/>
                </a:cubicBezTo>
                <a:close/>
              </a:path>
            </a:pathLst>
          </a:custGeom>
          <a:solidFill>
            <a:srgbClr val="008000">
              <a:alpha val="2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975510" y="5451836"/>
            <a:ext cx="1236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Cultural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3219" y="4190774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Career</a:t>
            </a:r>
          </a:p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26994" y="2533504"/>
            <a:ext cx="1333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Scientific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2926" y="4190774"/>
            <a:ext cx="1011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Personality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32885" y="5891891"/>
            <a:ext cx="2903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*Each point represents a college/university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5800" y="1942508"/>
            <a:ext cx="3004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Cluster #5: Ivy League</a:t>
            </a:r>
            <a:endParaRPr lang="en-US" sz="2400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2-D Representation of College Essays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1400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Final Thoughts &amp; Caveats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625" y="1717689"/>
            <a:ext cx="7683985" cy="427777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Similar Essay Recommender</a:t>
            </a:r>
          </a:p>
          <a:p>
            <a:pPr lvl="1"/>
            <a:r>
              <a:rPr lang="en-US" sz="1600" dirty="0" smtClean="0"/>
              <a:t>INPUT: your essay</a:t>
            </a:r>
          </a:p>
          <a:p>
            <a:pPr lvl="1"/>
            <a:r>
              <a:rPr lang="en-US" sz="1600" dirty="0" smtClean="0"/>
              <a:t>OUTPUT: 3 most ‘similar’ essays and their profiles</a:t>
            </a:r>
          </a:p>
          <a:p>
            <a:pPr lvl="1"/>
            <a:r>
              <a:rPr lang="en-US" sz="1600" dirty="0" smtClean="0"/>
              <a:t>Currently being deployed by </a:t>
            </a:r>
            <a:r>
              <a:rPr lang="en-US" sz="1600" dirty="0" err="1" smtClean="0"/>
              <a:t>AdmitSee</a:t>
            </a:r>
            <a:r>
              <a:rPr lang="en-US" sz="1600" dirty="0" smtClean="0"/>
              <a:t> into its product</a:t>
            </a:r>
            <a:endParaRPr lang="en-US" sz="1600" dirty="0" smtClean="0"/>
          </a:p>
          <a:p>
            <a:pPr>
              <a:spcBef>
                <a:spcPts val="1680"/>
              </a:spcBef>
            </a:pPr>
            <a:r>
              <a:rPr lang="en-US" sz="2000" dirty="0" smtClean="0"/>
              <a:t>Limitation of data</a:t>
            </a:r>
          </a:p>
          <a:p>
            <a:pPr lvl="1"/>
            <a:r>
              <a:rPr lang="en-US" sz="1600" dirty="0" smtClean="0"/>
              <a:t>Only enough </a:t>
            </a:r>
            <a:r>
              <a:rPr lang="en-US" sz="1600" dirty="0" smtClean="0"/>
              <a:t>to model ‘top </a:t>
            </a:r>
            <a:r>
              <a:rPr lang="en-US" sz="1600" dirty="0" smtClean="0"/>
              <a:t>school’ admittance</a:t>
            </a:r>
            <a:endParaRPr lang="en-US" sz="1600" dirty="0" smtClean="0"/>
          </a:p>
          <a:p>
            <a:pPr lvl="1"/>
            <a:r>
              <a:rPr lang="en-US" sz="1600" dirty="0" smtClean="0"/>
              <a:t>Can predict on a school-level with more data</a:t>
            </a:r>
            <a:endParaRPr lang="en-US" sz="1600" dirty="0" smtClean="0"/>
          </a:p>
          <a:p>
            <a:pPr>
              <a:spcBef>
                <a:spcPts val="1224"/>
              </a:spcBef>
            </a:pPr>
            <a:r>
              <a:rPr lang="en-US" sz="2000" dirty="0" smtClean="0"/>
              <a:t>Further NLP exploration</a:t>
            </a:r>
          </a:p>
          <a:p>
            <a:pPr lvl="1"/>
            <a:r>
              <a:rPr lang="en-US" sz="1600" dirty="0" smtClean="0"/>
              <a:t>N</a:t>
            </a:r>
            <a:r>
              <a:rPr lang="en-US" sz="1600" dirty="0" smtClean="0"/>
              <a:t>-gram (bigrams, trigrams, etc.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err="1" smtClean="0"/>
              <a:t>PoS</a:t>
            </a:r>
            <a:r>
              <a:rPr lang="en-US" sz="1600" dirty="0" smtClean="0"/>
              <a:t> tagging</a:t>
            </a:r>
          </a:p>
        </p:txBody>
      </p:sp>
    </p:spTree>
    <p:extLst>
      <p:ext uri="{BB962C8B-B14F-4D97-AF65-F5344CB8AC3E}">
        <p14:creationId xmlns:p14="http://schemas.microsoft.com/office/powerpoint/2010/main" val="379530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569" y="1764840"/>
            <a:ext cx="6941055" cy="2892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Part I: The Model</a:t>
            </a:r>
          </a:p>
          <a:p>
            <a:pPr lvl="1"/>
            <a:r>
              <a:rPr lang="en-US" sz="2000" dirty="0" smtClean="0"/>
              <a:t>Can we build a model that predicts a student’s chances* of being admitted into college?</a:t>
            </a:r>
          </a:p>
          <a:p>
            <a:pPr marL="0" lvl="1" indent="0">
              <a:spcBef>
                <a:spcPts val="2568"/>
              </a:spcBef>
              <a:buNone/>
            </a:pPr>
            <a:r>
              <a:rPr lang="en-US" sz="2800" b="1" dirty="0" smtClean="0"/>
              <a:t>Part II: The Essay</a:t>
            </a:r>
            <a:endParaRPr lang="en-US" sz="2800" b="1" dirty="0" smtClean="0"/>
          </a:p>
          <a:p>
            <a:pPr lvl="1"/>
            <a:r>
              <a:rPr lang="en-US" sz="2000" dirty="0" smtClean="0"/>
              <a:t>What insights can we glean from a student’s admission essay?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66011" y="5766417"/>
            <a:ext cx="779687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 smtClean="0"/>
              <a:t>*There are some resources that ‘calculate’ your chances based on your GPA, SAT, and demographics, but none (at least publicly available) that take into account detailed factors such as specific </a:t>
            </a:r>
            <a:r>
              <a:rPr lang="en-US" sz="1300" dirty="0" err="1" smtClean="0"/>
              <a:t>extracurriculars</a:t>
            </a:r>
            <a:r>
              <a:rPr lang="en-US" sz="1300" dirty="0" smtClean="0"/>
              <a:t>, academic trajectory, the Common App essay etc.</a:t>
            </a:r>
            <a:endParaRPr lang="en-US" sz="13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24625" y="5738195"/>
            <a:ext cx="7796874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32098" t="29631" r="32099" b="29423"/>
          <a:stretch/>
        </p:blipFill>
        <p:spPr>
          <a:xfrm>
            <a:off x="815129" y="1848556"/>
            <a:ext cx="521843" cy="5968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61" y="3301998"/>
            <a:ext cx="492988" cy="4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62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50334" y="2825743"/>
            <a:ext cx="4360333" cy="99695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Part 1: The Model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50335" y="3793068"/>
            <a:ext cx="4930204" cy="759884"/>
          </a:xfrm>
        </p:spPr>
        <p:txBody>
          <a:bodyPr>
            <a:normAutofit/>
          </a:bodyPr>
          <a:lstStyle/>
          <a:p>
            <a:pPr marL="0" lvl="1" algn="l"/>
            <a:r>
              <a:rPr lang="en-US" sz="1800" i="1" dirty="0" smtClean="0"/>
              <a:t>Can </a:t>
            </a:r>
            <a:r>
              <a:rPr lang="en-US" sz="1800" i="1" dirty="0"/>
              <a:t>we build a model that predicts a student’s </a:t>
            </a:r>
            <a:r>
              <a:rPr lang="en-US" sz="1800" i="1" dirty="0" smtClean="0"/>
              <a:t>chances </a:t>
            </a:r>
            <a:r>
              <a:rPr lang="en-US" sz="1800" i="1" dirty="0"/>
              <a:t>of being admitted into </a:t>
            </a:r>
            <a:r>
              <a:rPr lang="en-US" sz="1800" i="1" dirty="0" smtClean="0"/>
              <a:t>college</a:t>
            </a:r>
            <a:r>
              <a:rPr lang="en-US" sz="1800" i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99220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Ensemble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4567" y="2849021"/>
            <a:ext cx="2214260" cy="30932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074567" y="4900316"/>
            <a:ext cx="221426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99594" y="3326468"/>
            <a:ext cx="216455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Non-Essay Features</a:t>
            </a:r>
          </a:p>
          <a:p>
            <a:pPr algn="ctr"/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(GPA, SAT,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Demographics,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Extra-</a:t>
            </a:r>
            <a:r>
              <a:rPr lang="en-US" sz="1400" dirty="0" err="1" smtClean="0">
                <a:solidFill>
                  <a:schemeClr val="bg1"/>
                </a:solidFill>
              </a:rPr>
              <a:t>curriculars</a:t>
            </a:r>
            <a:r>
              <a:rPr lang="en-US" sz="1400" dirty="0" smtClean="0">
                <a:solidFill>
                  <a:schemeClr val="bg1"/>
                </a:solidFill>
              </a:rPr>
              <a:t>, etc.)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7133" y="4981717"/>
            <a:ext cx="1735183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Essay Features</a:t>
            </a:r>
          </a:p>
          <a:p>
            <a:pPr algn="ctr">
              <a:lnSpc>
                <a:spcPct val="150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(Latent Topics,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Word Sophistication)</a:t>
            </a:r>
          </a:p>
        </p:txBody>
      </p:sp>
      <p:sp>
        <p:nvSpPr>
          <p:cNvPr id="9" name="Rectangle 8"/>
          <p:cNvSpPr/>
          <p:nvPr/>
        </p:nvSpPr>
        <p:spPr>
          <a:xfrm>
            <a:off x="4663093" y="2849021"/>
            <a:ext cx="781389" cy="30932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99593" y="3930413"/>
            <a:ext cx="8988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Accepted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/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Rejected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45730" y="2269123"/>
            <a:ext cx="674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Inputs</a:t>
            </a:r>
            <a:endParaRPr lang="en-US" sz="1400" b="1" dirty="0"/>
          </a:p>
        </p:txBody>
      </p:sp>
      <p:sp>
        <p:nvSpPr>
          <p:cNvPr id="27" name="Right Arrow 26"/>
          <p:cNvSpPr/>
          <p:nvPr/>
        </p:nvSpPr>
        <p:spPr>
          <a:xfrm>
            <a:off x="3647802" y="3784363"/>
            <a:ext cx="573961" cy="2921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317059" y="5723366"/>
            <a:ext cx="1276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TFIDF --&gt; NMF </a:t>
            </a:r>
            <a:endParaRPr lang="en-US" sz="1400" dirty="0"/>
          </a:p>
        </p:txBody>
      </p:sp>
      <p:sp>
        <p:nvSpPr>
          <p:cNvPr id="36" name="Freeform 35"/>
          <p:cNvSpPr/>
          <p:nvPr/>
        </p:nvSpPr>
        <p:spPr>
          <a:xfrm flipV="1">
            <a:off x="3391028" y="2760121"/>
            <a:ext cx="1162137" cy="165196"/>
          </a:xfrm>
          <a:custGeom>
            <a:avLst/>
            <a:gdLst>
              <a:gd name="connsiteX0" fmla="*/ 0 w 1816100"/>
              <a:gd name="connsiteY0" fmla="*/ 25400 h 292196"/>
              <a:gd name="connsiteX1" fmla="*/ 850900 w 1816100"/>
              <a:gd name="connsiteY1" fmla="*/ 292100 h 292196"/>
              <a:gd name="connsiteX2" fmla="*/ 1816100 w 1816100"/>
              <a:gd name="connsiteY2" fmla="*/ 0 h 29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6100" h="292196">
                <a:moveTo>
                  <a:pt x="0" y="25400"/>
                </a:moveTo>
                <a:cubicBezTo>
                  <a:pt x="274108" y="160866"/>
                  <a:pt x="548217" y="296333"/>
                  <a:pt x="850900" y="292100"/>
                </a:cubicBezTo>
                <a:cubicBezTo>
                  <a:pt x="1153583" y="287867"/>
                  <a:pt x="1816100" y="0"/>
                  <a:pt x="1816100" y="0"/>
                </a:cubicBezTo>
              </a:path>
            </a:pathLst>
          </a:cu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380445" y="6019690"/>
            <a:ext cx="1162137" cy="165196"/>
          </a:xfrm>
          <a:custGeom>
            <a:avLst/>
            <a:gdLst>
              <a:gd name="connsiteX0" fmla="*/ 0 w 1816100"/>
              <a:gd name="connsiteY0" fmla="*/ 25400 h 292196"/>
              <a:gd name="connsiteX1" fmla="*/ 850900 w 1816100"/>
              <a:gd name="connsiteY1" fmla="*/ 292100 h 292196"/>
              <a:gd name="connsiteX2" fmla="*/ 1816100 w 1816100"/>
              <a:gd name="connsiteY2" fmla="*/ 0 h 29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6100" h="292196">
                <a:moveTo>
                  <a:pt x="0" y="25400"/>
                </a:moveTo>
                <a:cubicBezTo>
                  <a:pt x="274108" y="160866"/>
                  <a:pt x="548217" y="296333"/>
                  <a:pt x="850900" y="292100"/>
                </a:cubicBezTo>
                <a:cubicBezTo>
                  <a:pt x="1153583" y="287867"/>
                  <a:pt x="1816100" y="0"/>
                  <a:pt x="1816100" y="0"/>
                </a:cubicBezTo>
              </a:path>
            </a:pathLst>
          </a:cu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51395" y="2849020"/>
            <a:ext cx="781389" cy="20512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927558" y="2269123"/>
            <a:ext cx="1162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Probabilities</a:t>
            </a:r>
            <a:endParaRPr lang="en-US" sz="1400" b="1" dirty="0"/>
          </a:p>
        </p:txBody>
      </p:sp>
      <p:sp>
        <p:nvSpPr>
          <p:cNvPr id="40" name="Rectangle 39"/>
          <p:cNvSpPr/>
          <p:nvPr/>
        </p:nvSpPr>
        <p:spPr>
          <a:xfrm>
            <a:off x="6151395" y="4981717"/>
            <a:ext cx="781389" cy="9605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160295" y="3674581"/>
            <a:ext cx="754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m1_prob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55486" y="5336034"/>
            <a:ext cx="763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m2_prob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51880" y="2269123"/>
            <a:ext cx="982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Prediction</a:t>
            </a:r>
            <a:endParaRPr 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574009" y="2269123"/>
            <a:ext cx="9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Modeling</a:t>
            </a:r>
            <a:endParaRPr lang="en-US" sz="1400" b="1" dirty="0"/>
          </a:p>
        </p:txBody>
      </p:sp>
      <p:sp>
        <p:nvSpPr>
          <p:cNvPr id="45" name="Rectangle 44"/>
          <p:cNvSpPr/>
          <p:nvPr/>
        </p:nvSpPr>
        <p:spPr>
          <a:xfrm>
            <a:off x="7456146" y="2849020"/>
            <a:ext cx="781389" cy="30932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381993" y="4290733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Final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Predictions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21790" y="2849021"/>
            <a:ext cx="1080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Feature</a:t>
            </a:r>
          </a:p>
          <a:p>
            <a:pPr algn="ctr"/>
            <a:r>
              <a:rPr lang="en-US" sz="1400" dirty="0" smtClean="0"/>
              <a:t>Engineering</a:t>
            </a:r>
            <a:endParaRPr lang="en-US" sz="1400" dirty="0"/>
          </a:p>
        </p:txBody>
      </p:sp>
      <p:sp>
        <p:nvSpPr>
          <p:cNvPr id="52" name="Right Arrow 51"/>
          <p:cNvSpPr/>
          <p:nvPr/>
        </p:nvSpPr>
        <p:spPr>
          <a:xfrm>
            <a:off x="7001329" y="4253920"/>
            <a:ext cx="391247" cy="292100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3647802" y="5214183"/>
            <a:ext cx="573961" cy="2921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5577435" y="3784363"/>
            <a:ext cx="486816" cy="2921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5577435" y="5214183"/>
            <a:ext cx="486816" cy="2921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60383" y="1629833"/>
            <a:ext cx="1823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Model Pipeline</a:t>
            </a:r>
            <a:endParaRPr lang="en-US" sz="20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38067" y="5668937"/>
            <a:ext cx="595932" cy="5959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44453" y="6174302"/>
            <a:ext cx="1044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Grid Search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099594" y="2608649"/>
            <a:ext cx="713794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591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the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B2B2B2"/>
              </a:clrFrom>
              <a:clrTo>
                <a:srgbClr val="B2B2B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2868" y="2024416"/>
            <a:ext cx="4919132" cy="39586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04001" y="2024416"/>
            <a:ext cx="1165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Train Set</a:t>
            </a:r>
            <a:endParaRPr lang="en-US" sz="2000" b="1" u="sng" dirty="0"/>
          </a:p>
        </p:txBody>
      </p:sp>
      <p:sp>
        <p:nvSpPr>
          <p:cNvPr id="7" name="Rectangle 6"/>
          <p:cNvSpPr/>
          <p:nvPr/>
        </p:nvSpPr>
        <p:spPr>
          <a:xfrm>
            <a:off x="2998492" y="3244334"/>
            <a:ext cx="216413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300" dirty="0">
                <a:solidFill>
                  <a:srgbClr val="0000FF"/>
                </a:solidFill>
              </a:rPr>
              <a:t>Logistic Regression </a:t>
            </a:r>
            <a:r>
              <a:rPr lang="en-US" sz="1300" dirty="0" err="1">
                <a:solidFill>
                  <a:srgbClr val="0000FF"/>
                </a:solidFill>
              </a:rPr>
              <a:t>underfits</a:t>
            </a:r>
            <a:endParaRPr lang="en-US" sz="1300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03681" y="2198944"/>
            <a:ext cx="179236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300" dirty="0" smtClean="0">
                <a:solidFill>
                  <a:srgbClr val="008000"/>
                </a:solidFill>
              </a:rPr>
              <a:t>Random Forest </a:t>
            </a:r>
            <a:r>
              <a:rPr lang="en-US" sz="1300" dirty="0" err="1" smtClean="0">
                <a:solidFill>
                  <a:srgbClr val="008000"/>
                </a:solidFill>
              </a:rPr>
              <a:t>overfits</a:t>
            </a:r>
            <a:endParaRPr lang="en-US" sz="1300" dirty="0">
              <a:solidFill>
                <a:srgbClr val="008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061891"/>
              </p:ext>
            </p:extLst>
          </p:nvPr>
        </p:nvGraphicFramePr>
        <p:xfrm>
          <a:off x="5997786" y="4349261"/>
          <a:ext cx="2454770" cy="1567302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879752"/>
                <a:gridCol w="525006"/>
                <a:gridCol w="525006"/>
                <a:gridCol w="525006"/>
              </a:tblGrid>
              <a:tr h="522434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Accuracy</a:t>
                      </a:r>
                      <a:endParaRPr lang="en-US" sz="13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92.4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91.2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8000"/>
                          </a:solidFill>
                        </a:rPr>
                        <a:t>94.2</a:t>
                      </a:r>
                      <a:endParaRPr lang="en-US" sz="12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  <a:tr h="522434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Precision</a:t>
                      </a:r>
                      <a:endParaRPr lang="en-US" sz="13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accent5"/>
                          </a:solidFill>
                        </a:rPr>
                        <a:t>93.1</a:t>
                      </a:r>
                      <a:endParaRPr lang="en-US" sz="1200" b="1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91.2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90.1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22434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Recall</a:t>
                      </a:r>
                      <a:endParaRPr lang="en-US" sz="13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45.7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37.2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8000"/>
                          </a:solidFill>
                        </a:rPr>
                        <a:t>63.3</a:t>
                      </a:r>
                      <a:endParaRPr lang="en-US" sz="12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 rot="18900000">
            <a:off x="6711378" y="3718085"/>
            <a:ext cx="1275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4BACC6"/>
                </a:solidFill>
              </a:rPr>
              <a:t>Grand Ensembl</a:t>
            </a:r>
            <a:r>
              <a:rPr lang="en-US" sz="1200" b="1" dirty="0">
                <a:solidFill>
                  <a:srgbClr val="4BACC6"/>
                </a:solidFill>
              </a:rPr>
              <a:t>e</a:t>
            </a:r>
          </a:p>
        </p:txBody>
      </p:sp>
      <p:sp>
        <p:nvSpPr>
          <p:cNvPr id="11" name="TextBox 10"/>
          <p:cNvSpPr txBox="1"/>
          <p:nvPr/>
        </p:nvSpPr>
        <p:spPr>
          <a:xfrm rot="18900000">
            <a:off x="7401349" y="3825373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</a:rPr>
              <a:t>Ensemble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7801361" y="3702955"/>
            <a:ext cx="1210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8000"/>
                </a:solidFill>
              </a:rPr>
              <a:t>Random Forest</a:t>
            </a:r>
            <a:endParaRPr lang="en-US" sz="1200" b="1" dirty="0">
              <a:solidFill>
                <a:srgbClr val="008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97788" y="2495224"/>
            <a:ext cx="2244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Target Metric:</a:t>
            </a:r>
            <a:r>
              <a:rPr lang="en-US" sz="1600" i="1" dirty="0" smtClean="0"/>
              <a:t> </a:t>
            </a:r>
            <a:r>
              <a:rPr lang="en-US" sz="1600" b="1" i="1" dirty="0" smtClean="0"/>
              <a:t>Precision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3031151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the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B2B2B2"/>
              </a:clrFrom>
              <a:clrTo>
                <a:srgbClr val="B2B2B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2868" y="2024416"/>
            <a:ext cx="4919132" cy="39586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04001" y="2024416"/>
            <a:ext cx="1165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Train Set</a:t>
            </a:r>
            <a:endParaRPr lang="en-US" sz="2000" b="1" u="sng" dirty="0"/>
          </a:p>
        </p:txBody>
      </p:sp>
      <p:sp>
        <p:nvSpPr>
          <p:cNvPr id="7" name="Rectangle 6"/>
          <p:cNvSpPr/>
          <p:nvPr/>
        </p:nvSpPr>
        <p:spPr>
          <a:xfrm>
            <a:off x="2998492" y="3244334"/>
            <a:ext cx="216413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300" dirty="0">
                <a:solidFill>
                  <a:srgbClr val="0000FF"/>
                </a:solidFill>
              </a:rPr>
              <a:t>Logistic Regression </a:t>
            </a:r>
            <a:r>
              <a:rPr lang="en-US" sz="1300" dirty="0" err="1">
                <a:solidFill>
                  <a:srgbClr val="0000FF"/>
                </a:solidFill>
              </a:rPr>
              <a:t>underfits</a:t>
            </a:r>
            <a:endParaRPr lang="en-US" sz="1300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03681" y="2198944"/>
            <a:ext cx="179236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300" dirty="0" smtClean="0">
                <a:solidFill>
                  <a:srgbClr val="008000"/>
                </a:solidFill>
              </a:rPr>
              <a:t>Random Forest </a:t>
            </a:r>
            <a:r>
              <a:rPr lang="en-US" sz="1300" dirty="0" err="1" smtClean="0">
                <a:solidFill>
                  <a:srgbClr val="008000"/>
                </a:solidFill>
              </a:rPr>
              <a:t>overfits</a:t>
            </a:r>
            <a:endParaRPr lang="en-US" sz="1300" dirty="0">
              <a:solidFill>
                <a:srgbClr val="008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231864"/>
              </p:ext>
            </p:extLst>
          </p:nvPr>
        </p:nvGraphicFramePr>
        <p:xfrm>
          <a:off x="5997786" y="4349261"/>
          <a:ext cx="2454772" cy="1567302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889522"/>
                <a:gridCol w="521750"/>
                <a:gridCol w="521750"/>
                <a:gridCol w="521750"/>
              </a:tblGrid>
              <a:tr h="522434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Accuracy</a:t>
                      </a:r>
                      <a:endParaRPr lang="en-US" sz="13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92.4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91.2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8000"/>
                          </a:solidFill>
                        </a:rPr>
                        <a:t>94.2</a:t>
                      </a:r>
                      <a:endParaRPr lang="en-US" sz="12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  <a:tr h="522434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Precision</a:t>
                      </a:r>
                      <a:endParaRPr lang="en-US" sz="13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accent5"/>
                          </a:solidFill>
                        </a:rPr>
                        <a:t>93.1</a:t>
                      </a:r>
                      <a:endParaRPr lang="en-US" sz="1200" b="1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91.2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90.1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22434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Recall</a:t>
                      </a:r>
                      <a:endParaRPr lang="en-US" sz="13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45.7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37.2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8000"/>
                          </a:solidFill>
                        </a:rPr>
                        <a:t>63.3</a:t>
                      </a:r>
                      <a:endParaRPr lang="en-US" sz="12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 rot="18900000">
            <a:off x="6711378" y="3718085"/>
            <a:ext cx="1275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5"/>
                </a:solidFill>
              </a:rPr>
              <a:t>Grand Ensembl</a:t>
            </a:r>
            <a:r>
              <a:rPr lang="en-US" sz="1200" b="1" dirty="0">
                <a:solidFill>
                  <a:schemeClr val="accent5"/>
                </a:solidFill>
              </a:rPr>
              <a:t>e</a:t>
            </a:r>
          </a:p>
        </p:txBody>
      </p:sp>
      <p:sp>
        <p:nvSpPr>
          <p:cNvPr id="11" name="TextBox 10"/>
          <p:cNvSpPr txBox="1"/>
          <p:nvPr/>
        </p:nvSpPr>
        <p:spPr>
          <a:xfrm rot="18900000">
            <a:off x="7401349" y="3825373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</a:rPr>
              <a:t>Ensemble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7801361" y="3702955"/>
            <a:ext cx="1210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8000"/>
                </a:solidFill>
              </a:rPr>
              <a:t>Random Forest</a:t>
            </a:r>
            <a:endParaRPr lang="en-US" sz="1200" b="1" dirty="0">
              <a:solidFill>
                <a:srgbClr val="008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97788" y="2495224"/>
            <a:ext cx="2244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Target Metric:</a:t>
            </a:r>
            <a:r>
              <a:rPr lang="en-US" sz="1600" i="1" dirty="0" smtClean="0"/>
              <a:t> </a:t>
            </a:r>
            <a:r>
              <a:rPr lang="en-US" sz="1600" b="1" i="1" dirty="0" smtClean="0"/>
              <a:t>Precision</a:t>
            </a:r>
            <a:endParaRPr lang="en-US" sz="1600" b="1" i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35339" y="4855309"/>
            <a:ext cx="769053" cy="5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08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the Model</a:t>
            </a:r>
            <a:endParaRPr lang="en-US" dirty="0"/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22867" y="2024416"/>
            <a:ext cx="4890911" cy="39593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57188" y="2024416"/>
            <a:ext cx="1075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Test Set</a:t>
            </a:r>
            <a:endParaRPr lang="en-US" sz="2000" b="1" u="sng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649055"/>
              </p:ext>
            </p:extLst>
          </p:nvPr>
        </p:nvGraphicFramePr>
        <p:xfrm>
          <a:off x="5997788" y="4352912"/>
          <a:ext cx="2454770" cy="1567302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869981"/>
                <a:gridCol w="528263"/>
                <a:gridCol w="528263"/>
                <a:gridCol w="528263"/>
              </a:tblGrid>
              <a:tr h="522434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Accuracy</a:t>
                      </a:r>
                      <a:endParaRPr lang="en-US" sz="13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4BACC6"/>
                          </a:solidFill>
                        </a:rPr>
                        <a:t>88.1</a:t>
                      </a:r>
                      <a:endParaRPr lang="en-US" sz="1200" b="1" dirty="0">
                        <a:solidFill>
                          <a:srgbClr val="4BACC6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87.8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88.0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22434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Precision</a:t>
                      </a:r>
                      <a:endParaRPr lang="en-US" sz="13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4BACC6"/>
                          </a:solidFill>
                        </a:rPr>
                        <a:t>62.8</a:t>
                      </a:r>
                      <a:endParaRPr lang="en-US" sz="1200" b="1" dirty="0">
                        <a:solidFill>
                          <a:srgbClr val="4BACC6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61.9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57.7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22434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Recall</a:t>
                      </a:r>
                      <a:endParaRPr lang="en-US" sz="13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25.4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21.6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8000"/>
                          </a:solidFill>
                        </a:rPr>
                        <a:t>37.1</a:t>
                      </a:r>
                      <a:endParaRPr lang="en-US" sz="12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 rot="18900000">
            <a:off x="6711380" y="3721736"/>
            <a:ext cx="1275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4BACC6"/>
                </a:solidFill>
              </a:rPr>
              <a:t>Grand Ensembl</a:t>
            </a:r>
            <a:r>
              <a:rPr lang="en-US" sz="1200" b="1" dirty="0">
                <a:solidFill>
                  <a:srgbClr val="4BACC6"/>
                </a:solidFill>
              </a:rPr>
              <a:t>e</a:t>
            </a:r>
          </a:p>
        </p:txBody>
      </p:sp>
      <p:sp>
        <p:nvSpPr>
          <p:cNvPr id="8" name="TextBox 7"/>
          <p:cNvSpPr txBox="1"/>
          <p:nvPr/>
        </p:nvSpPr>
        <p:spPr>
          <a:xfrm rot="18900000">
            <a:off x="7401351" y="3829024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</a:rPr>
              <a:t>Ensemble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7801363" y="3706606"/>
            <a:ext cx="1210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8000"/>
                </a:solidFill>
              </a:rPr>
              <a:t>Random Forest</a:t>
            </a:r>
            <a:endParaRPr lang="en-US" sz="1200" b="1" dirty="0">
              <a:solidFill>
                <a:srgbClr val="008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97788" y="2495224"/>
            <a:ext cx="2244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Target Metric:</a:t>
            </a:r>
            <a:r>
              <a:rPr lang="en-US" sz="1600" i="1" dirty="0" smtClean="0"/>
              <a:t> </a:t>
            </a:r>
            <a:r>
              <a:rPr lang="en-US" sz="1600" b="1" i="1" dirty="0" smtClean="0"/>
              <a:t>Precision</a:t>
            </a:r>
            <a:endParaRPr lang="en-US" sz="1600" b="1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25570" y="4855309"/>
            <a:ext cx="769053" cy="5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33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the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05538" y="1769876"/>
            <a:ext cx="4541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Logistic Regression Coefficients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755522"/>
              </p:ext>
            </p:extLst>
          </p:nvPr>
        </p:nvGraphicFramePr>
        <p:xfrm>
          <a:off x="1328616" y="2452074"/>
          <a:ext cx="3116384" cy="33375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56154"/>
                <a:gridCol w="12602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Variable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</a:t>
                      </a:r>
                      <a:r>
                        <a:rPr lang="en-US" sz="1600" baseline="30000" dirty="0" smtClean="0"/>
                        <a:t>Coefficient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Leader</a:t>
                      </a:r>
                      <a:endParaRPr lang="en-US" sz="14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2.26</a:t>
                      </a:r>
                      <a:endParaRPr lang="en-US" sz="1600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Student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Gov</a:t>
                      </a:r>
                      <a:endParaRPr lang="en-US" sz="14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1.69</a:t>
                      </a:r>
                      <a:endParaRPr lang="en-US" sz="1600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Varsity Sport</a:t>
                      </a:r>
                      <a:endParaRPr lang="en-US" sz="14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1.58</a:t>
                      </a:r>
                      <a:endParaRPr lang="en-US" sz="1600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Sports Captain</a:t>
                      </a:r>
                      <a:endParaRPr lang="en-US" sz="14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1.29</a:t>
                      </a:r>
                      <a:endParaRPr lang="en-US" sz="1600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Award</a:t>
                      </a:r>
                      <a:endParaRPr lang="en-US" sz="14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1.22</a:t>
                      </a:r>
                      <a:endParaRPr lang="en-US" sz="1600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Community Service</a:t>
                      </a:r>
                      <a:endParaRPr lang="en-US" sz="14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1.21</a:t>
                      </a:r>
                      <a:endParaRPr lang="en-US" sz="1600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SAT Score</a:t>
                      </a:r>
                      <a:endParaRPr lang="en-US" sz="14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1.0003</a:t>
                      </a:r>
                      <a:endParaRPr lang="en-US" sz="1600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SAT</a:t>
                      </a:r>
                      <a:r>
                        <a:rPr lang="en-US" sz="1400" baseline="0" dirty="0" smtClean="0"/>
                        <a:t> Times Taken</a:t>
                      </a:r>
                      <a:endParaRPr lang="en-US" sz="14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0.39</a:t>
                      </a:r>
                      <a:endParaRPr lang="en-US" sz="1600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67376" y="2461846"/>
            <a:ext cx="1672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 smtClean="0"/>
              <a:t>How to Interpret</a:t>
            </a:r>
            <a:endParaRPr lang="en-US" sz="16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806462" y="3018692"/>
            <a:ext cx="351692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If you aren’t already in a </a:t>
            </a:r>
            <a:r>
              <a:rPr lang="en-US" sz="1400" b="1" dirty="0" smtClean="0">
                <a:solidFill>
                  <a:srgbClr val="000000"/>
                </a:solidFill>
              </a:rPr>
              <a:t>leadership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position, taking one will </a:t>
            </a:r>
            <a:r>
              <a:rPr lang="en-US" sz="1400" b="1" dirty="0" smtClean="0">
                <a:solidFill>
                  <a:srgbClr val="008000"/>
                </a:solidFill>
              </a:rPr>
              <a:t>more than double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your </a:t>
            </a:r>
            <a:r>
              <a:rPr lang="en-US" sz="1400" u="sng" dirty="0" smtClean="0">
                <a:solidFill>
                  <a:schemeClr val="bg1">
                    <a:lumMod val="50000"/>
                  </a:schemeClr>
                </a:solidFill>
              </a:rPr>
              <a:t>odds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of being admitted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If you gain an </a:t>
            </a:r>
            <a:r>
              <a:rPr lang="en-US" sz="1400" b="1" dirty="0" smtClean="0">
                <a:solidFill>
                  <a:srgbClr val="000000"/>
                </a:solidFill>
              </a:rPr>
              <a:t>additional 100 points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on your </a:t>
            </a:r>
            <a:r>
              <a:rPr lang="en-US" sz="1400" b="1" dirty="0" smtClean="0">
                <a:solidFill>
                  <a:srgbClr val="000000"/>
                </a:solidFill>
              </a:rPr>
              <a:t>SAT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, you </a:t>
            </a:r>
            <a:r>
              <a:rPr lang="en-US" sz="1400" b="1" dirty="0" smtClean="0">
                <a:solidFill>
                  <a:srgbClr val="008000"/>
                </a:solidFill>
              </a:rPr>
              <a:t>increase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your </a:t>
            </a:r>
            <a:r>
              <a:rPr lang="en-US" sz="1400" u="sng" dirty="0" smtClean="0">
                <a:solidFill>
                  <a:schemeClr val="bg1">
                    <a:lumMod val="50000"/>
                  </a:schemeClr>
                </a:solidFill>
              </a:rPr>
              <a:t>odds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of being admitted by </a:t>
            </a:r>
            <a:r>
              <a:rPr lang="en-US" sz="1400" b="1" dirty="0" smtClean="0">
                <a:solidFill>
                  <a:srgbClr val="008000"/>
                </a:solidFill>
              </a:rPr>
              <a:t>3%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If you </a:t>
            </a:r>
            <a:r>
              <a:rPr lang="en-US" sz="1400" b="1" dirty="0" smtClean="0">
                <a:solidFill>
                  <a:srgbClr val="000000"/>
                </a:solidFill>
              </a:rPr>
              <a:t>take the SATs one more time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, you </a:t>
            </a:r>
            <a:r>
              <a:rPr lang="en-US" sz="1400" b="1" dirty="0" smtClean="0">
                <a:solidFill>
                  <a:srgbClr val="FF0000"/>
                </a:solidFill>
              </a:rPr>
              <a:t>reduce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your </a:t>
            </a:r>
            <a:r>
              <a:rPr lang="en-US" sz="1400" u="sng" dirty="0" smtClean="0">
                <a:solidFill>
                  <a:schemeClr val="bg1">
                    <a:lumMod val="50000"/>
                  </a:schemeClr>
                </a:solidFill>
              </a:rPr>
              <a:t>odds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of being admitted by </a:t>
            </a:r>
            <a:r>
              <a:rPr lang="en-US" sz="1400" b="1" dirty="0" smtClean="0">
                <a:solidFill>
                  <a:srgbClr val="FF0000"/>
                </a:solidFill>
              </a:rPr>
              <a:t>61%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09616" y="5812694"/>
            <a:ext cx="2735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i="1" dirty="0" smtClean="0"/>
              <a:t>*Note: this is only a subset of all variables used in the model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405891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50334" y="2825743"/>
            <a:ext cx="4296833" cy="996950"/>
          </a:xfrm>
        </p:spPr>
        <p:txBody>
          <a:bodyPr/>
          <a:lstStyle/>
          <a:p>
            <a:pPr algn="l"/>
            <a:r>
              <a:rPr lang="en-US" dirty="0" smtClean="0"/>
              <a:t>Part 2: The Essay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50335" y="3738033"/>
            <a:ext cx="4878916" cy="1109133"/>
          </a:xfrm>
        </p:spPr>
        <p:txBody>
          <a:bodyPr>
            <a:normAutofit/>
          </a:bodyPr>
          <a:lstStyle/>
          <a:p>
            <a:pPr marL="0" lvl="1" algn="l"/>
            <a:r>
              <a:rPr lang="en-US" sz="1800" i="1" dirty="0" smtClean="0"/>
              <a:t>What insights can we glean from a student’s admission essay?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154468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8133</TotalTime>
  <Words>729</Words>
  <Application>Microsoft Macintosh PowerPoint</Application>
  <PresentationFormat>On-screen Show (4:3)</PresentationFormat>
  <Paragraphs>215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AdmitSee Analytics</vt:lpstr>
      <vt:lpstr>Context</vt:lpstr>
      <vt:lpstr>Part 1: The Model</vt:lpstr>
      <vt:lpstr>Building an Ensemble Model</vt:lpstr>
      <vt:lpstr>Evaluating the Model</vt:lpstr>
      <vt:lpstr>Evaluating the Model</vt:lpstr>
      <vt:lpstr>Evaluating the Model</vt:lpstr>
      <vt:lpstr>Interpreting the Model</vt:lpstr>
      <vt:lpstr>Part 2: The Essay</vt:lpstr>
      <vt:lpstr>A 2-D Representation of College Essays</vt:lpstr>
      <vt:lpstr>A 2-D Representation of College Essays</vt:lpstr>
      <vt:lpstr>A 2-D Representation of College Essays</vt:lpstr>
      <vt:lpstr>A 2-D Representation of College Essays</vt:lpstr>
      <vt:lpstr>A 2-D Representation of College Essays</vt:lpstr>
      <vt:lpstr>A 2-D Representation of College Essays</vt:lpstr>
      <vt:lpstr>Final Thoughts &amp; Caveats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Galvanize Capstone Project Presentation</dc:title>
  <dc:subject/>
  <dc:creator>Mike Yung</dc:creator>
  <cp:keywords/>
  <dc:description/>
  <cp:lastModifiedBy>Mike Yung</cp:lastModifiedBy>
  <cp:revision>70</cp:revision>
  <dcterms:created xsi:type="dcterms:W3CDTF">2016-11-22T20:05:44Z</dcterms:created>
  <dcterms:modified xsi:type="dcterms:W3CDTF">2016-11-29T00:46:56Z</dcterms:modified>
  <cp:category/>
</cp:coreProperties>
</file>