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92" r:id="rId4"/>
    <p:sldId id="276" r:id="rId5"/>
    <p:sldId id="260" r:id="rId6"/>
    <p:sldId id="291" r:id="rId7"/>
    <p:sldId id="280" r:id="rId8"/>
    <p:sldId id="273" r:id="rId9"/>
    <p:sldId id="290" r:id="rId10"/>
    <p:sldId id="289" r:id="rId11"/>
    <p:sldId id="265" r:id="rId12"/>
    <p:sldId id="285" r:id="rId13"/>
    <p:sldId id="296" r:id="rId14"/>
    <p:sldId id="293" r:id="rId15"/>
    <p:sldId id="294" r:id="rId16"/>
    <p:sldId id="29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D7D7D7"/>
    <a:srgbClr val="CECE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13" autoAdjust="0"/>
  </p:normalViewPr>
  <p:slideViewPr>
    <p:cSldViewPr snapToGrid="0" snapToObjects="1">
      <p:cViewPr>
        <p:scale>
          <a:sx n="90" d="100"/>
          <a:sy n="90" d="100"/>
        </p:scale>
        <p:origin x="-1464" y="74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6F8C5A-0F3E-794E-B316-BB83B2B9B53D}" type="datetimeFigureOut">
              <a:rPr lang="en-US" smtClean="0"/>
              <a:t>12/6/16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7955B-160C-0041-B70F-08136C325BDD}" type="slidenum">
              <a:rPr lang="en-US" smtClean="0"/>
              <a:t>‹#›</a:t>
            </a:fld>
            <a:endParaRPr lang="en-US"/>
          </a:p>
        </p:txBody>
      </p:sp>
    </p:spTree>
    <p:extLst>
      <p:ext uri="{BB962C8B-B14F-4D97-AF65-F5344CB8AC3E}">
        <p14:creationId xmlns:p14="http://schemas.microsoft.com/office/powerpoint/2010/main" val="1036749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everyone, my name is Mike Yung.</a:t>
            </a:r>
          </a:p>
          <a:p>
            <a:endParaRPr lang="en-US" baseline="0" dirty="0" smtClean="0"/>
          </a:p>
          <a:p>
            <a:r>
              <a:rPr lang="en-US" baseline="0" dirty="0" smtClean="0"/>
              <a:t>For my project, I was fortunate to partner with </a:t>
            </a:r>
            <a:r>
              <a:rPr lang="en-US" baseline="0" dirty="0" err="1" smtClean="0"/>
              <a:t>AdmitSee</a:t>
            </a:r>
            <a:r>
              <a:rPr lang="en-US" baseline="0" dirty="0" smtClean="0"/>
              <a:t>, a college application resource where prospective students can browse the profiles and essays of real students that have been accepted into colleges.</a:t>
            </a:r>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1</a:t>
            </a:fld>
            <a:endParaRPr lang="en-US"/>
          </a:p>
        </p:txBody>
      </p:sp>
    </p:spTree>
    <p:extLst>
      <p:ext uri="{BB962C8B-B14F-4D97-AF65-F5344CB8AC3E}">
        <p14:creationId xmlns:p14="http://schemas.microsoft.com/office/powerpoint/2010/main" val="1493951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table shows just the top words for each ‘topic’, and you can see that the topics fit quite nicely in place, with both strong association </a:t>
            </a:r>
            <a:r>
              <a:rPr lang="en-US" b="1" baseline="0" dirty="0" smtClean="0"/>
              <a:t>within </a:t>
            </a:r>
            <a:r>
              <a:rPr lang="en-US" baseline="0" dirty="0" smtClean="0"/>
              <a:t>topics, as well as pretty strong separation </a:t>
            </a:r>
            <a:r>
              <a:rPr lang="en-US" b="1" baseline="0" dirty="0" smtClean="0"/>
              <a:t>between </a:t>
            </a:r>
            <a:r>
              <a:rPr lang="en-US" baseline="0" dirty="0" smtClean="0"/>
              <a:t>topics.</a:t>
            </a:r>
          </a:p>
        </p:txBody>
      </p:sp>
      <p:sp>
        <p:nvSpPr>
          <p:cNvPr id="4" name="Slide Number Placeholder 3"/>
          <p:cNvSpPr>
            <a:spLocks noGrp="1"/>
          </p:cNvSpPr>
          <p:nvPr>
            <p:ph type="sldNum" sz="quarter" idx="10"/>
          </p:nvPr>
        </p:nvSpPr>
        <p:spPr/>
        <p:txBody>
          <a:bodyPr/>
          <a:lstStyle/>
          <a:p>
            <a:fld id="{F7F7955B-160C-0041-B70F-08136C325BDD}" type="slidenum">
              <a:rPr lang="en-US" smtClean="0"/>
              <a:t>16</a:t>
            </a:fld>
            <a:endParaRPr lang="en-US"/>
          </a:p>
        </p:txBody>
      </p:sp>
    </p:spTree>
    <p:extLst>
      <p:ext uri="{BB962C8B-B14F-4D97-AF65-F5344CB8AC3E}">
        <p14:creationId xmlns:p14="http://schemas.microsoft.com/office/powerpoint/2010/main" val="418384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rich</a:t>
            </a:r>
            <a:r>
              <a:rPr lang="en-US" baseline="0" dirty="0" smtClean="0"/>
              <a:t> and unique dataset that </a:t>
            </a:r>
            <a:r>
              <a:rPr lang="en-US" baseline="0" dirty="0" err="1" smtClean="0"/>
              <a:t>AdmitSee</a:t>
            </a:r>
            <a:r>
              <a:rPr lang="en-US" baseline="0" dirty="0" smtClean="0"/>
              <a:t> has, I set out to explore two things:</a:t>
            </a:r>
          </a:p>
          <a:p>
            <a:endParaRPr lang="en-US" baseline="0" dirty="0" smtClean="0"/>
          </a:p>
          <a:p>
            <a:pPr marL="228600" indent="-228600">
              <a:buAutoNum type="arabicParenR"/>
            </a:pPr>
            <a:r>
              <a:rPr lang="en-US" baseline="0" dirty="0" smtClean="0"/>
              <a:t>First, to build a model that predicts a student’s chances of being admitted into college.</a:t>
            </a:r>
          </a:p>
          <a:p>
            <a:pPr marL="628650" lvl="1" indent="-171450">
              <a:buFontTx/>
              <a:buChar char="-"/>
            </a:pPr>
            <a:r>
              <a:rPr lang="en-US" baseline="0" dirty="0" smtClean="0"/>
              <a:t>There are existing resources like </a:t>
            </a:r>
            <a:r>
              <a:rPr lang="en-US" baseline="0" dirty="0" err="1" smtClean="0"/>
              <a:t>StatFuse</a:t>
            </a:r>
            <a:r>
              <a:rPr lang="en-US" baseline="0" dirty="0" smtClean="0"/>
              <a:t> and </a:t>
            </a:r>
            <a:r>
              <a:rPr lang="en-US" baseline="0" dirty="0" err="1" smtClean="0"/>
              <a:t>Cappex</a:t>
            </a:r>
            <a:r>
              <a:rPr lang="en-US" baseline="0" dirty="0" smtClean="0"/>
              <a:t> that calculate your chances based on GPA, SAT, demographics, some basic things</a:t>
            </a:r>
          </a:p>
          <a:p>
            <a:pPr marL="628650" lvl="1" indent="-171450">
              <a:buFontTx/>
              <a:buChar char="-"/>
            </a:pPr>
            <a:r>
              <a:rPr lang="en-US" baseline="0" dirty="0" smtClean="0"/>
              <a:t>The unique thing about this dataset is the info on each student’s specific </a:t>
            </a:r>
            <a:r>
              <a:rPr lang="en-US" baseline="0" dirty="0" err="1" smtClean="0"/>
              <a:t>extracurriculars</a:t>
            </a:r>
            <a:r>
              <a:rPr lang="en-US" baseline="0" dirty="0" smtClean="0"/>
              <a:t>, what sports they played, the trajectory of their academics, etc. and of course THEIR ESSAY.</a:t>
            </a:r>
          </a:p>
          <a:p>
            <a:pPr marL="457200" lvl="1" indent="0">
              <a:buNone/>
            </a:pPr>
            <a:endParaRPr lang="en-US" baseline="0" dirty="0" smtClean="0"/>
          </a:p>
          <a:p>
            <a:pPr marL="228600" indent="-228600">
              <a:buAutoNum type="arabicParenR"/>
            </a:pPr>
            <a:r>
              <a:rPr lang="en-US" baseline="0" dirty="0" smtClean="0"/>
              <a:t>Second, what insights can we get from the Common App essay?</a:t>
            </a:r>
          </a:p>
          <a:p>
            <a:pPr marL="685800" lvl="1" indent="-228600">
              <a:buFont typeface="Arial"/>
              <a:buChar char="•"/>
            </a:pPr>
            <a:r>
              <a:rPr lang="en-US" baseline="0" dirty="0" smtClean="0"/>
              <a:t>I want you to imagine you’re a starry-eyed high school student about to apply for colleges. You’re not sure what to write about, but you’re curious to know whether to tailor essay around certain topics to maximize your chances of getting into a particular school.</a:t>
            </a:r>
          </a:p>
        </p:txBody>
      </p:sp>
      <p:sp>
        <p:nvSpPr>
          <p:cNvPr id="4" name="Slide Number Placeholder 3"/>
          <p:cNvSpPr>
            <a:spLocks noGrp="1"/>
          </p:cNvSpPr>
          <p:nvPr>
            <p:ph type="sldNum" sz="quarter" idx="10"/>
          </p:nvPr>
        </p:nvSpPr>
        <p:spPr/>
        <p:txBody>
          <a:bodyPr/>
          <a:lstStyle/>
          <a:p>
            <a:fld id="{F7F7955B-160C-0041-B70F-08136C325BDD}" type="slidenum">
              <a:rPr lang="en-US" smtClean="0"/>
              <a:t>2</a:t>
            </a:fld>
            <a:endParaRPr lang="en-US"/>
          </a:p>
        </p:txBody>
      </p:sp>
    </p:spTree>
    <p:extLst>
      <p:ext uri="{BB962C8B-B14F-4D97-AF65-F5344CB8AC3E}">
        <p14:creationId xmlns:p14="http://schemas.microsoft.com/office/powerpoint/2010/main" val="5896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specific data I had</a:t>
            </a:r>
            <a:r>
              <a:rPr lang="en-US" baseline="0" dirty="0" smtClean="0"/>
              <a:t> was 12k students with about 50 raw profile features.</a:t>
            </a:r>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3</a:t>
            </a:fld>
            <a:endParaRPr lang="en-US"/>
          </a:p>
        </p:txBody>
      </p:sp>
    </p:spTree>
    <p:extLst>
      <p:ext uri="{BB962C8B-B14F-4D97-AF65-F5344CB8AC3E}">
        <p14:creationId xmlns:p14="http://schemas.microsoft.com/office/powerpoint/2010/main" val="59394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setting up several classifier and ensemble models, it was time to evaluate which performed the best.</a:t>
            </a:r>
            <a:endParaRPr lang="en-US" dirty="0" smtClean="0"/>
          </a:p>
          <a:p>
            <a:endParaRPr lang="en-US" dirty="0" smtClean="0"/>
          </a:p>
          <a:p>
            <a:r>
              <a:rPr lang="en-US" dirty="0" smtClean="0"/>
              <a:t>To evaluate the</a:t>
            </a:r>
            <a:r>
              <a:rPr lang="en-US" baseline="0" dirty="0" smtClean="0"/>
              <a:t> model, I spoke with </a:t>
            </a:r>
            <a:r>
              <a:rPr lang="en-US" baseline="0" dirty="0" err="1" smtClean="0"/>
              <a:t>AdmitSee</a:t>
            </a:r>
            <a:r>
              <a:rPr lang="en-US" baseline="0" dirty="0" smtClean="0"/>
              <a:t> and we agreed that optimizing Precision is best for them, since models with high-precision tend to under-estimate probabilities, which aligns with their goal of encouraging students to use the product even if they are star students.</a:t>
            </a:r>
          </a:p>
          <a:p>
            <a:endParaRPr lang="en-US" baseline="0" dirty="0" smtClean="0"/>
          </a:p>
          <a:p>
            <a:r>
              <a:rPr lang="en-US" baseline="0" dirty="0" smtClean="0"/>
              <a:t>While the visual difference between three models is minimal, the Grand Ensemble, which takes into account essay features, scores a full </a:t>
            </a:r>
            <a:r>
              <a:rPr lang="en-US" baseline="0" dirty="0" err="1" smtClean="0"/>
              <a:t>pp</a:t>
            </a:r>
            <a:r>
              <a:rPr lang="en-US" baseline="0" dirty="0" smtClean="0"/>
              <a:t> higher than basic Ensemble.</a:t>
            </a:r>
          </a:p>
          <a:p>
            <a:r>
              <a:rPr lang="en-US" baseline="0" dirty="0" smtClean="0"/>
              <a:t>###</a:t>
            </a:r>
          </a:p>
          <a:p>
            <a:r>
              <a:rPr lang="en-US" baseline="0" dirty="0" smtClean="0"/>
              <a:t>AUC is the probability that we will rank a randomly chosen positive data point higher than a randomly chosen negative one.</a:t>
            </a:r>
          </a:p>
          <a:p>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4</a:t>
            </a:fld>
            <a:endParaRPr lang="en-US"/>
          </a:p>
        </p:txBody>
      </p:sp>
    </p:spTree>
    <p:extLst>
      <p:ext uri="{BB962C8B-B14F-4D97-AF65-F5344CB8AC3E}">
        <p14:creationId xmlns:p14="http://schemas.microsoft.com/office/powerpoint/2010/main" val="860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dirty="0" smtClean="0"/>
              <a:t>Now, optimizing for accuracy/precision is great, you lose interpretability with ensemble models.</a:t>
            </a:r>
          </a:p>
          <a:p>
            <a:pPr marL="457200" lvl="1" indent="0">
              <a:buFontTx/>
              <a:buNone/>
            </a:pPr>
            <a:endParaRPr lang="en-US" baseline="0" dirty="0" smtClean="0"/>
          </a:p>
          <a:p>
            <a:pPr marL="457200" lvl="1" indent="0">
              <a:buFontTx/>
              <a:buNone/>
            </a:pPr>
            <a:r>
              <a:rPr lang="en-US" baseline="0" dirty="0" smtClean="0"/>
              <a:t>However, by taking the exponents of the coefficients in our LR model, we can see how each variable affects the admissions outcome.</a:t>
            </a:r>
            <a:endParaRPr lang="en-US" dirty="0" smtClean="0"/>
          </a:p>
          <a:p>
            <a:pPr marL="457200" lvl="1" indent="0">
              <a:buFontTx/>
              <a:buNone/>
            </a:pPr>
            <a:endParaRPr lang="en-US" dirty="0" smtClean="0"/>
          </a:p>
          <a:p>
            <a:pPr marL="457200" lvl="1" indent="0">
              <a:buFontTx/>
              <a:buNone/>
            </a:pPr>
            <a:r>
              <a:rPr lang="en-US" dirty="0" smtClean="0"/>
              <a:t>e.g. </a:t>
            </a:r>
          </a:p>
          <a:p>
            <a:pPr marL="742950" lvl="1" indent="-285750">
              <a:buFontTx/>
              <a:buChar char="-"/>
            </a:pPr>
            <a:r>
              <a:rPr lang="en-US" dirty="0" smtClean="0"/>
              <a:t>If you increase your SAT score by 100 points, you improve your odds by 2x</a:t>
            </a:r>
          </a:p>
          <a:p>
            <a:pPr marL="742950" lvl="1" indent="-285750">
              <a:buFontTx/>
              <a:buChar char="-"/>
            </a:pPr>
            <a:r>
              <a:rPr lang="en-US" dirty="0" smtClean="0"/>
              <a:t>Caveat: model assumes the incremental effect of SAT score on </a:t>
            </a:r>
            <a:r>
              <a:rPr lang="en-US" dirty="0" err="1" smtClean="0"/>
              <a:t>prob</a:t>
            </a:r>
            <a:r>
              <a:rPr lang="en-US" dirty="0" smtClean="0"/>
              <a:t> is same</a:t>
            </a:r>
          </a:p>
          <a:p>
            <a:pPr marL="742950" lvl="1" indent="-285750">
              <a:buFontTx/>
              <a:buChar char="-"/>
            </a:pPr>
            <a:r>
              <a:rPr lang="en-US" dirty="0" smtClean="0"/>
              <a:t>In reality, it’s not. Going from 1800 to 1900 will </a:t>
            </a:r>
            <a:r>
              <a:rPr lang="en-US" dirty="0" err="1" smtClean="0"/>
              <a:t>prob</a:t>
            </a:r>
            <a:r>
              <a:rPr lang="en-US" dirty="0" smtClean="0"/>
              <a:t> have a lesser effect than 2200 to 2300</a:t>
            </a:r>
          </a:p>
          <a:p>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5</a:t>
            </a:fld>
            <a:endParaRPr lang="en-US"/>
          </a:p>
        </p:txBody>
      </p:sp>
    </p:spTree>
    <p:extLst>
      <p:ext uri="{BB962C8B-B14F-4D97-AF65-F5344CB8AC3E}">
        <p14:creationId xmlns:p14="http://schemas.microsoft.com/office/powerpoint/2010/main" val="345362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I want to switch gears and dive deep into the essay portion</a:t>
            </a:r>
            <a:r>
              <a:rPr lang="en-US" baseline="0" dirty="0" smtClean="0"/>
              <a:t>.</a:t>
            </a:r>
            <a:r>
              <a:rPr lang="en-US" sz="1200" dirty="0" smtClean="0">
                <a:solidFill>
                  <a:schemeClr val="tx1">
                    <a:lumMod val="65000"/>
                    <a:lumOff val="35000"/>
                  </a:schemeClr>
                </a:solidFill>
                <a:latin typeface="Courier New"/>
                <a:cs typeface="Courier New"/>
              </a:rPr>
              <a:t> feel, think, friend, love, life</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After </a:t>
            </a:r>
            <a:r>
              <a:rPr lang="en-US" baseline="0" dirty="0" err="1" smtClean="0"/>
              <a:t>vectorizing</a:t>
            </a:r>
            <a:r>
              <a:rPr lang="en-US" baseline="0" dirty="0" smtClean="0"/>
              <a:t> the essays (text -&gt; </a:t>
            </a:r>
            <a:r>
              <a:rPr lang="en-US" baseline="0" dirty="0" err="1" smtClean="0"/>
              <a:t>sp</a:t>
            </a:r>
            <a:r>
              <a:rPr lang="en-US" baseline="0" dirty="0" smtClean="0"/>
              <a:t> matrix), I used NMF to reduce the dimensionality from 16,000 to 7 dimensions.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Those 7 dimensions are these 7 topics here, and the text that surrounds the topic labels are the top words for each ‘topic’. You can see that the topics fit quite nicely, with both strong association </a:t>
            </a:r>
            <a:r>
              <a:rPr lang="en-US" b="1" baseline="0" dirty="0" smtClean="0"/>
              <a:t>within </a:t>
            </a:r>
            <a:r>
              <a:rPr lang="en-US" baseline="0" dirty="0" smtClean="0"/>
              <a:t>topics, as well as pretty strong separation </a:t>
            </a:r>
            <a:r>
              <a:rPr lang="en-US" b="1" baseline="0" dirty="0" smtClean="0"/>
              <a:t>between </a:t>
            </a:r>
            <a:r>
              <a:rPr lang="en-US" baseline="0" dirty="0" smtClean="0"/>
              <a:t>topics.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what’s the use case?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You can basically pass it any essay and it’ll tell us how strongly associated the essay with each ‘topic’ – in a sense giving us a topic distribution of an essay.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 also built a essay recommender tool </a:t>
            </a:r>
            <a:r>
              <a:rPr lang="en-US" baseline="0" dirty="0" err="1" smtClean="0"/>
              <a:t>trh</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example, the essay talks mostly about sport and family, with a personal story touch to it.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(more than happy to give a live demo with a real essay afterwards).</a:t>
            </a:r>
          </a:p>
        </p:txBody>
      </p:sp>
      <p:sp>
        <p:nvSpPr>
          <p:cNvPr id="4" name="Slide Number Placeholder 3"/>
          <p:cNvSpPr>
            <a:spLocks noGrp="1"/>
          </p:cNvSpPr>
          <p:nvPr>
            <p:ph type="sldNum" sz="quarter" idx="10"/>
          </p:nvPr>
        </p:nvSpPr>
        <p:spPr/>
        <p:txBody>
          <a:bodyPr/>
          <a:lstStyle/>
          <a:p>
            <a:fld id="{F7F7955B-160C-0041-B70F-08136C325BDD}" type="slidenum">
              <a:rPr lang="en-US" smtClean="0"/>
              <a:t>7</a:t>
            </a:fld>
            <a:endParaRPr lang="en-US"/>
          </a:p>
        </p:txBody>
      </p:sp>
    </p:spTree>
    <p:extLst>
      <p:ext uri="{BB962C8B-B14F-4D97-AF65-F5344CB8AC3E}">
        <p14:creationId xmlns:p14="http://schemas.microsoft.com/office/powerpoint/2010/main" val="427418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simplified visual representation of the model pipeline</a:t>
            </a:r>
          </a:p>
          <a:p>
            <a:endParaRPr lang="en-US" baseline="0" dirty="0" smtClean="0"/>
          </a:p>
          <a:p>
            <a:r>
              <a:rPr lang="en-US" baseline="0" dirty="0" smtClean="0"/>
              <a:t>Basically, we start with a bunch of inputs, or features.</a:t>
            </a:r>
          </a:p>
          <a:p>
            <a:r>
              <a:rPr lang="en-US" baseline="0" dirty="0" smtClean="0"/>
              <a:t>	Most are non-essay related (like GPA, SAT, demographics, </a:t>
            </a:r>
            <a:r>
              <a:rPr lang="en-US" baseline="0" dirty="0" err="1" smtClean="0"/>
              <a:t>extracurriculars</a:t>
            </a:r>
            <a:r>
              <a:rPr lang="en-US" baseline="0" dirty="0" smtClean="0"/>
              <a:t>, academic trajectory, sports, etc.)</a:t>
            </a:r>
          </a:p>
          <a:p>
            <a:r>
              <a:rPr lang="en-US" baseline="0" dirty="0" smtClean="0"/>
              <a:t>	We then feature-engineer these raw inputs to get the features we want in the model.</a:t>
            </a:r>
          </a:p>
          <a:p>
            <a:r>
              <a:rPr lang="en-US" baseline="0" dirty="0" smtClean="0"/>
              <a:t>	Out of this feature engineering step, we also get a handful of essay features: </a:t>
            </a:r>
          </a:p>
          <a:p>
            <a:r>
              <a:rPr lang="en-US" baseline="0" dirty="0" smtClean="0"/>
              <a:t>		In a nutshell, we </a:t>
            </a:r>
            <a:r>
              <a:rPr lang="en-US" baseline="0" dirty="0" err="1" smtClean="0"/>
              <a:t>vectorize</a:t>
            </a:r>
            <a:r>
              <a:rPr lang="en-US" baseline="0" dirty="0" smtClean="0"/>
              <a:t> the essays and apply dimensionality reduction to uncover “latent topics” – we’ll touch on that in more depth later.</a:t>
            </a:r>
          </a:p>
          <a:p>
            <a:endParaRPr lang="en-US" baseline="0" dirty="0" smtClean="0"/>
          </a:p>
        </p:txBody>
      </p:sp>
      <p:sp>
        <p:nvSpPr>
          <p:cNvPr id="4" name="Slide Number Placeholder 3"/>
          <p:cNvSpPr>
            <a:spLocks noGrp="1"/>
          </p:cNvSpPr>
          <p:nvPr>
            <p:ph type="sldNum" sz="quarter" idx="10"/>
          </p:nvPr>
        </p:nvSpPr>
        <p:spPr/>
        <p:txBody>
          <a:bodyPr/>
          <a:lstStyle/>
          <a:p>
            <a:fld id="{F7F7955B-160C-0041-B70F-08136C325BDD}" type="slidenum">
              <a:rPr lang="en-US" smtClean="0"/>
              <a:t>13</a:t>
            </a:fld>
            <a:endParaRPr lang="en-US"/>
          </a:p>
        </p:txBody>
      </p:sp>
    </p:spTree>
    <p:extLst>
      <p:ext uri="{BB962C8B-B14F-4D97-AF65-F5344CB8AC3E}">
        <p14:creationId xmlns:p14="http://schemas.microsoft.com/office/powerpoint/2010/main" val="8285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the</a:t>
            </a:r>
            <a:r>
              <a:rPr lang="en-US" baseline="0" dirty="0" smtClean="0"/>
              <a:t> model, I spoke with </a:t>
            </a:r>
            <a:r>
              <a:rPr lang="en-US" baseline="0" dirty="0" err="1" smtClean="0"/>
              <a:t>AdmitSee</a:t>
            </a:r>
            <a:r>
              <a:rPr lang="en-US" baseline="0" dirty="0" smtClean="0"/>
              <a:t> and we agreed that optimizing Precision is best for them, since models with high-precision tend to under-estimate probabilities, and one of their goals is to encourage students to use the product even if they are star students.</a:t>
            </a:r>
          </a:p>
          <a:p>
            <a:endParaRPr lang="en-US" baseline="0" dirty="0" smtClean="0"/>
          </a:p>
          <a:p>
            <a:r>
              <a:rPr lang="en-US" baseline="0" dirty="0" smtClean="0"/>
              <a:t>Looking at the ROC curve on the train set, we can see that there is some </a:t>
            </a:r>
            <a:r>
              <a:rPr lang="en-US" baseline="0" dirty="0" err="1" smtClean="0"/>
              <a:t>overfitting</a:t>
            </a:r>
            <a:r>
              <a:rPr lang="en-US" baseline="0" dirty="0" smtClean="0"/>
              <a:t> w the RF model, and some </a:t>
            </a:r>
            <a:r>
              <a:rPr lang="en-US" baseline="0" dirty="0" err="1" smtClean="0"/>
              <a:t>underfitting</a:t>
            </a:r>
            <a:r>
              <a:rPr lang="en-US" baseline="0" dirty="0" smtClean="0"/>
              <a:t> w the LR model.</a:t>
            </a:r>
          </a:p>
          <a:p>
            <a:r>
              <a:rPr lang="en-US" baseline="0" dirty="0" smtClean="0"/>
              <a:t>While the visual difference between the ensemble models is minimal, the Grand Ensemble, which takes into account essay features, is 2% higher than the basic Ensemble on precision.</a:t>
            </a:r>
          </a:p>
        </p:txBody>
      </p:sp>
      <p:sp>
        <p:nvSpPr>
          <p:cNvPr id="4" name="Slide Number Placeholder 3"/>
          <p:cNvSpPr>
            <a:spLocks noGrp="1"/>
          </p:cNvSpPr>
          <p:nvPr>
            <p:ph type="sldNum" sz="quarter" idx="10"/>
          </p:nvPr>
        </p:nvSpPr>
        <p:spPr/>
        <p:txBody>
          <a:bodyPr/>
          <a:lstStyle/>
          <a:p>
            <a:fld id="{F7F7955B-160C-0041-B70F-08136C325BDD}" type="slidenum">
              <a:rPr lang="en-US" smtClean="0"/>
              <a:t>14</a:t>
            </a:fld>
            <a:endParaRPr lang="en-US"/>
          </a:p>
        </p:txBody>
      </p:sp>
    </p:spTree>
    <p:extLst>
      <p:ext uri="{BB962C8B-B14F-4D97-AF65-F5344CB8AC3E}">
        <p14:creationId xmlns:p14="http://schemas.microsoft.com/office/powerpoint/2010/main" val="187179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look at essay trends on the aggregate level, we first need to analyze them at an individual level.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applied a TF-IDF </a:t>
            </a:r>
            <a:r>
              <a:rPr lang="en-US" baseline="0" dirty="0" err="1" smtClean="0"/>
              <a:t>vectorizer</a:t>
            </a:r>
            <a:r>
              <a:rPr lang="en-US" baseline="0" dirty="0" smtClean="0"/>
              <a:t> to </a:t>
            </a:r>
            <a:r>
              <a:rPr lang="en-US" baseline="0" dirty="0" err="1" smtClean="0"/>
              <a:t>vectorize</a:t>
            </a:r>
            <a:r>
              <a:rPr lang="en-US" baseline="0" dirty="0" smtClean="0"/>
              <a:t> all the essays into a sparse matrix, then used non-negative matrix factorization (NMF) to get two new matrices: one long (our new matrix with reduced dimensionality) and one fat (that provides info on the key words for each ‘topic’).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now take a closer took at the fat matrix to see the specific topics.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By examining this fat matrix, we can identify which words are most represented for each of the 7 dimensions, in a way uncovering the ‘latent topics’ of our essay corpus. </a:t>
            </a:r>
          </a:p>
        </p:txBody>
      </p:sp>
      <p:sp>
        <p:nvSpPr>
          <p:cNvPr id="4" name="Slide Number Placeholder 3"/>
          <p:cNvSpPr>
            <a:spLocks noGrp="1"/>
          </p:cNvSpPr>
          <p:nvPr>
            <p:ph type="sldNum" sz="quarter" idx="10"/>
          </p:nvPr>
        </p:nvSpPr>
        <p:spPr/>
        <p:txBody>
          <a:bodyPr/>
          <a:lstStyle/>
          <a:p>
            <a:fld id="{F7F7955B-160C-0041-B70F-08136C325BDD}" type="slidenum">
              <a:rPr lang="en-US" smtClean="0"/>
              <a:t>15</a:t>
            </a:fld>
            <a:endParaRPr lang="en-US"/>
          </a:p>
        </p:txBody>
      </p:sp>
    </p:spTree>
    <p:extLst>
      <p:ext uri="{BB962C8B-B14F-4D97-AF65-F5344CB8AC3E}">
        <p14:creationId xmlns:p14="http://schemas.microsoft.com/office/powerpoint/2010/main" val="418384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278972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38099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28826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571500" y="1600200"/>
            <a:ext cx="8001000" cy="4911068"/>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4625" y="1707920"/>
            <a:ext cx="7683985" cy="4277776"/>
          </a:xfrm>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6654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4363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51189-0E46-2643-AA7B-9DE1EBEA5A59}"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28874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51189-0E46-2643-AA7B-9DE1EBEA5A59}"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550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51189-0E46-2643-AA7B-9DE1EBEA5A59}"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333700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51189-0E46-2643-AA7B-9DE1EBEA5A59}"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4682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51189-0E46-2643-AA7B-9DE1EBEA5A59}"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0062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51189-0E46-2643-AA7B-9DE1EBEA5A59}"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0892754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alphaModFix/>
            <a:extLst>
              <a:ext uri="{BEBA8EAE-BF5A-486C-A8C5-ECC9F3942E4B}">
                <a14:imgProps xmlns:a14="http://schemas.microsoft.com/office/drawing/2010/main">
                  <a14:imgLayer r:embed="rId14">
                    <a14:imgEffect>
                      <a14:artisticCrisscrossEtching/>
                    </a14:imgEffect>
                    <a14:imgEffect>
                      <a14:saturation sat="66000"/>
                    </a14:imgEffect>
                  </a14:imgLayer>
                </a14:imgProps>
              </a:ext>
            </a:extLst>
          </a:blip>
          <a:stretch>
            <a:fillRect/>
          </a:stretch>
        </p:blipFill>
        <p:spPr>
          <a:xfrm>
            <a:off x="0" y="-2"/>
            <a:ext cx="9144000" cy="6858001"/>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51189-0E46-2643-AA7B-9DE1EBEA5A59}" type="datetimeFigureOut">
              <a:rPr lang="en-US" smtClean="0"/>
              <a:t>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F80F1-D8D4-8240-9DA2-32C2510E2B75}" type="slidenum">
              <a:rPr lang="en-US" smtClean="0"/>
              <a:t>‹#›</a:t>
            </a:fld>
            <a:endParaRPr lang="en-US"/>
          </a:p>
        </p:txBody>
      </p:sp>
    </p:spTree>
    <p:extLst>
      <p:ext uri="{BB962C8B-B14F-4D97-AF65-F5344CB8AC3E}">
        <p14:creationId xmlns:p14="http://schemas.microsoft.com/office/powerpoint/2010/main" val="284154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1535"/>
            <a:ext cx="7772400" cy="1470025"/>
          </a:xfrm>
        </p:spPr>
        <p:txBody>
          <a:bodyPr/>
          <a:lstStyle/>
          <a:p>
            <a:pPr algn="l"/>
            <a:r>
              <a:rPr lang="en-US" b="1" dirty="0" err="1" smtClean="0"/>
              <a:t>AdmitSee</a:t>
            </a:r>
            <a:r>
              <a:rPr lang="en-US" b="1" dirty="0" smtClean="0"/>
              <a:t> Analytics</a:t>
            </a:r>
            <a:endParaRPr lang="en-US" b="1" dirty="0"/>
          </a:p>
        </p:txBody>
      </p:sp>
      <p:sp>
        <p:nvSpPr>
          <p:cNvPr id="3" name="Subtitle 2"/>
          <p:cNvSpPr>
            <a:spLocks noGrp="1"/>
          </p:cNvSpPr>
          <p:nvPr>
            <p:ph type="subTitle" idx="1"/>
          </p:nvPr>
        </p:nvSpPr>
        <p:spPr>
          <a:xfrm>
            <a:off x="685800" y="3566935"/>
            <a:ext cx="6400800" cy="812800"/>
          </a:xfrm>
        </p:spPr>
        <p:txBody>
          <a:bodyPr/>
          <a:lstStyle/>
          <a:p>
            <a:pPr algn="l"/>
            <a:r>
              <a:rPr lang="en-US" dirty="0" smtClean="0">
                <a:solidFill>
                  <a:schemeClr val="tx1">
                    <a:lumMod val="65000"/>
                    <a:lumOff val="35000"/>
                  </a:schemeClr>
                </a:solidFill>
              </a:rPr>
              <a:t>Mike Yung</a:t>
            </a:r>
            <a:endParaRPr lang="en-US" dirty="0">
              <a:solidFill>
                <a:schemeClr val="tx1">
                  <a:lumMod val="65000"/>
                  <a:lumOff val="35000"/>
                </a:schemeClr>
              </a:solidFill>
            </a:endParaRP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95704" y="5670790"/>
            <a:ext cx="327758" cy="327758"/>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blip>
          <a:stretch>
            <a:fillRect/>
          </a:stretch>
        </p:blipFill>
        <p:spPr>
          <a:xfrm>
            <a:off x="766396" y="5267048"/>
            <a:ext cx="413511" cy="413511"/>
          </a:xfrm>
          <a:prstGeom prst="rect">
            <a:avLst/>
          </a:prstGeom>
        </p:spPr>
      </p:pic>
      <p:pic>
        <p:nvPicPr>
          <p:cNvPr id="6" name="Picture 5"/>
          <p:cNvPicPr>
            <a:picLocks noChangeAspect="1"/>
          </p:cNvPicPr>
          <p:nvPr/>
        </p:nvPicPr>
        <p:blipFill>
          <a:blip r:embed="rId5"/>
          <a:stretch>
            <a:fillRect/>
          </a:stretch>
        </p:blipFill>
        <p:spPr>
          <a:xfrm>
            <a:off x="795703" y="4918557"/>
            <a:ext cx="357564" cy="357564"/>
          </a:xfrm>
          <a:prstGeom prst="rect">
            <a:avLst/>
          </a:prstGeom>
        </p:spPr>
      </p:pic>
      <p:sp>
        <p:nvSpPr>
          <p:cNvPr id="7" name="TextBox 6"/>
          <p:cNvSpPr txBox="1"/>
          <p:nvPr/>
        </p:nvSpPr>
        <p:spPr>
          <a:xfrm>
            <a:off x="1129974" y="4960890"/>
            <a:ext cx="916399" cy="307777"/>
          </a:xfrm>
          <a:prstGeom prst="rect">
            <a:avLst/>
          </a:prstGeom>
          <a:noFill/>
        </p:spPr>
        <p:txBody>
          <a:bodyPr wrap="none" rtlCol="0">
            <a:spAutoFit/>
          </a:bodyPr>
          <a:lstStyle/>
          <a:p>
            <a:r>
              <a:rPr lang="en-US" sz="1400" dirty="0" err="1" smtClean="0">
                <a:cs typeface="Arial Unicode MS"/>
              </a:rPr>
              <a:t>mikeyung</a:t>
            </a:r>
            <a:endParaRPr lang="en-US" sz="1400" dirty="0">
              <a:cs typeface="Arial Unicode MS"/>
            </a:endParaRPr>
          </a:p>
        </p:txBody>
      </p:sp>
      <p:sp>
        <p:nvSpPr>
          <p:cNvPr id="8" name="TextBox 7"/>
          <p:cNvSpPr txBox="1"/>
          <p:nvPr/>
        </p:nvSpPr>
        <p:spPr>
          <a:xfrm>
            <a:off x="1149512" y="5313622"/>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
        <p:nvSpPr>
          <p:cNvPr id="9" name="TextBox 8"/>
          <p:cNvSpPr txBox="1"/>
          <p:nvPr/>
        </p:nvSpPr>
        <p:spPr>
          <a:xfrm>
            <a:off x="1149512" y="5671233"/>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Tree>
    <p:extLst>
      <p:ext uri="{BB962C8B-B14F-4D97-AF65-F5344CB8AC3E}">
        <p14:creationId xmlns:p14="http://schemas.microsoft.com/office/powerpoint/2010/main" val="19325398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normAutofit/>
          </a:bodyPr>
          <a:lstStyle/>
          <a:p>
            <a:r>
              <a:rPr lang="en-US" sz="3200" dirty="0" smtClean="0"/>
              <a:t>A 2-D Representation of College Essays</a:t>
            </a:r>
            <a:endParaRPr lang="en-US" sz="3200" dirty="0"/>
          </a:p>
        </p:txBody>
      </p:sp>
      <p:pic>
        <p:nvPicPr>
          <p:cNvPr id="31" name="Picture 30"/>
          <p:cNvPicPr>
            <a:picLocks noChangeAspect="1"/>
          </p:cNvPicPr>
          <p:nvPr/>
        </p:nvPicPr>
        <p:blipFill>
          <a:blip r:embed="rId2"/>
          <a:stretch>
            <a:fillRect/>
          </a:stretch>
        </p:blipFill>
        <p:spPr>
          <a:xfrm>
            <a:off x="685800" y="2619517"/>
            <a:ext cx="7769257" cy="3505200"/>
          </a:xfrm>
          <a:prstGeom prst="rect">
            <a:avLst/>
          </a:prstGeom>
        </p:spPr>
      </p:pic>
      <p:cxnSp>
        <p:nvCxnSpPr>
          <p:cNvPr id="32" name="Straight Arrow Connector 31"/>
          <p:cNvCxnSpPr/>
          <p:nvPr/>
        </p:nvCxnSpPr>
        <p:spPr>
          <a:xfrm>
            <a:off x="940741" y="4380122"/>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576233" y="3066612"/>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4178300" y="2741062"/>
            <a:ext cx="2167135" cy="1424335"/>
          </a:xfrm>
          <a:custGeom>
            <a:avLst/>
            <a:gdLst>
              <a:gd name="connsiteX0" fmla="*/ 1113035 w 2226070"/>
              <a:gd name="connsiteY0" fmla="*/ 141635 h 1100691"/>
              <a:gd name="connsiteX1" fmla="*/ 33535 w 2226070"/>
              <a:gd name="connsiteY1" fmla="*/ 611535 h 1100691"/>
              <a:gd name="connsiteX2" fmla="*/ 414535 w 2226070"/>
              <a:gd name="connsiteY2" fmla="*/ 1005235 h 1100691"/>
              <a:gd name="connsiteX3" fmla="*/ 1811535 w 2226070"/>
              <a:gd name="connsiteY3" fmla="*/ 1017935 h 1100691"/>
              <a:gd name="connsiteX4" fmla="*/ 2192535 w 2226070"/>
              <a:gd name="connsiteY4" fmla="*/ 65435 h 1100691"/>
              <a:gd name="connsiteX5" fmla="*/ 1113035 w 2226070"/>
              <a:gd name="connsiteY5" fmla="*/ 141635 h 11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070" h="1100691">
                <a:moveTo>
                  <a:pt x="1113035" y="141635"/>
                </a:moveTo>
                <a:cubicBezTo>
                  <a:pt x="753202" y="232652"/>
                  <a:pt x="149952" y="467602"/>
                  <a:pt x="33535" y="611535"/>
                </a:cubicBezTo>
                <a:cubicBezTo>
                  <a:pt x="-82882" y="755468"/>
                  <a:pt x="118202" y="937502"/>
                  <a:pt x="414535" y="1005235"/>
                </a:cubicBezTo>
                <a:cubicBezTo>
                  <a:pt x="710868" y="1072968"/>
                  <a:pt x="1515202" y="1174568"/>
                  <a:pt x="1811535" y="1017935"/>
                </a:cubicBezTo>
                <a:cubicBezTo>
                  <a:pt x="2107868" y="861302"/>
                  <a:pt x="2308952" y="211485"/>
                  <a:pt x="2192535" y="65435"/>
                </a:cubicBezTo>
                <a:cubicBezTo>
                  <a:pt x="2076118" y="-80615"/>
                  <a:pt x="1472868" y="50618"/>
                  <a:pt x="1113035" y="141635"/>
                </a:cubicBezTo>
                <a:close/>
              </a:path>
            </a:pathLst>
          </a:custGeom>
          <a:solidFill>
            <a:srgbClr val="CECE00">
              <a:alpha val="1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eform 34"/>
          <p:cNvSpPr/>
          <p:nvPr/>
        </p:nvSpPr>
        <p:spPr>
          <a:xfrm>
            <a:off x="808897" y="4003817"/>
            <a:ext cx="2823303" cy="1125892"/>
          </a:xfrm>
          <a:custGeom>
            <a:avLst/>
            <a:gdLst>
              <a:gd name="connsiteX0" fmla="*/ 105503 w 3522687"/>
              <a:gd name="connsiteY0" fmla="*/ 517180 h 1125892"/>
              <a:gd name="connsiteX1" fmla="*/ 1134203 w 3522687"/>
              <a:gd name="connsiteY1" fmla="*/ 961680 h 1125892"/>
              <a:gd name="connsiteX2" fmla="*/ 2772503 w 3522687"/>
              <a:gd name="connsiteY2" fmla="*/ 1114080 h 1125892"/>
              <a:gd name="connsiteX3" fmla="*/ 3521803 w 3522687"/>
              <a:gd name="connsiteY3" fmla="*/ 682280 h 1125892"/>
              <a:gd name="connsiteX4" fmla="*/ 2874103 w 3522687"/>
              <a:gd name="connsiteY4" fmla="*/ 34580 h 1125892"/>
              <a:gd name="connsiteX5" fmla="*/ 892903 w 3522687"/>
              <a:gd name="connsiteY5" fmla="*/ 110780 h 1125892"/>
              <a:gd name="connsiteX6" fmla="*/ 118203 w 3522687"/>
              <a:gd name="connsiteY6" fmla="*/ 301280 h 1125892"/>
              <a:gd name="connsiteX7" fmla="*/ 105503 w 3522687"/>
              <a:gd name="connsiteY7" fmla="*/ 517180 h 112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687" h="1125892">
                <a:moveTo>
                  <a:pt x="105503" y="517180"/>
                </a:moveTo>
                <a:cubicBezTo>
                  <a:pt x="274836" y="627247"/>
                  <a:pt x="689703" y="862197"/>
                  <a:pt x="1134203" y="961680"/>
                </a:cubicBezTo>
                <a:cubicBezTo>
                  <a:pt x="1578703" y="1061163"/>
                  <a:pt x="2374570" y="1160647"/>
                  <a:pt x="2772503" y="1114080"/>
                </a:cubicBezTo>
                <a:cubicBezTo>
                  <a:pt x="3170436" y="1067513"/>
                  <a:pt x="3504870" y="862197"/>
                  <a:pt x="3521803" y="682280"/>
                </a:cubicBezTo>
                <a:cubicBezTo>
                  <a:pt x="3538736" y="502363"/>
                  <a:pt x="3312253" y="129830"/>
                  <a:pt x="2874103" y="34580"/>
                </a:cubicBezTo>
                <a:cubicBezTo>
                  <a:pt x="2435953" y="-60670"/>
                  <a:pt x="1352220" y="66330"/>
                  <a:pt x="892903" y="110780"/>
                </a:cubicBezTo>
                <a:cubicBezTo>
                  <a:pt x="433586" y="155230"/>
                  <a:pt x="243086" y="229313"/>
                  <a:pt x="118203" y="301280"/>
                </a:cubicBezTo>
                <a:cubicBezTo>
                  <a:pt x="-6680" y="373247"/>
                  <a:pt x="-63830" y="407113"/>
                  <a:pt x="105503" y="517180"/>
                </a:cubicBezTo>
                <a:close/>
              </a:path>
            </a:pathLst>
          </a:custGeom>
          <a:solidFill>
            <a:schemeClr val="tx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Freeform 35"/>
          <p:cNvSpPr/>
          <p:nvPr/>
        </p:nvSpPr>
        <p:spPr>
          <a:xfrm>
            <a:off x="5888307" y="3567770"/>
            <a:ext cx="2546852" cy="2475209"/>
          </a:xfrm>
          <a:custGeom>
            <a:avLst/>
            <a:gdLst>
              <a:gd name="connsiteX0" fmla="*/ 276078 w 2546852"/>
              <a:gd name="connsiteY0" fmla="*/ 222489 h 2475209"/>
              <a:gd name="connsiteX1" fmla="*/ 2539 w 2546852"/>
              <a:gd name="connsiteY1" fmla="*/ 837950 h 2475209"/>
              <a:gd name="connsiteX2" fmla="*/ 422616 w 2546852"/>
              <a:gd name="connsiteY2" fmla="*/ 1795335 h 2475209"/>
              <a:gd name="connsiteX3" fmla="*/ 1721924 w 2546852"/>
              <a:gd name="connsiteY3" fmla="*/ 2459642 h 2475209"/>
              <a:gd name="connsiteX4" fmla="*/ 2464385 w 2546852"/>
              <a:gd name="connsiteY4" fmla="*/ 2137258 h 2475209"/>
              <a:gd name="connsiteX5" fmla="*/ 2347155 w 2546852"/>
              <a:gd name="connsiteY5" fmla="*/ 769565 h 2475209"/>
              <a:gd name="connsiteX6" fmla="*/ 852462 w 2546852"/>
              <a:gd name="connsiteY6" fmla="*/ 27104 h 2475209"/>
              <a:gd name="connsiteX7" fmla="*/ 276078 w 2546852"/>
              <a:gd name="connsiteY7" fmla="*/ 222489 h 247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6852" h="2475209">
                <a:moveTo>
                  <a:pt x="276078" y="222489"/>
                </a:moveTo>
                <a:cubicBezTo>
                  <a:pt x="134424" y="357630"/>
                  <a:pt x="-21884" y="575809"/>
                  <a:pt x="2539" y="837950"/>
                </a:cubicBezTo>
                <a:cubicBezTo>
                  <a:pt x="26962" y="1100091"/>
                  <a:pt x="136052" y="1525053"/>
                  <a:pt x="422616" y="1795335"/>
                </a:cubicBezTo>
                <a:cubicBezTo>
                  <a:pt x="709180" y="2065617"/>
                  <a:pt x="1381629" y="2402655"/>
                  <a:pt x="1721924" y="2459642"/>
                </a:cubicBezTo>
                <a:cubicBezTo>
                  <a:pt x="2062219" y="2516629"/>
                  <a:pt x="2360180" y="2418938"/>
                  <a:pt x="2464385" y="2137258"/>
                </a:cubicBezTo>
                <a:cubicBezTo>
                  <a:pt x="2568590" y="1855578"/>
                  <a:pt x="2615809" y="1121257"/>
                  <a:pt x="2347155" y="769565"/>
                </a:cubicBezTo>
                <a:cubicBezTo>
                  <a:pt x="2078501" y="417873"/>
                  <a:pt x="1197641" y="116655"/>
                  <a:pt x="852462" y="27104"/>
                </a:cubicBezTo>
                <a:cubicBezTo>
                  <a:pt x="507283" y="-62447"/>
                  <a:pt x="417732" y="87348"/>
                  <a:pt x="276078" y="222489"/>
                </a:cubicBezTo>
                <a:close/>
              </a:path>
            </a:pathLst>
          </a:custGeom>
          <a:solidFill>
            <a:schemeClr val="accent4">
              <a:lumMod val="60000"/>
              <a:lumOff val="4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3975510" y="5658353"/>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38" name="TextBox 37"/>
          <p:cNvSpPr txBox="1"/>
          <p:nvPr/>
        </p:nvSpPr>
        <p:spPr>
          <a:xfrm>
            <a:off x="7723219" y="4397291"/>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39" name="TextBox 38"/>
          <p:cNvSpPr txBox="1"/>
          <p:nvPr/>
        </p:nvSpPr>
        <p:spPr>
          <a:xfrm>
            <a:off x="3926994" y="2740021"/>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40" name="TextBox 39"/>
          <p:cNvSpPr txBox="1"/>
          <p:nvPr/>
        </p:nvSpPr>
        <p:spPr>
          <a:xfrm>
            <a:off x="742926" y="4397291"/>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sp>
        <p:nvSpPr>
          <p:cNvPr id="41" name="TextBox 40"/>
          <p:cNvSpPr txBox="1"/>
          <p:nvPr/>
        </p:nvSpPr>
        <p:spPr>
          <a:xfrm>
            <a:off x="5532885" y="6098408"/>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graphicFrame>
        <p:nvGraphicFramePr>
          <p:cNvPr id="55" name="Table 54"/>
          <p:cNvGraphicFramePr>
            <a:graphicFrameLocks noGrp="1"/>
          </p:cNvGraphicFramePr>
          <p:nvPr>
            <p:extLst>
              <p:ext uri="{D42A27DB-BD31-4B8C-83A1-F6EECF244321}">
                <p14:modId xmlns:p14="http://schemas.microsoft.com/office/powerpoint/2010/main" val="4135547727"/>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56" name="Isosceles Triangle 55"/>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Isosceles Triangle 56"/>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629445" y="3029427"/>
            <a:ext cx="706143" cy="338554"/>
          </a:xfrm>
          <a:prstGeom prst="rect">
            <a:avLst/>
          </a:prstGeom>
          <a:noFill/>
        </p:spPr>
        <p:txBody>
          <a:bodyPr wrap="none" rtlCol="0">
            <a:spAutoFit/>
          </a:bodyPr>
          <a:lstStyle/>
          <a:p>
            <a:r>
              <a:rPr lang="en-US" sz="1600" b="1" dirty="0" smtClean="0"/>
              <a:t>STEM</a:t>
            </a:r>
            <a:endParaRPr lang="en-US" sz="1600" b="1" dirty="0"/>
          </a:p>
        </p:txBody>
      </p:sp>
      <p:sp>
        <p:nvSpPr>
          <p:cNvPr id="26" name="TextBox 25"/>
          <p:cNvSpPr txBox="1"/>
          <p:nvPr/>
        </p:nvSpPr>
        <p:spPr>
          <a:xfrm>
            <a:off x="6166252" y="4728160"/>
            <a:ext cx="1402948" cy="338554"/>
          </a:xfrm>
          <a:prstGeom prst="rect">
            <a:avLst/>
          </a:prstGeom>
          <a:noFill/>
        </p:spPr>
        <p:txBody>
          <a:bodyPr wrap="none" rtlCol="0">
            <a:spAutoFit/>
          </a:bodyPr>
          <a:lstStyle/>
          <a:p>
            <a:r>
              <a:rPr lang="en-US" sz="1600" b="1" dirty="0" smtClean="0"/>
              <a:t>State Schools</a:t>
            </a:r>
            <a:endParaRPr lang="en-US" sz="1600" b="1" dirty="0"/>
          </a:p>
        </p:txBody>
      </p:sp>
      <p:sp>
        <p:nvSpPr>
          <p:cNvPr id="28" name="TextBox 27"/>
          <p:cNvSpPr txBox="1"/>
          <p:nvPr/>
        </p:nvSpPr>
        <p:spPr>
          <a:xfrm>
            <a:off x="1580139" y="4630377"/>
            <a:ext cx="1199267" cy="338554"/>
          </a:xfrm>
          <a:prstGeom prst="rect">
            <a:avLst/>
          </a:prstGeom>
          <a:noFill/>
        </p:spPr>
        <p:txBody>
          <a:bodyPr wrap="none" rtlCol="0">
            <a:spAutoFit/>
          </a:bodyPr>
          <a:lstStyle/>
          <a:p>
            <a:r>
              <a:rPr lang="en-US" sz="1600" b="1" dirty="0" smtClean="0"/>
              <a:t>Liberal Arts</a:t>
            </a:r>
            <a:endParaRPr lang="en-US" sz="1600" b="1" dirty="0"/>
          </a:p>
        </p:txBody>
      </p:sp>
      <p:sp>
        <p:nvSpPr>
          <p:cNvPr id="29" name="TextBox 28"/>
          <p:cNvSpPr txBox="1"/>
          <p:nvPr/>
        </p:nvSpPr>
        <p:spPr>
          <a:xfrm>
            <a:off x="4316427" y="5038492"/>
            <a:ext cx="728785" cy="338554"/>
          </a:xfrm>
          <a:prstGeom prst="rect">
            <a:avLst/>
          </a:prstGeom>
          <a:noFill/>
        </p:spPr>
        <p:txBody>
          <a:bodyPr wrap="none" rtlCol="0">
            <a:spAutoFit/>
          </a:bodyPr>
          <a:lstStyle/>
          <a:p>
            <a:r>
              <a:rPr lang="en-US" sz="1600" b="1" dirty="0" smtClean="0"/>
              <a:t>Mixed</a:t>
            </a:r>
            <a:endParaRPr lang="en-US" sz="1600" b="1" dirty="0"/>
          </a:p>
        </p:txBody>
      </p:sp>
      <p:sp>
        <p:nvSpPr>
          <p:cNvPr id="59" name="Freeform 58"/>
          <p:cNvSpPr/>
          <p:nvPr/>
        </p:nvSpPr>
        <p:spPr>
          <a:xfrm>
            <a:off x="3830216" y="4492520"/>
            <a:ext cx="1741632" cy="893591"/>
          </a:xfrm>
          <a:custGeom>
            <a:avLst/>
            <a:gdLst>
              <a:gd name="connsiteX0" fmla="*/ 507322 w 1741632"/>
              <a:gd name="connsiteY0" fmla="*/ 6271 h 893591"/>
              <a:gd name="connsiteX1" fmla="*/ 18861 w 1741632"/>
              <a:gd name="connsiteY1" fmla="*/ 289579 h 893591"/>
              <a:gd name="connsiteX2" fmla="*/ 253322 w 1741632"/>
              <a:gd name="connsiteY2" fmla="*/ 865963 h 893591"/>
              <a:gd name="connsiteX3" fmla="*/ 1621015 w 1741632"/>
              <a:gd name="connsiteY3" fmla="*/ 758502 h 893591"/>
              <a:gd name="connsiteX4" fmla="*/ 1611246 w 1741632"/>
              <a:gd name="connsiteY4" fmla="*/ 377502 h 893591"/>
              <a:gd name="connsiteX5" fmla="*/ 1073938 w 1741632"/>
              <a:gd name="connsiteY5" fmla="*/ 113733 h 893591"/>
              <a:gd name="connsiteX6" fmla="*/ 507322 w 1741632"/>
              <a:gd name="connsiteY6" fmla="*/ 6271 h 89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1632" h="893591">
                <a:moveTo>
                  <a:pt x="507322" y="6271"/>
                </a:moveTo>
                <a:cubicBezTo>
                  <a:pt x="331476" y="35579"/>
                  <a:pt x="61194" y="146297"/>
                  <a:pt x="18861" y="289579"/>
                </a:cubicBezTo>
                <a:cubicBezTo>
                  <a:pt x="-23472" y="432861"/>
                  <a:pt x="-13704" y="787809"/>
                  <a:pt x="253322" y="865963"/>
                </a:cubicBezTo>
                <a:cubicBezTo>
                  <a:pt x="520348" y="944117"/>
                  <a:pt x="1394694" y="839912"/>
                  <a:pt x="1621015" y="758502"/>
                </a:cubicBezTo>
                <a:cubicBezTo>
                  <a:pt x="1847336" y="677092"/>
                  <a:pt x="1702425" y="484963"/>
                  <a:pt x="1611246" y="377502"/>
                </a:cubicBezTo>
                <a:cubicBezTo>
                  <a:pt x="1520067" y="270041"/>
                  <a:pt x="1264438" y="170720"/>
                  <a:pt x="1073938" y="113733"/>
                </a:cubicBezTo>
                <a:cubicBezTo>
                  <a:pt x="883438" y="56746"/>
                  <a:pt x="683168" y="-23037"/>
                  <a:pt x="507322" y="6271"/>
                </a:cubicBezTo>
                <a:close/>
              </a:path>
            </a:pathLst>
          </a:custGeom>
          <a:solidFill>
            <a:schemeClr val="accent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p:cNvSpPr/>
          <p:nvPr/>
        </p:nvSpPr>
        <p:spPr>
          <a:xfrm>
            <a:off x="3342260" y="3852936"/>
            <a:ext cx="2107743" cy="748686"/>
          </a:xfrm>
          <a:custGeom>
            <a:avLst/>
            <a:gdLst>
              <a:gd name="connsiteX0" fmla="*/ 1112509 w 2107743"/>
              <a:gd name="connsiteY0" fmla="*/ 0 h 748686"/>
              <a:gd name="connsiteX1" fmla="*/ 467740 w 2107743"/>
              <a:gd name="connsiteY1" fmla="*/ 0 h 748686"/>
              <a:gd name="connsiteX2" fmla="*/ 8586 w 2107743"/>
              <a:gd name="connsiteY2" fmla="*/ 205154 h 748686"/>
              <a:gd name="connsiteX3" fmla="*/ 243048 w 2107743"/>
              <a:gd name="connsiteY3" fmla="*/ 635000 h 748686"/>
              <a:gd name="connsiteX4" fmla="*/ 1122278 w 2107743"/>
              <a:gd name="connsiteY4" fmla="*/ 742462 h 748686"/>
              <a:gd name="connsiteX5" fmla="*/ 2030817 w 2107743"/>
              <a:gd name="connsiteY5" fmla="*/ 498231 h 748686"/>
              <a:gd name="connsiteX6" fmla="*/ 1952663 w 2107743"/>
              <a:gd name="connsiteY6" fmla="*/ 205154 h 748686"/>
              <a:gd name="connsiteX7" fmla="*/ 1112509 w 2107743"/>
              <a:gd name="connsiteY7" fmla="*/ 0 h 74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7743" h="748686">
                <a:moveTo>
                  <a:pt x="1112509" y="0"/>
                </a:moveTo>
                <a:cubicBezTo>
                  <a:pt x="865022" y="-34192"/>
                  <a:pt x="651727" y="-34192"/>
                  <a:pt x="467740" y="0"/>
                </a:cubicBezTo>
                <a:cubicBezTo>
                  <a:pt x="283753" y="34192"/>
                  <a:pt x="46035" y="99321"/>
                  <a:pt x="8586" y="205154"/>
                </a:cubicBezTo>
                <a:cubicBezTo>
                  <a:pt x="-28863" y="310987"/>
                  <a:pt x="57433" y="545449"/>
                  <a:pt x="243048" y="635000"/>
                </a:cubicBezTo>
                <a:cubicBezTo>
                  <a:pt x="428663" y="724551"/>
                  <a:pt x="824317" y="765257"/>
                  <a:pt x="1122278" y="742462"/>
                </a:cubicBezTo>
                <a:cubicBezTo>
                  <a:pt x="1420239" y="719667"/>
                  <a:pt x="1892420" y="587782"/>
                  <a:pt x="2030817" y="498231"/>
                </a:cubicBezTo>
                <a:cubicBezTo>
                  <a:pt x="2169214" y="408680"/>
                  <a:pt x="2107342" y="289821"/>
                  <a:pt x="1952663" y="205154"/>
                </a:cubicBezTo>
                <a:cubicBezTo>
                  <a:pt x="1797984" y="120487"/>
                  <a:pt x="1359996" y="34192"/>
                  <a:pt x="1112509" y="0"/>
                </a:cubicBezTo>
                <a:close/>
              </a:path>
            </a:pathLst>
          </a:custGeom>
          <a:solidFill>
            <a:srgbClr val="008000">
              <a:alpha val="2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48544" y="3916602"/>
            <a:ext cx="1140657" cy="338554"/>
          </a:xfrm>
          <a:prstGeom prst="rect">
            <a:avLst/>
          </a:prstGeom>
          <a:noFill/>
        </p:spPr>
        <p:txBody>
          <a:bodyPr wrap="none" rtlCol="0">
            <a:spAutoFit/>
          </a:bodyPr>
          <a:lstStyle/>
          <a:p>
            <a:r>
              <a:rPr lang="en-US" sz="1600" b="1" dirty="0" smtClean="0"/>
              <a:t>Ivy League</a:t>
            </a:r>
            <a:endParaRPr lang="en-US" sz="1600" b="1" dirty="0"/>
          </a:p>
        </p:txBody>
      </p:sp>
    </p:spTree>
    <p:extLst>
      <p:ext uri="{BB962C8B-B14F-4D97-AF65-F5344CB8AC3E}">
        <p14:creationId xmlns:p14="http://schemas.microsoft.com/office/powerpoint/2010/main" val="12599156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Final Thoughts</a:t>
            </a:r>
            <a:endParaRPr lang="en-US" sz="3200" dirty="0"/>
          </a:p>
        </p:txBody>
      </p:sp>
      <p:sp>
        <p:nvSpPr>
          <p:cNvPr id="3" name="Content Placeholder 2"/>
          <p:cNvSpPr>
            <a:spLocks noGrp="1"/>
          </p:cNvSpPr>
          <p:nvPr>
            <p:ph idx="1"/>
          </p:nvPr>
        </p:nvSpPr>
        <p:spPr>
          <a:xfrm>
            <a:off x="724625" y="1717689"/>
            <a:ext cx="7683985" cy="4277776"/>
          </a:xfrm>
        </p:spPr>
        <p:txBody>
          <a:bodyPr>
            <a:normAutofit/>
          </a:bodyPr>
          <a:lstStyle/>
          <a:p>
            <a:pPr>
              <a:spcBef>
                <a:spcPts val="1680"/>
              </a:spcBef>
            </a:pPr>
            <a:r>
              <a:rPr lang="en-US" sz="2000" dirty="0" smtClean="0"/>
              <a:t>Limitation of data</a:t>
            </a:r>
          </a:p>
          <a:p>
            <a:pPr lvl="1"/>
            <a:r>
              <a:rPr lang="en-US" sz="1600" dirty="0" smtClean="0"/>
              <a:t>Only enough to model ‘top school’ admittance</a:t>
            </a:r>
          </a:p>
          <a:p>
            <a:pPr lvl="1"/>
            <a:r>
              <a:rPr lang="en-US" sz="1600" dirty="0" smtClean="0"/>
              <a:t>With more data:</a:t>
            </a:r>
          </a:p>
          <a:p>
            <a:pPr lvl="2"/>
            <a:r>
              <a:rPr lang="en-US" sz="1600" dirty="0" smtClean="0"/>
              <a:t>School-level model</a:t>
            </a:r>
          </a:p>
          <a:p>
            <a:pPr lvl="2"/>
            <a:r>
              <a:rPr lang="en-US" sz="1600" dirty="0" smtClean="0"/>
              <a:t>Graduate school model</a:t>
            </a:r>
          </a:p>
          <a:p>
            <a:pPr>
              <a:spcBef>
                <a:spcPts val="1224"/>
              </a:spcBef>
            </a:pPr>
            <a:r>
              <a:rPr lang="en-US" sz="2000" dirty="0" smtClean="0"/>
              <a:t>Explore deeper </a:t>
            </a:r>
            <a:r>
              <a:rPr lang="en-US" sz="2000" dirty="0"/>
              <a:t>f</a:t>
            </a:r>
            <a:r>
              <a:rPr lang="en-US" sz="2000" dirty="0" smtClean="0"/>
              <a:t>eature-engineering</a:t>
            </a:r>
          </a:p>
          <a:p>
            <a:pPr lvl="1">
              <a:spcBef>
                <a:spcPts val="1224"/>
              </a:spcBef>
            </a:pPr>
            <a:r>
              <a:rPr lang="en-US" sz="1600" dirty="0" smtClean="0"/>
              <a:t>Interaction effects (e.g. Varsity*Captain)</a:t>
            </a:r>
          </a:p>
          <a:p>
            <a:pPr lvl="1">
              <a:spcBef>
                <a:spcPts val="1224"/>
              </a:spcBef>
            </a:pPr>
            <a:r>
              <a:rPr lang="en-US" sz="1600" dirty="0" smtClean="0"/>
              <a:t>Deeper effects (e.g. Hispanic student leading an African-American society)</a:t>
            </a:r>
          </a:p>
          <a:p>
            <a:pPr>
              <a:spcBef>
                <a:spcPts val="1224"/>
              </a:spcBef>
            </a:pPr>
            <a:r>
              <a:rPr lang="en-US" sz="2000" dirty="0" smtClean="0"/>
              <a:t>Refine topic </a:t>
            </a:r>
            <a:r>
              <a:rPr lang="en-US" sz="2000" dirty="0"/>
              <a:t>m</a:t>
            </a:r>
            <a:r>
              <a:rPr lang="en-US" sz="2000" dirty="0" smtClean="0"/>
              <a:t>odeling with LDA</a:t>
            </a:r>
            <a:endParaRPr lang="en-US" sz="1600" dirty="0" smtClean="0"/>
          </a:p>
        </p:txBody>
      </p:sp>
    </p:spTree>
    <p:extLst>
      <p:ext uri="{BB962C8B-B14F-4D97-AF65-F5344CB8AC3E}">
        <p14:creationId xmlns:p14="http://schemas.microsoft.com/office/powerpoint/2010/main" val="3795302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396" y="3732390"/>
            <a:ext cx="4140200" cy="790575"/>
          </a:xfrm>
        </p:spPr>
        <p:txBody>
          <a:bodyPr>
            <a:normAutofit/>
          </a:bodyPr>
          <a:lstStyle/>
          <a:p>
            <a:pPr algn="l"/>
            <a:r>
              <a:rPr lang="en-US" dirty="0" smtClean="0"/>
              <a:t>Thank  You</a:t>
            </a:r>
            <a:endParaRPr lang="en-US" dirty="0"/>
          </a:p>
        </p:txBody>
      </p:sp>
      <p:sp>
        <p:nvSpPr>
          <p:cNvPr id="6" name="TextBox 5"/>
          <p:cNvSpPr txBox="1"/>
          <p:nvPr/>
        </p:nvSpPr>
        <p:spPr>
          <a:xfrm>
            <a:off x="5884335" y="211668"/>
            <a:ext cx="3160888" cy="2431435"/>
          </a:xfrm>
          <a:prstGeom prst="rect">
            <a:avLst/>
          </a:prstGeom>
          <a:noFill/>
        </p:spPr>
        <p:txBody>
          <a:bodyPr wrap="square" rtlCol="0">
            <a:spAutoFit/>
          </a:bodyPr>
          <a:lstStyle/>
          <a:p>
            <a:pPr algn="ctr">
              <a:spcAft>
                <a:spcPts val="1200"/>
              </a:spcAft>
            </a:pPr>
            <a:r>
              <a:rPr lang="en-US" sz="2000" u="sng" dirty="0" smtClean="0"/>
              <a:t>Did You Know?</a:t>
            </a:r>
          </a:p>
          <a:p>
            <a:pPr marL="285750" indent="-285750">
              <a:spcAft>
                <a:spcPts val="1200"/>
              </a:spcAft>
              <a:buFont typeface="Arial"/>
              <a:buChar char="•"/>
            </a:pPr>
            <a:r>
              <a:rPr lang="en-US" sz="1600" dirty="0" smtClean="0">
                <a:solidFill>
                  <a:schemeClr val="tx1">
                    <a:lumMod val="75000"/>
                    <a:lumOff val="25000"/>
                  </a:schemeClr>
                </a:solidFill>
              </a:rPr>
              <a:t>If you gain an </a:t>
            </a:r>
            <a:r>
              <a:rPr lang="en-US" sz="1600" b="1" dirty="0" smtClean="0">
                <a:solidFill>
                  <a:schemeClr val="tx1">
                    <a:lumMod val="75000"/>
                    <a:lumOff val="25000"/>
                  </a:schemeClr>
                </a:solidFill>
              </a:rPr>
              <a:t>additional 100 points </a:t>
            </a:r>
            <a:r>
              <a:rPr lang="en-US" sz="1600" dirty="0" smtClean="0">
                <a:solidFill>
                  <a:schemeClr val="tx1">
                    <a:lumMod val="75000"/>
                    <a:lumOff val="25000"/>
                  </a:schemeClr>
                </a:solidFill>
              </a:rPr>
              <a:t>on your </a:t>
            </a:r>
            <a:r>
              <a:rPr lang="en-US" sz="1600" b="1" dirty="0" smtClean="0">
                <a:solidFill>
                  <a:schemeClr val="tx1">
                    <a:lumMod val="75000"/>
                    <a:lumOff val="25000"/>
                  </a:schemeClr>
                </a:solidFill>
              </a:rPr>
              <a:t>SAT</a:t>
            </a:r>
            <a:r>
              <a:rPr lang="en-US" sz="1600" dirty="0" smtClean="0">
                <a:solidFill>
                  <a:schemeClr val="tx1">
                    <a:lumMod val="75000"/>
                    <a:lumOff val="25000"/>
                  </a:schemeClr>
                </a:solidFill>
              </a:rPr>
              <a:t>, you can </a:t>
            </a:r>
            <a:r>
              <a:rPr lang="en-US" sz="1600" b="1" dirty="0" smtClean="0">
                <a:solidFill>
                  <a:srgbClr val="008000"/>
                </a:solidFill>
              </a:rPr>
              <a:t>increase</a:t>
            </a:r>
            <a:r>
              <a:rPr lang="en-US" sz="1600" dirty="0" smtClean="0">
                <a:solidFill>
                  <a:srgbClr val="008000"/>
                </a:solidFill>
              </a:rPr>
              <a:t> </a:t>
            </a:r>
            <a:r>
              <a:rPr lang="en-US" sz="1600" dirty="0" smtClean="0">
                <a:solidFill>
                  <a:schemeClr val="tx1">
                    <a:lumMod val="75000"/>
                    <a:lumOff val="25000"/>
                  </a:schemeClr>
                </a:solidFill>
              </a:rPr>
              <a:t>your </a:t>
            </a:r>
            <a:r>
              <a:rPr lang="en-US" sz="1600" u="sng" dirty="0" smtClean="0">
                <a:solidFill>
                  <a:schemeClr val="tx1">
                    <a:lumMod val="75000"/>
                    <a:lumOff val="25000"/>
                  </a:schemeClr>
                </a:solidFill>
              </a:rPr>
              <a:t>odds</a:t>
            </a:r>
            <a:r>
              <a:rPr lang="en-US" sz="1600" dirty="0" smtClean="0">
                <a:solidFill>
                  <a:schemeClr val="tx1">
                    <a:lumMod val="75000"/>
                    <a:lumOff val="25000"/>
                  </a:schemeClr>
                </a:solidFill>
              </a:rPr>
              <a:t> of being admitted by</a:t>
            </a:r>
            <a:r>
              <a:rPr lang="en-US" sz="1600" dirty="0" smtClean="0">
                <a:solidFill>
                  <a:srgbClr val="008000"/>
                </a:solidFill>
              </a:rPr>
              <a:t> </a:t>
            </a:r>
            <a:r>
              <a:rPr lang="en-US" sz="1600" b="1" dirty="0" smtClean="0">
                <a:solidFill>
                  <a:srgbClr val="008000"/>
                </a:solidFill>
              </a:rPr>
              <a:t>3%</a:t>
            </a:r>
          </a:p>
          <a:p>
            <a:pPr marL="285750" indent="-285750">
              <a:spcAft>
                <a:spcPts val="1200"/>
              </a:spcAft>
              <a:buFont typeface="Arial"/>
              <a:buChar char="•"/>
            </a:pPr>
            <a:r>
              <a:rPr lang="en-US" sz="1600" dirty="0" smtClean="0">
                <a:solidFill>
                  <a:schemeClr val="tx1">
                    <a:lumMod val="75000"/>
                    <a:lumOff val="25000"/>
                  </a:schemeClr>
                </a:solidFill>
              </a:rPr>
              <a:t>If you </a:t>
            </a:r>
            <a:r>
              <a:rPr lang="en-US" sz="1600" b="1" dirty="0" smtClean="0">
                <a:solidFill>
                  <a:schemeClr val="tx1">
                    <a:lumMod val="75000"/>
                    <a:lumOff val="25000"/>
                  </a:schemeClr>
                </a:solidFill>
              </a:rPr>
              <a:t>take the SATs one more time</a:t>
            </a:r>
            <a:r>
              <a:rPr lang="en-US" sz="1600" dirty="0" smtClean="0">
                <a:solidFill>
                  <a:schemeClr val="tx1">
                    <a:lumMod val="75000"/>
                    <a:lumOff val="25000"/>
                  </a:schemeClr>
                </a:solidFill>
              </a:rPr>
              <a:t>, you can </a:t>
            </a:r>
            <a:r>
              <a:rPr lang="en-US" sz="1600" b="1" dirty="0" smtClean="0">
                <a:solidFill>
                  <a:srgbClr val="FF0000"/>
                </a:solidFill>
              </a:rPr>
              <a:t>reduce</a:t>
            </a:r>
            <a:r>
              <a:rPr lang="en-US" sz="1600" dirty="0" smtClean="0">
                <a:solidFill>
                  <a:srgbClr val="FF0000"/>
                </a:solidFill>
              </a:rPr>
              <a:t> </a:t>
            </a:r>
            <a:r>
              <a:rPr lang="en-US" sz="1600" dirty="0" smtClean="0">
                <a:solidFill>
                  <a:schemeClr val="tx1">
                    <a:lumMod val="75000"/>
                    <a:lumOff val="25000"/>
                  </a:schemeClr>
                </a:solidFill>
              </a:rPr>
              <a:t>your </a:t>
            </a:r>
            <a:r>
              <a:rPr lang="en-US" sz="1600" u="sng" dirty="0" smtClean="0">
                <a:solidFill>
                  <a:schemeClr val="tx1">
                    <a:lumMod val="75000"/>
                    <a:lumOff val="25000"/>
                  </a:schemeClr>
                </a:solidFill>
              </a:rPr>
              <a:t>odds</a:t>
            </a:r>
            <a:r>
              <a:rPr lang="en-US" sz="1600" dirty="0" smtClean="0">
                <a:solidFill>
                  <a:schemeClr val="tx1">
                    <a:lumMod val="75000"/>
                    <a:lumOff val="25000"/>
                  </a:schemeClr>
                </a:solidFill>
              </a:rPr>
              <a:t> of being admitted by </a:t>
            </a:r>
            <a:r>
              <a:rPr lang="en-US" sz="1600" b="1" dirty="0" smtClean="0">
                <a:solidFill>
                  <a:srgbClr val="FF0000"/>
                </a:solidFill>
              </a:rPr>
              <a:t>61%</a:t>
            </a:r>
            <a:endParaRPr lang="en-US" sz="1600" b="1" dirty="0">
              <a:solidFill>
                <a:srgbClr val="FF0000"/>
              </a:solidFill>
            </a:endParaRPr>
          </a:p>
        </p:txBody>
      </p:sp>
      <p:pic>
        <p:nvPicPr>
          <p:cNvPr id="18" name="Picture 17"/>
          <p:cNvPicPr>
            <a:picLocks noChangeAspect="1"/>
          </p:cNvPicPr>
          <p:nvPr/>
        </p:nvPicPr>
        <p:blipFill rotWithShape="1">
          <a:blip r:embed="rId2">
            <a:duotone>
              <a:schemeClr val="accent1">
                <a:shade val="45000"/>
                <a:satMod val="135000"/>
              </a:schemeClr>
              <a:prstClr val="white"/>
            </a:duotone>
          </a:blip>
          <a:srcRect l="36469" t="26904" r="35823" b="24555"/>
          <a:stretch/>
        </p:blipFill>
        <p:spPr>
          <a:xfrm>
            <a:off x="5871279" y="-28222"/>
            <a:ext cx="382059" cy="501453"/>
          </a:xfrm>
          <a:prstGeom prst="rect">
            <a:avLst/>
          </a:prstGeom>
        </p:spPr>
      </p:pic>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795704" y="5670790"/>
            <a:ext cx="327758" cy="327758"/>
          </a:xfrm>
          <a:prstGeom prst="rect">
            <a:avLst/>
          </a:prstGeom>
        </p:spPr>
      </p:pic>
      <p:pic>
        <p:nvPicPr>
          <p:cNvPr id="11" name="Picture 10"/>
          <p:cNvPicPr>
            <a:picLocks noChangeAspect="1"/>
          </p:cNvPicPr>
          <p:nvPr/>
        </p:nvPicPr>
        <p:blipFill>
          <a:blip r:embed="rId4">
            <a:clrChange>
              <a:clrFrom>
                <a:srgbClr val="FFFFFF"/>
              </a:clrFrom>
              <a:clrTo>
                <a:srgbClr val="FFFFFF">
                  <a:alpha val="0"/>
                </a:srgbClr>
              </a:clrTo>
            </a:clrChange>
          </a:blip>
          <a:stretch>
            <a:fillRect/>
          </a:stretch>
        </p:blipFill>
        <p:spPr>
          <a:xfrm>
            <a:off x="766396" y="5267048"/>
            <a:ext cx="413511" cy="413511"/>
          </a:xfrm>
          <a:prstGeom prst="rect">
            <a:avLst/>
          </a:prstGeom>
        </p:spPr>
      </p:pic>
      <p:pic>
        <p:nvPicPr>
          <p:cNvPr id="14" name="Picture 13"/>
          <p:cNvPicPr>
            <a:picLocks noChangeAspect="1"/>
          </p:cNvPicPr>
          <p:nvPr/>
        </p:nvPicPr>
        <p:blipFill>
          <a:blip r:embed="rId5"/>
          <a:stretch>
            <a:fillRect/>
          </a:stretch>
        </p:blipFill>
        <p:spPr>
          <a:xfrm>
            <a:off x="795703" y="4918557"/>
            <a:ext cx="357564" cy="357564"/>
          </a:xfrm>
          <a:prstGeom prst="rect">
            <a:avLst/>
          </a:prstGeom>
        </p:spPr>
      </p:pic>
      <p:sp>
        <p:nvSpPr>
          <p:cNvPr id="15" name="TextBox 14"/>
          <p:cNvSpPr txBox="1"/>
          <p:nvPr/>
        </p:nvSpPr>
        <p:spPr>
          <a:xfrm>
            <a:off x="1129974" y="4960890"/>
            <a:ext cx="916399" cy="307777"/>
          </a:xfrm>
          <a:prstGeom prst="rect">
            <a:avLst/>
          </a:prstGeom>
          <a:noFill/>
        </p:spPr>
        <p:txBody>
          <a:bodyPr wrap="none" rtlCol="0">
            <a:spAutoFit/>
          </a:bodyPr>
          <a:lstStyle/>
          <a:p>
            <a:r>
              <a:rPr lang="en-US" sz="1400" dirty="0" err="1" smtClean="0">
                <a:cs typeface="Arial Unicode MS"/>
              </a:rPr>
              <a:t>mikeyung</a:t>
            </a:r>
            <a:endParaRPr lang="en-US" sz="1400" dirty="0">
              <a:cs typeface="Arial Unicode MS"/>
            </a:endParaRPr>
          </a:p>
        </p:txBody>
      </p:sp>
      <p:sp>
        <p:nvSpPr>
          <p:cNvPr id="16" name="TextBox 15"/>
          <p:cNvSpPr txBox="1"/>
          <p:nvPr/>
        </p:nvSpPr>
        <p:spPr>
          <a:xfrm>
            <a:off x="1149512" y="5313622"/>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
        <p:nvSpPr>
          <p:cNvPr id="17" name="TextBox 16"/>
          <p:cNvSpPr txBox="1"/>
          <p:nvPr/>
        </p:nvSpPr>
        <p:spPr>
          <a:xfrm>
            <a:off x="1149512" y="5671233"/>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Tree>
    <p:extLst>
      <p:ext uri="{BB962C8B-B14F-4D97-AF65-F5344CB8AC3E}">
        <p14:creationId xmlns:p14="http://schemas.microsoft.com/office/powerpoint/2010/main" val="3522584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074567" y="2849021"/>
            <a:ext cx="2214260" cy="309322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1074567" y="4900316"/>
            <a:ext cx="221426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099594" y="3326468"/>
            <a:ext cx="2164550" cy="1261884"/>
          </a:xfrm>
          <a:prstGeom prst="rect">
            <a:avLst/>
          </a:prstGeom>
          <a:noFill/>
        </p:spPr>
        <p:txBody>
          <a:bodyPr wrap="none" rtlCol="0">
            <a:spAutoFit/>
          </a:bodyPr>
          <a:lstStyle/>
          <a:p>
            <a:pPr algn="ctr"/>
            <a:r>
              <a:rPr lang="en-US" b="1" dirty="0" smtClean="0">
                <a:solidFill>
                  <a:schemeClr val="bg1"/>
                </a:solidFill>
              </a:rPr>
              <a:t>Non-Essay Features</a:t>
            </a:r>
          </a:p>
          <a:p>
            <a:pPr algn="ctr"/>
            <a:endParaRPr lang="en-US" sz="1600" dirty="0" smtClean="0">
              <a:solidFill>
                <a:schemeClr val="bg1"/>
              </a:solidFill>
            </a:endParaRPr>
          </a:p>
          <a:p>
            <a:pPr algn="ctr"/>
            <a:r>
              <a:rPr lang="en-US" sz="1400" dirty="0" smtClean="0">
                <a:solidFill>
                  <a:schemeClr val="bg1"/>
                </a:solidFill>
              </a:rPr>
              <a:t>(GPA, SAT,</a:t>
            </a:r>
          </a:p>
          <a:p>
            <a:pPr algn="ctr"/>
            <a:r>
              <a:rPr lang="en-US" sz="1400" dirty="0" smtClean="0">
                <a:solidFill>
                  <a:schemeClr val="bg1"/>
                </a:solidFill>
              </a:rPr>
              <a:t>Demographics,</a:t>
            </a:r>
          </a:p>
          <a:p>
            <a:pPr algn="ctr"/>
            <a:r>
              <a:rPr lang="en-US" sz="1400" dirty="0" smtClean="0">
                <a:solidFill>
                  <a:schemeClr val="bg1"/>
                </a:solidFill>
              </a:rPr>
              <a:t>Extra-</a:t>
            </a:r>
            <a:r>
              <a:rPr lang="en-US" sz="1400" dirty="0" err="1" smtClean="0">
                <a:solidFill>
                  <a:schemeClr val="bg1"/>
                </a:solidFill>
              </a:rPr>
              <a:t>curriculars</a:t>
            </a:r>
            <a:r>
              <a:rPr lang="en-US" sz="1400" dirty="0" smtClean="0">
                <a:solidFill>
                  <a:schemeClr val="bg1"/>
                </a:solidFill>
              </a:rPr>
              <a:t>, etc.)</a:t>
            </a:r>
          </a:p>
        </p:txBody>
      </p:sp>
      <p:sp>
        <p:nvSpPr>
          <p:cNvPr id="8" name="TextBox 7"/>
          <p:cNvSpPr txBox="1"/>
          <p:nvPr/>
        </p:nvSpPr>
        <p:spPr>
          <a:xfrm>
            <a:off x="1271711" y="4995828"/>
            <a:ext cx="1786028" cy="877163"/>
          </a:xfrm>
          <a:prstGeom prst="rect">
            <a:avLst/>
          </a:prstGeom>
          <a:noFill/>
        </p:spPr>
        <p:txBody>
          <a:bodyPr wrap="none" rtlCol="0">
            <a:spAutoFit/>
          </a:bodyPr>
          <a:lstStyle/>
          <a:p>
            <a:pPr algn="ctr">
              <a:spcAft>
                <a:spcPts val="600"/>
              </a:spcAft>
            </a:pPr>
            <a:r>
              <a:rPr lang="en-US" b="1" dirty="0" smtClean="0">
                <a:solidFill>
                  <a:schemeClr val="bg1"/>
                </a:solidFill>
              </a:rPr>
              <a:t>Essay Features</a:t>
            </a:r>
          </a:p>
          <a:p>
            <a:pPr algn="ctr"/>
            <a:r>
              <a:rPr lang="en-US" sz="1400" dirty="0" smtClean="0">
                <a:solidFill>
                  <a:schemeClr val="bg1"/>
                </a:solidFill>
              </a:rPr>
              <a:t>(Word Sophistication,</a:t>
            </a:r>
          </a:p>
          <a:p>
            <a:pPr algn="ctr"/>
            <a:r>
              <a:rPr lang="en-US" sz="1400" dirty="0" smtClean="0">
                <a:solidFill>
                  <a:schemeClr val="bg1"/>
                </a:solidFill>
              </a:rPr>
              <a:t>Latent Topics)</a:t>
            </a:r>
          </a:p>
        </p:txBody>
      </p:sp>
      <p:sp>
        <p:nvSpPr>
          <p:cNvPr id="9" name="Rectangle 8"/>
          <p:cNvSpPr/>
          <p:nvPr/>
        </p:nvSpPr>
        <p:spPr>
          <a:xfrm>
            <a:off x="4663093" y="2849021"/>
            <a:ext cx="781389" cy="309322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599593" y="3930413"/>
            <a:ext cx="898804" cy="738664"/>
          </a:xfrm>
          <a:prstGeom prst="rect">
            <a:avLst/>
          </a:prstGeom>
          <a:noFill/>
        </p:spPr>
        <p:txBody>
          <a:bodyPr wrap="none" rtlCol="0">
            <a:spAutoFit/>
          </a:bodyPr>
          <a:lstStyle/>
          <a:p>
            <a:pPr algn="ctr"/>
            <a:r>
              <a:rPr lang="en-US" sz="1400" dirty="0" smtClean="0">
                <a:solidFill>
                  <a:schemeClr val="bg1"/>
                </a:solidFill>
              </a:rPr>
              <a:t>Accepted</a:t>
            </a:r>
          </a:p>
          <a:p>
            <a:pPr algn="ctr"/>
            <a:r>
              <a:rPr lang="en-US" sz="1400" dirty="0" smtClean="0">
                <a:solidFill>
                  <a:schemeClr val="bg1"/>
                </a:solidFill>
              </a:rPr>
              <a:t>/</a:t>
            </a:r>
          </a:p>
          <a:p>
            <a:pPr algn="ctr"/>
            <a:r>
              <a:rPr lang="en-US" sz="1400" dirty="0" smtClean="0">
                <a:solidFill>
                  <a:schemeClr val="bg1"/>
                </a:solidFill>
              </a:rPr>
              <a:t>Rejected</a:t>
            </a:r>
          </a:p>
        </p:txBody>
      </p:sp>
      <p:sp>
        <p:nvSpPr>
          <p:cNvPr id="23" name="TextBox 22"/>
          <p:cNvSpPr txBox="1"/>
          <p:nvPr/>
        </p:nvSpPr>
        <p:spPr>
          <a:xfrm>
            <a:off x="1845730" y="2269123"/>
            <a:ext cx="674534" cy="307777"/>
          </a:xfrm>
          <a:prstGeom prst="rect">
            <a:avLst/>
          </a:prstGeom>
          <a:noFill/>
        </p:spPr>
        <p:txBody>
          <a:bodyPr wrap="none" rtlCol="0">
            <a:spAutoFit/>
          </a:bodyPr>
          <a:lstStyle/>
          <a:p>
            <a:r>
              <a:rPr lang="en-US" sz="1400" b="1" dirty="0" smtClean="0"/>
              <a:t>Inputs</a:t>
            </a:r>
            <a:endParaRPr lang="en-US" sz="1400" b="1" dirty="0"/>
          </a:p>
        </p:txBody>
      </p:sp>
      <p:sp>
        <p:nvSpPr>
          <p:cNvPr id="27" name="Right Arrow 26"/>
          <p:cNvSpPr/>
          <p:nvPr/>
        </p:nvSpPr>
        <p:spPr>
          <a:xfrm>
            <a:off x="3647802" y="3784363"/>
            <a:ext cx="573961"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3317059" y="5723366"/>
            <a:ext cx="1276436" cy="307777"/>
          </a:xfrm>
          <a:prstGeom prst="rect">
            <a:avLst/>
          </a:prstGeom>
          <a:noFill/>
        </p:spPr>
        <p:txBody>
          <a:bodyPr wrap="none" rtlCol="0">
            <a:spAutoFit/>
          </a:bodyPr>
          <a:lstStyle/>
          <a:p>
            <a:r>
              <a:rPr lang="en-US" sz="1400" dirty="0" smtClean="0"/>
              <a:t>TFIDF --&gt; NMF </a:t>
            </a:r>
            <a:endParaRPr lang="en-US" sz="1400" dirty="0"/>
          </a:p>
        </p:txBody>
      </p:sp>
      <p:sp>
        <p:nvSpPr>
          <p:cNvPr id="36" name="Freeform 35"/>
          <p:cNvSpPr/>
          <p:nvPr/>
        </p:nvSpPr>
        <p:spPr>
          <a:xfrm flipV="1">
            <a:off x="3391028" y="2760121"/>
            <a:ext cx="1162137" cy="165196"/>
          </a:xfrm>
          <a:custGeom>
            <a:avLst/>
            <a:gdLst>
              <a:gd name="connsiteX0" fmla="*/ 0 w 1816100"/>
              <a:gd name="connsiteY0" fmla="*/ 25400 h 292196"/>
              <a:gd name="connsiteX1" fmla="*/ 850900 w 1816100"/>
              <a:gd name="connsiteY1" fmla="*/ 292100 h 292196"/>
              <a:gd name="connsiteX2" fmla="*/ 1816100 w 1816100"/>
              <a:gd name="connsiteY2" fmla="*/ 0 h 292196"/>
            </a:gdLst>
            <a:ahLst/>
            <a:cxnLst>
              <a:cxn ang="0">
                <a:pos x="connsiteX0" y="connsiteY0"/>
              </a:cxn>
              <a:cxn ang="0">
                <a:pos x="connsiteX1" y="connsiteY1"/>
              </a:cxn>
              <a:cxn ang="0">
                <a:pos x="connsiteX2" y="connsiteY2"/>
              </a:cxn>
            </a:cxnLst>
            <a:rect l="l" t="t" r="r" b="b"/>
            <a:pathLst>
              <a:path w="1816100" h="292196">
                <a:moveTo>
                  <a:pt x="0" y="25400"/>
                </a:moveTo>
                <a:cubicBezTo>
                  <a:pt x="274108" y="160866"/>
                  <a:pt x="548217" y="296333"/>
                  <a:pt x="850900" y="292100"/>
                </a:cubicBezTo>
                <a:cubicBezTo>
                  <a:pt x="1153583" y="287867"/>
                  <a:pt x="1816100" y="0"/>
                  <a:pt x="1816100" y="0"/>
                </a:cubicBezTo>
              </a:path>
            </a:pathLst>
          </a:cu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3380445" y="6019690"/>
            <a:ext cx="1162137" cy="165196"/>
          </a:xfrm>
          <a:custGeom>
            <a:avLst/>
            <a:gdLst>
              <a:gd name="connsiteX0" fmla="*/ 0 w 1816100"/>
              <a:gd name="connsiteY0" fmla="*/ 25400 h 292196"/>
              <a:gd name="connsiteX1" fmla="*/ 850900 w 1816100"/>
              <a:gd name="connsiteY1" fmla="*/ 292100 h 292196"/>
              <a:gd name="connsiteX2" fmla="*/ 1816100 w 1816100"/>
              <a:gd name="connsiteY2" fmla="*/ 0 h 292196"/>
            </a:gdLst>
            <a:ahLst/>
            <a:cxnLst>
              <a:cxn ang="0">
                <a:pos x="connsiteX0" y="connsiteY0"/>
              </a:cxn>
              <a:cxn ang="0">
                <a:pos x="connsiteX1" y="connsiteY1"/>
              </a:cxn>
              <a:cxn ang="0">
                <a:pos x="connsiteX2" y="connsiteY2"/>
              </a:cxn>
            </a:cxnLst>
            <a:rect l="l" t="t" r="r" b="b"/>
            <a:pathLst>
              <a:path w="1816100" h="292196">
                <a:moveTo>
                  <a:pt x="0" y="25400"/>
                </a:moveTo>
                <a:cubicBezTo>
                  <a:pt x="274108" y="160866"/>
                  <a:pt x="548217" y="296333"/>
                  <a:pt x="850900" y="292100"/>
                </a:cubicBezTo>
                <a:cubicBezTo>
                  <a:pt x="1153583" y="287867"/>
                  <a:pt x="1816100" y="0"/>
                  <a:pt x="1816100" y="0"/>
                </a:cubicBezTo>
              </a:path>
            </a:pathLst>
          </a:cu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6151395" y="2849020"/>
            <a:ext cx="781389" cy="205129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5927558" y="2269123"/>
            <a:ext cx="1162560" cy="307777"/>
          </a:xfrm>
          <a:prstGeom prst="rect">
            <a:avLst/>
          </a:prstGeom>
          <a:noFill/>
        </p:spPr>
        <p:txBody>
          <a:bodyPr wrap="none" rtlCol="0">
            <a:spAutoFit/>
          </a:bodyPr>
          <a:lstStyle/>
          <a:p>
            <a:r>
              <a:rPr lang="en-US" sz="1400" b="1" dirty="0" smtClean="0"/>
              <a:t>Probabilities</a:t>
            </a:r>
            <a:endParaRPr lang="en-US" sz="1400" b="1" dirty="0"/>
          </a:p>
        </p:txBody>
      </p:sp>
      <p:sp>
        <p:nvSpPr>
          <p:cNvPr id="40" name="Rectangle 39"/>
          <p:cNvSpPr/>
          <p:nvPr/>
        </p:nvSpPr>
        <p:spPr>
          <a:xfrm>
            <a:off x="6151395" y="4981717"/>
            <a:ext cx="781389" cy="96052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160295" y="3674581"/>
            <a:ext cx="754008" cy="276999"/>
          </a:xfrm>
          <a:prstGeom prst="rect">
            <a:avLst/>
          </a:prstGeom>
          <a:noFill/>
        </p:spPr>
        <p:txBody>
          <a:bodyPr wrap="none" rtlCol="0">
            <a:spAutoFit/>
          </a:bodyPr>
          <a:lstStyle/>
          <a:p>
            <a:pPr algn="ctr"/>
            <a:r>
              <a:rPr lang="en-US" sz="1200" dirty="0" smtClean="0">
                <a:solidFill>
                  <a:schemeClr val="bg1"/>
                </a:solidFill>
              </a:rPr>
              <a:t>m1_prob</a:t>
            </a:r>
          </a:p>
        </p:txBody>
      </p:sp>
      <p:sp>
        <p:nvSpPr>
          <p:cNvPr id="42" name="TextBox 41"/>
          <p:cNvSpPr txBox="1"/>
          <p:nvPr/>
        </p:nvSpPr>
        <p:spPr>
          <a:xfrm>
            <a:off x="6155486" y="5336034"/>
            <a:ext cx="763626" cy="276999"/>
          </a:xfrm>
          <a:prstGeom prst="rect">
            <a:avLst/>
          </a:prstGeom>
          <a:noFill/>
        </p:spPr>
        <p:txBody>
          <a:bodyPr wrap="none" rtlCol="0">
            <a:spAutoFit/>
          </a:bodyPr>
          <a:lstStyle/>
          <a:p>
            <a:pPr algn="ctr"/>
            <a:r>
              <a:rPr lang="en-US" sz="1200" dirty="0" smtClean="0">
                <a:solidFill>
                  <a:schemeClr val="bg1"/>
                </a:solidFill>
              </a:rPr>
              <a:t>m2_prob</a:t>
            </a:r>
          </a:p>
        </p:txBody>
      </p:sp>
      <p:sp>
        <p:nvSpPr>
          <p:cNvPr id="43" name="TextBox 42"/>
          <p:cNvSpPr txBox="1"/>
          <p:nvPr/>
        </p:nvSpPr>
        <p:spPr>
          <a:xfrm>
            <a:off x="7351880" y="2269123"/>
            <a:ext cx="982936" cy="307777"/>
          </a:xfrm>
          <a:prstGeom prst="rect">
            <a:avLst/>
          </a:prstGeom>
          <a:noFill/>
        </p:spPr>
        <p:txBody>
          <a:bodyPr wrap="none" rtlCol="0">
            <a:spAutoFit/>
          </a:bodyPr>
          <a:lstStyle/>
          <a:p>
            <a:r>
              <a:rPr lang="en-US" sz="1400" b="1" dirty="0" smtClean="0"/>
              <a:t>Prediction</a:t>
            </a:r>
            <a:endParaRPr lang="en-US" sz="1400" b="1" dirty="0"/>
          </a:p>
        </p:txBody>
      </p:sp>
      <p:sp>
        <p:nvSpPr>
          <p:cNvPr id="44" name="TextBox 43"/>
          <p:cNvSpPr txBox="1"/>
          <p:nvPr/>
        </p:nvSpPr>
        <p:spPr>
          <a:xfrm>
            <a:off x="4574009" y="2269123"/>
            <a:ext cx="912805" cy="307777"/>
          </a:xfrm>
          <a:prstGeom prst="rect">
            <a:avLst/>
          </a:prstGeom>
          <a:noFill/>
        </p:spPr>
        <p:txBody>
          <a:bodyPr wrap="none" rtlCol="0">
            <a:spAutoFit/>
          </a:bodyPr>
          <a:lstStyle/>
          <a:p>
            <a:r>
              <a:rPr lang="en-US" sz="1400" b="1" dirty="0" smtClean="0"/>
              <a:t>Modeling</a:t>
            </a:r>
            <a:endParaRPr lang="en-US" sz="1400" b="1" dirty="0"/>
          </a:p>
        </p:txBody>
      </p:sp>
      <p:sp>
        <p:nvSpPr>
          <p:cNvPr id="45" name="Rectangle 44"/>
          <p:cNvSpPr/>
          <p:nvPr/>
        </p:nvSpPr>
        <p:spPr>
          <a:xfrm>
            <a:off x="7456146" y="2849020"/>
            <a:ext cx="781389" cy="3093223"/>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381993" y="3945479"/>
            <a:ext cx="941283" cy="461665"/>
          </a:xfrm>
          <a:prstGeom prst="rect">
            <a:avLst/>
          </a:prstGeom>
          <a:noFill/>
        </p:spPr>
        <p:txBody>
          <a:bodyPr wrap="none" rtlCol="0">
            <a:spAutoFit/>
          </a:bodyPr>
          <a:lstStyle/>
          <a:p>
            <a:pPr algn="ctr"/>
            <a:r>
              <a:rPr lang="en-US" sz="1200" b="1" dirty="0" smtClean="0">
                <a:solidFill>
                  <a:schemeClr val="bg1"/>
                </a:solidFill>
              </a:rPr>
              <a:t>Final</a:t>
            </a:r>
          </a:p>
          <a:p>
            <a:pPr algn="ctr"/>
            <a:r>
              <a:rPr lang="en-US" sz="1200" b="1" dirty="0" smtClean="0">
                <a:solidFill>
                  <a:schemeClr val="bg1"/>
                </a:solidFill>
              </a:rPr>
              <a:t>Predictions</a:t>
            </a:r>
          </a:p>
        </p:txBody>
      </p:sp>
      <p:sp>
        <p:nvSpPr>
          <p:cNvPr id="47" name="TextBox 46"/>
          <p:cNvSpPr txBox="1"/>
          <p:nvPr/>
        </p:nvSpPr>
        <p:spPr>
          <a:xfrm>
            <a:off x="3421790" y="2849021"/>
            <a:ext cx="1080331" cy="523220"/>
          </a:xfrm>
          <a:prstGeom prst="rect">
            <a:avLst/>
          </a:prstGeom>
          <a:noFill/>
        </p:spPr>
        <p:txBody>
          <a:bodyPr wrap="none" rtlCol="0">
            <a:spAutoFit/>
          </a:bodyPr>
          <a:lstStyle/>
          <a:p>
            <a:pPr algn="ctr"/>
            <a:r>
              <a:rPr lang="en-US" sz="1400" dirty="0" smtClean="0"/>
              <a:t>Feature</a:t>
            </a:r>
          </a:p>
          <a:p>
            <a:pPr algn="ctr"/>
            <a:r>
              <a:rPr lang="en-US" sz="1400" dirty="0" smtClean="0"/>
              <a:t>Engineering</a:t>
            </a:r>
            <a:endParaRPr lang="en-US" sz="1400" dirty="0"/>
          </a:p>
        </p:txBody>
      </p:sp>
      <p:sp>
        <p:nvSpPr>
          <p:cNvPr id="52" name="Right Arrow 51"/>
          <p:cNvSpPr/>
          <p:nvPr/>
        </p:nvSpPr>
        <p:spPr>
          <a:xfrm>
            <a:off x="7001329" y="4107870"/>
            <a:ext cx="391247" cy="292100"/>
          </a:xfrm>
          <a:prstGeom prst="right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ight Arrow 52"/>
          <p:cNvSpPr/>
          <p:nvPr/>
        </p:nvSpPr>
        <p:spPr>
          <a:xfrm>
            <a:off x="3647802" y="5214183"/>
            <a:ext cx="573961"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ight Arrow 53"/>
          <p:cNvSpPr/>
          <p:nvPr/>
        </p:nvSpPr>
        <p:spPr>
          <a:xfrm>
            <a:off x="5577435" y="3784363"/>
            <a:ext cx="486816"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ight Arrow 54"/>
          <p:cNvSpPr/>
          <p:nvPr/>
        </p:nvSpPr>
        <p:spPr>
          <a:xfrm>
            <a:off x="5577435" y="5214183"/>
            <a:ext cx="486816"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60383" y="1629833"/>
            <a:ext cx="1823235" cy="400110"/>
          </a:xfrm>
          <a:prstGeom prst="rect">
            <a:avLst/>
          </a:prstGeom>
          <a:noFill/>
        </p:spPr>
        <p:txBody>
          <a:bodyPr wrap="none" rtlCol="0">
            <a:spAutoFit/>
          </a:bodyPr>
          <a:lstStyle/>
          <a:p>
            <a:r>
              <a:rPr lang="en-US" sz="2000" b="1" dirty="0" smtClean="0"/>
              <a:t>Model Pipeline</a:t>
            </a:r>
            <a:endParaRPr lang="en-US" sz="2000" b="1" dirty="0"/>
          </a:p>
        </p:txBody>
      </p:sp>
      <p:pic>
        <p:nvPicPr>
          <p:cNvPr id="12" name="Picture 11"/>
          <p:cNvPicPr>
            <a:picLocks noChangeAspect="1"/>
          </p:cNvPicPr>
          <p:nvPr/>
        </p:nvPicPr>
        <p:blipFill>
          <a:blip r:embed="rId3">
            <a:duotone>
              <a:schemeClr val="accent2">
                <a:shade val="45000"/>
                <a:satMod val="135000"/>
              </a:schemeClr>
              <a:prstClr val="white"/>
            </a:duotone>
          </a:blip>
          <a:stretch>
            <a:fillRect/>
          </a:stretch>
        </p:blipFill>
        <p:spPr>
          <a:xfrm>
            <a:off x="4738067" y="5668937"/>
            <a:ext cx="595932" cy="595932"/>
          </a:xfrm>
          <a:prstGeom prst="rect">
            <a:avLst/>
          </a:prstGeom>
        </p:spPr>
      </p:pic>
      <p:sp>
        <p:nvSpPr>
          <p:cNvPr id="13" name="TextBox 12"/>
          <p:cNvSpPr txBox="1"/>
          <p:nvPr/>
        </p:nvSpPr>
        <p:spPr>
          <a:xfrm>
            <a:off x="4544453" y="6174302"/>
            <a:ext cx="1044827" cy="307777"/>
          </a:xfrm>
          <a:prstGeom prst="rect">
            <a:avLst/>
          </a:prstGeom>
          <a:noFill/>
        </p:spPr>
        <p:txBody>
          <a:bodyPr wrap="none" rtlCol="0">
            <a:spAutoFit/>
          </a:bodyPr>
          <a:lstStyle/>
          <a:p>
            <a:r>
              <a:rPr lang="en-US" sz="1400" dirty="0" smtClean="0">
                <a:solidFill>
                  <a:schemeClr val="accent2">
                    <a:lumMod val="75000"/>
                  </a:schemeClr>
                </a:solidFill>
              </a:rPr>
              <a:t>Grid Search</a:t>
            </a:r>
            <a:endParaRPr lang="en-US" sz="1400" dirty="0">
              <a:solidFill>
                <a:schemeClr val="accent2">
                  <a:lumMod val="75000"/>
                </a:schemeClr>
              </a:solidFill>
            </a:endParaRPr>
          </a:p>
        </p:txBody>
      </p:sp>
      <p:cxnSp>
        <p:nvCxnSpPr>
          <p:cNvPr id="15" name="Straight Connector 14"/>
          <p:cNvCxnSpPr/>
          <p:nvPr/>
        </p:nvCxnSpPr>
        <p:spPr>
          <a:xfrm>
            <a:off x="1099594" y="2608649"/>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457200" y="274638"/>
            <a:ext cx="8229600" cy="1143000"/>
          </a:xfrm>
        </p:spPr>
        <p:txBody>
          <a:bodyPr>
            <a:noAutofit/>
          </a:bodyPr>
          <a:lstStyle/>
          <a:p>
            <a:r>
              <a:rPr lang="en-US" sz="3200" dirty="0" smtClean="0"/>
              <a:t>Appendix 1: Ensemble Model Pipeline</a:t>
            </a:r>
            <a:endParaRPr lang="en-US" sz="3200" dirty="0"/>
          </a:p>
        </p:txBody>
      </p:sp>
    </p:spTree>
    <p:extLst>
      <p:ext uri="{BB962C8B-B14F-4D97-AF65-F5344CB8AC3E}">
        <p14:creationId xmlns:p14="http://schemas.microsoft.com/office/powerpoint/2010/main" val="2735321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B2B2B2"/>
              </a:clrFrom>
              <a:clrTo>
                <a:srgbClr val="B2B2B2">
                  <a:alpha val="0"/>
                </a:srgbClr>
              </a:clrTo>
            </a:clrChange>
          </a:blip>
          <a:stretch>
            <a:fillRect/>
          </a:stretch>
        </p:blipFill>
        <p:spPr>
          <a:xfrm>
            <a:off x="922868" y="2024416"/>
            <a:ext cx="4919132" cy="3958695"/>
          </a:xfrm>
          <a:prstGeom prst="rect">
            <a:avLst/>
          </a:prstGeom>
        </p:spPr>
      </p:pic>
      <p:sp>
        <p:nvSpPr>
          <p:cNvPr id="5" name="TextBox 4"/>
          <p:cNvSpPr txBox="1"/>
          <p:nvPr/>
        </p:nvSpPr>
        <p:spPr>
          <a:xfrm>
            <a:off x="6604001" y="2024416"/>
            <a:ext cx="1165754" cy="400110"/>
          </a:xfrm>
          <a:prstGeom prst="rect">
            <a:avLst/>
          </a:prstGeom>
          <a:noFill/>
        </p:spPr>
        <p:txBody>
          <a:bodyPr wrap="none" rtlCol="0">
            <a:spAutoFit/>
          </a:bodyPr>
          <a:lstStyle/>
          <a:p>
            <a:r>
              <a:rPr lang="en-US" sz="2000" b="1" u="sng" dirty="0" smtClean="0"/>
              <a:t>Train Set</a:t>
            </a:r>
            <a:endParaRPr lang="en-US" sz="2000" b="1" u="sng" dirty="0"/>
          </a:p>
        </p:txBody>
      </p:sp>
      <p:sp>
        <p:nvSpPr>
          <p:cNvPr id="7" name="Rectangle 6"/>
          <p:cNvSpPr/>
          <p:nvPr/>
        </p:nvSpPr>
        <p:spPr>
          <a:xfrm>
            <a:off x="2998492" y="3244334"/>
            <a:ext cx="2164130" cy="292388"/>
          </a:xfrm>
          <a:prstGeom prst="rect">
            <a:avLst/>
          </a:prstGeom>
        </p:spPr>
        <p:txBody>
          <a:bodyPr wrap="none">
            <a:spAutoFit/>
          </a:bodyPr>
          <a:lstStyle/>
          <a:p>
            <a:pPr>
              <a:spcAft>
                <a:spcPts val="1200"/>
              </a:spcAft>
            </a:pPr>
            <a:r>
              <a:rPr lang="en-US" sz="1300" dirty="0">
                <a:solidFill>
                  <a:srgbClr val="0000FF"/>
                </a:solidFill>
              </a:rPr>
              <a:t>Logistic Regression </a:t>
            </a:r>
            <a:r>
              <a:rPr lang="en-US" sz="1300" dirty="0" err="1">
                <a:solidFill>
                  <a:srgbClr val="0000FF"/>
                </a:solidFill>
              </a:rPr>
              <a:t>underfits</a:t>
            </a:r>
            <a:endParaRPr lang="en-US" sz="1300" dirty="0">
              <a:solidFill>
                <a:srgbClr val="0000FF"/>
              </a:solidFill>
            </a:endParaRPr>
          </a:p>
        </p:txBody>
      </p:sp>
      <p:sp>
        <p:nvSpPr>
          <p:cNvPr id="8" name="Rectangle 7"/>
          <p:cNvSpPr/>
          <p:nvPr/>
        </p:nvSpPr>
        <p:spPr>
          <a:xfrm>
            <a:off x="1403681" y="2198944"/>
            <a:ext cx="1792365" cy="292388"/>
          </a:xfrm>
          <a:prstGeom prst="rect">
            <a:avLst/>
          </a:prstGeom>
        </p:spPr>
        <p:txBody>
          <a:bodyPr wrap="none">
            <a:spAutoFit/>
          </a:bodyPr>
          <a:lstStyle/>
          <a:p>
            <a:pPr>
              <a:spcAft>
                <a:spcPts val="1200"/>
              </a:spcAft>
            </a:pPr>
            <a:r>
              <a:rPr lang="en-US" sz="1300" dirty="0" smtClean="0">
                <a:solidFill>
                  <a:srgbClr val="008000"/>
                </a:solidFill>
              </a:rPr>
              <a:t>Random Forest </a:t>
            </a:r>
            <a:r>
              <a:rPr lang="en-US" sz="1300" dirty="0" err="1" smtClean="0">
                <a:solidFill>
                  <a:srgbClr val="008000"/>
                </a:solidFill>
              </a:rPr>
              <a:t>overfits</a:t>
            </a:r>
            <a:endParaRPr lang="en-US" sz="1300" dirty="0">
              <a:solidFill>
                <a:srgbClr val="008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476979560"/>
              </p:ext>
            </p:extLst>
          </p:nvPr>
        </p:nvGraphicFramePr>
        <p:xfrm>
          <a:off x="5997786" y="4349261"/>
          <a:ext cx="2454772" cy="1567302"/>
        </p:xfrm>
        <a:graphic>
          <a:graphicData uri="http://schemas.openxmlformats.org/drawingml/2006/table">
            <a:tbl>
              <a:tblPr>
                <a:tableStyleId>{9DCAF9ED-07DC-4A11-8D7F-57B35C25682E}</a:tableStyleId>
              </a:tblPr>
              <a:tblGrid>
                <a:gridCol w="889522"/>
                <a:gridCol w="521750"/>
                <a:gridCol w="521750"/>
                <a:gridCol w="521750"/>
              </a:tblGrid>
              <a:tr h="522434">
                <a:tc>
                  <a:txBody>
                    <a:bodyPr/>
                    <a:lstStyle/>
                    <a:p>
                      <a:pPr algn="l"/>
                      <a:r>
                        <a:rPr lang="en-US" sz="1300" dirty="0" smtClean="0"/>
                        <a:t>Accuracy</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0" dirty="0" smtClean="0">
                          <a:solidFill>
                            <a:schemeClr val="bg1">
                              <a:lumMod val="50000"/>
                            </a:schemeClr>
                          </a:solidFill>
                        </a:rPr>
                        <a:t>92.4</a:t>
                      </a:r>
                      <a:endParaRPr lang="en-US" sz="1200" b="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91.2</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94.2</a:t>
                      </a:r>
                      <a:endParaRPr lang="en-US" sz="1200" b="1" dirty="0">
                        <a:solidFill>
                          <a:srgbClr val="008000"/>
                        </a:solidFill>
                      </a:endParaRPr>
                    </a:p>
                  </a:txBody>
                  <a:tcPr anchor="ctr"/>
                </a:tc>
              </a:tr>
              <a:tr h="522434">
                <a:tc>
                  <a:txBody>
                    <a:bodyPr/>
                    <a:lstStyle/>
                    <a:p>
                      <a:pPr algn="l"/>
                      <a:r>
                        <a:rPr lang="en-US" sz="1300" dirty="0" smtClean="0"/>
                        <a:t>Precision</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chemeClr val="accent5"/>
                          </a:solidFill>
                        </a:rPr>
                        <a:t>93.1</a:t>
                      </a:r>
                      <a:endParaRPr lang="en-US" sz="1200" b="1" dirty="0">
                        <a:solidFill>
                          <a:schemeClr val="accent5"/>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91.2</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90.1</a:t>
                      </a:r>
                      <a:endParaRPr lang="en-US" sz="1200" dirty="0">
                        <a:solidFill>
                          <a:schemeClr val="bg1">
                            <a:lumMod val="50000"/>
                          </a:schemeClr>
                        </a:solidFill>
                      </a:endParaRPr>
                    </a:p>
                  </a:txBody>
                  <a:tcPr anchor="ctr"/>
                </a:tc>
              </a:tr>
              <a:tr h="522434">
                <a:tc>
                  <a:txBody>
                    <a:bodyPr/>
                    <a:lstStyle/>
                    <a:p>
                      <a:pPr algn="l"/>
                      <a:r>
                        <a:rPr lang="en-US" sz="1300" dirty="0" smtClean="0"/>
                        <a:t>Recall</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dirty="0" smtClean="0">
                          <a:solidFill>
                            <a:schemeClr val="bg1">
                              <a:lumMod val="50000"/>
                            </a:schemeClr>
                          </a:solidFill>
                        </a:rPr>
                        <a:t>45.7</a:t>
                      </a:r>
                      <a:endParaRPr lang="en-US" sz="120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37.2</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63.3</a:t>
                      </a:r>
                      <a:endParaRPr lang="en-US" sz="1200" b="1" dirty="0">
                        <a:solidFill>
                          <a:srgbClr val="008000"/>
                        </a:solidFill>
                      </a:endParaRPr>
                    </a:p>
                  </a:txBody>
                  <a:tcPr anchor="ctr"/>
                </a:tc>
              </a:tr>
            </a:tbl>
          </a:graphicData>
        </a:graphic>
      </p:graphicFrame>
      <p:sp>
        <p:nvSpPr>
          <p:cNvPr id="10" name="TextBox 9"/>
          <p:cNvSpPr txBox="1"/>
          <p:nvPr/>
        </p:nvSpPr>
        <p:spPr>
          <a:xfrm rot="18900000">
            <a:off x="6711378" y="3718085"/>
            <a:ext cx="1275484" cy="276999"/>
          </a:xfrm>
          <a:prstGeom prst="rect">
            <a:avLst/>
          </a:prstGeom>
          <a:noFill/>
        </p:spPr>
        <p:txBody>
          <a:bodyPr wrap="none" rtlCol="0">
            <a:spAutoFit/>
          </a:bodyPr>
          <a:lstStyle/>
          <a:p>
            <a:r>
              <a:rPr lang="en-US" sz="1200" b="1" dirty="0" smtClean="0">
                <a:solidFill>
                  <a:schemeClr val="accent5"/>
                </a:solidFill>
              </a:rPr>
              <a:t>Grand Ensembl</a:t>
            </a:r>
            <a:r>
              <a:rPr lang="en-US" sz="1200" b="1" dirty="0">
                <a:solidFill>
                  <a:schemeClr val="accent5"/>
                </a:solidFill>
              </a:rPr>
              <a:t>e</a:t>
            </a:r>
          </a:p>
        </p:txBody>
      </p:sp>
      <p:sp>
        <p:nvSpPr>
          <p:cNvPr id="11" name="TextBox 10"/>
          <p:cNvSpPr txBox="1"/>
          <p:nvPr/>
        </p:nvSpPr>
        <p:spPr>
          <a:xfrm rot="18900000">
            <a:off x="7401349" y="3825373"/>
            <a:ext cx="838691" cy="276999"/>
          </a:xfrm>
          <a:prstGeom prst="rect">
            <a:avLst/>
          </a:prstGeom>
          <a:noFill/>
        </p:spPr>
        <p:txBody>
          <a:bodyPr wrap="none" rtlCol="0">
            <a:spAutoFit/>
          </a:bodyPr>
          <a:lstStyle/>
          <a:p>
            <a:r>
              <a:rPr lang="en-US" sz="1200" b="1" dirty="0" smtClean="0">
                <a:solidFill>
                  <a:schemeClr val="accent2"/>
                </a:solidFill>
              </a:rPr>
              <a:t>Ensemble</a:t>
            </a:r>
            <a:endParaRPr lang="en-US" sz="1200" b="1" dirty="0">
              <a:solidFill>
                <a:schemeClr val="accent2"/>
              </a:solidFill>
            </a:endParaRPr>
          </a:p>
        </p:txBody>
      </p:sp>
      <p:sp>
        <p:nvSpPr>
          <p:cNvPr id="12" name="TextBox 11"/>
          <p:cNvSpPr txBox="1"/>
          <p:nvPr/>
        </p:nvSpPr>
        <p:spPr>
          <a:xfrm rot="18900000">
            <a:off x="7801361" y="3702955"/>
            <a:ext cx="1210588" cy="276999"/>
          </a:xfrm>
          <a:prstGeom prst="rect">
            <a:avLst/>
          </a:prstGeom>
          <a:noFill/>
        </p:spPr>
        <p:txBody>
          <a:bodyPr wrap="none" rtlCol="0">
            <a:spAutoFit/>
          </a:bodyPr>
          <a:lstStyle/>
          <a:p>
            <a:r>
              <a:rPr lang="en-US" sz="1200" b="1" dirty="0" smtClean="0">
                <a:solidFill>
                  <a:srgbClr val="008000"/>
                </a:solidFill>
              </a:rPr>
              <a:t>Random Forest</a:t>
            </a:r>
            <a:endParaRPr lang="en-US" sz="1200" b="1" dirty="0">
              <a:solidFill>
                <a:srgbClr val="008000"/>
              </a:solidFill>
            </a:endParaRPr>
          </a:p>
        </p:txBody>
      </p:sp>
      <p:sp>
        <p:nvSpPr>
          <p:cNvPr id="13" name="TextBox 12"/>
          <p:cNvSpPr txBox="1"/>
          <p:nvPr/>
        </p:nvSpPr>
        <p:spPr>
          <a:xfrm>
            <a:off x="5997788" y="2495224"/>
            <a:ext cx="2244806" cy="338554"/>
          </a:xfrm>
          <a:prstGeom prst="rect">
            <a:avLst/>
          </a:prstGeom>
          <a:noFill/>
        </p:spPr>
        <p:txBody>
          <a:bodyPr wrap="none" rtlCol="0">
            <a:spAutoFit/>
          </a:bodyPr>
          <a:lstStyle/>
          <a:p>
            <a:r>
              <a:rPr lang="en-US" sz="1600" dirty="0" smtClean="0"/>
              <a:t>Target Metric:</a:t>
            </a:r>
            <a:r>
              <a:rPr lang="en-US" sz="1600" i="1" dirty="0" smtClean="0"/>
              <a:t> </a:t>
            </a:r>
            <a:r>
              <a:rPr lang="en-US" sz="1600" b="1" i="1" dirty="0" smtClean="0"/>
              <a:t>Precision</a:t>
            </a:r>
            <a:endParaRPr lang="en-US" sz="1600" b="1" i="1" dirty="0"/>
          </a:p>
        </p:txBody>
      </p:sp>
      <p:pic>
        <p:nvPicPr>
          <p:cNvPr id="16" name="Picture 15"/>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6735339" y="4855309"/>
            <a:ext cx="769053" cy="533141"/>
          </a:xfrm>
          <a:prstGeom prst="rect">
            <a:avLst/>
          </a:prstGeom>
        </p:spPr>
      </p:pic>
      <p:sp>
        <p:nvSpPr>
          <p:cNvPr id="14" name="TextBox 13"/>
          <p:cNvSpPr txBox="1"/>
          <p:nvPr/>
        </p:nvSpPr>
        <p:spPr>
          <a:xfrm>
            <a:off x="2579710" y="5967779"/>
            <a:ext cx="1569660" cy="307777"/>
          </a:xfrm>
          <a:prstGeom prst="rect">
            <a:avLst/>
          </a:prstGeom>
          <a:noFill/>
        </p:spPr>
        <p:txBody>
          <a:bodyPr wrap="none" rtlCol="0">
            <a:spAutoFit/>
          </a:bodyPr>
          <a:lstStyle/>
          <a:p>
            <a:pPr algn="ctr"/>
            <a:r>
              <a:rPr lang="en-US" sz="1400" dirty="0" smtClean="0">
                <a:solidFill>
                  <a:schemeClr val="tx1">
                    <a:lumMod val="50000"/>
                    <a:lumOff val="50000"/>
                  </a:schemeClr>
                </a:solidFill>
              </a:rPr>
              <a:t>False Positive Rate</a:t>
            </a:r>
            <a:endParaRPr lang="en-US" sz="1400" dirty="0">
              <a:solidFill>
                <a:schemeClr val="tx1">
                  <a:lumMod val="50000"/>
                  <a:lumOff val="50000"/>
                </a:schemeClr>
              </a:solidFill>
            </a:endParaRPr>
          </a:p>
        </p:txBody>
      </p:sp>
      <p:sp>
        <p:nvSpPr>
          <p:cNvPr id="15" name="TextBox 14"/>
          <p:cNvSpPr txBox="1"/>
          <p:nvPr/>
        </p:nvSpPr>
        <p:spPr>
          <a:xfrm rot="16200000">
            <a:off x="-10272" y="3882008"/>
            <a:ext cx="1505540" cy="307777"/>
          </a:xfrm>
          <a:prstGeom prst="rect">
            <a:avLst/>
          </a:prstGeom>
          <a:noFill/>
        </p:spPr>
        <p:txBody>
          <a:bodyPr wrap="none" rtlCol="0">
            <a:spAutoFit/>
          </a:bodyPr>
          <a:lstStyle/>
          <a:p>
            <a:pPr algn="ctr"/>
            <a:r>
              <a:rPr lang="en-US" sz="1400" dirty="0" smtClean="0">
                <a:solidFill>
                  <a:schemeClr val="tx1">
                    <a:lumMod val="50000"/>
                    <a:lumOff val="50000"/>
                  </a:schemeClr>
                </a:solidFill>
              </a:rPr>
              <a:t>True Positive Rate</a:t>
            </a:r>
            <a:endParaRPr lang="en-US" sz="1400" dirty="0">
              <a:solidFill>
                <a:schemeClr val="tx1">
                  <a:lumMod val="50000"/>
                  <a:lumOff val="50000"/>
                </a:schemeClr>
              </a:solidFill>
            </a:endParaRPr>
          </a:p>
        </p:txBody>
      </p:sp>
      <p:sp>
        <p:nvSpPr>
          <p:cNvPr id="3" name="TextBox 2"/>
          <p:cNvSpPr txBox="1"/>
          <p:nvPr/>
        </p:nvSpPr>
        <p:spPr>
          <a:xfrm>
            <a:off x="2466821" y="1655084"/>
            <a:ext cx="1876686" cy="369332"/>
          </a:xfrm>
          <a:prstGeom prst="rect">
            <a:avLst/>
          </a:prstGeom>
          <a:noFill/>
        </p:spPr>
        <p:txBody>
          <a:bodyPr wrap="none" rtlCol="0">
            <a:spAutoFit/>
          </a:bodyPr>
          <a:lstStyle/>
          <a:p>
            <a:pPr algn="ctr"/>
            <a:r>
              <a:rPr lang="en-US" u="sng" dirty="0" smtClean="0"/>
              <a:t>ROC Curve (Train)</a:t>
            </a:r>
            <a:endParaRPr lang="en-US" u="sng" dirty="0"/>
          </a:p>
        </p:txBody>
      </p:sp>
      <p:sp>
        <p:nvSpPr>
          <p:cNvPr id="18" name="Title 1"/>
          <p:cNvSpPr>
            <a:spLocks noGrp="1"/>
          </p:cNvSpPr>
          <p:nvPr>
            <p:ph type="title"/>
          </p:nvPr>
        </p:nvSpPr>
        <p:spPr>
          <a:xfrm>
            <a:off x="457200" y="274638"/>
            <a:ext cx="8229600" cy="1143000"/>
          </a:xfrm>
        </p:spPr>
        <p:txBody>
          <a:bodyPr>
            <a:noAutofit/>
          </a:bodyPr>
          <a:lstStyle/>
          <a:p>
            <a:r>
              <a:rPr lang="en-US" sz="3200" dirty="0" smtClean="0"/>
              <a:t>Appendix 2: ROC Curve for Train Set</a:t>
            </a:r>
            <a:endParaRPr lang="en-US" sz="3200" dirty="0"/>
          </a:p>
        </p:txBody>
      </p:sp>
    </p:spTree>
    <p:extLst>
      <p:ext uri="{BB962C8B-B14F-4D97-AF65-F5344CB8AC3E}">
        <p14:creationId xmlns:p14="http://schemas.microsoft.com/office/powerpoint/2010/main" val="256169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Appendix 3: NMF Visualized</a:t>
            </a:r>
            <a:endParaRPr lang="en-US" sz="2800" dirty="0"/>
          </a:p>
        </p:txBody>
      </p:sp>
      <p:graphicFrame>
        <p:nvGraphicFramePr>
          <p:cNvPr id="27" name="Table 26"/>
          <p:cNvGraphicFramePr>
            <a:graphicFrameLocks noGrp="1"/>
          </p:cNvGraphicFramePr>
          <p:nvPr>
            <p:extLst>
              <p:ext uri="{D42A27DB-BD31-4B8C-83A1-F6EECF244321}">
                <p14:modId xmlns:p14="http://schemas.microsoft.com/office/powerpoint/2010/main" val="3081580083"/>
              </p:ext>
            </p:extLst>
          </p:nvPr>
        </p:nvGraphicFramePr>
        <p:xfrm>
          <a:off x="738901" y="1771765"/>
          <a:ext cx="5956926" cy="741680"/>
        </p:xfrm>
        <a:graphic>
          <a:graphicData uri="http://schemas.openxmlformats.org/drawingml/2006/table">
            <a:tbl>
              <a:tblPr>
                <a:tableStyleId>{5C22544A-7EE6-4342-B048-85BDC9FD1C3A}</a:tableStyleId>
              </a:tblPr>
              <a:tblGrid>
                <a:gridCol w="832410"/>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baseline="0" dirty="0" err="1" smtClean="0">
                          <a:solidFill>
                            <a:srgbClr val="000000"/>
                          </a:solidFill>
                        </a:rPr>
                        <a:t>Vectorize</a:t>
                      </a:r>
                      <a:r>
                        <a:rPr lang="en-US" sz="1400" b="1" baseline="0" dirty="0" smtClean="0">
                          <a:solidFill>
                            <a:srgbClr val="000000"/>
                          </a:solidFill>
                        </a:rPr>
                        <a:t> Text</a:t>
                      </a:r>
                      <a:endParaRPr lang="en-US" sz="1400" b="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chemeClr val="tx1"/>
                          </a:solidFill>
                        </a:rPr>
                        <a:t>Topic Modeling</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chemeClr val="bg1">
                              <a:lumMod val="65000"/>
                            </a:schemeClr>
                          </a:solidFill>
                        </a:rPr>
                        <a:t>Analyze</a:t>
                      </a:r>
                      <a:endParaRPr lang="en-US" sz="1400"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TF-IDF</a:t>
                      </a:r>
                      <a:endParaRPr lang="en-US" sz="1400" b="1" i="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chemeClr val="tx1"/>
                          </a:solidFill>
                        </a:rPr>
                        <a:t>NMF (Fit)</a:t>
                      </a:r>
                      <a:endParaRPr lang="en-US" sz="1400"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chemeClr val="bg1">
                              <a:lumMod val="65000"/>
                            </a:schemeClr>
                          </a:solidFill>
                        </a:rPr>
                        <a:t>NMF (Transform)</a:t>
                      </a:r>
                      <a:endParaRPr lang="en-US" sz="1400" i="1"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 name="Isosceles Triangle 3"/>
          <p:cNvSpPr/>
          <p:nvPr/>
        </p:nvSpPr>
        <p:spPr>
          <a:xfrm rot="5400000">
            <a:off x="3254242"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923023"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102788" y="3568193"/>
            <a:ext cx="2573235" cy="2447481"/>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70490" y="3568193"/>
            <a:ext cx="470408" cy="244748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043285" y="3240273"/>
            <a:ext cx="684803" cy="307777"/>
          </a:xfrm>
          <a:prstGeom prst="rect">
            <a:avLst/>
          </a:prstGeom>
          <a:noFill/>
        </p:spPr>
        <p:txBody>
          <a:bodyPr wrap="none" rtlCol="0">
            <a:spAutoFit/>
          </a:bodyPr>
          <a:lstStyle/>
          <a:p>
            <a:pPr algn="ctr"/>
            <a:r>
              <a:rPr lang="en-US" sz="1400" dirty="0" smtClean="0"/>
              <a:t>Words</a:t>
            </a:r>
            <a:endParaRPr lang="en-US" sz="1400" dirty="0"/>
          </a:p>
        </p:txBody>
      </p:sp>
      <p:sp>
        <p:nvSpPr>
          <p:cNvPr id="13" name="Rectangle 12"/>
          <p:cNvSpPr/>
          <p:nvPr/>
        </p:nvSpPr>
        <p:spPr>
          <a:xfrm>
            <a:off x="5958096" y="4522022"/>
            <a:ext cx="2181015" cy="350553"/>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878161" y="4309714"/>
            <a:ext cx="428122" cy="646331"/>
          </a:xfrm>
          <a:prstGeom prst="rect">
            <a:avLst/>
          </a:prstGeom>
          <a:noFill/>
        </p:spPr>
        <p:txBody>
          <a:bodyPr wrap="none" rtlCol="0">
            <a:spAutoFit/>
          </a:bodyPr>
          <a:lstStyle/>
          <a:p>
            <a:r>
              <a:rPr lang="en-US" sz="3600" b="1" dirty="0" smtClean="0"/>
              <a:t>≈</a:t>
            </a:r>
            <a:endParaRPr lang="en-US" sz="3600" b="1" dirty="0"/>
          </a:p>
        </p:txBody>
      </p:sp>
      <p:sp>
        <p:nvSpPr>
          <p:cNvPr id="14" name="TextBox 13"/>
          <p:cNvSpPr txBox="1"/>
          <p:nvPr/>
        </p:nvSpPr>
        <p:spPr>
          <a:xfrm>
            <a:off x="5231441" y="4473024"/>
            <a:ext cx="325730" cy="400110"/>
          </a:xfrm>
          <a:prstGeom prst="rect">
            <a:avLst/>
          </a:prstGeom>
          <a:noFill/>
        </p:spPr>
        <p:txBody>
          <a:bodyPr wrap="none" rtlCol="0">
            <a:spAutoFit/>
          </a:bodyPr>
          <a:lstStyle/>
          <a:p>
            <a:r>
              <a:rPr lang="en-US" sz="2000" b="1" dirty="0" smtClean="0"/>
              <a:t>x</a:t>
            </a:r>
            <a:endParaRPr lang="en-US" sz="2000" b="1" dirty="0"/>
          </a:p>
        </p:txBody>
      </p:sp>
      <p:sp>
        <p:nvSpPr>
          <p:cNvPr id="16" name="TextBox 15"/>
          <p:cNvSpPr txBox="1"/>
          <p:nvPr/>
        </p:nvSpPr>
        <p:spPr>
          <a:xfrm>
            <a:off x="4476755" y="3240273"/>
            <a:ext cx="656913" cy="307777"/>
          </a:xfrm>
          <a:prstGeom prst="rect">
            <a:avLst/>
          </a:prstGeom>
          <a:noFill/>
        </p:spPr>
        <p:txBody>
          <a:bodyPr wrap="none" rtlCol="0">
            <a:spAutoFit/>
          </a:bodyPr>
          <a:lstStyle/>
          <a:p>
            <a:pPr algn="ctr"/>
            <a:r>
              <a:rPr lang="en-US" sz="1400" dirty="0" smtClean="0"/>
              <a:t>Topics</a:t>
            </a:r>
            <a:endParaRPr lang="en-US" sz="1400" dirty="0"/>
          </a:p>
        </p:txBody>
      </p:sp>
      <p:sp>
        <p:nvSpPr>
          <p:cNvPr id="17" name="TextBox 16"/>
          <p:cNvSpPr txBox="1"/>
          <p:nvPr/>
        </p:nvSpPr>
        <p:spPr>
          <a:xfrm rot="16200000">
            <a:off x="583308" y="4638045"/>
            <a:ext cx="675410" cy="307777"/>
          </a:xfrm>
          <a:prstGeom prst="rect">
            <a:avLst/>
          </a:prstGeom>
          <a:noFill/>
        </p:spPr>
        <p:txBody>
          <a:bodyPr wrap="none" rtlCol="0">
            <a:spAutoFit/>
          </a:bodyPr>
          <a:lstStyle/>
          <a:p>
            <a:pPr algn="ctr"/>
            <a:r>
              <a:rPr lang="en-US" sz="1400" dirty="0" smtClean="0"/>
              <a:t>Essays</a:t>
            </a:r>
            <a:endParaRPr lang="en-US" sz="1400" dirty="0"/>
          </a:p>
        </p:txBody>
      </p:sp>
      <p:sp>
        <p:nvSpPr>
          <p:cNvPr id="18" name="TextBox 17"/>
          <p:cNvSpPr txBox="1"/>
          <p:nvPr/>
        </p:nvSpPr>
        <p:spPr>
          <a:xfrm rot="16200000">
            <a:off x="4078897" y="4638046"/>
            <a:ext cx="675410" cy="307777"/>
          </a:xfrm>
          <a:prstGeom prst="rect">
            <a:avLst/>
          </a:prstGeom>
          <a:noFill/>
        </p:spPr>
        <p:txBody>
          <a:bodyPr wrap="none" rtlCol="0">
            <a:spAutoFit/>
          </a:bodyPr>
          <a:lstStyle/>
          <a:p>
            <a:pPr algn="ctr"/>
            <a:r>
              <a:rPr lang="en-US" sz="1400" dirty="0" smtClean="0"/>
              <a:t>Essays</a:t>
            </a:r>
            <a:endParaRPr lang="en-US" sz="1400" dirty="0"/>
          </a:p>
        </p:txBody>
      </p:sp>
      <p:sp>
        <p:nvSpPr>
          <p:cNvPr id="19" name="TextBox 18"/>
          <p:cNvSpPr txBox="1"/>
          <p:nvPr/>
        </p:nvSpPr>
        <p:spPr>
          <a:xfrm rot="16200000">
            <a:off x="5465175" y="4581602"/>
            <a:ext cx="656913" cy="307777"/>
          </a:xfrm>
          <a:prstGeom prst="rect">
            <a:avLst/>
          </a:prstGeom>
          <a:noFill/>
        </p:spPr>
        <p:txBody>
          <a:bodyPr wrap="none" rtlCol="0">
            <a:spAutoFit/>
          </a:bodyPr>
          <a:lstStyle/>
          <a:p>
            <a:pPr algn="ctr"/>
            <a:r>
              <a:rPr lang="en-US" sz="1400" dirty="0" smtClean="0"/>
              <a:t>Topics</a:t>
            </a:r>
            <a:endParaRPr lang="en-US" sz="1400" dirty="0"/>
          </a:p>
        </p:txBody>
      </p:sp>
      <p:sp>
        <p:nvSpPr>
          <p:cNvPr id="20" name="TextBox 19"/>
          <p:cNvSpPr txBox="1"/>
          <p:nvPr/>
        </p:nvSpPr>
        <p:spPr>
          <a:xfrm>
            <a:off x="6685308" y="4226551"/>
            <a:ext cx="727136" cy="307777"/>
          </a:xfrm>
          <a:prstGeom prst="rect">
            <a:avLst/>
          </a:prstGeom>
          <a:noFill/>
        </p:spPr>
        <p:txBody>
          <a:bodyPr wrap="none" rtlCol="0">
            <a:spAutoFit/>
          </a:bodyPr>
          <a:lstStyle/>
          <a:p>
            <a:pPr algn="ctr"/>
            <a:r>
              <a:rPr lang="en-US" sz="1400" dirty="0" smtClean="0"/>
              <a:t>Words</a:t>
            </a:r>
            <a:endParaRPr lang="en-US" sz="1400" dirty="0"/>
          </a:p>
        </p:txBody>
      </p:sp>
      <p:cxnSp>
        <p:nvCxnSpPr>
          <p:cNvPr id="22" name="Straight Connector 21"/>
          <p:cNvCxnSpPr/>
          <p:nvPr/>
        </p:nvCxnSpPr>
        <p:spPr>
          <a:xfrm>
            <a:off x="1099594" y="3133204"/>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049033" y="6023003"/>
            <a:ext cx="1556436" cy="615553"/>
          </a:xfrm>
          <a:prstGeom prst="rect">
            <a:avLst/>
          </a:prstGeom>
          <a:noFill/>
        </p:spPr>
        <p:txBody>
          <a:bodyPr wrap="none" rtlCol="0">
            <a:spAutoFit/>
          </a:bodyPr>
          <a:lstStyle/>
          <a:p>
            <a:pPr algn="ctr"/>
            <a:r>
              <a:rPr lang="en-US" b="1" dirty="0" smtClean="0">
                <a:solidFill>
                  <a:srgbClr val="0000FF"/>
                </a:solidFill>
              </a:rPr>
              <a:t>New Matrix</a:t>
            </a:r>
          </a:p>
          <a:p>
            <a:pPr algn="ctr"/>
            <a:r>
              <a:rPr lang="en-US" sz="1600" dirty="0" smtClean="0">
                <a:solidFill>
                  <a:srgbClr val="0000FF"/>
                </a:solidFill>
              </a:rPr>
              <a:t>(Topic</a:t>
            </a:r>
            <a:r>
              <a:rPr lang="en-US" sz="1600" dirty="0">
                <a:solidFill>
                  <a:srgbClr val="0000FF"/>
                </a:solidFill>
              </a:rPr>
              <a:t> </a:t>
            </a:r>
            <a:r>
              <a:rPr lang="en-US" sz="1600" dirty="0" smtClean="0">
                <a:solidFill>
                  <a:srgbClr val="0000FF"/>
                </a:solidFill>
              </a:rPr>
              <a:t>vs. Essay)</a:t>
            </a:r>
            <a:endParaRPr lang="en-US" sz="1600" dirty="0">
              <a:solidFill>
                <a:srgbClr val="0000FF"/>
              </a:solidFill>
            </a:endParaRPr>
          </a:p>
        </p:txBody>
      </p:sp>
      <p:sp>
        <p:nvSpPr>
          <p:cNvPr id="21" name="TextBox 20"/>
          <p:cNvSpPr txBox="1"/>
          <p:nvPr/>
        </p:nvSpPr>
        <p:spPr>
          <a:xfrm>
            <a:off x="5972207" y="4915467"/>
            <a:ext cx="2174130" cy="615553"/>
          </a:xfrm>
          <a:prstGeom prst="rect">
            <a:avLst/>
          </a:prstGeom>
          <a:noFill/>
        </p:spPr>
        <p:txBody>
          <a:bodyPr wrap="none" rtlCol="0">
            <a:spAutoFit/>
          </a:bodyPr>
          <a:lstStyle/>
          <a:p>
            <a:pPr algn="ctr"/>
            <a:r>
              <a:rPr lang="en-US" b="1" dirty="0" smtClean="0">
                <a:solidFill>
                  <a:srgbClr val="000000"/>
                </a:solidFill>
              </a:rPr>
              <a:t>Semantic Reference</a:t>
            </a:r>
          </a:p>
          <a:p>
            <a:pPr algn="ctr"/>
            <a:r>
              <a:rPr lang="en-US" sz="1600" dirty="0" smtClean="0">
                <a:solidFill>
                  <a:srgbClr val="000000"/>
                </a:solidFill>
              </a:rPr>
              <a:t>(Word vs. Topic)</a:t>
            </a:r>
            <a:endParaRPr lang="en-US" sz="1600" dirty="0">
              <a:solidFill>
                <a:srgbClr val="000000"/>
              </a:solidFill>
            </a:endParaRPr>
          </a:p>
        </p:txBody>
      </p:sp>
      <p:sp>
        <p:nvSpPr>
          <p:cNvPr id="23" name="TextBox 22"/>
          <p:cNvSpPr txBox="1"/>
          <p:nvPr/>
        </p:nvSpPr>
        <p:spPr>
          <a:xfrm>
            <a:off x="1621926" y="6023003"/>
            <a:ext cx="1561144" cy="615553"/>
          </a:xfrm>
          <a:prstGeom prst="rect">
            <a:avLst/>
          </a:prstGeom>
          <a:noFill/>
        </p:spPr>
        <p:txBody>
          <a:bodyPr wrap="none" rtlCol="0">
            <a:spAutoFit/>
          </a:bodyPr>
          <a:lstStyle/>
          <a:p>
            <a:pPr algn="ctr"/>
            <a:r>
              <a:rPr lang="en-US" b="1" dirty="0" smtClean="0"/>
              <a:t>Old Matrix</a:t>
            </a:r>
          </a:p>
          <a:p>
            <a:pPr algn="ctr"/>
            <a:r>
              <a:rPr lang="en-US" sz="1600" dirty="0" smtClean="0"/>
              <a:t>(Word vs. Essay)</a:t>
            </a:r>
            <a:endParaRPr lang="en-US" sz="1600" dirty="0"/>
          </a:p>
        </p:txBody>
      </p:sp>
      <p:sp>
        <p:nvSpPr>
          <p:cNvPr id="24" name="TextBox 23"/>
          <p:cNvSpPr txBox="1"/>
          <p:nvPr/>
        </p:nvSpPr>
        <p:spPr>
          <a:xfrm>
            <a:off x="3573065" y="2751667"/>
            <a:ext cx="1941457" cy="338554"/>
          </a:xfrm>
          <a:prstGeom prst="rect">
            <a:avLst/>
          </a:prstGeom>
          <a:noFill/>
        </p:spPr>
        <p:txBody>
          <a:bodyPr wrap="none" rtlCol="0">
            <a:spAutoFit/>
          </a:bodyPr>
          <a:lstStyle/>
          <a:p>
            <a:pPr algn="ctr"/>
            <a:r>
              <a:rPr lang="en-US" sz="1600" dirty="0" smtClean="0"/>
              <a:t>Visualization of NMF</a:t>
            </a:r>
            <a:endParaRPr lang="en-US" sz="1600" dirty="0"/>
          </a:p>
        </p:txBody>
      </p:sp>
    </p:spTree>
    <p:extLst>
      <p:ext uri="{BB962C8B-B14F-4D97-AF65-F5344CB8AC3E}">
        <p14:creationId xmlns:p14="http://schemas.microsoft.com/office/powerpoint/2010/main" val="138571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 name="Table 26"/>
          <p:cNvGraphicFramePr>
            <a:graphicFrameLocks noGrp="1"/>
          </p:cNvGraphicFramePr>
          <p:nvPr>
            <p:extLst>
              <p:ext uri="{D42A27DB-BD31-4B8C-83A1-F6EECF244321}">
                <p14:modId xmlns:p14="http://schemas.microsoft.com/office/powerpoint/2010/main" val="445760644"/>
              </p:ext>
            </p:extLst>
          </p:nvPr>
        </p:nvGraphicFramePr>
        <p:xfrm>
          <a:off x="738901" y="1771765"/>
          <a:ext cx="5956926" cy="741680"/>
        </p:xfrm>
        <a:graphic>
          <a:graphicData uri="http://schemas.openxmlformats.org/drawingml/2006/table">
            <a:tbl>
              <a:tblPr>
                <a:tableStyleId>{5C22544A-7EE6-4342-B048-85BDC9FD1C3A}</a:tableStyleId>
              </a:tblPr>
              <a:tblGrid>
                <a:gridCol w="832410"/>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baseline="0" dirty="0" err="1" smtClean="0">
                          <a:solidFill>
                            <a:srgbClr val="000000"/>
                          </a:solidFill>
                        </a:rPr>
                        <a:t>Vectorize</a:t>
                      </a:r>
                      <a:r>
                        <a:rPr lang="en-US" sz="1400" b="1" baseline="0" dirty="0" smtClean="0">
                          <a:solidFill>
                            <a:srgbClr val="000000"/>
                          </a:solidFill>
                        </a:rPr>
                        <a:t> Text</a:t>
                      </a:r>
                      <a:endParaRPr lang="en-US" sz="1400" b="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chemeClr val="tx1"/>
                          </a:solidFill>
                        </a:rPr>
                        <a:t>Topic Modeling</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chemeClr val="bg1">
                              <a:lumMod val="65000"/>
                            </a:schemeClr>
                          </a:solidFill>
                        </a:rPr>
                        <a:t>Analyze</a:t>
                      </a:r>
                      <a:endParaRPr lang="en-US" sz="1400"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TF-IDF</a:t>
                      </a:r>
                      <a:endParaRPr lang="en-US" sz="1400" b="1" i="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chemeClr val="tx1"/>
                          </a:solidFill>
                        </a:rPr>
                        <a:t>NMF (Fit)</a:t>
                      </a:r>
                      <a:endParaRPr lang="en-US" sz="1400"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chemeClr val="bg1">
                              <a:lumMod val="65000"/>
                            </a:schemeClr>
                          </a:solidFill>
                        </a:rPr>
                        <a:t>NMF (Transform)</a:t>
                      </a:r>
                      <a:endParaRPr lang="en-US" sz="1400" i="1"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 name="Isosceles Triangle 3"/>
          <p:cNvSpPr/>
          <p:nvPr/>
        </p:nvSpPr>
        <p:spPr>
          <a:xfrm rot="5400000">
            <a:off x="3254242"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923023"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29873" y="3640668"/>
            <a:ext cx="6138334" cy="203199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565280" y="4439214"/>
            <a:ext cx="748378" cy="338554"/>
          </a:xfrm>
          <a:prstGeom prst="rect">
            <a:avLst/>
          </a:prstGeom>
          <a:noFill/>
        </p:spPr>
        <p:txBody>
          <a:bodyPr wrap="none" rtlCol="0">
            <a:spAutoFit/>
          </a:bodyPr>
          <a:lstStyle/>
          <a:p>
            <a:pPr algn="ctr"/>
            <a:r>
              <a:rPr lang="en-US" sz="1600" i="1" dirty="0" smtClean="0"/>
              <a:t>Topics</a:t>
            </a:r>
            <a:endParaRPr lang="en-US" sz="1600" i="1" dirty="0"/>
          </a:p>
        </p:txBody>
      </p:sp>
      <p:sp>
        <p:nvSpPr>
          <p:cNvPr id="20" name="TextBox 19"/>
          <p:cNvSpPr txBox="1"/>
          <p:nvPr/>
        </p:nvSpPr>
        <p:spPr>
          <a:xfrm>
            <a:off x="3918740" y="3259781"/>
            <a:ext cx="760601" cy="338554"/>
          </a:xfrm>
          <a:prstGeom prst="rect">
            <a:avLst/>
          </a:prstGeom>
          <a:noFill/>
        </p:spPr>
        <p:txBody>
          <a:bodyPr wrap="none" rtlCol="0">
            <a:spAutoFit/>
          </a:bodyPr>
          <a:lstStyle/>
          <a:p>
            <a:pPr algn="ctr"/>
            <a:r>
              <a:rPr lang="en-US" sz="1600" i="1" dirty="0" smtClean="0"/>
              <a:t>Words</a:t>
            </a:r>
            <a:endParaRPr lang="en-US" sz="1600" i="1" dirty="0"/>
          </a:p>
        </p:txBody>
      </p:sp>
      <p:sp>
        <p:nvSpPr>
          <p:cNvPr id="15" name="TextBox 14"/>
          <p:cNvSpPr txBox="1"/>
          <p:nvPr/>
        </p:nvSpPr>
        <p:spPr>
          <a:xfrm>
            <a:off x="2976481" y="2751667"/>
            <a:ext cx="3134592" cy="338554"/>
          </a:xfrm>
          <a:prstGeom prst="rect">
            <a:avLst/>
          </a:prstGeom>
          <a:noFill/>
        </p:spPr>
        <p:txBody>
          <a:bodyPr wrap="none" rtlCol="0">
            <a:spAutoFit/>
          </a:bodyPr>
          <a:lstStyle/>
          <a:p>
            <a:pPr algn="ctr"/>
            <a:r>
              <a:rPr lang="en-US" sz="1600" dirty="0" smtClean="0"/>
              <a:t>Non-Negative Matrix Factorization</a:t>
            </a:r>
            <a:endParaRPr lang="en-US" sz="1600" dirty="0"/>
          </a:p>
        </p:txBody>
      </p:sp>
      <p:cxnSp>
        <p:nvCxnSpPr>
          <p:cNvPr id="22" name="Straight Connector 21"/>
          <p:cNvCxnSpPr/>
          <p:nvPr/>
        </p:nvCxnSpPr>
        <p:spPr>
          <a:xfrm>
            <a:off x="1099594" y="3133204"/>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230197" y="5672667"/>
            <a:ext cx="2174130" cy="615553"/>
          </a:xfrm>
          <a:prstGeom prst="rect">
            <a:avLst/>
          </a:prstGeom>
          <a:noFill/>
        </p:spPr>
        <p:txBody>
          <a:bodyPr wrap="none" rtlCol="0">
            <a:spAutoFit/>
          </a:bodyPr>
          <a:lstStyle/>
          <a:p>
            <a:pPr algn="ctr"/>
            <a:r>
              <a:rPr lang="en-US" b="1" dirty="0" smtClean="0">
                <a:solidFill>
                  <a:srgbClr val="000000"/>
                </a:solidFill>
              </a:rPr>
              <a:t>Semantic Reference</a:t>
            </a:r>
          </a:p>
          <a:p>
            <a:pPr algn="ctr"/>
            <a:r>
              <a:rPr lang="en-US" sz="1600" dirty="0" smtClean="0">
                <a:solidFill>
                  <a:srgbClr val="000000"/>
                </a:solidFill>
              </a:rPr>
              <a:t>(Word vs. Topic)</a:t>
            </a:r>
            <a:endParaRPr lang="en-US" sz="1600"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72696029"/>
              </p:ext>
            </p:extLst>
          </p:nvPr>
        </p:nvGraphicFramePr>
        <p:xfrm>
          <a:off x="1251039" y="3640668"/>
          <a:ext cx="6117168" cy="1920240"/>
        </p:xfrm>
        <a:graphic>
          <a:graphicData uri="http://schemas.openxmlformats.org/drawingml/2006/table">
            <a:tbl>
              <a:tblPr firstRow="1" bandRow="1">
                <a:tableStyleId>{5C22544A-7EE6-4342-B048-85BDC9FD1C3A}</a:tableStyleId>
              </a:tblPr>
              <a:tblGrid>
                <a:gridCol w="1019528"/>
                <a:gridCol w="1019528"/>
                <a:gridCol w="1019528"/>
                <a:gridCol w="1019528"/>
                <a:gridCol w="1019528"/>
                <a:gridCol w="1019528"/>
              </a:tblGrid>
              <a:tr h="251984">
                <a:tc>
                  <a:txBody>
                    <a:bodyPr/>
                    <a:lstStyle/>
                    <a:p>
                      <a:pPr algn="ctr"/>
                      <a:r>
                        <a:rPr lang="en-US" sz="1200" b="0" dirty="0" smtClean="0">
                          <a:solidFill>
                            <a:srgbClr val="000000"/>
                          </a:solidFill>
                        </a:rPr>
                        <a:t>mother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father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family</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parent</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sister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music</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play</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piano</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perform</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theater</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culture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world</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language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travel</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err="1" smtClean="0">
                          <a:solidFill>
                            <a:srgbClr val="000000"/>
                          </a:solidFill>
                        </a:rPr>
                        <a:t>american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team</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game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coach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player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season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feel</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think</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friend</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love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moment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research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science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computer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technology</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math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work</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education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career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success</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community</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818058358"/>
              </p:ext>
            </p:extLst>
          </p:nvPr>
        </p:nvGraphicFramePr>
        <p:xfrm>
          <a:off x="7355238" y="3682997"/>
          <a:ext cx="1303340" cy="1920247"/>
        </p:xfrm>
        <a:graphic>
          <a:graphicData uri="http://schemas.openxmlformats.org/drawingml/2006/table">
            <a:tbl>
              <a:tblPr firstRow="1" bandRow="1">
                <a:tableStyleId>{5C22544A-7EE6-4342-B048-85BDC9FD1C3A}</a:tableStyleId>
              </a:tblPr>
              <a:tblGrid>
                <a:gridCol w="1303340"/>
              </a:tblGrid>
              <a:tr h="274321">
                <a:tc>
                  <a:txBody>
                    <a:bodyPr/>
                    <a:lstStyle/>
                    <a:p>
                      <a:pPr algn="l"/>
                      <a:r>
                        <a:rPr lang="en-US" sz="1200" b="1" dirty="0" smtClean="0">
                          <a:solidFill>
                            <a:srgbClr val="0000FF"/>
                          </a:solidFill>
                        </a:rPr>
                        <a:t>Family</a:t>
                      </a:r>
                      <a:endParaRPr lang="en-US" sz="1200" b="1" dirty="0">
                        <a:solidFill>
                          <a:srgbClr val="0000FF"/>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Music/Arts</a:t>
                      </a:r>
                      <a:endParaRPr lang="en-US" sz="1200" b="1" dirty="0">
                        <a:solidFill>
                          <a:srgbClr val="0000FF"/>
                        </a:solidFill>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Culture</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Sports</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Personal/Story</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Science</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Career</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6" name="Title 1"/>
          <p:cNvSpPr>
            <a:spLocks noGrp="1"/>
          </p:cNvSpPr>
          <p:nvPr>
            <p:ph type="title"/>
          </p:nvPr>
        </p:nvSpPr>
        <p:spPr>
          <a:xfrm>
            <a:off x="457200" y="274638"/>
            <a:ext cx="8229600" cy="1143000"/>
          </a:xfrm>
        </p:spPr>
        <p:txBody>
          <a:bodyPr>
            <a:noAutofit/>
          </a:bodyPr>
          <a:lstStyle/>
          <a:p>
            <a:r>
              <a:rPr lang="en-US" sz="2800" dirty="0" smtClean="0"/>
              <a:t>Appendix 4: NMF Semantic Reference Table</a:t>
            </a:r>
            <a:endParaRPr lang="en-US" sz="2800" dirty="0"/>
          </a:p>
        </p:txBody>
      </p:sp>
    </p:spTree>
    <p:extLst>
      <p:ext uri="{BB962C8B-B14F-4D97-AF65-F5344CB8AC3E}">
        <p14:creationId xmlns:p14="http://schemas.microsoft.com/office/powerpoint/2010/main" val="181206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a:xfrm>
            <a:off x="1428570" y="1764840"/>
            <a:ext cx="6640816" cy="2892302"/>
          </a:xfrm>
        </p:spPr>
        <p:txBody>
          <a:bodyPr>
            <a:normAutofit/>
          </a:bodyPr>
          <a:lstStyle/>
          <a:p>
            <a:pPr marL="0" indent="0">
              <a:buNone/>
            </a:pPr>
            <a:r>
              <a:rPr lang="en-US" b="1" dirty="0" smtClean="0"/>
              <a:t>Part I: The Model</a:t>
            </a:r>
          </a:p>
          <a:p>
            <a:pPr marL="517525" lvl="1"/>
            <a:r>
              <a:rPr lang="en-US" sz="2000" dirty="0" smtClean="0"/>
              <a:t>Can we build a model that predicts a student’s chances* of being admitted into college?</a:t>
            </a:r>
          </a:p>
          <a:p>
            <a:pPr marL="0" lvl="1" indent="0">
              <a:spcBef>
                <a:spcPts val="2568"/>
              </a:spcBef>
              <a:buNone/>
            </a:pPr>
            <a:r>
              <a:rPr lang="en-US" sz="2800" b="1" dirty="0" smtClean="0"/>
              <a:t>Part II: The Essay</a:t>
            </a:r>
          </a:p>
          <a:p>
            <a:pPr marL="517525" lvl="1"/>
            <a:r>
              <a:rPr lang="en-US" sz="2000" dirty="0" smtClean="0"/>
              <a:t>What insights can we glean from the Common App essay?</a:t>
            </a:r>
            <a:endParaRPr lang="en-US" sz="2000" dirty="0"/>
          </a:p>
        </p:txBody>
      </p:sp>
      <p:sp>
        <p:nvSpPr>
          <p:cNvPr id="4" name="TextBox 3"/>
          <p:cNvSpPr txBox="1"/>
          <p:nvPr/>
        </p:nvSpPr>
        <p:spPr>
          <a:xfrm>
            <a:off x="666011" y="5766417"/>
            <a:ext cx="7796874" cy="692497"/>
          </a:xfrm>
          <a:prstGeom prst="rect">
            <a:avLst/>
          </a:prstGeom>
          <a:noFill/>
        </p:spPr>
        <p:txBody>
          <a:bodyPr wrap="square" rtlCol="0">
            <a:spAutoFit/>
          </a:bodyPr>
          <a:lstStyle/>
          <a:p>
            <a:pPr algn="just"/>
            <a:r>
              <a:rPr lang="en-US" sz="1300" dirty="0" smtClean="0"/>
              <a:t>*There are some resources that ‘calculate’ your chances based on your GPA, SAT, and demographics, but none (at least publicly available) that take into account detailed factors such as specific </a:t>
            </a:r>
            <a:r>
              <a:rPr lang="en-US" sz="1300" dirty="0" err="1" smtClean="0"/>
              <a:t>extracurriculars</a:t>
            </a:r>
            <a:r>
              <a:rPr lang="en-US" sz="1300" dirty="0" smtClean="0"/>
              <a:t>, academic trajectory, the Common App essay etc.</a:t>
            </a:r>
            <a:endParaRPr lang="en-US" sz="1300" dirty="0"/>
          </a:p>
        </p:txBody>
      </p:sp>
      <p:cxnSp>
        <p:nvCxnSpPr>
          <p:cNvPr id="6" name="Straight Connector 5"/>
          <p:cNvCxnSpPr/>
          <p:nvPr/>
        </p:nvCxnSpPr>
        <p:spPr>
          <a:xfrm>
            <a:off x="724625" y="5738195"/>
            <a:ext cx="7796874" cy="0"/>
          </a:xfrm>
          <a:prstGeom prst="line">
            <a:avLst/>
          </a:prstGeom>
          <a:ln w="317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a:srcRect l="32098" t="29631" r="32099" b="29423"/>
          <a:stretch/>
        </p:blipFill>
        <p:spPr>
          <a:xfrm>
            <a:off x="815129" y="1848556"/>
            <a:ext cx="521843" cy="596818"/>
          </a:xfrm>
          <a:prstGeom prst="rect">
            <a:avLst/>
          </a:prstGeom>
        </p:spPr>
      </p:pic>
      <p:pic>
        <p:nvPicPr>
          <p:cNvPr id="10" name="Picture 9"/>
          <p:cNvPicPr>
            <a:picLocks noChangeAspect="1"/>
          </p:cNvPicPr>
          <p:nvPr/>
        </p:nvPicPr>
        <p:blipFill>
          <a:blip r:embed="rId4"/>
          <a:stretch>
            <a:fillRect/>
          </a:stretch>
        </p:blipFill>
        <p:spPr>
          <a:xfrm>
            <a:off x="857461" y="3301998"/>
            <a:ext cx="492988" cy="492988"/>
          </a:xfrm>
          <a:prstGeom prst="rect">
            <a:avLst/>
          </a:prstGeom>
        </p:spPr>
      </p:pic>
    </p:spTree>
    <p:extLst>
      <p:ext uri="{BB962C8B-B14F-4D97-AF65-F5344CB8AC3E}">
        <p14:creationId xmlns:p14="http://schemas.microsoft.com/office/powerpoint/2010/main" val="22104625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0334" y="2825743"/>
            <a:ext cx="4296833" cy="996950"/>
          </a:xfrm>
        </p:spPr>
        <p:txBody>
          <a:bodyPr/>
          <a:lstStyle/>
          <a:p>
            <a:pPr algn="l"/>
            <a:r>
              <a:rPr lang="en-US" dirty="0" smtClean="0"/>
              <a:t>Part 1: The Model</a:t>
            </a:r>
            <a:endParaRPr lang="en-US" dirty="0"/>
          </a:p>
        </p:txBody>
      </p:sp>
      <p:sp>
        <p:nvSpPr>
          <p:cNvPr id="5" name="Subtitle 4"/>
          <p:cNvSpPr>
            <a:spLocks noGrp="1"/>
          </p:cNvSpPr>
          <p:nvPr>
            <p:ph type="subTitle" idx="1"/>
          </p:nvPr>
        </p:nvSpPr>
        <p:spPr>
          <a:xfrm>
            <a:off x="550335" y="3738033"/>
            <a:ext cx="4558973" cy="1109133"/>
          </a:xfrm>
        </p:spPr>
        <p:txBody>
          <a:bodyPr>
            <a:normAutofit/>
          </a:bodyPr>
          <a:lstStyle/>
          <a:p>
            <a:pPr marL="0" lvl="1" algn="l"/>
            <a:r>
              <a:rPr lang="en-US" sz="1800" i="1" dirty="0" smtClean="0"/>
              <a:t>Can </a:t>
            </a:r>
            <a:r>
              <a:rPr lang="en-US" sz="1800" i="1" dirty="0"/>
              <a:t>we build a model that predicts a student’s </a:t>
            </a:r>
            <a:r>
              <a:rPr lang="en-US" sz="1800" i="1" dirty="0" smtClean="0"/>
              <a:t>chances </a:t>
            </a:r>
            <a:r>
              <a:rPr lang="en-US" sz="1800" i="1" dirty="0"/>
              <a:t>of being admitted into college?</a:t>
            </a:r>
          </a:p>
          <a:p>
            <a:pPr marL="0" lvl="1" algn="l"/>
            <a:endParaRPr lang="en-US" sz="1800" i="1" dirty="0"/>
          </a:p>
        </p:txBody>
      </p:sp>
    </p:spTree>
    <p:extLst>
      <p:ext uri="{BB962C8B-B14F-4D97-AF65-F5344CB8AC3E}">
        <p14:creationId xmlns:p14="http://schemas.microsoft.com/office/powerpoint/2010/main" val="1287761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Model</a:t>
            </a:r>
            <a:endParaRPr lang="en-US" dirty="0"/>
          </a:p>
        </p:txBody>
      </p:sp>
      <p:pic>
        <p:nvPicPr>
          <p:cNvPr id="3" name="Picture 2"/>
          <p:cNvPicPr>
            <a:picLocks/>
          </p:cNvPicPr>
          <p:nvPr/>
        </p:nvPicPr>
        <p:blipFill>
          <a:blip r:embed="rId3"/>
          <a:stretch>
            <a:fillRect/>
          </a:stretch>
        </p:blipFill>
        <p:spPr>
          <a:xfrm>
            <a:off x="922867" y="2024416"/>
            <a:ext cx="4890911" cy="3959352"/>
          </a:xfrm>
          <a:prstGeom prst="rect">
            <a:avLst/>
          </a:prstGeom>
        </p:spPr>
      </p:pic>
      <p:sp>
        <p:nvSpPr>
          <p:cNvPr id="6" name="TextBox 5"/>
          <p:cNvSpPr txBox="1"/>
          <p:nvPr/>
        </p:nvSpPr>
        <p:spPr>
          <a:xfrm>
            <a:off x="6657188" y="2024416"/>
            <a:ext cx="1075585" cy="400110"/>
          </a:xfrm>
          <a:prstGeom prst="rect">
            <a:avLst/>
          </a:prstGeom>
          <a:noFill/>
        </p:spPr>
        <p:txBody>
          <a:bodyPr wrap="none" rtlCol="0">
            <a:spAutoFit/>
          </a:bodyPr>
          <a:lstStyle/>
          <a:p>
            <a:r>
              <a:rPr lang="en-US" sz="2000" b="1" u="sng" dirty="0" smtClean="0"/>
              <a:t>Test Set</a:t>
            </a:r>
            <a:endParaRPr lang="en-US" sz="2000" b="1" u="sng" dirty="0"/>
          </a:p>
        </p:txBody>
      </p:sp>
      <p:graphicFrame>
        <p:nvGraphicFramePr>
          <p:cNvPr id="9" name="Table 8"/>
          <p:cNvGraphicFramePr>
            <a:graphicFrameLocks noGrp="1"/>
          </p:cNvGraphicFramePr>
          <p:nvPr>
            <p:extLst>
              <p:ext uri="{D42A27DB-BD31-4B8C-83A1-F6EECF244321}">
                <p14:modId xmlns:p14="http://schemas.microsoft.com/office/powerpoint/2010/main" val="3087649055"/>
              </p:ext>
            </p:extLst>
          </p:nvPr>
        </p:nvGraphicFramePr>
        <p:xfrm>
          <a:off x="5997788" y="4352912"/>
          <a:ext cx="2454770" cy="1567302"/>
        </p:xfrm>
        <a:graphic>
          <a:graphicData uri="http://schemas.openxmlformats.org/drawingml/2006/table">
            <a:tbl>
              <a:tblPr>
                <a:tableStyleId>{9DCAF9ED-07DC-4A11-8D7F-57B35C25682E}</a:tableStyleId>
              </a:tblPr>
              <a:tblGrid>
                <a:gridCol w="869981"/>
                <a:gridCol w="528263"/>
                <a:gridCol w="528263"/>
                <a:gridCol w="528263"/>
              </a:tblGrid>
              <a:tr h="522434">
                <a:tc>
                  <a:txBody>
                    <a:bodyPr/>
                    <a:lstStyle/>
                    <a:p>
                      <a:pPr algn="l"/>
                      <a:r>
                        <a:rPr lang="en-US" sz="1300" dirty="0" smtClean="0"/>
                        <a:t>Accuracy</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rgbClr val="4BACC6"/>
                          </a:solidFill>
                        </a:rPr>
                        <a:t>88.1</a:t>
                      </a:r>
                      <a:endParaRPr lang="en-US" sz="1200" b="1" dirty="0">
                        <a:solidFill>
                          <a:srgbClr val="4BACC6"/>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87.8</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88.0</a:t>
                      </a:r>
                      <a:endParaRPr lang="en-US" sz="1200" dirty="0">
                        <a:solidFill>
                          <a:schemeClr val="bg1">
                            <a:lumMod val="50000"/>
                          </a:schemeClr>
                        </a:solidFill>
                      </a:endParaRPr>
                    </a:p>
                  </a:txBody>
                  <a:tcPr anchor="ctr"/>
                </a:tc>
              </a:tr>
              <a:tr h="522434">
                <a:tc>
                  <a:txBody>
                    <a:bodyPr/>
                    <a:lstStyle/>
                    <a:p>
                      <a:pPr algn="l"/>
                      <a:r>
                        <a:rPr lang="en-US" sz="1300" dirty="0" smtClean="0"/>
                        <a:t>Precision</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rgbClr val="4BACC6"/>
                          </a:solidFill>
                        </a:rPr>
                        <a:t>62.8</a:t>
                      </a:r>
                      <a:endParaRPr lang="en-US" sz="1200" b="1" dirty="0">
                        <a:solidFill>
                          <a:srgbClr val="4BACC6"/>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61.9</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57.7</a:t>
                      </a:r>
                      <a:endParaRPr lang="en-US" sz="1200" dirty="0">
                        <a:solidFill>
                          <a:schemeClr val="bg1">
                            <a:lumMod val="50000"/>
                          </a:schemeClr>
                        </a:solidFill>
                      </a:endParaRPr>
                    </a:p>
                  </a:txBody>
                  <a:tcPr anchor="ctr"/>
                </a:tc>
              </a:tr>
              <a:tr h="522434">
                <a:tc>
                  <a:txBody>
                    <a:bodyPr/>
                    <a:lstStyle/>
                    <a:p>
                      <a:pPr algn="l"/>
                      <a:r>
                        <a:rPr lang="en-US" sz="1300" dirty="0" smtClean="0"/>
                        <a:t>Recall</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dirty="0" smtClean="0">
                          <a:solidFill>
                            <a:schemeClr val="bg1">
                              <a:lumMod val="50000"/>
                            </a:schemeClr>
                          </a:solidFill>
                        </a:rPr>
                        <a:t>25.4</a:t>
                      </a:r>
                      <a:endParaRPr lang="en-US" sz="120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21.6</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37.1</a:t>
                      </a:r>
                      <a:endParaRPr lang="en-US" sz="1200" b="1" dirty="0">
                        <a:solidFill>
                          <a:srgbClr val="008000"/>
                        </a:solidFill>
                      </a:endParaRPr>
                    </a:p>
                  </a:txBody>
                  <a:tcPr anchor="ctr"/>
                </a:tc>
              </a:tr>
            </a:tbl>
          </a:graphicData>
        </a:graphic>
      </p:graphicFrame>
      <p:sp>
        <p:nvSpPr>
          <p:cNvPr id="4" name="TextBox 3"/>
          <p:cNvSpPr txBox="1"/>
          <p:nvPr/>
        </p:nvSpPr>
        <p:spPr>
          <a:xfrm rot="18900000">
            <a:off x="6711380" y="3721736"/>
            <a:ext cx="1275484" cy="276999"/>
          </a:xfrm>
          <a:prstGeom prst="rect">
            <a:avLst/>
          </a:prstGeom>
          <a:noFill/>
        </p:spPr>
        <p:txBody>
          <a:bodyPr wrap="none" rtlCol="0">
            <a:spAutoFit/>
          </a:bodyPr>
          <a:lstStyle/>
          <a:p>
            <a:r>
              <a:rPr lang="en-US" sz="1200" b="1" dirty="0" smtClean="0">
                <a:solidFill>
                  <a:srgbClr val="4BACC6"/>
                </a:solidFill>
              </a:rPr>
              <a:t>Grand Ensembl</a:t>
            </a:r>
            <a:r>
              <a:rPr lang="en-US" sz="1200" b="1" dirty="0">
                <a:solidFill>
                  <a:srgbClr val="4BACC6"/>
                </a:solidFill>
              </a:rPr>
              <a:t>e</a:t>
            </a:r>
          </a:p>
        </p:txBody>
      </p:sp>
      <p:sp>
        <p:nvSpPr>
          <p:cNvPr id="8" name="TextBox 7"/>
          <p:cNvSpPr txBox="1"/>
          <p:nvPr/>
        </p:nvSpPr>
        <p:spPr>
          <a:xfrm rot="18900000">
            <a:off x="7401351" y="3829024"/>
            <a:ext cx="838691" cy="276999"/>
          </a:xfrm>
          <a:prstGeom prst="rect">
            <a:avLst/>
          </a:prstGeom>
          <a:noFill/>
        </p:spPr>
        <p:txBody>
          <a:bodyPr wrap="none" rtlCol="0">
            <a:spAutoFit/>
          </a:bodyPr>
          <a:lstStyle/>
          <a:p>
            <a:r>
              <a:rPr lang="en-US" sz="1200" b="1" dirty="0" smtClean="0">
                <a:solidFill>
                  <a:schemeClr val="accent2"/>
                </a:solidFill>
              </a:rPr>
              <a:t>Ensemble</a:t>
            </a:r>
            <a:endParaRPr lang="en-US" sz="1200" b="1" dirty="0">
              <a:solidFill>
                <a:schemeClr val="accent2"/>
              </a:solidFill>
            </a:endParaRPr>
          </a:p>
        </p:txBody>
      </p:sp>
      <p:sp>
        <p:nvSpPr>
          <p:cNvPr id="13" name="TextBox 12"/>
          <p:cNvSpPr txBox="1"/>
          <p:nvPr/>
        </p:nvSpPr>
        <p:spPr>
          <a:xfrm rot="18900000">
            <a:off x="7801363" y="3706606"/>
            <a:ext cx="1210588" cy="276999"/>
          </a:xfrm>
          <a:prstGeom prst="rect">
            <a:avLst/>
          </a:prstGeom>
          <a:noFill/>
        </p:spPr>
        <p:txBody>
          <a:bodyPr wrap="none" rtlCol="0">
            <a:spAutoFit/>
          </a:bodyPr>
          <a:lstStyle/>
          <a:p>
            <a:r>
              <a:rPr lang="en-US" sz="1200" b="1" dirty="0" smtClean="0">
                <a:solidFill>
                  <a:srgbClr val="008000"/>
                </a:solidFill>
              </a:rPr>
              <a:t>Random Forest</a:t>
            </a:r>
            <a:endParaRPr lang="en-US" sz="1200" b="1" dirty="0">
              <a:solidFill>
                <a:srgbClr val="008000"/>
              </a:solidFill>
            </a:endParaRPr>
          </a:p>
        </p:txBody>
      </p:sp>
      <p:sp>
        <p:nvSpPr>
          <p:cNvPr id="7" name="TextBox 6"/>
          <p:cNvSpPr txBox="1"/>
          <p:nvPr/>
        </p:nvSpPr>
        <p:spPr>
          <a:xfrm>
            <a:off x="5997788" y="2495224"/>
            <a:ext cx="2244806" cy="338554"/>
          </a:xfrm>
          <a:prstGeom prst="rect">
            <a:avLst/>
          </a:prstGeom>
          <a:noFill/>
        </p:spPr>
        <p:txBody>
          <a:bodyPr wrap="none" rtlCol="0">
            <a:spAutoFit/>
          </a:bodyPr>
          <a:lstStyle/>
          <a:p>
            <a:r>
              <a:rPr lang="en-US" sz="1600" dirty="0" smtClean="0"/>
              <a:t>Target Metric:</a:t>
            </a:r>
            <a:r>
              <a:rPr lang="en-US" sz="1600" i="1" dirty="0" smtClean="0"/>
              <a:t> </a:t>
            </a:r>
            <a:r>
              <a:rPr lang="en-US" sz="1600" b="1" i="1" dirty="0" smtClean="0"/>
              <a:t>Precision</a:t>
            </a:r>
            <a:endParaRPr lang="en-US" sz="1600" b="1" i="1" dirty="0"/>
          </a:p>
        </p:txBody>
      </p:sp>
      <p:pic>
        <p:nvPicPr>
          <p:cNvPr id="10" name="Picture 9"/>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6725570" y="4855309"/>
            <a:ext cx="769053" cy="533141"/>
          </a:xfrm>
          <a:prstGeom prst="rect">
            <a:avLst/>
          </a:prstGeom>
        </p:spPr>
      </p:pic>
      <p:sp>
        <p:nvSpPr>
          <p:cNvPr id="5" name="TextBox 4"/>
          <p:cNvSpPr txBox="1"/>
          <p:nvPr/>
        </p:nvSpPr>
        <p:spPr>
          <a:xfrm>
            <a:off x="2579710" y="5967779"/>
            <a:ext cx="1569660" cy="307777"/>
          </a:xfrm>
          <a:prstGeom prst="rect">
            <a:avLst/>
          </a:prstGeom>
          <a:noFill/>
        </p:spPr>
        <p:txBody>
          <a:bodyPr wrap="none" rtlCol="0">
            <a:spAutoFit/>
          </a:bodyPr>
          <a:lstStyle/>
          <a:p>
            <a:pPr algn="ctr"/>
            <a:r>
              <a:rPr lang="en-US" sz="1400" dirty="0" smtClean="0">
                <a:solidFill>
                  <a:schemeClr val="tx1">
                    <a:lumMod val="50000"/>
                    <a:lumOff val="50000"/>
                  </a:schemeClr>
                </a:solidFill>
              </a:rPr>
              <a:t>False Positive Rate</a:t>
            </a:r>
            <a:endParaRPr lang="en-US" sz="1400" dirty="0">
              <a:solidFill>
                <a:schemeClr val="tx1">
                  <a:lumMod val="50000"/>
                  <a:lumOff val="50000"/>
                </a:schemeClr>
              </a:solidFill>
            </a:endParaRPr>
          </a:p>
        </p:txBody>
      </p:sp>
      <p:sp>
        <p:nvSpPr>
          <p:cNvPr id="12" name="TextBox 11"/>
          <p:cNvSpPr txBox="1"/>
          <p:nvPr/>
        </p:nvSpPr>
        <p:spPr>
          <a:xfrm rot="16200000">
            <a:off x="-10272" y="3882008"/>
            <a:ext cx="1505540" cy="307777"/>
          </a:xfrm>
          <a:prstGeom prst="rect">
            <a:avLst/>
          </a:prstGeom>
          <a:noFill/>
        </p:spPr>
        <p:txBody>
          <a:bodyPr wrap="none" rtlCol="0">
            <a:spAutoFit/>
          </a:bodyPr>
          <a:lstStyle/>
          <a:p>
            <a:pPr algn="ctr"/>
            <a:r>
              <a:rPr lang="en-US" sz="1400" dirty="0" smtClean="0">
                <a:solidFill>
                  <a:schemeClr val="tx1">
                    <a:lumMod val="50000"/>
                    <a:lumOff val="50000"/>
                  </a:schemeClr>
                </a:solidFill>
              </a:rPr>
              <a:t>True Positive Rate</a:t>
            </a:r>
            <a:endParaRPr lang="en-US" sz="1400" dirty="0">
              <a:solidFill>
                <a:schemeClr val="tx1">
                  <a:lumMod val="50000"/>
                  <a:lumOff val="50000"/>
                </a:schemeClr>
              </a:solidFill>
            </a:endParaRPr>
          </a:p>
        </p:txBody>
      </p:sp>
      <p:sp>
        <p:nvSpPr>
          <p:cNvPr id="14" name="TextBox 13"/>
          <p:cNvSpPr txBox="1"/>
          <p:nvPr/>
        </p:nvSpPr>
        <p:spPr>
          <a:xfrm>
            <a:off x="2503228" y="1655084"/>
            <a:ext cx="1803874" cy="369332"/>
          </a:xfrm>
          <a:prstGeom prst="rect">
            <a:avLst/>
          </a:prstGeom>
          <a:noFill/>
        </p:spPr>
        <p:txBody>
          <a:bodyPr wrap="none" rtlCol="0">
            <a:spAutoFit/>
          </a:bodyPr>
          <a:lstStyle/>
          <a:p>
            <a:pPr algn="ctr"/>
            <a:r>
              <a:rPr lang="en-US" u="sng" dirty="0" smtClean="0"/>
              <a:t>ROC Curve (Test)</a:t>
            </a:r>
            <a:endParaRPr lang="en-US" u="sng" dirty="0"/>
          </a:p>
        </p:txBody>
      </p:sp>
    </p:spTree>
    <p:extLst>
      <p:ext uri="{BB962C8B-B14F-4D97-AF65-F5344CB8AC3E}">
        <p14:creationId xmlns:p14="http://schemas.microsoft.com/office/powerpoint/2010/main" val="41796333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Model</a:t>
            </a:r>
            <a:endParaRPr lang="en-US" dirty="0"/>
          </a:p>
        </p:txBody>
      </p:sp>
      <p:sp>
        <p:nvSpPr>
          <p:cNvPr id="3" name="TextBox 2"/>
          <p:cNvSpPr txBox="1"/>
          <p:nvPr/>
        </p:nvSpPr>
        <p:spPr>
          <a:xfrm>
            <a:off x="2305538" y="1769876"/>
            <a:ext cx="4541607" cy="400110"/>
          </a:xfrm>
          <a:prstGeom prst="rect">
            <a:avLst/>
          </a:prstGeom>
          <a:noFill/>
        </p:spPr>
        <p:txBody>
          <a:bodyPr wrap="square" rtlCol="0">
            <a:spAutoFit/>
          </a:bodyPr>
          <a:lstStyle/>
          <a:p>
            <a:pPr algn="ctr"/>
            <a:r>
              <a:rPr lang="en-US" sz="2000" dirty="0" smtClean="0"/>
              <a:t>Logistic Regression Model</a:t>
            </a:r>
          </a:p>
        </p:txBody>
      </p:sp>
      <p:graphicFrame>
        <p:nvGraphicFramePr>
          <p:cNvPr id="4" name="Table 3"/>
          <p:cNvGraphicFramePr>
            <a:graphicFrameLocks noGrp="1"/>
          </p:cNvGraphicFramePr>
          <p:nvPr>
            <p:extLst>
              <p:ext uri="{D42A27DB-BD31-4B8C-83A1-F6EECF244321}">
                <p14:modId xmlns:p14="http://schemas.microsoft.com/office/powerpoint/2010/main" val="1112755522"/>
              </p:ext>
            </p:extLst>
          </p:nvPr>
        </p:nvGraphicFramePr>
        <p:xfrm>
          <a:off x="1328616" y="2452074"/>
          <a:ext cx="3116384" cy="3337560"/>
        </p:xfrm>
        <a:graphic>
          <a:graphicData uri="http://schemas.openxmlformats.org/drawingml/2006/table">
            <a:tbl>
              <a:tblPr firstRow="1" bandRow="1">
                <a:tableStyleId>{B301B821-A1FF-4177-AEE7-76D212191A09}</a:tableStyleId>
              </a:tblPr>
              <a:tblGrid>
                <a:gridCol w="1856154"/>
                <a:gridCol w="1260230"/>
              </a:tblGrid>
              <a:tr h="370840">
                <a:tc>
                  <a:txBody>
                    <a:bodyPr/>
                    <a:lstStyle/>
                    <a:p>
                      <a:pPr algn="ctr"/>
                      <a:r>
                        <a:rPr lang="en-US" sz="1600" dirty="0" smtClean="0"/>
                        <a:t>Variable</a:t>
                      </a:r>
                      <a:endParaRPr lang="en-US" sz="1600" dirty="0"/>
                    </a:p>
                  </a:txBody>
                  <a:tcPr anchor="ctr"/>
                </a:tc>
                <a:tc>
                  <a:txBody>
                    <a:bodyPr/>
                    <a:lstStyle/>
                    <a:p>
                      <a:pPr algn="ctr"/>
                      <a:r>
                        <a:rPr lang="en-US" sz="1600" dirty="0" smtClean="0"/>
                        <a:t>e</a:t>
                      </a:r>
                      <a:r>
                        <a:rPr lang="en-US" sz="1600" baseline="30000" dirty="0" smtClean="0"/>
                        <a:t>Coefficient</a:t>
                      </a:r>
                      <a:endParaRPr lang="en-US" sz="1600" dirty="0"/>
                    </a:p>
                  </a:txBody>
                  <a:tcPr anchor="ctr"/>
                </a:tc>
              </a:tr>
              <a:tr h="370840">
                <a:tc>
                  <a:txBody>
                    <a:bodyPr/>
                    <a:lstStyle/>
                    <a:p>
                      <a:pPr algn="r"/>
                      <a:r>
                        <a:rPr lang="en-US" sz="1400" dirty="0" smtClean="0"/>
                        <a:t>Leader</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2.26</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Student</a:t>
                      </a:r>
                      <a:r>
                        <a:rPr lang="en-US" sz="1400" baseline="0" dirty="0" smtClean="0"/>
                        <a:t> </a:t>
                      </a:r>
                      <a:r>
                        <a:rPr lang="en-US" sz="1400" baseline="0" dirty="0" err="1" smtClean="0"/>
                        <a:t>Gov</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1.69</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Varsity Sport</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1.58</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Sports Captain</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1.29</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Award</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1.22</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Community Service</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1.21</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SAT Score</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1.0003</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SAT</a:t>
                      </a:r>
                      <a:r>
                        <a:rPr lang="en-US" sz="1400" baseline="0" dirty="0" smtClean="0"/>
                        <a:t> Times Taken</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0.39</a:t>
                      </a:r>
                      <a:endParaRPr lang="en-US" sz="1600" dirty="0"/>
                    </a:p>
                  </a:txBody>
                  <a:tcPr anchor="ctr">
                    <a:lnL w="9525" cap="flat" cmpd="sng" algn="ctr">
                      <a:solidFill>
                        <a:prstClr val="white">
                          <a:lumMod val="65000"/>
                        </a:prstClr>
                      </a:solidFill>
                      <a:prstDash val="solid"/>
                      <a:round/>
                      <a:headEnd type="none" w="med" len="med"/>
                      <a:tailEnd type="none" w="med" len="med"/>
                    </a:lnL>
                  </a:tcPr>
                </a:tc>
              </a:tr>
            </a:tbl>
          </a:graphicData>
        </a:graphic>
      </p:graphicFrame>
      <p:sp>
        <p:nvSpPr>
          <p:cNvPr id="5" name="TextBox 4"/>
          <p:cNvSpPr txBox="1"/>
          <p:nvPr/>
        </p:nvSpPr>
        <p:spPr>
          <a:xfrm>
            <a:off x="5567376" y="2461846"/>
            <a:ext cx="1952653" cy="369332"/>
          </a:xfrm>
          <a:prstGeom prst="rect">
            <a:avLst/>
          </a:prstGeom>
          <a:noFill/>
        </p:spPr>
        <p:txBody>
          <a:bodyPr wrap="none" rtlCol="0">
            <a:spAutoFit/>
          </a:bodyPr>
          <a:lstStyle/>
          <a:p>
            <a:r>
              <a:rPr lang="en-US" b="1" u="sng" dirty="0" smtClean="0"/>
              <a:t>How to Interpret?</a:t>
            </a:r>
            <a:endParaRPr lang="en-US" b="1" u="sng" dirty="0"/>
          </a:p>
        </p:txBody>
      </p:sp>
      <p:sp>
        <p:nvSpPr>
          <p:cNvPr id="6" name="TextBox 5"/>
          <p:cNvSpPr txBox="1"/>
          <p:nvPr/>
        </p:nvSpPr>
        <p:spPr>
          <a:xfrm>
            <a:off x="4961685" y="2867270"/>
            <a:ext cx="3363871" cy="1323439"/>
          </a:xfrm>
          <a:prstGeom prst="rect">
            <a:avLst/>
          </a:prstGeom>
          <a:noFill/>
        </p:spPr>
        <p:txBody>
          <a:bodyPr wrap="square" rtlCol="0">
            <a:spAutoFit/>
          </a:bodyPr>
          <a:lstStyle/>
          <a:p>
            <a:pPr>
              <a:spcAft>
                <a:spcPts val="1200"/>
              </a:spcAft>
            </a:pPr>
            <a:r>
              <a:rPr lang="en-US" sz="2000" dirty="0" smtClean="0">
                <a:solidFill>
                  <a:schemeClr val="bg1">
                    <a:lumMod val="50000"/>
                  </a:schemeClr>
                </a:solidFill>
              </a:rPr>
              <a:t>If you aren’t already in a </a:t>
            </a:r>
            <a:r>
              <a:rPr lang="en-US" sz="2000" b="1" dirty="0" smtClean="0">
                <a:solidFill>
                  <a:srgbClr val="000000"/>
                </a:solidFill>
              </a:rPr>
              <a:t>leadership</a:t>
            </a:r>
            <a:r>
              <a:rPr lang="en-US" sz="2000" dirty="0" smtClean="0">
                <a:solidFill>
                  <a:schemeClr val="bg1">
                    <a:lumMod val="50000"/>
                  </a:schemeClr>
                </a:solidFill>
              </a:rPr>
              <a:t> position, taking one will </a:t>
            </a:r>
            <a:r>
              <a:rPr lang="en-US" sz="2000" b="1" dirty="0" smtClean="0">
                <a:solidFill>
                  <a:srgbClr val="008000"/>
                </a:solidFill>
              </a:rPr>
              <a:t>more than double </a:t>
            </a:r>
            <a:r>
              <a:rPr lang="en-US" sz="2000" dirty="0" smtClean="0">
                <a:solidFill>
                  <a:schemeClr val="bg1">
                    <a:lumMod val="50000"/>
                  </a:schemeClr>
                </a:solidFill>
              </a:rPr>
              <a:t>your </a:t>
            </a:r>
            <a:r>
              <a:rPr lang="en-US" sz="2000" u="sng" dirty="0" smtClean="0">
                <a:solidFill>
                  <a:schemeClr val="bg1">
                    <a:lumMod val="50000"/>
                  </a:schemeClr>
                </a:solidFill>
              </a:rPr>
              <a:t>odds</a:t>
            </a:r>
            <a:r>
              <a:rPr lang="en-US" sz="2000" dirty="0" smtClean="0">
                <a:solidFill>
                  <a:schemeClr val="bg1">
                    <a:lumMod val="50000"/>
                  </a:schemeClr>
                </a:solidFill>
              </a:rPr>
              <a:t> of being admitted</a:t>
            </a:r>
          </a:p>
        </p:txBody>
      </p:sp>
      <p:sp>
        <p:nvSpPr>
          <p:cNvPr id="8" name="TextBox 7"/>
          <p:cNvSpPr txBox="1"/>
          <p:nvPr/>
        </p:nvSpPr>
        <p:spPr>
          <a:xfrm>
            <a:off x="1709616" y="5812694"/>
            <a:ext cx="2735384" cy="430887"/>
          </a:xfrm>
          <a:prstGeom prst="rect">
            <a:avLst/>
          </a:prstGeom>
          <a:noFill/>
        </p:spPr>
        <p:txBody>
          <a:bodyPr wrap="square" rtlCol="0">
            <a:spAutoFit/>
          </a:bodyPr>
          <a:lstStyle/>
          <a:p>
            <a:pPr algn="r"/>
            <a:r>
              <a:rPr lang="en-US" sz="1100" i="1" dirty="0" smtClean="0"/>
              <a:t>*Note: this is only a subset of all variables used in the model</a:t>
            </a:r>
            <a:endParaRPr lang="en-US" sz="1100" i="1" dirty="0"/>
          </a:p>
        </p:txBody>
      </p:sp>
      <p:pic>
        <p:nvPicPr>
          <p:cNvPr id="10" name="Picture 9"/>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3244199" y="2826476"/>
            <a:ext cx="1059689" cy="390857"/>
          </a:xfrm>
          <a:prstGeom prst="rect">
            <a:avLst/>
          </a:prstGeom>
        </p:spPr>
      </p:pic>
      <p:cxnSp>
        <p:nvCxnSpPr>
          <p:cNvPr id="11" name="Straight Arrow Connector 10"/>
          <p:cNvCxnSpPr/>
          <p:nvPr/>
        </p:nvCxnSpPr>
        <p:spPr>
          <a:xfrm>
            <a:off x="4303888" y="3076222"/>
            <a:ext cx="592668" cy="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9187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0334" y="2825743"/>
            <a:ext cx="4296833" cy="996950"/>
          </a:xfrm>
        </p:spPr>
        <p:txBody>
          <a:bodyPr/>
          <a:lstStyle/>
          <a:p>
            <a:pPr algn="l"/>
            <a:r>
              <a:rPr lang="en-US" dirty="0" smtClean="0"/>
              <a:t>Part 2: The Essay</a:t>
            </a:r>
            <a:endParaRPr lang="en-US" dirty="0"/>
          </a:p>
        </p:txBody>
      </p:sp>
      <p:sp>
        <p:nvSpPr>
          <p:cNvPr id="5" name="Subtitle 4"/>
          <p:cNvSpPr>
            <a:spLocks noGrp="1"/>
          </p:cNvSpPr>
          <p:nvPr>
            <p:ph type="subTitle" idx="1"/>
          </p:nvPr>
        </p:nvSpPr>
        <p:spPr>
          <a:xfrm>
            <a:off x="550335" y="3738033"/>
            <a:ext cx="4558973" cy="1109133"/>
          </a:xfrm>
        </p:spPr>
        <p:txBody>
          <a:bodyPr>
            <a:normAutofit/>
          </a:bodyPr>
          <a:lstStyle/>
          <a:p>
            <a:pPr marL="0" lvl="1" algn="l"/>
            <a:r>
              <a:rPr lang="en-US" sz="1800" i="1" dirty="0" smtClean="0"/>
              <a:t>What insights can we glean from the Common App essay?</a:t>
            </a:r>
            <a:endParaRPr lang="en-US" sz="1800" i="1" dirty="0"/>
          </a:p>
        </p:txBody>
      </p:sp>
    </p:spTree>
    <p:extLst>
      <p:ext uri="{BB962C8B-B14F-4D97-AF65-F5344CB8AC3E}">
        <p14:creationId xmlns:p14="http://schemas.microsoft.com/office/powerpoint/2010/main" val="6833186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What’s in an Essay?</a:t>
            </a:r>
            <a:endParaRPr lang="en-US" sz="3600" dirty="0"/>
          </a:p>
        </p:txBody>
      </p:sp>
      <p:sp>
        <p:nvSpPr>
          <p:cNvPr id="5" name="TextBox 4"/>
          <p:cNvSpPr txBox="1"/>
          <p:nvPr/>
        </p:nvSpPr>
        <p:spPr>
          <a:xfrm>
            <a:off x="4018451" y="2313287"/>
            <a:ext cx="864339" cy="369332"/>
          </a:xfrm>
          <a:prstGeom prst="rect">
            <a:avLst/>
          </a:prstGeom>
          <a:noFill/>
        </p:spPr>
        <p:txBody>
          <a:bodyPr wrap="none" rtlCol="0">
            <a:spAutoFit/>
          </a:bodyPr>
          <a:lstStyle/>
          <a:p>
            <a:r>
              <a:rPr lang="en-US" b="1" dirty="0" smtClean="0"/>
              <a:t>Family</a:t>
            </a:r>
            <a:endParaRPr lang="en-US" b="1" dirty="0"/>
          </a:p>
        </p:txBody>
      </p:sp>
      <p:sp>
        <p:nvSpPr>
          <p:cNvPr id="6" name="TextBox 5"/>
          <p:cNvSpPr txBox="1"/>
          <p:nvPr/>
        </p:nvSpPr>
        <p:spPr>
          <a:xfrm>
            <a:off x="5758557" y="2929994"/>
            <a:ext cx="1243925" cy="369332"/>
          </a:xfrm>
          <a:prstGeom prst="rect">
            <a:avLst/>
          </a:prstGeom>
          <a:noFill/>
        </p:spPr>
        <p:txBody>
          <a:bodyPr wrap="none" rtlCol="0">
            <a:spAutoFit/>
          </a:bodyPr>
          <a:lstStyle/>
          <a:p>
            <a:r>
              <a:rPr lang="en-US" b="1" dirty="0" smtClean="0"/>
              <a:t>Music/Arts</a:t>
            </a:r>
            <a:endParaRPr lang="en-US" b="1" dirty="0"/>
          </a:p>
        </p:txBody>
      </p:sp>
      <p:sp>
        <p:nvSpPr>
          <p:cNvPr id="7" name="TextBox 6"/>
          <p:cNvSpPr txBox="1"/>
          <p:nvPr/>
        </p:nvSpPr>
        <p:spPr>
          <a:xfrm>
            <a:off x="5127203" y="5307415"/>
            <a:ext cx="916049" cy="369332"/>
          </a:xfrm>
          <a:prstGeom prst="rect">
            <a:avLst/>
          </a:prstGeom>
          <a:noFill/>
        </p:spPr>
        <p:txBody>
          <a:bodyPr wrap="none" rtlCol="0">
            <a:spAutoFit/>
          </a:bodyPr>
          <a:lstStyle/>
          <a:p>
            <a:r>
              <a:rPr lang="en-US" b="1" dirty="0" smtClean="0"/>
              <a:t>Culture</a:t>
            </a:r>
            <a:endParaRPr lang="en-US" b="1" dirty="0"/>
          </a:p>
        </p:txBody>
      </p:sp>
      <p:sp>
        <p:nvSpPr>
          <p:cNvPr id="8" name="TextBox 7"/>
          <p:cNvSpPr txBox="1"/>
          <p:nvPr/>
        </p:nvSpPr>
        <p:spPr>
          <a:xfrm>
            <a:off x="5924788" y="4175594"/>
            <a:ext cx="838729" cy="369332"/>
          </a:xfrm>
          <a:prstGeom prst="rect">
            <a:avLst/>
          </a:prstGeom>
          <a:noFill/>
        </p:spPr>
        <p:txBody>
          <a:bodyPr wrap="none" rtlCol="0">
            <a:spAutoFit/>
          </a:bodyPr>
          <a:lstStyle/>
          <a:p>
            <a:r>
              <a:rPr lang="en-US" b="1" dirty="0" smtClean="0"/>
              <a:t>Sports</a:t>
            </a:r>
            <a:endParaRPr lang="en-US" b="1" dirty="0"/>
          </a:p>
        </p:txBody>
      </p:sp>
      <p:sp>
        <p:nvSpPr>
          <p:cNvPr id="9" name="TextBox 8"/>
          <p:cNvSpPr txBox="1"/>
          <p:nvPr/>
        </p:nvSpPr>
        <p:spPr>
          <a:xfrm>
            <a:off x="2397239" y="5293304"/>
            <a:ext cx="1646605" cy="369332"/>
          </a:xfrm>
          <a:prstGeom prst="rect">
            <a:avLst/>
          </a:prstGeom>
          <a:noFill/>
        </p:spPr>
        <p:txBody>
          <a:bodyPr wrap="none" rtlCol="0">
            <a:spAutoFit/>
          </a:bodyPr>
          <a:lstStyle/>
          <a:p>
            <a:r>
              <a:rPr lang="en-US" b="1" dirty="0" smtClean="0"/>
              <a:t>Personal Story</a:t>
            </a:r>
            <a:endParaRPr lang="en-US" b="1" dirty="0"/>
          </a:p>
        </p:txBody>
      </p:sp>
      <p:sp>
        <p:nvSpPr>
          <p:cNvPr id="10" name="TextBox 9"/>
          <p:cNvSpPr txBox="1"/>
          <p:nvPr/>
        </p:nvSpPr>
        <p:spPr>
          <a:xfrm>
            <a:off x="2298462" y="4211403"/>
            <a:ext cx="943550" cy="369332"/>
          </a:xfrm>
          <a:prstGeom prst="rect">
            <a:avLst/>
          </a:prstGeom>
          <a:noFill/>
        </p:spPr>
        <p:txBody>
          <a:bodyPr wrap="none" rtlCol="0">
            <a:spAutoFit/>
          </a:bodyPr>
          <a:lstStyle/>
          <a:p>
            <a:r>
              <a:rPr lang="en-US" b="1" dirty="0" smtClean="0"/>
              <a:t>Science</a:t>
            </a:r>
            <a:endParaRPr lang="en-US" b="1" dirty="0"/>
          </a:p>
        </p:txBody>
      </p:sp>
      <p:sp>
        <p:nvSpPr>
          <p:cNvPr id="11" name="TextBox 10"/>
          <p:cNvSpPr txBox="1"/>
          <p:nvPr/>
        </p:nvSpPr>
        <p:spPr>
          <a:xfrm>
            <a:off x="2676668" y="2929994"/>
            <a:ext cx="838691" cy="369332"/>
          </a:xfrm>
          <a:prstGeom prst="rect">
            <a:avLst/>
          </a:prstGeom>
          <a:noFill/>
        </p:spPr>
        <p:txBody>
          <a:bodyPr wrap="none" rtlCol="0">
            <a:spAutoFit/>
          </a:bodyPr>
          <a:lstStyle/>
          <a:p>
            <a:r>
              <a:rPr lang="en-US" b="1" dirty="0" smtClean="0"/>
              <a:t>Career</a:t>
            </a:r>
            <a:endParaRPr lang="en-US" b="1" dirty="0"/>
          </a:p>
        </p:txBody>
      </p:sp>
      <p:sp>
        <p:nvSpPr>
          <p:cNvPr id="23" name="TextBox 22"/>
          <p:cNvSpPr txBox="1"/>
          <p:nvPr/>
        </p:nvSpPr>
        <p:spPr>
          <a:xfrm>
            <a:off x="10278384" y="4343085"/>
            <a:ext cx="607859" cy="338554"/>
          </a:xfrm>
          <a:prstGeom prst="rect">
            <a:avLst/>
          </a:prstGeom>
          <a:noFill/>
        </p:spPr>
        <p:txBody>
          <a:bodyPr wrap="none" rtlCol="0">
            <a:spAutoFit/>
          </a:bodyPr>
          <a:lstStyle/>
          <a:p>
            <a:r>
              <a:rPr lang="en-US" sz="1600" dirty="0" smtClean="0">
                <a:solidFill>
                  <a:schemeClr val="bg1">
                    <a:lumMod val="65000"/>
                  </a:schemeClr>
                </a:solidFill>
              </a:rPr>
              <a:t>100</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1" name="TextBox 30"/>
          <p:cNvSpPr txBox="1"/>
          <p:nvPr/>
        </p:nvSpPr>
        <p:spPr>
          <a:xfrm>
            <a:off x="10033472" y="4051151"/>
            <a:ext cx="479618" cy="338554"/>
          </a:xfrm>
          <a:prstGeom prst="rect">
            <a:avLst/>
          </a:prstGeom>
          <a:noFill/>
        </p:spPr>
        <p:txBody>
          <a:bodyPr wrap="none" rtlCol="0">
            <a:spAutoFit/>
          </a:bodyPr>
          <a:lstStyle/>
          <a:p>
            <a:r>
              <a:rPr lang="en-US" sz="1600" dirty="0" smtClean="0">
                <a:solidFill>
                  <a:schemeClr val="bg1">
                    <a:lumMod val="65000"/>
                  </a:schemeClr>
                </a:solidFill>
              </a:rPr>
              <a:t>75</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3" name="TextBox 32"/>
          <p:cNvSpPr txBox="1"/>
          <p:nvPr/>
        </p:nvSpPr>
        <p:spPr>
          <a:xfrm>
            <a:off x="9776747" y="3787789"/>
            <a:ext cx="505267" cy="338554"/>
          </a:xfrm>
          <a:prstGeom prst="rect">
            <a:avLst/>
          </a:prstGeom>
          <a:noFill/>
        </p:spPr>
        <p:txBody>
          <a:bodyPr wrap="none" rtlCol="0">
            <a:spAutoFit/>
          </a:bodyPr>
          <a:lstStyle/>
          <a:p>
            <a:r>
              <a:rPr lang="en-US" sz="1600" dirty="0" smtClean="0">
                <a:solidFill>
                  <a:schemeClr val="bg1">
                    <a:lumMod val="65000"/>
                  </a:schemeClr>
                </a:solidFill>
              </a:rPr>
              <a:t>50</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4" name="TextBox 33"/>
          <p:cNvSpPr txBox="1"/>
          <p:nvPr/>
        </p:nvSpPr>
        <p:spPr>
          <a:xfrm>
            <a:off x="9548480" y="3471974"/>
            <a:ext cx="492443" cy="338554"/>
          </a:xfrm>
          <a:prstGeom prst="rect">
            <a:avLst/>
          </a:prstGeom>
          <a:noFill/>
        </p:spPr>
        <p:txBody>
          <a:bodyPr wrap="none" rtlCol="0">
            <a:spAutoFit/>
          </a:bodyPr>
          <a:lstStyle/>
          <a:p>
            <a:r>
              <a:rPr lang="en-US" sz="1600" dirty="0" smtClean="0">
                <a:solidFill>
                  <a:schemeClr val="bg1">
                    <a:lumMod val="65000"/>
                  </a:schemeClr>
                </a:solidFill>
              </a:rPr>
              <a:t>25</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grpSp>
        <p:nvGrpSpPr>
          <p:cNvPr id="24" name="Group 23"/>
          <p:cNvGrpSpPr/>
          <p:nvPr/>
        </p:nvGrpSpPr>
        <p:grpSpPr>
          <a:xfrm>
            <a:off x="3217892" y="2697197"/>
            <a:ext cx="2680773" cy="2680773"/>
            <a:chOff x="2949560" y="2870807"/>
            <a:chExt cx="3217334" cy="3217334"/>
          </a:xfrm>
        </p:grpSpPr>
        <p:cxnSp>
          <p:nvCxnSpPr>
            <p:cNvPr id="35" name="Straight Connector 34"/>
            <p:cNvCxnSpPr/>
            <p:nvPr/>
          </p:nvCxnSpPr>
          <p:spPr>
            <a:xfrm flipV="1">
              <a:off x="4220775" y="4501721"/>
              <a:ext cx="294946" cy="143387"/>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4" name="Heptagon 3"/>
            <p:cNvSpPr/>
            <p:nvPr/>
          </p:nvSpPr>
          <p:spPr>
            <a:xfrm>
              <a:off x="2949560" y="2870807"/>
              <a:ext cx="3217334" cy="3217334"/>
            </a:xfrm>
            <a:prstGeom prst="heptagon">
              <a:avLst/>
            </a:prstGeom>
            <a:no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Heptagon 11"/>
            <p:cNvSpPr/>
            <p:nvPr/>
          </p:nvSpPr>
          <p:spPr>
            <a:xfrm>
              <a:off x="3307110" y="3228357"/>
              <a:ext cx="2502234" cy="2502234"/>
            </a:xfrm>
            <a:prstGeom prst="heptagon">
              <a:avLst/>
            </a:prstGeom>
            <a:noFill/>
            <a:ln w="63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Heptagon 12"/>
            <p:cNvSpPr/>
            <p:nvPr/>
          </p:nvSpPr>
          <p:spPr>
            <a:xfrm>
              <a:off x="3689142" y="3610389"/>
              <a:ext cx="1738170" cy="1738170"/>
            </a:xfrm>
            <a:prstGeom prst="heptagon">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Heptagon 13"/>
            <p:cNvSpPr/>
            <p:nvPr/>
          </p:nvSpPr>
          <p:spPr>
            <a:xfrm>
              <a:off x="4068015" y="3989262"/>
              <a:ext cx="980424" cy="980424"/>
            </a:xfrm>
            <a:prstGeom prst="heptagon">
              <a:avLst/>
            </a:prstGeom>
            <a:noFill/>
            <a:ln w="3175"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2" name="Straight Connector 31"/>
            <p:cNvCxnSpPr>
              <a:stCxn id="13" idx="6"/>
              <a:endCxn id="16" idx="0"/>
            </p:cNvCxnSpPr>
            <p:nvPr/>
          </p:nvCxnSpPr>
          <p:spPr>
            <a:xfrm>
              <a:off x="4558227" y="3610389"/>
              <a:ext cx="0" cy="845254"/>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16" idx="1"/>
            </p:cNvCxnSpPr>
            <p:nvPr/>
          </p:nvCxnSpPr>
          <p:spPr>
            <a:xfrm>
              <a:off x="4303889" y="4303440"/>
              <a:ext cx="214232" cy="168816"/>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3" idx="3"/>
              <a:endCxn id="16" idx="3"/>
            </p:cNvCxnSpPr>
            <p:nvPr/>
          </p:nvCxnSpPr>
          <p:spPr>
            <a:xfrm flipV="1">
              <a:off x="4171450" y="4552468"/>
              <a:ext cx="346671" cy="796100"/>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16" idx="5"/>
            </p:cNvCxnSpPr>
            <p:nvPr/>
          </p:nvCxnSpPr>
          <p:spPr>
            <a:xfrm flipH="1" flipV="1">
              <a:off x="4598334" y="4552469"/>
              <a:ext cx="111259" cy="253689"/>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2" idx="1"/>
              <a:endCxn id="16" idx="6"/>
            </p:cNvCxnSpPr>
            <p:nvPr/>
          </p:nvCxnSpPr>
          <p:spPr>
            <a:xfrm flipH="1" flipV="1">
              <a:off x="4614947" y="4512362"/>
              <a:ext cx="1194404" cy="325199"/>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16" idx="7"/>
            </p:cNvCxnSpPr>
            <p:nvPr/>
          </p:nvCxnSpPr>
          <p:spPr>
            <a:xfrm flipH="1">
              <a:off x="4598333" y="4303440"/>
              <a:ext cx="248987" cy="168816"/>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16" name="Oval 15"/>
            <p:cNvSpPr>
              <a:spLocks noChangeAspect="1"/>
            </p:cNvSpPr>
            <p:nvPr/>
          </p:nvSpPr>
          <p:spPr>
            <a:xfrm>
              <a:off x="4501508" y="4455643"/>
              <a:ext cx="113438" cy="113438"/>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26" name="Rectangle 25"/>
          <p:cNvSpPr/>
          <p:nvPr/>
        </p:nvSpPr>
        <p:spPr>
          <a:xfrm>
            <a:off x="4867960" y="2124294"/>
            <a:ext cx="2722064"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mother, father, family, parent, sister, ...</a:t>
            </a:r>
            <a:endParaRPr lang="en-US" sz="1400" dirty="0">
              <a:solidFill>
                <a:schemeClr val="tx1">
                  <a:lumMod val="65000"/>
                  <a:lumOff val="35000"/>
                </a:schemeClr>
              </a:solidFill>
              <a:latin typeface="Courier New"/>
              <a:cs typeface="Courier New"/>
            </a:endParaRPr>
          </a:p>
        </p:txBody>
      </p:sp>
      <p:sp>
        <p:nvSpPr>
          <p:cNvPr id="40" name="Rectangle 39"/>
          <p:cNvSpPr/>
          <p:nvPr/>
        </p:nvSpPr>
        <p:spPr>
          <a:xfrm>
            <a:off x="5786779" y="3225029"/>
            <a:ext cx="2487820"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lumMod val="65000"/>
                    <a:lumOff val="35000"/>
                  </a:schemeClr>
                </a:solidFill>
                <a:latin typeface="Courier New"/>
                <a:cs typeface="Courier New"/>
              </a:rPr>
              <a:t>m</a:t>
            </a:r>
            <a:r>
              <a:rPr lang="en-US" sz="1400" dirty="0" smtClean="0">
                <a:solidFill>
                  <a:schemeClr val="tx1">
                    <a:lumMod val="65000"/>
                    <a:lumOff val="35000"/>
                  </a:schemeClr>
                </a:solidFill>
                <a:latin typeface="Courier New"/>
                <a:cs typeface="Courier New"/>
              </a:rPr>
              <a:t>usic, play, piano, perform, theater, ...</a:t>
            </a:r>
            <a:endParaRPr lang="en-US" sz="1400" dirty="0">
              <a:solidFill>
                <a:schemeClr val="tx1">
                  <a:lumMod val="65000"/>
                  <a:lumOff val="35000"/>
                </a:schemeClr>
              </a:solidFill>
              <a:latin typeface="Courier New"/>
              <a:cs typeface="Courier New"/>
            </a:endParaRPr>
          </a:p>
        </p:txBody>
      </p:sp>
      <p:sp>
        <p:nvSpPr>
          <p:cNvPr id="43" name="Rectangle 42"/>
          <p:cNvSpPr/>
          <p:nvPr/>
        </p:nvSpPr>
        <p:spPr>
          <a:xfrm>
            <a:off x="5129914" y="5563859"/>
            <a:ext cx="2991336"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culture, world, language, travel, </a:t>
            </a:r>
            <a:r>
              <a:rPr lang="en-US" sz="1400" dirty="0" err="1" smtClean="0">
                <a:solidFill>
                  <a:schemeClr val="tx1">
                    <a:lumMod val="65000"/>
                    <a:lumOff val="35000"/>
                  </a:schemeClr>
                </a:solidFill>
                <a:latin typeface="Courier New"/>
                <a:cs typeface="Courier New"/>
              </a:rPr>
              <a:t>chinese</a:t>
            </a:r>
            <a:r>
              <a:rPr lang="en-US" sz="1400" dirty="0" smtClean="0">
                <a:solidFill>
                  <a:schemeClr val="tx1">
                    <a:lumMod val="65000"/>
                    <a:lumOff val="35000"/>
                  </a:schemeClr>
                </a:solidFill>
                <a:latin typeface="Courier New"/>
                <a:cs typeface="Courier New"/>
              </a:rPr>
              <a:t>, ...</a:t>
            </a:r>
            <a:endParaRPr lang="en-US" sz="1400" dirty="0">
              <a:solidFill>
                <a:schemeClr val="tx1">
                  <a:lumMod val="65000"/>
                  <a:lumOff val="35000"/>
                </a:schemeClr>
              </a:solidFill>
              <a:latin typeface="Courier New"/>
              <a:cs typeface="Courier New"/>
            </a:endParaRPr>
          </a:p>
        </p:txBody>
      </p:sp>
      <p:sp>
        <p:nvSpPr>
          <p:cNvPr id="45" name="Rectangle 44"/>
          <p:cNvSpPr/>
          <p:nvPr/>
        </p:nvSpPr>
        <p:spPr>
          <a:xfrm>
            <a:off x="5930364" y="4451782"/>
            <a:ext cx="2467937"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team, game, coach, player, season, ...</a:t>
            </a:r>
            <a:endParaRPr lang="en-US" sz="1400" dirty="0">
              <a:solidFill>
                <a:schemeClr val="tx1">
                  <a:lumMod val="65000"/>
                  <a:lumOff val="35000"/>
                </a:schemeClr>
              </a:solidFill>
              <a:latin typeface="Courier New"/>
              <a:cs typeface="Courier New"/>
            </a:endParaRPr>
          </a:p>
        </p:txBody>
      </p:sp>
      <p:sp>
        <p:nvSpPr>
          <p:cNvPr id="47" name="Rectangle 46"/>
          <p:cNvSpPr/>
          <p:nvPr/>
        </p:nvSpPr>
        <p:spPr>
          <a:xfrm>
            <a:off x="1379014" y="5577970"/>
            <a:ext cx="2672563"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feel, think, friend, love, life, moment, ...</a:t>
            </a:r>
            <a:endParaRPr lang="en-US" sz="1400" dirty="0">
              <a:solidFill>
                <a:schemeClr val="tx1">
                  <a:lumMod val="65000"/>
                  <a:lumOff val="35000"/>
                </a:schemeClr>
              </a:solidFill>
              <a:latin typeface="Courier New"/>
              <a:cs typeface="Courier New"/>
            </a:endParaRPr>
          </a:p>
        </p:txBody>
      </p:sp>
      <p:sp>
        <p:nvSpPr>
          <p:cNvPr id="48" name="Rectangle 47"/>
          <p:cNvSpPr/>
          <p:nvPr/>
        </p:nvSpPr>
        <p:spPr>
          <a:xfrm>
            <a:off x="788712" y="4451782"/>
            <a:ext cx="2487820"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research, science, technology, math,...</a:t>
            </a:r>
            <a:endParaRPr lang="en-US" sz="1400" dirty="0">
              <a:solidFill>
                <a:schemeClr val="tx1">
                  <a:lumMod val="65000"/>
                  <a:lumOff val="35000"/>
                </a:schemeClr>
              </a:solidFill>
              <a:latin typeface="Courier New"/>
              <a:cs typeface="Courier New"/>
            </a:endParaRPr>
          </a:p>
        </p:txBody>
      </p:sp>
      <p:sp>
        <p:nvSpPr>
          <p:cNvPr id="50" name="Rectangle 49"/>
          <p:cNvSpPr/>
          <p:nvPr/>
        </p:nvSpPr>
        <p:spPr>
          <a:xfrm>
            <a:off x="816934" y="3181063"/>
            <a:ext cx="2542068"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work, success, career, educate, community,...</a:t>
            </a:r>
          </a:p>
        </p:txBody>
      </p:sp>
      <p:sp>
        <p:nvSpPr>
          <p:cNvPr id="38" name="TextBox 37"/>
          <p:cNvSpPr txBox="1"/>
          <p:nvPr/>
        </p:nvSpPr>
        <p:spPr>
          <a:xfrm>
            <a:off x="649113" y="1665112"/>
            <a:ext cx="3627991" cy="369332"/>
          </a:xfrm>
          <a:prstGeom prst="rect">
            <a:avLst/>
          </a:prstGeom>
          <a:noFill/>
        </p:spPr>
        <p:txBody>
          <a:bodyPr wrap="none" rtlCol="0">
            <a:spAutoFit/>
          </a:bodyPr>
          <a:lstStyle/>
          <a:p>
            <a:r>
              <a:rPr lang="en-US" u="sng" dirty="0" smtClean="0"/>
              <a:t>Topic Distribution of a Sample Essay</a:t>
            </a:r>
            <a:endParaRPr lang="en-US" u="sng" dirty="0"/>
          </a:p>
        </p:txBody>
      </p:sp>
    </p:spTree>
    <p:extLst>
      <p:ext uri="{BB962C8B-B14F-4D97-AF65-F5344CB8AC3E}">
        <p14:creationId xmlns:p14="http://schemas.microsoft.com/office/powerpoint/2010/main" val="18502153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685800" y="2619720"/>
            <a:ext cx="7769257" cy="3505200"/>
          </a:xfrm>
          <a:prstGeom prst="rect">
            <a:avLst/>
          </a:prstGeom>
        </p:spPr>
      </p:pic>
      <p:cxnSp>
        <p:nvCxnSpPr>
          <p:cNvPr id="9" name="Straight Arrow Connector 8"/>
          <p:cNvCxnSpPr/>
          <p:nvPr/>
        </p:nvCxnSpPr>
        <p:spPr>
          <a:xfrm>
            <a:off x="940741" y="4380325"/>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576233" y="3066815"/>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sz="3200" dirty="0" smtClean="0"/>
              <a:t>A 2-D Representation of College Essays</a:t>
            </a:r>
            <a:endParaRPr lang="en-US" sz="3200" dirty="0"/>
          </a:p>
        </p:txBody>
      </p:sp>
      <p:sp>
        <p:nvSpPr>
          <p:cNvPr id="17" name="TextBox 16"/>
          <p:cNvSpPr txBox="1"/>
          <p:nvPr/>
        </p:nvSpPr>
        <p:spPr>
          <a:xfrm>
            <a:off x="3975510" y="5658556"/>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18" name="TextBox 17"/>
          <p:cNvSpPr txBox="1"/>
          <p:nvPr/>
        </p:nvSpPr>
        <p:spPr>
          <a:xfrm>
            <a:off x="7723219" y="4397494"/>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19" name="TextBox 18"/>
          <p:cNvSpPr txBox="1"/>
          <p:nvPr/>
        </p:nvSpPr>
        <p:spPr>
          <a:xfrm>
            <a:off x="3926994" y="2740224"/>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20" name="TextBox 19"/>
          <p:cNvSpPr txBox="1"/>
          <p:nvPr/>
        </p:nvSpPr>
        <p:spPr>
          <a:xfrm>
            <a:off x="742926" y="4397494"/>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graphicFrame>
        <p:nvGraphicFramePr>
          <p:cNvPr id="5" name="Table 4"/>
          <p:cNvGraphicFramePr>
            <a:graphicFrameLocks noGrp="1"/>
          </p:cNvGraphicFramePr>
          <p:nvPr>
            <p:extLst>
              <p:ext uri="{D42A27DB-BD31-4B8C-83A1-F6EECF244321}">
                <p14:modId xmlns:p14="http://schemas.microsoft.com/office/powerpoint/2010/main" val="2491644376"/>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6" name="TextBox 5"/>
          <p:cNvSpPr txBox="1"/>
          <p:nvPr/>
        </p:nvSpPr>
        <p:spPr>
          <a:xfrm>
            <a:off x="5532885" y="6098611"/>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sp>
        <p:nvSpPr>
          <p:cNvPr id="8" name="Isosceles Triangle 7"/>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796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685800" y="2619517"/>
            <a:ext cx="7769257" cy="3505200"/>
          </a:xfrm>
          <a:prstGeom prst="rect">
            <a:avLst/>
          </a:prstGeom>
        </p:spPr>
      </p:pic>
      <p:cxnSp>
        <p:nvCxnSpPr>
          <p:cNvPr id="9" name="Straight Arrow Connector 8"/>
          <p:cNvCxnSpPr/>
          <p:nvPr/>
        </p:nvCxnSpPr>
        <p:spPr>
          <a:xfrm>
            <a:off x="940741" y="4380122"/>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576233" y="3066612"/>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 name="Freeform 13"/>
          <p:cNvSpPr/>
          <p:nvPr/>
        </p:nvSpPr>
        <p:spPr>
          <a:xfrm>
            <a:off x="4178300" y="2741062"/>
            <a:ext cx="2167135" cy="1424335"/>
          </a:xfrm>
          <a:custGeom>
            <a:avLst/>
            <a:gdLst>
              <a:gd name="connsiteX0" fmla="*/ 1113035 w 2226070"/>
              <a:gd name="connsiteY0" fmla="*/ 141635 h 1100691"/>
              <a:gd name="connsiteX1" fmla="*/ 33535 w 2226070"/>
              <a:gd name="connsiteY1" fmla="*/ 611535 h 1100691"/>
              <a:gd name="connsiteX2" fmla="*/ 414535 w 2226070"/>
              <a:gd name="connsiteY2" fmla="*/ 1005235 h 1100691"/>
              <a:gd name="connsiteX3" fmla="*/ 1811535 w 2226070"/>
              <a:gd name="connsiteY3" fmla="*/ 1017935 h 1100691"/>
              <a:gd name="connsiteX4" fmla="*/ 2192535 w 2226070"/>
              <a:gd name="connsiteY4" fmla="*/ 65435 h 1100691"/>
              <a:gd name="connsiteX5" fmla="*/ 1113035 w 2226070"/>
              <a:gd name="connsiteY5" fmla="*/ 141635 h 11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070" h="1100691">
                <a:moveTo>
                  <a:pt x="1113035" y="141635"/>
                </a:moveTo>
                <a:cubicBezTo>
                  <a:pt x="753202" y="232652"/>
                  <a:pt x="149952" y="467602"/>
                  <a:pt x="33535" y="611535"/>
                </a:cubicBezTo>
                <a:cubicBezTo>
                  <a:pt x="-82882" y="755468"/>
                  <a:pt x="118202" y="937502"/>
                  <a:pt x="414535" y="1005235"/>
                </a:cubicBezTo>
                <a:cubicBezTo>
                  <a:pt x="710868" y="1072968"/>
                  <a:pt x="1515202" y="1174568"/>
                  <a:pt x="1811535" y="1017935"/>
                </a:cubicBezTo>
                <a:cubicBezTo>
                  <a:pt x="2107868" y="861302"/>
                  <a:pt x="2308952" y="211485"/>
                  <a:pt x="2192535" y="65435"/>
                </a:cubicBezTo>
                <a:cubicBezTo>
                  <a:pt x="2076118" y="-80615"/>
                  <a:pt x="1472868" y="50618"/>
                  <a:pt x="1113035" y="141635"/>
                </a:cubicBezTo>
                <a:close/>
              </a:path>
            </a:pathLst>
          </a:custGeom>
          <a:solidFill>
            <a:srgbClr val="CECE00">
              <a:alpha val="1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08897" y="4003817"/>
            <a:ext cx="2823303" cy="1125892"/>
          </a:xfrm>
          <a:custGeom>
            <a:avLst/>
            <a:gdLst>
              <a:gd name="connsiteX0" fmla="*/ 105503 w 3522687"/>
              <a:gd name="connsiteY0" fmla="*/ 517180 h 1125892"/>
              <a:gd name="connsiteX1" fmla="*/ 1134203 w 3522687"/>
              <a:gd name="connsiteY1" fmla="*/ 961680 h 1125892"/>
              <a:gd name="connsiteX2" fmla="*/ 2772503 w 3522687"/>
              <a:gd name="connsiteY2" fmla="*/ 1114080 h 1125892"/>
              <a:gd name="connsiteX3" fmla="*/ 3521803 w 3522687"/>
              <a:gd name="connsiteY3" fmla="*/ 682280 h 1125892"/>
              <a:gd name="connsiteX4" fmla="*/ 2874103 w 3522687"/>
              <a:gd name="connsiteY4" fmla="*/ 34580 h 1125892"/>
              <a:gd name="connsiteX5" fmla="*/ 892903 w 3522687"/>
              <a:gd name="connsiteY5" fmla="*/ 110780 h 1125892"/>
              <a:gd name="connsiteX6" fmla="*/ 118203 w 3522687"/>
              <a:gd name="connsiteY6" fmla="*/ 301280 h 1125892"/>
              <a:gd name="connsiteX7" fmla="*/ 105503 w 3522687"/>
              <a:gd name="connsiteY7" fmla="*/ 517180 h 112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687" h="1125892">
                <a:moveTo>
                  <a:pt x="105503" y="517180"/>
                </a:moveTo>
                <a:cubicBezTo>
                  <a:pt x="274836" y="627247"/>
                  <a:pt x="689703" y="862197"/>
                  <a:pt x="1134203" y="961680"/>
                </a:cubicBezTo>
                <a:cubicBezTo>
                  <a:pt x="1578703" y="1061163"/>
                  <a:pt x="2374570" y="1160647"/>
                  <a:pt x="2772503" y="1114080"/>
                </a:cubicBezTo>
                <a:cubicBezTo>
                  <a:pt x="3170436" y="1067513"/>
                  <a:pt x="3504870" y="862197"/>
                  <a:pt x="3521803" y="682280"/>
                </a:cubicBezTo>
                <a:cubicBezTo>
                  <a:pt x="3538736" y="502363"/>
                  <a:pt x="3312253" y="129830"/>
                  <a:pt x="2874103" y="34580"/>
                </a:cubicBezTo>
                <a:cubicBezTo>
                  <a:pt x="2435953" y="-60670"/>
                  <a:pt x="1352220" y="66330"/>
                  <a:pt x="892903" y="110780"/>
                </a:cubicBezTo>
                <a:cubicBezTo>
                  <a:pt x="433586" y="155230"/>
                  <a:pt x="243086" y="229313"/>
                  <a:pt x="118203" y="301280"/>
                </a:cubicBezTo>
                <a:cubicBezTo>
                  <a:pt x="-6680" y="373247"/>
                  <a:pt x="-63830" y="407113"/>
                  <a:pt x="105503" y="517180"/>
                </a:cubicBezTo>
                <a:close/>
              </a:path>
            </a:pathLst>
          </a:custGeom>
          <a:solidFill>
            <a:schemeClr val="tx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5888307" y="3567770"/>
            <a:ext cx="2546852" cy="2475209"/>
          </a:xfrm>
          <a:custGeom>
            <a:avLst/>
            <a:gdLst>
              <a:gd name="connsiteX0" fmla="*/ 276078 w 2546852"/>
              <a:gd name="connsiteY0" fmla="*/ 222489 h 2475209"/>
              <a:gd name="connsiteX1" fmla="*/ 2539 w 2546852"/>
              <a:gd name="connsiteY1" fmla="*/ 837950 h 2475209"/>
              <a:gd name="connsiteX2" fmla="*/ 422616 w 2546852"/>
              <a:gd name="connsiteY2" fmla="*/ 1795335 h 2475209"/>
              <a:gd name="connsiteX3" fmla="*/ 1721924 w 2546852"/>
              <a:gd name="connsiteY3" fmla="*/ 2459642 h 2475209"/>
              <a:gd name="connsiteX4" fmla="*/ 2464385 w 2546852"/>
              <a:gd name="connsiteY4" fmla="*/ 2137258 h 2475209"/>
              <a:gd name="connsiteX5" fmla="*/ 2347155 w 2546852"/>
              <a:gd name="connsiteY5" fmla="*/ 769565 h 2475209"/>
              <a:gd name="connsiteX6" fmla="*/ 852462 w 2546852"/>
              <a:gd name="connsiteY6" fmla="*/ 27104 h 2475209"/>
              <a:gd name="connsiteX7" fmla="*/ 276078 w 2546852"/>
              <a:gd name="connsiteY7" fmla="*/ 222489 h 247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6852" h="2475209">
                <a:moveTo>
                  <a:pt x="276078" y="222489"/>
                </a:moveTo>
                <a:cubicBezTo>
                  <a:pt x="134424" y="357630"/>
                  <a:pt x="-21884" y="575809"/>
                  <a:pt x="2539" y="837950"/>
                </a:cubicBezTo>
                <a:cubicBezTo>
                  <a:pt x="26962" y="1100091"/>
                  <a:pt x="136052" y="1525053"/>
                  <a:pt x="422616" y="1795335"/>
                </a:cubicBezTo>
                <a:cubicBezTo>
                  <a:pt x="709180" y="2065617"/>
                  <a:pt x="1381629" y="2402655"/>
                  <a:pt x="1721924" y="2459642"/>
                </a:cubicBezTo>
                <a:cubicBezTo>
                  <a:pt x="2062219" y="2516629"/>
                  <a:pt x="2360180" y="2418938"/>
                  <a:pt x="2464385" y="2137258"/>
                </a:cubicBezTo>
                <a:cubicBezTo>
                  <a:pt x="2568590" y="1855578"/>
                  <a:pt x="2615809" y="1121257"/>
                  <a:pt x="2347155" y="769565"/>
                </a:cubicBezTo>
                <a:cubicBezTo>
                  <a:pt x="2078501" y="417873"/>
                  <a:pt x="1197641" y="116655"/>
                  <a:pt x="852462" y="27104"/>
                </a:cubicBezTo>
                <a:cubicBezTo>
                  <a:pt x="507283" y="-62447"/>
                  <a:pt x="417732" y="87348"/>
                  <a:pt x="276078" y="222489"/>
                </a:cubicBezTo>
                <a:close/>
              </a:path>
            </a:pathLst>
          </a:custGeom>
          <a:solidFill>
            <a:schemeClr val="accent4">
              <a:lumMod val="60000"/>
              <a:lumOff val="4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975510" y="5658353"/>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18" name="TextBox 17"/>
          <p:cNvSpPr txBox="1"/>
          <p:nvPr/>
        </p:nvSpPr>
        <p:spPr>
          <a:xfrm>
            <a:off x="7723219" y="4397291"/>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19" name="TextBox 18"/>
          <p:cNvSpPr txBox="1"/>
          <p:nvPr/>
        </p:nvSpPr>
        <p:spPr>
          <a:xfrm>
            <a:off x="3926994" y="2740021"/>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20" name="TextBox 19"/>
          <p:cNvSpPr txBox="1"/>
          <p:nvPr/>
        </p:nvSpPr>
        <p:spPr>
          <a:xfrm>
            <a:off x="742926" y="4397291"/>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sp>
        <p:nvSpPr>
          <p:cNvPr id="15" name="TextBox 14"/>
          <p:cNvSpPr txBox="1"/>
          <p:nvPr/>
        </p:nvSpPr>
        <p:spPr>
          <a:xfrm>
            <a:off x="5532885" y="6098408"/>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sp>
        <p:nvSpPr>
          <p:cNvPr id="27" name="Title 1"/>
          <p:cNvSpPr>
            <a:spLocks noGrp="1"/>
          </p:cNvSpPr>
          <p:nvPr>
            <p:ph type="title"/>
          </p:nvPr>
        </p:nvSpPr>
        <p:spPr/>
        <p:txBody>
          <a:bodyPr>
            <a:normAutofit/>
          </a:bodyPr>
          <a:lstStyle/>
          <a:p>
            <a:r>
              <a:rPr lang="en-US" sz="3200" dirty="0" smtClean="0"/>
              <a:t>A 2-D Representation of College Essays</a:t>
            </a:r>
            <a:endParaRPr lang="en-US" sz="3200" dirty="0"/>
          </a:p>
        </p:txBody>
      </p:sp>
      <p:sp>
        <p:nvSpPr>
          <p:cNvPr id="26" name="TextBox 25"/>
          <p:cNvSpPr txBox="1"/>
          <p:nvPr/>
        </p:nvSpPr>
        <p:spPr>
          <a:xfrm>
            <a:off x="808897" y="3999639"/>
            <a:ext cx="775648" cy="276999"/>
          </a:xfrm>
          <a:prstGeom prst="rect">
            <a:avLst/>
          </a:prstGeom>
          <a:noFill/>
        </p:spPr>
        <p:txBody>
          <a:bodyPr wrap="none" rtlCol="0">
            <a:spAutoFit/>
          </a:bodyPr>
          <a:lstStyle/>
          <a:p>
            <a:pPr algn="ctr"/>
            <a:r>
              <a:rPr lang="en-US" sz="1200" b="1" dirty="0" smtClean="0">
                <a:solidFill>
                  <a:srgbClr val="000000"/>
                </a:solidFill>
              </a:rPr>
              <a:t>Bowdoin</a:t>
            </a:r>
            <a:endParaRPr lang="en-US" sz="1200" b="1" dirty="0">
              <a:solidFill>
                <a:srgbClr val="000000"/>
              </a:solidFill>
            </a:endParaRPr>
          </a:p>
        </p:txBody>
      </p:sp>
      <p:sp>
        <p:nvSpPr>
          <p:cNvPr id="28" name="TextBox 27"/>
          <p:cNvSpPr txBox="1"/>
          <p:nvPr/>
        </p:nvSpPr>
        <p:spPr>
          <a:xfrm>
            <a:off x="1720636" y="4114708"/>
            <a:ext cx="825992" cy="276999"/>
          </a:xfrm>
          <a:prstGeom prst="rect">
            <a:avLst/>
          </a:prstGeom>
          <a:noFill/>
        </p:spPr>
        <p:txBody>
          <a:bodyPr wrap="none" rtlCol="0">
            <a:spAutoFit/>
          </a:bodyPr>
          <a:lstStyle/>
          <a:p>
            <a:pPr algn="ctr"/>
            <a:r>
              <a:rPr lang="en-US" sz="1200" b="1" dirty="0" smtClean="0">
                <a:solidFill>
                  <a:srgbClr val="000000"/>
                </a:solidFill>
              </a:rPr>
              <a:t>Skidmore</a:t>
            </a:r>
            <a:endParaRPr lang="en-US" sz="1200" b="1" dirty="0">
              <a:solidFill>
                <a:srgbClr val="000000"/>
              </a:solidFill>
            </a:endParaRPr>
          </a:p>
        </p:txBody>
      </p:sp>
      <p:sp>
        <p:nvSpPr>
          <p:cNvPr id="29" name="TextBox 28"/>
          <p:cNvSpPr txBox="1"/>
          <p:nvPr/>
        </p:nvSpPr>
        <p:spPr>
          <a:xfrm>
            <a:off x="2496397" y="4831156"/>
            <a:ext cx="815848" cy="276999"/>
          </a:xfrm>
          <a:prstGeom prst="rect">
            <a:avLst/>
          </a:prstGeom>
          <a:noFill/>
        </p:spPr>
        <p:txBody>
          <a:bodyPr wrap="none" rtlCol="0">
            <a:spAutoFit/>
          </a:bodyPr>
          <a:lstStyle/>
          <a:p>
            <a:pPr algn="ctr"/>
            <a:r>
              <a:rPr lang="en-US" sz="1200" b="1" dirty="0" smtClean="0">
                <a:solidFill>
                  <a:srgbClr val="000000"/>
                </a:solidFill>
              </a:rPr>
              <a:t>Wellesley</a:t>
            </a:r>
            <a:endParaRPr lang="en-US" sz="1200" b="1" dirty="0">
              <a:solidFill>
                <a:srgbClr val="000000"/>
              </a:solidFill>
            </a:endParaRPr>
          </a:p>
        </p:txBody>
      </p:sp>
      <p:sp>
        <p:nvSpPr>
          <p:cNvPr id="30" name="TextBox 29"/>
          <p:cNvSpPr txBox="1"/>
          <p:nvPr/>
        </p:nvSpPr>
        <p:spPr>
          <a:xfrm>
            <a:off x="3132788" y="4927320"/>
            <a:ext cx="761747" cy="276999"/>
          </a:xfrm>
          <a:prstGeom prst="rect">
            <a:avLst/>
          </a:prstGeom>
          <a:noFill/>
        </p:spPr>
        <p:txBody>
          <a:bodyPr wrap="none" rtlCol="0">
            <a:spAutoFit/>
          </a:bodyPr>
          <a:lstStyle/>
          <a:p>
            <a:r>
              <a:rPr lang="en-US" sz="1200" b="1" dirty="0" smtClean="0">
                <a:solidFill>
                  <a:srgbClr val="000000"/>
                </a:solidFill>
              </a:rPr>
              <a:t>Amherst</a:t>
            </a:r>
            <a:endParaRPr lang="en-US" sz="1200" b="1" dirty="0">
              <a:solidFill>
                <a:srgbClr val="000000"/>
              </a:solidFill>
            </a:endParaRPr>
          </a:p>
        </p:txBody>
      </p:sp>
      <p:sp>
        <p:nvSpPr>
          <p:cNvPr id="31" name="TextBox 30"/>
          <p:cNvSpPr txBox="1"/>
          <p:nvPr/>
        </p:nvSpPr>
        <p:spPr>
          <a:xfrm>
            <a:off x="2189107" y="4654244"/>
            <a:ext cx="941859" cy="276999"/>
          </a:xfrm>
          <a:prstGeom prst="rect">
            <a:avLst/>
          </a:prstGeom>
          <a:noFill/>
        </p:spPr>
        <p:txBody>
          <a:bodyPr wrap="none" rtlCol="0">
            <a:spAutoFit/>
          </a:bodyPr>
          <a:lstStyle/>
          <a:p>
            <a:pPr algn="ctr"/>
            <a:r>
              <a:rPr lang="en-US" sz="1200" b="1" dirty="0" smtClean="0">
                <a:solidFill>
                  <a:srgbClr val="000000"/>
                </a:solidFill>
              </a:rPr>
              <a:t>Middlebury</a:t>
            </a:r>
            <a:endParaRPr lang="en-US" sz="1200" b="1" dirty="0">
              <a:solidFill>
                <a:srgbClr val="000000"/>
              </a:solidFill>
            </a:endParaRPr>
          </a:p>
        </p:txBody>
      </p:sp>
      <p:sp>
        <p:nvSpPr>
          <p:cNvPr id="32" name="TextBox 31"/>
          <p:cNvSpPr txBox="1"/>
          <p:nvPr/>
        </p:nvSpPr>
        <p:spPr>
          <a:xfrm>
            <a:off x="5773934" y="2878463"/>
            <a:ext cx="710451" cy="276999"/>
          </a:xfrm>
          <a:prstGeom prst="rect">
            <a:avLst/>
          </a:prstGeom>
          <a:noFill/>
        </p:spPr>
        <p:txBody>
          <a:bodyPr wrap="none" rtlCol="0">
            <a:spAutoFit/>
          </a:bodyPr>
          <a:lstStyle/>
          <a:p>
            <a:r>
              <a:rPr lang="en-US" sz="1200" b="1" dirty="0" smtClean="0"/>
              <a:t>CalTech</a:t>
            </a:r>
            <a:endParaRPr lang="en-US" sz="1200" b="1" dirty="0"/>
          </a:p>
        </p:txBody>
      </p:sp>
      <p:sp>
        <p:nvSpPr>
          <p:cNvPr id="33" name="TextBox 32"/>
          <p:cNvSpPr txBox="1"/>
          <p:nvPr/>
        </p:nvSpPr>
        <p:spPr>
          <a:xfrm>
            <a:off x="5703636" y="3301796"/>
            <a:ext cx="453970" cy="276999"/>
          </a:xfrm>
          <a:prstGeom prst="rect">
            <a:avLst/>
          </a:prstGeom>
          <a:noFill/>
        </p:spPr>
        <p:txBody>
          <a:bodyPr wrap="none" rtlCol="0">
            <a:spAutoFit/>
          </a:bodyPr>
          <a:lstStyle/>
          <a:p>
            <a:r>
              <a:rPr lang="en-US" sz="1200" b="1" dirty="0" smtClean="0"/>
              <a:t>MIT</a:t>
            </a:r>
            <a:endParaRPr lang="en-US" sz="1200" b="1" dirty="0"/>
          </a:p>
        </p:txBody>
      </p:sp>
      <p:sp>
        <p:nvSpPr>
          <p:cNvPr id="34" name="TextBox 33"/>
          <p:cNvSpPr txBox="1"/>
          <p:nvPr/>
        </p:nvSpPr>
        <p:spPr>
          <a:xfrm>
            <a:off x="4651199" y="3301795"/>
            <a:ext cx="505066" cy="276999"/>
          </a:xfrm>
          <a:prstGeom prst="rect">
            <a:avLst/>
          </a:prstGeom>
          <a:noFill/>
        </p:spPr>
        <p:txBody>
          <a:bodyPr wrap="none" rtlCol="0">
            <a:spAutoFit/>
          </a:bodyPr>
          <a:lstStyle/>
          <a:p>
            <a:pPr algn="ctr"/>
            <a:r>
              <a:rPr lang="en-US" sz="1200" b="1" dirty="0" smtClean="0"/>
              <a:t>CMU</a:t>
            </a:r>
            <a:endParaRPr lang="en-US" sz="1200" b="1" dirty="0"/>
          </a:p>
        </p:txBody>
      </p:sp>
      <p:sp>
        <p:nvSpPr>
          <p:cNvPr id="35" name="TextBox 34"/>
          <p:cNvSpPr txBox="1"/>
          <p:nvPr/>
        </p:nvSpPr>
        <p:spPr>
          <a:xfrm>
            <a:off x="5265933" y="2730193"/>
            <a:ext cx="663313" cy="276999"/>
          </a:xfrm>
          <a:prstGeom prst="rect">
            <a:avLst/>
          </a:prstGeom>
          <a:noFill/>
        </p:spPr>
        <p:txBody>
          <a:bodyPr wrap="none" rtlCol="0">
            <a:spAutoFit/>
          </a:bodyPr>
          <a:lstStyle/>
          <a:p>
            <a:r>
              <a:rPr lang="en-US" sz="1200" b="1" dirty="0" smtClean="0"/>
              <a:t>Purdue</a:t>
            </a:r>
            <a:endParaRPr lang="en-US" sz="1200" b="1" dirty="0"/>
          </a:p>
        </p:txBody>
      </p:sp>
      <p:sp>
        <p:nvSpPr>
          <p:cNvPr id="36" name="TextBox 35"/>
          <p:cNvSpPr txBox="1"/>
          <p:nvPr/>
        </p:nvSpPr>
        <p:spPr>
          <a:xfrm>
            <a:off x="6585417" y="3703732"/>
            <a:ext cx="699606" cy="461665"/>
          </a:xfrm>
          <a:prstGeom prst="rect">
            <a:avLst/>
          </a:prstGeom>
          <a:noFill/>
        </p:spPr>
        <p:txBody>
          <a:bodyPr wrap="none" rtlCol="0">
            <a:spAutoFit/>
          </a:bodyPr>
          <a:lstStyle/>
          <a:p>
            <a:pPr algn="ctr"/>
            <a:r>
              <a:rPr lang="en-US" sz="1200" b="1" dirty="0" smtClean="0">
                <a:solidFill>
                  <a:srgbClr val="000000"/>
                </a:solidFill>
              </a:rPr>
              <a:t>Arizona</a:t>
            </a:r>
          </a:p>
          <a:p>
            <a:pPr algn="ctr"/>
            <a:r>
              <a:rPr lang="en-US" sz="1200" b="1" dirty="0" smtClean="0">
                <a:solidFill>
                  <a:srgbClr val="000000"/>
                </a:solidFill>
              </a:rPr>
              <a:t>State</a:t>
            </a:r>
            <a:endParaRPr lang="en-US" sz="1200" b="1" dirty="0">
              <a:solidFill>
                <a:srgbClr val="000000"/>
              </a:solidFill>
            </a:endParaRPr>
          </a:p>
        </p:txBody>
      </p:sp>
      <p:sp>
        <p:nvSpPr>
          <p:cNvPr id="37" name="TextBox 36"/>
          <p:cNvSpPr txBox="1"/>
          <p:nvPr/>
        </p:nvSpPr>
        <p:spPr>
          <a:xfrm>
            <a:off x="7010125" y="4147831"/>
            <a:ext cx="800219" cy="461665"/>
          </a:xfrm>
          <a:prstGeom prst="rect">
            <a:avLst/>
          </a:prstGeom>
          <a:noFill/>
        </p:spPr>
        <p:txBody>
          <a:bodyPr wrap="none" rtlCol="0">
            <a:spAutoFit/>
          </a:bodyPr>
          <a:lstStyle/>
          <a:p>
            <a:pPr algn="ctr"/>
            <a:r>
              <a:rPr lang="en-US" sz="1200" b="1" dirty="0" smtClean="0">
                <a:solidFill>
                  <a:srgbClr val="000000"/>
                </a:solidFill>
              </a:rPr>
              <a:t>Michigan</a:t>
            </a:r>
          </a:p>
          <a:p>
            <a:pPr algn="ctr"/>
            <a:r>
              <a:rPr lang="en-US" sz="1200" b="1" dirty="0" smtClean="0">
                <a:solidFill>
                  <a:srgbClr val="000000"/>
                </a:solidFill>
              </a:rPr>
              <a:t>State</a:t>
            </a:r>
            <a:endParaRPr lang="en-US" sz="1200" b="1" dirty="0">
              <a:solidFill>
                <a:srgbClr val="000000"/>
              </a:solidFill>
            </a:endParaRPr>
          </a:p>
        </p:txBody>
      </p:sp>
      <p:sp>
        <p:nvSpPr>
          <p:cNvPr id="38" name="TextBox 37"/>
          <p:cNvSpPr txBox="1"/>
          <p:nvPr/>
        </p:nvSpPr>
        <p:spPr>
          <a:xfrm>
            <a:off x="6737430" y="4882664"/>
            <a:ext cx="787395" cy="461665"/>
          </a:xfrm>
          <a:prstGeom prst="rect">
            <a:avLst/>
          </a:prstGeom>
          <a:noFill/>
        </p:spPr>
        <p:txBody>
          <a:bodyPr wrap="none" rtlCol="0">
            <a:spAutoFit/>
          </a:bodyPr>
          <a:lstStyle/>
          <a:p>
            <a:pPr algn="ctr"/>
            <a:r>
              <a:rPr lang="en-US" sz="1200" b="1" dirty="0" smtClean="0">
                <a:solidFill>
                  <a:srgbClr val="000000"/>
                </a:solidFill>
              </a:rPr>
              <a:t>Cal State</a:t>
            </a:r>
          </a:p>
          <a:p>
            <a:pPr algn="ctr"/>
            <a:r>
              <a:rPr lang="en-US" sz="1200" b="1" dirty="0" smtClean="0">
                <a:solidFill>
                  <a:srgbClr val="000000"/>
                </a:solidFill>
              </a:rPr>
              <a:t>LB	</a:t>
            </a:r>
            <a:endParaRPr lang="en-US" sz="1200" b="1" dirty="0">
              <a:solidFill>
                <a:srgbClr val="000000"/>
              </a:solidFill>
            </a:endParaRPr>
          </a:p>
        </p:txBody>
      </p:sp>
      <p:sp>
        <p:nvSpPr>
          <p:cNvPr id="39" name="TextBox 38"/>
          <p:cNvSpPr txBox="1"/>
          <p:nvPr/>
        </p:nvSpPr>
        <p:spPr>
          <a:xfrm>
            <a:off x="7410234" y="5547191"/>
            <a:ext cx="774571" cy="276999"/>
          </a:xfrm>
          <a:prstGeom prst="rect">
            <a:avLst/>
          </a:prstGeom>
          <a:noFill/>
        </p:spPr>
        <p:txBody>
          <a:bodyPr wrap="none" rtlCol="0">
            <a:spAutoFit/>
          </a:bodyPr>
          <a:lstStyle/>
          <a:p>
            <a:r>
              <a:rPr lang="en-US" sz="1200" b="1" dirty="0" smtClean="0">
                <a:solidFill>
                  <a:srgbClr val="000000"/>
                </a:solidFill>
              </a:rPr>
              <a:t>SD State</a:t>
            </a:r>
            <a:endParaRPr lang="en-US" sz="1200" b="1" dirty="0">
              <a:solidFill>
                <a:srgbClr val="000000"/>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2643844045"/>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1" name="Isosceles Triangle 40"/>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Isosceles Triangle 41"/>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238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9105</TotalTime>
  <Words>1824</Words>
  <Application>Microsoft Macintosh PowerPoint</Application>
  <PresentationFormat>On-screen Show (4:3)</PresentationFormat>
  <Paragraphs>375</Paragraphs>
  <Slides>16</Slides>
  <Notes>10</Notes>
  <HiddenSlides>4</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AdmitSee Analytics</vt:lpstr>
      <vt:lpstr>Context</vt:lpstr>
      <vt:lpstr>Part 1: The Model</vt:lpstr>
      <vt:lpstr>Evaluating the Model</vt:lpstr>
      <vt:lpstr>Interpreting the Model</vt:lpstr>
      <vt:lpstr>Part 2: The Essay</vt:lpstr>
      <vt:lpstr>What’s in an Essay?</vt:lpstr>
      <vt:lpstr>A 2-D Representation of College Essays</vt:lpstr>
      <vt:lpstr>A 2-D Representation of College Essays</vt:lpstr>
      <vt:lpstr>A 2-D Representation of College Essays</vt:lpstr>
      <vt:lpstr>Final Thoughts</vt:lpstr>
      <vt:lpstr>Thank  You</vt:lpstr>
      <vt:lpstr>Appendix 1: Ensemble Model Pipeline</vt:lpstr>
      <vt:lpstr>Appendix 2: ROC Curve for Train Set</vt:lpstr>
      <vt:lpstr>Appendix 3: NMF Visualized</vt:lpstr>
      <vt:lpstr>Appendix 4: NMF Semantic Reference Table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Galvanize Capstone Project Presentation</dc:title>
  <dc:subject/>
  <dc:creator>Mike Yung</dc:creator>
  <cp:keywords/>
  <dc:description/>
  <cp:lastModifiedBy>Mike Yung</cp:lastModifiedBy>
  <cp:revision>215</cp:revision>
  <dcterms:created xsi:type="dcterms:W3CDTF">2016-11-22T20:05:44Z</dcterms:created>
  <dcterms:modified xsi:type="dcterms:W3CDTF">2016-12-06T22:39:46Z</dcterms:modified>
  <cp:category/>
</cp:coreProperties>
</file>