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58" r:id="rId5"/>
    <p:sldId id="277" r:id="rId6"/>
    <p:sldId id="276" r:id="rId7"/>
    <p:sldId id="260" r:id="rId8"/>
    <p:sldId id="262" r:id="rId9"/>
    <p:sldId id="279" r:id="rId10"/>
    <p:sldId id="283" r:id="rId11"/>
    <p:sldId id="284" r:id="rId12"/>
    <p:sldId id="280" r:id="rId13"/>
    <p:sldId id="273" r:id="rId14"/>
    <p:sldId id="266" r:id="rId15"/>
    <p:sldId id="267" r:id="rId16"/>
    <p:sldId id="270" r:id="rId17"/>
    <p:sldId id="271" r:id="rId18"/>
    <p:sldId id="272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D7D7D7"/>
    <a:srgbClr val="CE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62" autoAdjust="0"/>
  </p:normalViewPr>
  <p:slideViewPr>
    <p:cSldViewPr snapToGrid="0" snapToObjects="1">
      <p:cViewPr>
        <p:scale>
          <a:sx n="90" d="100"/>
          <a:sy n="90" d="100"/>
        </p:scale>
        <p:origin x="-1496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F8C5A-0F3E-794E-B316-BB83B2B9B53D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955B-160C-0041-B70F-08136C32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r>
              <a:rPr lang="en-US" baseline="0" dirty="0" smtClean="0"/>
              <a:t> everyone, my name is Mike Yung.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my project, I was fortunate to partner with </a:t>
            </a:r>
            <a:r>
              <a:rPr lang="en-US" baseline="0" dirty="0" err="1" smtClean="0"/>
              <a:t>AdmitSee</a:t>
            </a:r>
            <a:r>
              <a:rPr lang="en-US" baseline="0" dirty="0" smtClean="0"/>
              <a:t>, a </a:t>
            </a:r>
            <a:r>
              <a:rPr lang="en-US" baseline="0" dirty="0" smtClean="0"/>
              <a:t>college application resource where prospective students can browse </a:t>
            </a:r>
            <a:r>
              <a:rPr lang="en-US" baseline="0" dirty="0" smtClean="0"/>
              <a:t>the profiles </a:t>
            </a:r>
            <a:r>
              <a:rPr lang="en-US" baseline="0" dirty="0" smtClean="0"/>
              <a:t>and essays of real students that have been accepted into colleges.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51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the rich</a:t>
            </a:r>
            <a:r>
              <a:rPr lang="en-US" baseline="0" dirty="0" smtClean="0"/>
              <a:t> </a:t>
            </a:r>
            <a:r>
              <a:rPr lang="en-US" baseline="0" dirty="0" smtClean="0"/>
              <a:t>and unique </a:t>
            </a:r>
            <a:r>
              <a:rPr lang="en-US" baseline="0" dirty="0" smtClean="0"/>
              <a:t>dataset that </a:t>
            </a:r>
            <a:r>
              <a:rPr lang="en-US" baseline="0" dirty="0" err="1" smtClean="0"/>
              <a:t>AdmitSee</a:t>
            </a:r>
            <a:r>
              <a:rPr lang="en-US" baseline="0" dirty="0" smtClean="0"/>
              <a:t> </a:t>
            </a:r>
            <a:r>
              <a:rPr lang="en-US" baseline="0" dirty="0" smtClean="0"/>
              <a:t>has, </a:t>
            </a:r>
            <a:r>
              <a:rPr lang="en-US" baseline="0" dirty="0" smtClean="0"/>
              <a:t>I set out to explore two </a:t>
            </a:r>
            <a:r>
              <a:rPr lang="en-US" baseline="0" dirty="0" smtClean="0"/>
              <a:t>things:</a:t>
            </a:r>
            <a:endParaRPr lang="en-US" baseline="0" dirty="0" smtClean="0"/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First, to build </a:t>
            </a:r>
            <a:r>
              <a:rPr lang="en-US" baseline="0" dirty="0" smtClean="0"/>
              <a:t>a model that predicts a student’s chances of being admitted </a:t>
            </a:r>
            <a:r>
              <a:rPr lang="en-US" baseline="0" dirty="0" smtClean="0"/>
              <a:t>into college.</a:t>
            </a:r>
            <a:endParaRPr lang="en-US" baseline="0" dirty="0" smtClean="0"/>
          </a:p>
          <a:p>
            <a:pPr marL="457200" lvl="1" indent="0">
              <a:buNone/>
            </a:pPr>
            <a:r>
              <a:rPr lang="en-US" baseline="0" dirty="0" smtClean="0"/>
              <a:t>- Learn about what factors affect admission chances.</a:t>
            </a:r>
          </a:p>
          <a:p>
            <a:pPr marL="457200" lvl="1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Second, to see what </a:t>
            </a:r>
            <a:r>
              <a:rPr lang="en-US" baseline="0" dirty="0" smtClean="0"/>
              <a:t>insights can we glean from the Common App essay, both on an individual and an aggregate level?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a </a:t>
            </a:r>
            <a:r>
              <a:rPr lang="en-US" baseline="0" dirty="0" smtClean="0"/>
              <a:t>simplified visual representation of the model pipeline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we start with a bunch of inputs, or features.</a:t>
            </a:r>
          </a:p>
          <a:p>
            <a:r>
              <a:rPr lang="en-US" baseline="0" dirty="0" smtClean="0"/>
              <a:t>	Most are non-essay related (like GPA, SAT, demographics, </a:t>
            </a:r>
            <a:r>
              <a:rPr lang="en-US" baseline="0" dirty="0" err="1" smtClean="0"/>
              <a:t>extracurriculars</a:t>
            </a:r>
            <a:r>
              <a:rPr lang="en-US" baseline="0" dirty="0" smtClean="0"/>
              <a:t>, academic trajectory, sports, etc.)</a:t>
            </a:r>
          </a:p>
          <a:p>
            <a:r>
              <a:rPr lang="en-US" baseline="0" dirty="0" smtClean="0"/>
              <a:t>	We then feature-engineer these raw inputs </a:t>
            </a:r>
            <a:r>
              <a:rPr lang="en-US" baseline="0" dirty="0" smtClean="0"/>
              <a:t>to get the features we want in the model.</a:t>
            </a:r>
            <a:endParaRPr lang="en-US" baseline="0" dirty="0" smtClean="0"/>
          </a:p>
          <a:p>
            <a:r>
              <a:rPr lang="en-US" baseline="0" dirty="0" smtClean="0"/>
              <a:t>	Out of this feature engineering step, we also get a handful of essay features: </a:t>
            </a:r>
          </a:p>
          <a:p>
            <a:r>
              <a:rPr lang="en-US" baseline="0" dirty="0" smtClean="0"/>
              <a:t>		In a nutshell, we </a:t>
            </a:r>
            <a:r>
              <a:rPr lang="en-US" baseline="0" dirty="0" err="1" smtClean="0"/>
              <a:t>vectorize</a:t>
            </a:r>
            <a:r>
              <a:rPr lang="en-US" baseline="0" dirty="0" smtClean="0"/>
              <a:t> the </a:t>
            </a:r>
            <a:r>
              <a:rPr lang="en-US" baseline="0" dirty="0" smtClean="0"/>
              <a:t>essays and apply dimensionality reduction to </a:t>
            </a:r>
            <a:r>
              <a:rPr lang="en-US" baseline="0" dirty="0" smtClean="0"/>
              <a:t>uncover “latent topics</a:t>
            </a:r>
            <a:r>
              <a:rPr lang="en-US" baseline="0" dirty="0" smtClean="0"/>
              <a:t>” – we’ll touch on that in more depth later.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evaluate the</a:t>
            </a:r>
            <a:r>
              <a:rPr lang="en-US" baseline="0" dirty="0" smtClean="0"/>
              <a:t> model, I spoke with </a:t>
            </a:r>
            <a:r>
              <a:rPr lang="en-US" baseline="0" dirty="0" err="1" smtClean="0"/>
              <a:t>AdmitSee</a:t>
            </a:r>
            <a:r>
              <a:rPr lang="en-US" baseline="0" dirty="0" smtClean="0"/>
              <a:t> and we agreed that optimizing Precision is best for them, since </a:t>
            </a:r>
            <a:r>
              <a:rPr lang="en-US" baseline="0" dirty="0" smtClean="0"/>
              <a:t>models with high-precision tend to under-estimate probabilities, and </a:t>
            </a:r>
            <a:r>
              <a:rPr lang="en-US" baseline="0" dirty="0" smtClean="0"/>
              <a:t>one of their goals is to encourage students to use the product even if they are star students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Looking at the ROC curve on the train set, we can see that there is some </a:t>
            </a:r>
            <a:r>
              <a:rPr lang="en-US" baseline="0" dirty="0" err="1" smtClean="0"/>
              <a:t>overfitting</a:t>
            </a:r>
            <a:r>
              <a:rPr lang="en-US" baseline="0" dirty="0" smtClean="0"/>
              <a:t> w the RF model, and some </a:t>
            </a:r>
            <a:r>
              <a:rPr lang="en-US" baseline="0" dirty="0" err="1" smtClean="0"/>
              <a:t>underfitting</a:t>
            </a:r>
            <a:r>
              <a:rPr lang="en-US" baseline="0" dirty="0" smtClean="0"/>
              <a:t> w the LR model.</a:t>
            </a:r>
          </a:p>
          <a:p>
            <a:r>
              <a:rPr lang="en-US" baseline="0" dirty="0" smtClean="0"/>
              <a:t>While the visual difference between the ensemble models is minimal, the Grand Ensemble, which takes into account essay features, is 2% higher than the basic Ensemble on precision.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94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</a:t>
            </a:r>
            <a:r>
              <a:rPr lang="en-US" baseline="0" dirty="0" smtClean="0"/>
              <a:t> test set, the area under RF curve is reduced, confirming that it </a:t>
            </a:r>
            <a:r>
              <a:rPr lang="en-US" baseline="0" dirty="0" err="1" smtClean="0"/>
              <a:t>overfit</a:t>
            </a:r>
            <a:r>
              <a:rPr lang="en-US" baseline="0" dirty="0" smtClean="0"/>
              <a:t> in the train set.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we expect, the grand ensemble is the winner on precision.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###</a:t>
            </a:r>
          </a:p>
          <a:p>
            <a:r>
              <a:rPr lang="en-US" baseline="0" dirty="0" smtClean="0"/>
              <a:t>AUC is the probability that we will rank a randomly chosen positive data point higher than a randomly chosen negative 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41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US" dirty="0" smtClean="0"/>
              <a:t>While</a:t>
            </a:r>
            <a:r>
              <a:rPr lang="en-US" baseline="0" dirty="0" smtClean="0"/>
              <a:t> optimizing for accuracy/precision is great, you lose interpretability with ensemble models.</a:t>
            </a:r>
          </a:p>
          <a:p>
            <a:pPr marL="457200" lvl="1" indent="0">
              <a:buFontTx/>
              <a:buNone/>
            </a:pPr>
            <a:endParaRPr lang="en-US" baseline="0" dirty="0" smtClean="0"/>
          </a:p>
          <a:p>
            <a:pPr marL="457200" lvl="1" indent="0">
              <a:buFontTx/>
              <a:buNone/>
            </a:pPr>
            <a:r>
              <a:rPr lang="en-US" baseline="0" dirty="0" smtClean="0"/>
              <a:t>By taking the exponents of the coefficients in our LR model, we can see how each variable affects the admissions outcome.</a:t>
            </a:r>
            <a:endParaRPr lang="en-US" dirty="0" smtClean="0"/>
          </a:p>
          <a:p>
            <a:pPr marL="457200" lvl="1" indent="0">
              <a:buFontTx/>
              <a:buNone/>
            </a:pPr>
            <a:endParaRPr lang="en-US" dirty="0" smtClean="0"/>
          </a:p>
          <a:p>
            <a:pPr marL="457200" lvl="1" indent="0">
              <a:buFontTx/>
              <a:buNone/>
            </a:pPr>
            <a:r>
              <a:rPr lang="en-US" dirty="0" smtClean="0"/>
              <a:t>e.g.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If </a:t>
            </a:r>
            <a:r>
              <a:rPr lang="en-US" dirty="0" smtClean="0"/>
              <a:t>you increase your SAT score by 100 points, you improve your odds by 2x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Caveat: model assumes the incremental effect of SAT score on </a:t>
            </a:r>
            <a:r>
              <a:rPr lang="en-US" dirty="0" err="1" smtClean="0"/>
              <a:t>prob</a:t>
            </a:r>
            <a:r>
              <a:rPr lang="en-US" dirty="0" smtClean="0"/>
              <a:t> is same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In reality, it’s not. Going from 1800 to 1900 will </a:t>
            </a:r>
            <a:r>
              <a:rPr lang="en-US" dirty="0" err="1" smtClean="0"/>
              <a:t>prob</a:t>
            </a:r>
            <a:r>
              <a:rPr lang="en-US" dirty="0" smtClean="0"/>
              <a:t> have a lesser effect than 2200 to 2300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0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look at essay trends on the aggregate level, we first need to analyze them at an individual level.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 applied a TF-IDF </a:t>
            </a:r>
            <a:r>
              <a:rPr lang="en-US" baseline="0" dirty="0" err="1" smtClean="0"/>
              <a:t>vectorizer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vectorize</a:t>
            </a:r>
            <a:r>
              <a:rPr lang="en-US" baseline="0" dirty="0" smtClean="0"/>
              <a:t> all the essays into a sparse matrix, then used non-negative matrix factorization (NMF) to get two new matrices: one long (our new matrix with reduced dimensionality) and one fat (that provides info on the key words for each ‘topic’).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Let’s now take a closer took at the fat matrix to see the specific topics.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### By examining this fat matrix, we can identify which words are most represented for each of the 7 dimensions, in a way uncovering the ‘latent topics’ of our essay corpus.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4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table shows just the top words for each ‘topic’, and you can see that the topics fit quite nicely in place, with both strong association </a:t>
            </a:r>
            <a:r>
              <a:rPr lang="en-US" b="1" baseline="0" dirty="0" smtClean="0"/>
              <a:t>within </a:t>
            </a:r>
            <a:r>
              <a:rPr lang="en-US" baseline="0" dirty="0" smtClean="0"/>
              <a:t>topics, as well as pretty strong separation </a:t>
            </a:r>
            <a:r>
              <a:rPr lang="en-US" b="1" baseline="0" dirty="0" smtClean="0"/>
              <a:t>between </a:t>
            </a:r>
            <a:r>
              <a:rPr lang="en-US" baseline="0" dirty="0" smtClean="0"/>
              <a:t>topics.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4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setting up our NMF, we can basically pass it any essay and it’ll tell us how strongly associated the essay with each ‘topic’ – in a sense giving us a topic distribution of an essay.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example, the essay talks mostly about sport and family, with a personal story touch to it.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(more than happy to give a live demo with a real essay afterwards).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8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9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71500" y="1600200"/>
            <a:ext cx="8001000" cy="49110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25" y="1707920"/>
            <a:ext cx="7683985" cy="427777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4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2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0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7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risscrossEtching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"/>
            <a:ext cx="9144000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4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jpeg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AdmitSee</a:t>
            </a:r>
            <a:r>
              <a:rPr lang="en-US" dirty="0" smtClean="0"/>
              <a:t>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Yung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3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an Essay?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77259"/>
              </p:ext>
            </p:extLst>
          </p:nvPr>
        </p:nvGraphicFramePr>
        <p:xfrm>
          <a:off x="738901" y="1771765"/>
          <a:ext cx="595692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>
                          <a:solidFill>
                            <a:srgbClr val="000000"/>
                          </a:solidFill>
                        </a:rPr>
                        <a:t>Vectorize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Text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Topic Modeling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Analyze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TF-IDF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</a:rPr>
                        <a:t>NMF (Fit)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NMF (Transform</a:t>
                      </a:r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en-US" sz="14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4" name="Isosceles Triangle 3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2788" y="3568193"/>
            <a:ext cx="2573235" cy="2447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0490" y="3568193"/>
            <a:ext cx="470408" cy="24474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43285" y="324027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Words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958096" y="4522022"/>
            <a:ext cx="2181015" cy="350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78161" y="4309714"/>
            <a:ext cx="42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≈</a:t>
            </a:r>
            <a:endParaRPr 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31441" y="44730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76755" y="3240273"/>
            <a:ext cx="656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Topics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583308" y="4638045"/>
            <a:ext cx="675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Essays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078897" y="4638046"/>
            <a:ext cx="675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Essays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465175" y="4581602"/>
            <a:ext cx="656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Topics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5308" y="4226551"/>
            <a:ext cx="72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Words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51389" y="2737556"/>
            <a:ext cx="366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Non-Negative Matrix Factorization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99594" y="3133204"/>
            <a:ext cx="71379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49033" y="6023003"/>
            <a:ext cx="15564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New Matrix</a:t>
            </a: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(Topic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vs. Essay)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72207" y="4915467"/>
            <a:ext cx="21741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Semantic Reference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(Word vs. Topic)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1926" y="6023003"/>
            <a:ext cx="156114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Old Matrix</a:t>
            </a:r>
          </a:p>
          <a:p>
            <a:pPr algn="ctr"/>
            <a:r>
              <a:rPr lang="en-US" sz="1600" dirty="0" smtClean="0"/>
              <a:t>(Word vs. Essay)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705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an Essay?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2753"/>
              </p:ext>
            </p:extLst>
          </p:nvPr>
        </p:nvGraphicFramePr>
        <p:xfrm>
          <a:off x="738901" y="1771765"/>
          <a:ext cx="595692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>
                          <a:solidFill>
                            <a:srgbClr val="000000"/>
                          </a:solidFill>
                        </a:rPr>
                        <a:t>Vectorize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Text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Topic Modeling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Analyze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TF-IDF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</a:rPr>
                        <a:t>NMF (Fit)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NMF (Transform</a:t>
                      </a:r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en-US" sz="14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4" name="Isosceles Triangle 3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9873" y="3640668"/>
            <a:ext cx="6138334" cy="2031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65280" y="4439214"/>
            <a:ext cx="74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Topics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18740" y="3259781"/>
            <a:ext cx="76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Words</a:t>
            </a:r>
            <a:endParaRPr lang="en-US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38787" y="2737556"/>
            <a:ext cx="366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Non-Negative Matrix Factorization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99594" y="3133204"/>
            <a:ext cx="71379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30197" y="5672667"/>
            <a:ext cx="21741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Semantic Reference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(Word vs. Topic)</a:t>
            </a: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15832"/>
              </p:ext>
            </p:extLst>
          </p:nvPr>
        </p:nvGraphicFramePr>
        <p:xfrm>
          <a:off x="1251039" y="3640668"/>
          <a:ext cx="611716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528"/>
                <a:gridCol w="1019528"/>
                <a:gridCol w="1019528"/>
                <a:gridCol w="1019528"/>
                <a:gridCol w="1019528"/>
                <a:gridCol w="1019528"/>
              </a:tblGrid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mother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father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family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parent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sister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music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play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piano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perform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theater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culture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world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language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travel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 smtClean="0">
                          <a:solidFill>
                            <a:srgbClr val="000000"/>
                          </a:solidFill>
                        </a:rPr>
                        <a:t>american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team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game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coach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player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season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research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science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computer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technology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math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work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education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career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success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community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057600"/>
              </p:ext>
            </p:extLst>
          </p:nvPr>
        </p:nvGraphicFramePr>
        <p:xfrm>
          <a:off x="7355238" y="3682997"/>
          <a:ext cx="1303340" cy="1920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340"/>
              </a:tblGrid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Family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Music/Arts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Culture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Sports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Personal/Story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Science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Career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47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Topic Distribution of a Sample Essay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152408" y="2501475"/>
            <a:ext cx="82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56104" y="3228356"/>
            <a:ext cx="120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Music/Arts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05947" y="4766455"/>
            <a:ext cx="88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Culture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9623" y="6088141"/>
            <a:ext cx="80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Sports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28767" y="6088141"/>
            <a:ext cx="15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Personal 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09337" y="4741013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9007" y="3182190"/>
            <a:ext cx="81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4" name="Heptagon 3"/>
          <p:cNvSpPr/>
          <p:nvPr/>
        </p:nvSpPr>
        <p:spPr>
          <a:xfrm>
            <a:off x="2949560" y="2870807"/>
            <a:ext cx="3217334" cy="3217334"/>
          </a:xfrm>
          <a:prstGeom prst="heptagon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Heptagon 11"/>
          <p:cNvSpPr/>
          <p:nvPr/>
        </p:nvSpPr>
        <p:spPr>
          <a:xfrm>
            <a:off x="3307110" y="3228357"/>
            <a:ext cx="2502234" cy="2502234"/>
          </a:xfrm>
          <a:prstGeom prst="heptagon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Heptagon 12"/>
          <p:cNvSpPr/>
          <p:nvPr/>
        </p:nvSpPr>
        <p:spPr>
          <a:xfrm>
            <a:off x="3689142" y="3610389"/>
            <a:ext cx="1738170" cy="1738170"/>
          </a:xfrm>
          <a:prstGeom prst="heptagon">
            <a:avLst/>
          </a:prstGeom>
          <a:noFill/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Heptagon 13"/>
          <p:cNvSpPr/>
          <p:nvPr/>
        </p:nvSpPr>
        <p:spPr>
          <a:xfrm>
            <a:off x="4068015" y="3989262"/>
            <a:ext cx="980424" cy="980424"/>
          </a:xfrm>
          <a:prstGeom prst="heptagon">
            <a:avLst/>
          </a:prstGeom>
          <a:noFill/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2" name="Straight Connector 31"/>
          <p:cNvCxnSpPr>
            <a:stCxn id="13" idx="6"/>
            <a:endCxn id="16" idx="0"/>
          </p:cNvCxnSpPr>
          <p:nvPr/>
        </p:nvCxnSpPr>
        <p:spPr>
          <a:xfrm>
            <a:off x="4558227" y="3610389"/>
            <a:ext cx="0" cy="845254"/>
          </a:xfrm>
          <a:prstGeom prst="line">
            <a:avLst/>
          </a:prstGeom>
          <a:ln w="57150" cap="rnd" cmpd="sng">
            <a:solidFill>
              <a:schemeClr val="tx2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6" idx="1"/>
          </p:cNvCxnSpPr>
          <p:nvPr/>
        </p:nvCxnSpPr>
        <p:spPr>
          <a:xfrm>
            <a:off x="4303889" y="4303440"/>
            <a:ext cx="214232" cy="168816"/>
          </a:xfrm>
          <a:prstGeom prst="line">
            <a:avLst/>
          </a:prstGeom>
          <a:ln w="57150" cap="rnd" cmpd="sng">
            <a:solidFill>
              <a:schemeClr val="tx2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78384" y="434308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100</a:t>
            </a:r>
            <a:r>
              <a:rPr lang="en-US" sz="1600" baseline="300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endParaRPr lang="en-US" sz="1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33472" y="4051151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US" sz="1600" baseline="300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endParaRPr lang="en-US" sz="1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76747" y="3787789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50</a:t>
            </a:r>
            <a:r>
              <a:rPr lang="en-US" sz="1600" baseline="300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endParaRPr lang="en-US" sz="1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48480" y="347197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en-US" sz="1600" baseline="300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endParaRPr lang="en-US" sz="1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stCxn id="13" idx="3"/>
            <a:endCxn id="16" idx="3"/>
          </p:cNvCxnSpPr>
          <p:nvPr/>
        </p:nvCxnSpPr>
        <p:spPr>
          <a:xfrm flipV="1">
            <a:off x="4171450" y="4552468"/>
            <a:ext cx="346671" cy="796100"/>
          </a:xfrm>
          <a:prstGeom prst="line">
            <a:avLst/>
          </a:prstGeom>
          <a:ln w="57150" cap="rnd" cmpd="sng">
            <a:solidFill>
              <a:schemeClr val="tx2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2" idx="2"/>
            <a:endCxn id="16" idx="5"/>
          </p:cNvCxnSpPr>
          <p:nvPr/>
        </p:nvCxnSpPr>
        <p:spPr>
          <a:xfrm flipH="1" flipV="1">
            <a:off x="4598333" y="4552468"/>
            <a:ext cx="516690" cy="1178136"/>
          </a:xfrm>
          <a:prstGeom prst="line">
            <a:avLst/>
          </a:prstGeom>
          <a:ln w="57150" cap="rnd" cmpd="sng">
            <a:solidFill>
              <a:schemeClr val="tx2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6" idx="6"/>
          </p:cNvCxnSpPr>
          <p:nvPr/>
        </p:nvCxnSpPr>
        <p:spPr>
          <a:xfrm flipH="1" flipV="1">
            <a:off x="4614946" y="4512362"/>
            <a:ext cx="232374" cy="63268"/>
          </a:xfrm>
          <a:prstGeom prst="line">
            <a:avLst/>
          </a:prstGeom>
          <a:ln w="57150" cap="rnd" cmpd="sng">
            <a:solidFill>
              <a:schemeClr val="tx2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6" idx="7"/>
          </p:cNvCxnSpPr>
          <p:nvPr/>
        </p:nvCxnSpPr>
        <p:spPr>
          <a:xfrm flipH="1">
            <a:off x="4598333" y="4303440"/>
            <a:ext cx="248987" cy="168816"/>
          </a:xfrm>
          <a:prstGeom prst="line">
            <a:avLst/>
          </a:prstGeom>
          <a:ln w="57150" cap="rnd" cmpd="sng">
            <a:solidFill>
              <a:schemeClr val="tx2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4501508" y="4455643"/>
            <a:ext cx="113438" cy="11343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24024"/>
              </p:ext>
            </p:extLst>
          </p:nvPr>
        </p:nvGraphicFramePr>
        <p:xfrm>
          <a:off x="738901" y="1771765"/>
          <a:ext cx="595692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err="1" smtClean="0">
                          <a:solidFill>
                            <a:srgbClr val="A6A6A6"/>
                          </a:solidFill>
                        </a:rPr>
                        <a:t>Vectorize</a:t>
                      </a:r>
                      <a:r>
                        <a:rPr lang="en-US" sz="1400" baseline="0" dirty="0" smtClean="0">
                          <a:solidFill>
                            <a:srgbClr val="A6A6A6"/>
                          </a:solidFill>
                        </a:rPr>
                        <a:t> Text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A6A6A6"/>
                          </a:solidFill>
                        </a:rPr>
                        <a:t>Topic Modeling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TF-IDF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NMF (Fit)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</a:rPr>
                        <a:t>NMF (Transform</a:t>
                      </a:r>
                      <a:r>
                        <a:rPr lang="en-US" sz="1400" b="1" i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6" name="Isosceles Triangle 35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1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19720"/>
            <a:ext cx="7769257" cy="3505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40741" y="438032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306681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975510" y="565855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39749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74022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39749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44376"/>
              </p:ext>
            </p:extLst>
          </p:nvPr>
        </p:nvGraphicFramePr>
        <p:xfrm>
          <a:off x="742927" y="1771765"/>
          <a:ext cx="766509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err="1" smtClean="0">
                          <a:solidFill>
                            <a:srgbClr val="A6A6A6"/>
                          </a:solidFill>
                        </a:rPr>
                        <a:t>Vectorize</a:t>
                      </a:r>
                      <a:r>
                        <a:rPr lang="en-US" sz="1400" baseline="0" dirty="0" smtClean="0">
                          <a:solidFill>
                            <a:srgbClr val="A6A6A6"/>
                          </a:solidFill>
                        </a:rPr>
                        <a:t> Text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A6A6A6"/>
                          </a:solidFill>
                        </a:rPr>
                        <a:t>Topic Modeling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Visualize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in 2D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Clustering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TF-IDF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NMF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PCA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K-Means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32885" y="6098611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6669544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13000"/>
            <a:ext cx="7769257" cy="350520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4178300" y="2534545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73934" y="2671946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CalTech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03636" y="309527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MIT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51199" y="3095278"/>
            <a:ext cx="505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CMU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65933" y="2523676"/>
            <a:ext cx="663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Purdue</a:t>
            </a:r>
            <a:endParaRPr lang="en-US" sz="12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40741" y="417360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6233" y="286009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75510" y="545183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19077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53350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19077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32885" y="5891891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942508"/>
            <a:ext cx="493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 #1: Colleges with STEM Focus</a:t>
            </a:r>
            <a:endParaRPr lang="en-US" sz="240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791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13000"/>
            <a:ext cx="7769257" cy="350520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4178300" y="2534545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361253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85417" y="3497215"/>
            <a:ext cx="6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Arizona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State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125" y="39413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Michigan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State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7430" y="4676147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Cal State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LB	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10234" y="5340674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SD State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40741" y="417360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6233" y="286009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75510" y="545183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23219" y="419077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6994" y="253350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926" y="419077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32885" y="5891891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0" y="1942508"/>
            <a:ext cx="586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 #2: State Schools, Large Institutions</a:t>
            </a:r>
            <a:endParaRPr lang="en-US" sz="240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758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08822"/>
            <a:ext cx="7769257" cy="350520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4178300" y="2530367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08897" y="3793122"/>
            <a:ext cx="2823303" cy="1125892"/>
          </a:xfrm>
          <a:custGeom>
            <a:avLst/>
            <a:gdLst>
              <a:gd name="connsiteX0" fmla="*/ 105503 w 3522687"/>
              <a:gd name="connsiteY0" fmla="*/ 517180 h 1125892"/>
              <a:gd name="connsiteX1" fmla="*/ 1134203 w 3522687"/>
              <a:gd name="connsiteY1" fmla="*/ 961680 h 1125892"/>
              <a:gd name="connsiteX2" fmla="*/ 2772503 w 3522687"/>
              <a:gd name="connsiteY2" fmla="*/ 1114080 h 1125892"/>
              <a:gd name="connsiteX3" fmla="*/ 3521803 w 3522687"/>
              <a:gd name="connsiteY3" fmla="*/ 682280 h 1125892"/>
              <a:gd name="connsiteX4" fmla="*/ 2874103 w 3522687"/>
              <a:gd name="connsiteY4" fmla="*/ 34580 h 1125892"/>
              <a:gd name="connsiteX5" fmla="*/ 892903 w 3522687"/>
              <a:gd name="connsiteY5" fmla="*/ 110780 h 1125892"/>
              <a:gd name="connsiteX6" fmla="*/ 118203 w 3522687"/>
              <a:gd name="connsiteY6" fmla="*/ 301280 h 1125892"/>
              <a:gd name="connsiteX7" fmla="*/ 105503 w 3522687"/>
              <a:gd name="connsiteY7" fmla="*/ 517180 h 112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687" h="1125892">
                <a:moveTo>
                  <a:pt x="105503" y="517180"/>
                </a:moveTo>
                <a:cubicBezTo>
                  <a:pt x="274836" y="627247"/>
                  <a:pt x="689703" y="862197"/>
                  <a:pt x="1134203" y="961680"/>
                </a:cubicBezTo>
                <a:cubicBezTo>
                  <a:pt x="1578703" y="1061163"/>
                  <a:pt x="2374570" y="1160647"/>
                  <a:pt x="2772503" y="1114080"/>
                </a:cubicBezTo>
                <a:cubicBezTo>
                  <a:pt x="3170436" y="1067513"/>
                  <a:pt x="3504870" y="862197"/>
                  <a:pt x="3521803" y="682280"/>
                </a:cubicBezTo>
                <a:cubicBezTo>
                  <a:pt x="3538736" y="502363"/>
                  <a:pt x="3312253" y="129830"/>
                  <a:pt x="2874103" y="34580"/>
                </a:cubicBezTo>
                <a:cubicBezTo>
                  <a:pt x="2435953" y="-60670"/>
                  <a:pt x="1352220" y="66330"/>
                  <a:pt x="892903" y="110780"/>
                </a:cubicBezTo>
                <a:cubicBezTo>
                  <a:pt x="433586" y="155230"/>
                  <a:pt x="243086" y="229313"/>
                  <a:pt x="118203" y="301280"/>
                </a:cubicBezTo>
                <a:cubicBezTo>
                  <a:pt x="-6680" y="373247"/>
                  <a:pt x="-63830" y="407113"/>
                  <a:pt x="105503" y="51718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357075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40741" y="4169427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2855917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8897" y="3793122"/>
            <a:ext cx="775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Bowdoin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0636" y="3908191"/>
            <a:ext cx="82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Skidmore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96397" y="4624639"/>
            <a:ext cx="81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Wellesley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32788" y="472080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Amherst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9107" y="4447727"/>
            <a:ext cx="941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Middlebury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75510" y="5447658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23219" y="4186596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6994" y="2529326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926" y="4186596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32885" y="5887713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1938330"/>
            <a:ext cx="414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 #3: Liberal Arts Schools</a:t>
            </a:r>
            <a:endParaRPr lang="en-US" sz="2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712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14388"/>
            <a:ext cx="7769257" cy="350520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4178300" y="2535933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362641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830216" y="4282243"/>
            <a:ext cx="1741632" cy="893591"/>
          </a:xfrm>
          <a:custGeom>
            <a:avLst/>
            <a:gdLst>
              <a:gd name="connsiteX0" fmla="*/ 507322 w 1741632"/>
              <a:gd name="connsiteY0" fmla="*/ 6271 h 893591"/>
              <a:gd name="connsiteX1" fmla="*/ 18861 w 1741632"/>
              <a:gd name="connsiteY1" fmla="*/ 289579 h 893591"/>
              <a:gd name="connsiteX2" fmla="*/ 253322 w 1741632"/>
              <a:gd name="connsiteY2" fmla="*/ 865963 h 893591"/>
              <a:gd name="connsiteX3" fmla="*/ 1621015 w 1741632"/>
              <a:gd name="connsiteY3" fmla="*/ 758502 h 893591"/>
              <a:gd name="connsiteX4" fmla="*/ 1611246 w 1741632"/>
              <a:gd name="connsiteY4" fmla="*/ 377502 h 893591"/>
              <a:gd name="connsiteX5" fmla="*/ 1073938 w 1741632"/>
              <a:gd name="connsiteY5" fmla="*/ 113733 h 893591"/>
              <a:gd name="connsiteX6" fmla="*/ 507322 w 1741632"/>
              <a:gd name="connsiteY6" fmla="*/ 6271 h 89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632" h="893591">
                <a:moveTo>
                  <a:pt x="507322" y="6271"/>
                </a:moveTo>
                <a:cubicBezTo>
                  <a:pt x="331476" y="35579"/>
                  <a:pt x="61194" y="146297"/>
                  <a:pt x="18861" y="289579"/>
                </a:cubicBezTo>
                <a:cubicBezTo>
                  <a:pt x="-23472" y="432861"/>
                  <a:pt x="-13704" y="787809"/>
                  <a:pt x="253322" y="865963"/>
                </a:cubicBezTo>
                <a:cubicBezTo>
                  <a:pt x="520348" y="944117"/>
                  <a:pt x="1394694" y="839912"/>
                  <a:pt x="1621015" y="758502"/>
                </a:cubicBezTo>
                <a:cubicBezTo>
                  <a:pt x="1847336" y="677092"/>
                  <a:pt x="1702425" y="484963"/>
                  <a:pt x="1611246" y="377502"/>
                </a:cubicBezTo>
                <a:cubicBezTo>
                  <a:pt x="1520067" y="270041"/>
                  <a:pt x="1264438" y="170720"/>
                  <a:pt x="1073938" y="113733"/>
                </a:cubicBezTo>
                <a:cubicBezTo>
                  <a:pt x="883438" y="56746"/>
                  <a:pt x="683168" y="-23037"/>
                  <a:pt x="507322" y="627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40741" y="4174993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2861483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808897" y="3798688"/>
            <a:ext cx="2823303" cy="1125892"/>
          </a:xfrm>
          <a:custGeom>
            <a:avLst/>
            <a:gdLst>
              <a:gd name="connsiteX0" fmla="*/ 105503 w 3522687"/>
              <a:gd name="connsiteY0" fmla="*/ 517180 h 1125892"/>
              <a:gd name="connsiteX1" fmla="*/ 1134203 w 3522687"/>
              <a:gd name="connsiteY1" fmla="*/ 961680 h 1125892"/>
              <a:gd name="connsiteX2" fmla="*/ 2772503 w 3522687"/>
              <a:gd name="connsiteY2" fmla="*/ 1114080 h 1125892"/>
              <a:gd name="connsiteX3" fmla="*/ 3521803 w 3522687"/>
              <a:gd name="connsiteY3" fmla="*/ 682280 h 1125892"/>
              <a:gd name="connsiteX4" fmla="*/ 2874103 w 3522687"/>
              <a:gd name="connsiteY4" fmla="*/ 34580 h 1125892"/>
              <a:gd name="connsiteX5" fmla="*/ 892903 w 3522687"/>
              <a:gd name="connsiteY5" fmla="*/ 110780 h 1125892"/>
              <a:gd name="connsiteX6" fmla="*/ 118203 w 3522687"/>
              <a:gd name="connsiteY6" fmla="*/ 301280 h 1125892"/>
              <a:gd name="connsiteX7" fmla="*/ 105503 w 3522687"/>
              <a:gd name="connsiteY7" fmla="*/ 517180 h 112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687" h="1125892">
                <a:moveTo>
                  <a:pt x="105503" y="517180"/>
                </a:moveTo>
                <a:cubicBezTo>
                  <a:pt x="274836" y="627247"/>
                  <a:pt x="689703" y="862197"/>
                  <a:pt x="1134203" y="961680"/>
                </a:cubicBezTo>
                <a:cubicBezTo>
                  <a:pt x="1578703" y="1061163"/>
                  <a:pt x="2374570" y="1160647"/>
                  <a:pt x="2772503" y="1114080"/>
                </a:cubicBezTo>
                <a:cubicBezTo>
                  <a:pt x="3170436" y="1067513"/>
                  <a:pt x="3504870" y="862197"/>
                  <a:pt x="3521803" y="682280"/>
                </a:cubicBezTo>
                <a:cubicBezTo>
                  <a:pt x="3538736" y="502363"/>
                  <a:pt x="3312253" y="129830"/>
                  <a:pt x="2874103" y="34580"/>
                </a:cubicBezTo>
                <a:cubicBezTo>
                  <a:pt x="2435953" y="-60670"/>
                  <a:pt x="1352220" y="66330"/>
                  <a:pt x="892903" y="110780"/>
                </a:cubicBezTo>
                <a:cubicBezTo>
                  <a:pt x="433586" y="155230"/>
                  <a:pt x="243086" y="229313"/>
                  <a:pt x="118203" y="301280"/>
                </a:cubicBezTo>
                <a:cubicBezTo>
                  <a:pt x="-6680" y="373247"/>
                  <a:pt x="-63830" y="407113"/>
                  <a:pt x="105503" y="51718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75510" y="5453224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192162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534892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192162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32885" y="5893279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1943896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 #4: A Mixed Bag</a:t>
            </a:r>
            <a:endParaRPr lang="en-US" sz="2400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8561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13000"/>
            <a:ext cx="7769257" cy="3505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40741" y="417360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286009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4178300" y="2534545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08897" y="3797300"/>
            <a:ext cx="2823303" cy="1125892"/>
          </a:xfrm>
          <a:custGeom>
            <a:avLst/>
            <a:gdLst>
              <a:gd name="connsiteX0" fmla="*/ 105503 w 3522687"/>
              <a:gd name="connsiteY0" fmla="*/ 517180 h 1125892"/>
              <a:gd name="connsiteX1" fmla="*/ 1134203 w 3522687"/>
              <a:gd name="connsiteY1" fmla="*/ 961680 h 1125892"/>
              <a:gd name="connsiteX2" fmla="*/ 2772503 w 3522687"/>
              <a:gd name="connsiteY2" fmla="*/ 1114080 h 1125892"/>
              <a:gd name="connsiteX3" fmla="*/ 3521803 w 3522687"/>
              <a:gd name="connsiteY3" fmla="*/ 682280 h 1125892"/>
              <a:gd name="connsiteX4" fmla="*/ 2874103 w 3522687"/>
              <a:gd name="connsiteY4" fmla="*/ 34580 h 1125892"/>
              <a:gd name="connsiteX5" fmla="*/ 892903 w 3522687"/>
              <a:gd name="connsiteY5" fmla="*/ 110780 h 1125892"/>
              <a:gd name="connsiteX6" fmla="*/ 118203 w 3522687"/>
              <a:gd name="connsiteY6" fmla="*/ 301280 h 1125892"/>
              <a:gd name="connsiteX7" fmla="*/ 105503 w 3522687"/>
              <a:gd name="connsiteY7" fmla="*/ 517180 h 112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687" h="1125892">
                <a:moveTo>
                  <a:pt x="105503" y="517180"/>
                </a:moveTo>
                <a:cubicBezTo>
                  <a:pt x="274836" y="627247"/>
                  <a:pt x="689703" y="862197"/>
                  <a:pt x="1134203" y="961680"/>
                </a:cubicBezTo>
                <a:cubicBezTo>
                  <a:pt x="1578703" y="1061163"/>
                  <a:pt x="2374570" y="1160647"/>
                  <a:pt x="2772503" y="1114080"/>
                </a:cubicBezTo>
                <a:cubicBezTo>
                  <a:pt x="3170436" y="1067513"/>
                  <a:pt x="3504870" y="862197"/>
                  <a:pt x="3521803" y="682280"/>
                </a:cubicBezTo>
                <a:cubicBezTo>
                  <a:pt x="3538736" y="502363"/>
                  <a:pt x="3312253" y="129830"/>
                  <a:pt x="2874103" y="34580"/>
                </a:cubicBezTo>
                <a:cubicBezTo>
                  <a:pt x="2435953" y="-60670"/>
                  <a:pt x="1352220" y="66330"/>
                  <a:pt x="892903" y="110780"/>
                </a:cubicBezTo>
                <a:cubicBezTo>
                  <a:pt x="433586" y="155230"/>
                  <a:pt x="243086" y="229313"/>
                  <a:pt x="118203" y="301280"/>
                </a:cubicBezTo>
                <a:cubicBezTo>
                  <a:pt x="-6680" y="373247"/>
                  <a:pt x="-63830" y="407113"/>
                  <a:pt x="105503" y="51718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361253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830216" y="4280855"/>
            <a:ext cx="1741632" cy="893591"/>
          </a:xfrm>
          <a:custGeom>
            <a:avLst/>
            <a:gdLst>
              <a:gd name="connsiteX0" fmla="*/ 507322 w 1741632"/>
              <a:gd name="connsiteY0" fmla="*/ 6271 h 893591"/>
              <a:gd name="connsiteX1" fmla="*/ 18861 w 1741632"/>
              <a:gd name="connsiteY1" fmla="*/ 289579 h 893591"/>
              <a:gd name="connsiteX2" fmla="*/ 253322 w 1741632"/>
              <a:gd name="connsiteY2" fmla="*/ 865963 h 893591"/>
              <a:gd name="connsiteX3" fmla="*/ 1621015 w 1741632"/>
              <a:gd name="connsiteY3" fmla="*/ 758502 h 893591"/>
              <a:gd name="connsiteX4" fmla="*/ 1611246 w 1741632"/>
              <a:gd name="connsiteY4" fmla="*/ 377502 h 893591"/>
              <a:gd name="connsiteX5" fmla="*/ 1073938 w 1741632"/>
              <a:gd name="connsiteY5" fmla="*/ 113733 h 893591"/>
              <a:gd name="connsiteX6" fmla="*/ 507322 w 1741632"/>
              <a:gd name="connsiteY6" fmla="*/ 6271 h 89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632" h="893591">
                <a:moveTo>
                  <a:pt x="507322" y="6271"/>
                </a:moveTo>
                <a:cubicBezTo>
                  <a:pt x="331476" y="35579"/>
                  <a:pt x="61194" y="146297"/>
                  <a:pt x="18861" y="289579"/>
                </a:cubicBezTo>
                <a:cubicBezTo>
                  <a:pt x="-23472" y="432861"/>
                  <a:pt x="-13704" y="787809"/>
                  <a:pt x="253322" y="865963"/>
                </a:cubicBezTo>
                <a:cubicBezTo>
                  <a:pt x="520348" y="944117"/>
                  <a:pt x="1394694" y="839912"/>
                  <a:pt x="1621015" y="758502"/>
                </a:cubicBezTo>
                <a:cubicBezTo>
                  <a:pt x="1847336" y="677092"/>
                  <a:pt x="1702425" y="484963"/>
                  <a:pt x="1611246" y="377502"/>
                </a:cubicBezTo>
                <a:cubicBezTo>
                  <a:pt x="1520067" y="270041"/>
                  <a:pt x="1264438" y="170720"/>
                  <a:pt x="1073938" y="113733"/>
                </a:cubicBezTo>
                <a:cubicBezTo>
                  <a:pt x="883438" y="56746"/>
                  <a:pt x="683168" y="-23037"/>
                  <a:pt x="507322" y="627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342260" y="3613049"/>
            <a:ext cx="2107743" cy="748686"/>
          </a:xfrm>
          <a:custGeom>
            <a:avLst/>
            <a:gdLst>
              <a:gd name="connsiteX0" fmla="*/ 1112509 w 2107743"/>
              <a:gd name="connsiteY0" fmla="*/ 0 h 748686"/>
              <a:gd name="connsiteX1" fmla="*/ 467740 w 2107743"/>
              <a:gd name="connsiteY1" fmla="*/ 0 h 748686"/>
              <a:gd name="connsiteX2" fmla="*/ 8586 w 2107743"/>
              <a:gd name="connsiteY2" fmla="*/ 205154 h 748686"/>
              <a:gd name="connsiteX3" fmla="*/ 243048 w 2107743"/>
              <a:gd name="connsiteY3" fmla="*/ 635000 h 748686"/>
              <a:gd name="connsiteX4" fmla="*/ 1122278 w 2107743"/>
              <a:gd name="connsiteY4" fmla="*/ 742462 h 748686"/>
              <a:gd name="connsiteX5" fmla="*/ 2030817 w 2107743"/>
              <a:gd name="connsiteY5" fmla="*/ 498231 h 748686"/>
              <a:gd name="connsiteX6" fmla="*/ 1952663 w 2107743"/>
              <a:gd name="connsiteY6" fmla="*/ 205154 h 748686"/>
              <a:gd name="connsiteX7" fmla="*/ 1112509 w 2107743"/>
              <a:gd name="connsiteY7" fmla="*/ 0 h 74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7743" h="748686">
                <a:moveTo>
                  <a:pt x="1112509" y="0"/>
                </a:moveTo>
                <a:cubicBezTo>
                  <a:pt x="865022" y="-34192"/>
                  <a:pt x="651727" y="-34192"/>
                  <a:pt x="467740" y="0"/>
                </a:cubicBezTo>
                <a:cubicBezTo>
                  <a:pt x="283753" y="34192"/>
                  <a:pt x="46035" y="99321"/>
                  <a:pt x="8586" y="205154"/>
                </a:cubicBezTo>
                <a:cubicBezTo>
                  <a:pt x="-28863" y="310987"/>
                  <a:pt x="57433" y="545449"/>
                  <a:pt x="243048" y="635000"/>
                </a:cubicBezTo>
                <a:cubicBezTo>
                  <a:pt x="428663" y="724551"/>
                  <a:pt x="824317" y="765257"/>
                  <a:pt x="1122278" y="742462"/>
                </a:cubicBezTo>
                <a:cubicBezTo>
                  <a:pt x="1420239" y="719667"/>
                  <a:pt x="1892420" y="587782"/>
                  <a:pt x="2030817" y="498231"/>
                </a:cubicBezTo>
                <a:cubicBezTo>
                  <a:pt x="2169214" y="408680"/>
                  <a:pt x="2107342" y="289821"/>
                  <a:pt x="1952663" y="205154"/>
                </a:cubicBezTo>
                <a:cubicBezTo>
                  <a:pt x="1797984" y="120487"/>
                  <a:pt x="1359996" y="34192"/>
                  <a:pt x="1112509" y="0"/>
                </a:cubicBezTo>
                <a:close/>
              </a:path>
            </a:pathLst>
          </a:custGeom>
          <a:solidFill>
            <a:srgbClr val="008000">
              <a:alpha val="2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75510" y="545183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19077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53350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19077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32885" y="5891891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1942508"/>
            <a:ext cx="300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 #5: Ivy League</a:t>
            </a:r>
            <a:endParaRPr lang="en-US" sz="2400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1400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Final </a:t>
            </a:r>
            <a:r>
              <a:rPr lang="en-US" sz="3200" dirty="0" smtClean="0"/>
              <a:t>Thoughts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25" y="1717689"/>
            <a:ext cx="7683985" cy="427777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Similar Essay Recommender</a:t>
            </a:r>
          </a:p>
          <a:p>
            <a:pPr lvl="1"/>
            <a:r>
              <a:rPr lang="en-US" sz="1600" dirty="0" smtClean="0"/>
              <a:t>Currently </a:t>
            </a:r>
            <a:r>
              <a:rPr lang="en-US" sz="1600" dirty="0" smtClean="0"/>
              <a:t>being deployed by </a:t>
            </a:r>
            <a:r>
              <a:rPr lang="en-US" sz="1600" dirty="0" err="1" smtClean="0"/>
              <a:t>AdmitSee</a:t>
            </a:r>
            <a:r>
              <a:rPr lang="en-US" sz="1600" dirty="0" smtClean="0"/>
              <a:t> into its </a:t>
            </a:r>
            <a:r>
              <a:rPr lang="en-US" sz="1600" dirty="0" smtClean="0"/>
              <a:t>product</a:t>
            </a:r>
          </a:p>
          <a:p>
            <a:pPr lvl="1"/>
            <a:r>
              <a:rPr lang="en-US" sz="1600" dirty="0" smtClean="0"/>
              <a:t>Demo available post-presentation</a:t>
            </a:r>
            <a:endParaRPr lang="en-US" sz="1600" dirty="0" smtClean="0"/>
          </a:p>
          <a:p>
            <a:pPr>
              <a:spcBef>
                <a:spcPts val="1680"/>
              </a:spcBef>
            </a:pPr>
            <a:r>
              <a:rPr lang="en-US" sz="2000" dirty="0" smtClean="0"/>
              <a:t>Limitation of data</a:t>
            </a:r>
          </a:p>
          <a:p>
            <a:pPr lvl="1"/>
            <a:r>
              <a:rPr lang="en-US" sz="1600" dirty="0" smtClean="0"/>
              <a:t>Only enough to model ‘top school’ admittance</a:t>
            </a:r>
          </a:p>
          <a:p>
            <a:pPr lvl="1"/>
            <a:r>
              <a:rPr lang="en-US" sz="1600" dirty="0" smtClean="0"/>
              <a:t>Can predict on a school-level with more data</a:t>
            </a:r>
          </a:p>
          <a:p>
            <a:pPr>
              <a:spcBef>
                <a:spcPts val="1224"/>
              </a:spcBef>
            </a:pPr>
            <a:r>
              <a:rPr lang="en-US" sz="2000" dirty="0" smtClean="0"/>
              <a:t>Further NLP </a:t>
            </a:r>
            <a:r>
              <a:rPr lang="en-US" sz="2000" dirty="0" smtClean="0"/>
              <a:t>exploration</a:t>
            </a:r>
            <a:endParaRPr lang="en-US" sz="1600" dirty="0" smtClean="0"/>
          </a:p>
          <a:p>
            <a:pPr lvl="1"/>
            <a:r>
              <a:rPr lang="en-US" sz="1600" dirty="0" smtClean="0"/>
              <a:t>N</a:t>
            </a:r>
            <a:r>
              <a:rPr lang="en-US" sz="1600" dirty="0" smtClean="0"/>
              <a:t>-gram (bigrams, trigrams, etc.)</a:t>
            </a:r>
          </a:p>
          <a:p>
            <a:pPr lvl="1"/>
            <a:r>
              <a:rPr lang="en-US" sz="1600" dirty="0" err="1" smtClean="0"/>
              <a:t>PoS</a:t>
            </a:r>
            <a:r>
              <a:rPr lang="en-US" sz="1600" dirty="0" smtClean="0"/>
              <a:t> </a:t>
            </a:r>
            <a:r>
              <a:rPr lang="en-US" sz="1600" dirty="0" smtClean="0"/>
              <a:t>tagging</a:t>
            </a:r>
          </a:p>
          <a:p>
            <a:pPr lvl="1"/>
            <a:r>
              <a:rPr lang="en-US" sz="1600" dirty="0" smtClean="0"/>
              <a:t>Latent </a:t>
            </a:r>
            <a:r>
              <a:rPr lang="en-US" sz="1600" dirty="0" err="1" smtClean="0"/>
              <a:t>Dirichlet</a:t>
            </a:r>
            <a:r>
              <a:rPr lang="en-US" sz="1600" dirty="0" smtClean="0"/>
              <a:t> Allocation (LDA)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953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570" y="1764840"/>
            <a:ext cx="6640816" cy="289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Part I: The Model</a:t>
            </a:r>
          </a:p>
          <a:p>
            <a:pPr marL="517525" lvl="1"/>
            <a:r>
              <a:rPr lang="en-US" sz="2000" dirty="0" smtClean="0"/>
              <a:t>Can we build a model that predicts a student’s chances* of being admitted into college?</a:t>
            </a:r>
          </a:p>
          <a:p>
            <a:pPr marL="0" lvl="1" indent="0">
              <a:spcBef>
                <a:spcPts val="2568"/>
              </a:spcBef>
              <a:buNone/>
            </a:pPr>
            <a:r>
              <a:rPr lang="en-US" sz="2800" b="1" dirty="0" smtClean="0"/>
              <a:t>Part II: The Essay</a:t>
            </a:r>
          </a:p>
          <a:p>
            <a:pPr marL="517525" lvl="1"/>
            <a:r>
              <a:rPr lang="en-US" sz="2000" dirty="0" smtClean="0"/>
              <a:t>What insights can we glean from the Common App essay?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6011" y="5766417"/>
            <a:ext cx="77968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 smtClean="0"/>
              <a:t>*There are some resources that ‘calculate’ your chances based on your GPA, SAT, and demographics, but none (at least publicly available) that take into account detailed factors such as specific </a:t>
            </a:r>
            <a:r>
              <a:rPr lang="en-US" sz="1300" dirty="0" err="1" smtClean="0"/>
              <a:t>extracurriculars</a:t>
            </a:r>
            <a:r>
              <a:rPr lang="en-US" sz="1300" dirty="0" smtClean="0"/>
              <a:t>, academic trajectory, the Common App essay etc.</a:t>
            </a:r>
            <a:endParaRPr lang="en-US" sz="13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24625" y="5738195"/>
            <a:ext cx="7796874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2098" t="29631" r="32099" b="29423"/>
          <a:stretch/>
        </p:blipFill>
        <p:spPr>
          <a:xfrm>
            <a:off x="815129" y="1848556"/>
            <a:ext cx="521843" cy="5968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461" y="3301998"/>
            <a:ext cx="492988" cy="4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6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0334" y="2825743"/>
            <a:ext cx="4360333" cy="99695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Part 1: The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0335" y="3793068"/>
            <a:ext cx="4930204" cy="759884"/>
          </a:xfrm>
        </p:spPr>
        <p:txBody>
          <a:bodyPr>
            <a:normAutofit/>
          </a:bodyPr>
          <a:lstStyle/>
          <a:p>
            <a:pPr marL="0" lvl="1" algn="l"/>
            <a:r>
              <a:rPr lang="en-US" sz="1800" i="1" dirty="0" smtClean="0"/>
              <a:t>Can </a:t>
            </a:r>
            <a:r>
              <a:rPr lang="en-US" sz="1800" i="1" dirty="0"/>
              <a:t>we build a model that predicts a student’s </a:t>
            </a:r>
            <a:r>
              <a:rPr lang="en-US" sz="1800" i="1" dirty="0" smtClean="0"/>
              <a:t>chances </a:t>
            </a:r>
            <a:r>
              <a:rPr lang="en-US" sz="1800" i="1" dirty="0"/>
              <a:t>of being admitted into </a:t>
            </a:r>
            <a:r>
              <a:rPr lang="en-US" sz="1800" i="1" dirty="0" smtClean="0"/>
              <a:t>college</a:t>
            </a:r>
            <a:r>
              <a:rPr lang="en-US" sz="18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9922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Ensemble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4567" y="2849021"/>
            <a:ext cx="2214260" cy="30932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74567" y="4900316"/>
            <a:ext cx="221426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9594" y="3326468"/>
            <a:ext cx="216455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Non-Essay Features</a:t>
            </a:r>
          </a:p>
          <a:p>
            <a:pPr algn="ctr"/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(GPA, SAT,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Demographics,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Extra-</a:t>
            </a:r>
            <a:r>
              <a:rPr lang="en-US" sz="1400" dirty="0" err="1" smtClean="0">
                <a:solidFill>
                  <a:schemeClr val="bg1"/>
                </a:solidFill>
              </a:rPr>
              <a:t>curriculars</a:t>
            </a:r>
            <a:r>
              <a:rPr lang="en-US" sz="1400" dirty="0" smtClean="0">
                <a:solidFill>
                  <a:schemeClr val="bg1"/>
                </a:solidFill>
              </a:rPr>
              <a:t>, etc.)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1711" y="4995828"/>
            <a:ext cx="178602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bg1"/>
                </a:solidFill>
              </a:rPr>
              <a:t>Essay Features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(Word Sophistication,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Latent Topics)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663093" y="2849021"/>
            <a:ext cx="781389" cy="30932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99593" y="3930413"/>
            <a:ext cx="8988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Accepted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Rejected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45730" y="2269123"/>
            <a:ext cx="67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Inputs</a:t>
            </a:r>
            <a:endParaRPr lang="en-US" sz="1400" b="1" dirty="0"/>
          </a:p>
        </p:txBody>
      </p:sp>
      <p:sp>
        <p:nvSpPr>
          <p:cNvPr id="27" name="Right Arrow 26"/>
          <p:cNvSpPr/>
          <p:nvPr/>
        </p:nvSpPr>
        <p:spPr>
          <a:xfrm>
            <a:off x="3647802" y="3784363"/>
            <a:ext cx="573961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17059" y="5723366"/>
            <a:ext cx="1276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TFIDF --&gt; NMF </a:t>
            </a:r>
            <a:endParaRPr lang="en-US" sz="1400" dirty="0"/>
          </a:p>
        </p:txBody>
      </p:sp>
      <p:sp>
        <p:nvSpPr>
          <p:cNvPr id="36" name="Freeform 35"/>
          <p:cNvSpPr/>
          <p:nvPr/>
        </p:nvSpPr>
        <p:spPr>
          <a:xfrm flipV="1">
            <a:off x="3391028" y="2760121"/>
            <a:ext cx="1162137" cy="165196"/>
          </a:xfrm>
          <a:custGeom>
            <a:avLst/>
            <a:gdLst>
              <a:gd name="connsiteX0" fmla="*/ 0 w 1816100"/>
              <a:gd name="connsiteY0" fmla="*/ 25400 h 292196"/>
              <a:gd name="connsiteX1" fmla="*/ 850900 w 1816100"/>
              <a:gd name="connsiteY1" fmla="*/ 292100 h 292196"/>
              <a:gd name="connsiteX2" fmla="*/ 1816100 w 1816100"/>
              <a:gd name="connsiteY2" fmla="*/ 0 h 29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100" h="292196">
                <a:moveTo>
                  <a:pt x="0" y="25400"/>
                </a:moveTo>
                <a:cubicBezTo>
                  <a:pt x="274108" y="160866"/>
                  <a:pt x="548217" y="296333"/>
                  <a:pt x="850900" y="292100"/>
                </a:cubicBezTo>
                <a:cubicBezTo>
                  <a:pt x="1153583" y="287867"/>
                  <a:pt x="1816100" y="0"/>
                  <a:pt x="1816100" y="0"/>
                </a:cubicBezTo>
              </a:path>
            </a:pathLst>
          </a:cu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80445" y="6019690"/>
            <a:ext cx="1162137" cy="165196"/>
          </a:xfrm>
          <a:custGeom>
            <a:avLst/>
            <a:gdLst>
              <a:gd name="connsiteX0" fmla="*/ 0 w 1816100"/>
              <a:gd name="connsiteY0" fmla="*/ 25400 h 292196"/>
              <a:gd name="connsiteX1" fmla="*/ 850900 w 1816100"/>
              <a:gd name="connsiteY1" fmla="*/ 292100 h 292196"/>
              <a:gd name="connsiteX2" fmla="*/ 1816100 w 1816100"/>
              <a:gd name="connsiteY2" fmla="*/ 0 h 29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100" h="292196">
                <a:moveTo>
                  <a:pt x="0" y="25400"/>
                </a:moveTo>
                <a:cubicBezTo>
                  <a:pt x="274108" y="160866"/>
                  <a:pt x="548217" y="296333"/>
                  <a:pt x="850900" y="292100"/>
                </a:cubicBezTo>
                <a:cubicBezTo>
                  <a:pt x="1153583" y="287867"/>
                  <a:pt x="1816100" y="0"/>
                  <a:pt x="1816100" y="0"/>
                </a:cubicBezTo>
              </a:path>
            </a:pathLst>
          </a:cu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51395" y="2849020"/>
            <a:ext cx="781389" cy="20512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27558" y="2269123"/>
            <a:ext cx="116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Probabilities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6151395" y="4981717"/>
            <a:ext cx="781389" cy="960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60295" y="3674581"/>
            <a:ext cx="754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m1_prob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55486" y="5336034"/>
            <a:ext cx="763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m2_prob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51880" y="2269123"/>
            <a:ext cx="982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Prediction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74009" y="2269123"/>
            <a:ext cx="9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Modeling</a:t>
            </a:r>
            <a:endParaRPr lang="en-US" sz="1400" b="1" dirty="0"/>
          </a:p>
        </p:txBody>
      </p:sp>
      <p:sp>
        <p:nvSpPr>
          <p:cNvPr id="45" name="Rectangle 44"/>
          <p:cNvSpPr/>
          <p:nvPr/>
        </p:nvSpPr>
        <p:spPr>
          <a:xfrm>
            <a:off x="7456146" y="2849020"/>
            <a:ext cx="781389" cy="3093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381993" y="394547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Final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Predictions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21790" y="2849021"/>
            <a:ext cx="1080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Feature</a:t>
            </a:r>
          </a:p>
          <a:p>
            <a:pPr algn="ctr"/>
            <a:r>
              <a:rPr lang="en-US" sz="1400" dirty="0" smtClean="0"/>
              <a:t>Engineering</a:t>
            </a:r>
            <a:endParaRPr lang="en-US" sz="1400" dirty="0"/>
          </a:p>
        </p:txBody>
      </p:sp>
      <p:sp>
        <p:nvSpPr>
          <p:cNvPr id="52" name="Right Arrow 51"/>
          <p:cNvSpPr/>
          <p:nvPr/>
        </p:nvSpPr>
        <p:spPr>
          <a:xfrm>
            <a:off x="7001329" y="4107870"/>
            <a:ext cx="391247" cy="292100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647802" y="5214183"/>
            <a:ext cx="573961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5577435" y="3784363"/>
            <a:ext cx="486816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5577435" y="5214183"/>
            <a:ext cx="486816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60383" y="1629833"/>
            <a:ext cx="182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Model Pipeline</a:t>
            </a:r>
            <a:endParaRPr lang="en-US" sz="2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8067" y="5668937"/>
            <a:ext cx="595932" cy="5959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44453" y="6174302"/>
            <a:ext cx="1044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Grid Search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99594" y="2608649"/>
            <a:ext cx="71379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9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B2B2B2"/>
              </a:clrFrom>
              <a:clrTo>
                <a:srgbClr val="B2B2B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868" y="2024416"/>
            <a:ext cx="4919132" cy="3958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1" y="2024416"/>
            <a:ext cx="1165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Train Set</a:t>
            </a:r>
            <a:endParaRPr lang="en-US" sz="20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998492" y="3244334"/>
            <a:ext cx="216413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300" dirty="0">
                <a:solidFill>
                  <a:srgbClr val="0000FF"/>
                </a:solidFill>
              </a:rPr>
              <a:t>Logistic Regression </a:t>
            </a:r>
            <a:r>
              <a:rPr lang="en-US" sz="1300" dirty="0" err="1">
                <a:solidFill>
                  <a:srgbClr val="0000FF"/>
                </a:solidFill>
              </a:rPr>
              <a:t>underfits</a:t>
            </a:r>
            <a:endParaRPr lang="en-US" sz="13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3681" y="2198944"/>
            <a:ext cx="179236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300" dirty="0" smtClean="0">
                <a:solidFill>
                  <a:srgbClr val="008000"/>
                </a:solidFill>
              </a:rPr>
              <a:t>Random Forest </a:t>
            </a:r>
            <a:r>
              <a:rPr lang="en-US" sz="1300" dirty="0" err="1" smtClean="0">
                <a:solidFill>
                  <a:srgbClr val="008000"/>
                </a:solidFill>
              </a:rPr>
              <a:t>overfits</a:t>
            </a:r>
            <a:endParaRPr lang="en-US" sz="1300" dirty="0">
              <a:solidFill>
                <a:srgbClr val="008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31864"/>
              </p:ext>
            </p:extLst>
          </p:nvPr>
        </p:nvGraphicFramePr>
        <p:xfrm>
          <a:off x="5997786" y="4349261"/>
          <a:ext cx="2454772" cy="1567302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889522"/>
                <a:gridCol w="521750"/>
                <a:gridCol w="521750"/>
                <a:gridCol w="521750"/>
              </a:tblGrid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Accuracy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92.4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91.2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8000"/>
                          </a:solidFill>
                        </a:rPr>
                        <a:t>94.2</a:t>
                      </a:r>
                      <a:endParaRPr 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Precision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accent5"/>
                          </a:solidFill>
                        </a:rPr>
                        <a:t>93.1</a:t>
                      </a:r>
                      <a:endParaRPr lang="en-US" sz="12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91.2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90.1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Recall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45.7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37.2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8000"/>
                          </a:solidFill>
                        </a:rPr>
                        <a:t>63.3</a:t>
                      </a:r>
                      <a:endParaRPr 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rot="18900000">
            <a:off x="6711378" y="3718085"/>
            <a:ext cx="127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5"/>
                </a:solidFill>
              </a:rPr>
              <a:t>Grand Ensembl</a:t>
            </a:r>
            <a:r>
              <a:rPr lang="en-US" sz="1200" b="1" dirty="0">
                <a:solidFill>
                  <a:schemeClr val="accent5"/>
                </a:solidFill>
              </a:rP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 rot="18900000">
            <a:off x="7401349" y="3825373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Ensemble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7801361" y="3702955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Random Forest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97788" y="2495224"/>
            <a:ext cx="2244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Target Metric:</a:t>
            </a:r>
            <a:r>
              <a:rPr lang="en-US" sz="1600" i="1" dirty="0" smtClean="0"/>
              <a:t> </a:t>
            </a:r>
            <a:r>
              <a:rPr lang="en-US" sz="1600" b="1" i="1" dirty="0" smtClean="0"/>
              <a:t>Precision</a:t>
            </a:r>
            <a:endParaRPr lang="en-US" sz="1600" b="1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35339" y="4855309"/>
            <a:ext cx="769053" cy="5331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79710" y="5967779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False Positive Rate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0272" y="3882008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 Positive Rate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6821" y="1655084"/>
            <a:ext cx="18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ROC Curve (Train)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08340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Model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22867" y="2024416"/>
            <a:ext cx="4890911" cy="3959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57188" y="2024416"/>
            <a:ext cx="107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Test Set</a:t>
            </a:r>
            <a:endParaRPr lang="en-US" sz="2000" b="1" u="sn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49055"/>
              </p:ext>
            </p:extLst>
          </p:nvPr>
        </p:nvGraphicFramePr>
        <p:xfrm>
          <a:off x="5997788" y="4352912"/>
          <a:ext cx="2454770" cy="1567302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869981"/>
                <a:gridCol w="528263"/>
                <a:gridCol w="528263"/>
                <a:gridCol w="528263"/>
              </a:tblGrid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Accuracy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4BACC6"/>
                          </a:solidFill>
                        </a:rPr>
                        <a:t>88.1</a:t>
                      </a:r>
                      <a:endParaRPr lang="en-US" sz="1200" b="1" dirty="0">
                        <a:solidFill>
                          <a:srgbClr val="4BACC6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87.8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88.0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Precision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4BACC6"/>
                          </a:solidFill>
                        </a:rPr>
                        <a:t>62.8</a:t>
                      </a:r>
                      <a:endParaRPr lang="en-US" sz="1200" b="1" dirty="0">
                        <a:solidFill>
                          <a:srgbClr val="4BACC6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61.9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57.7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Recall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21.6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8000"/>
                          </a:solidFill>
                        </a:rPr>
                        <a:t>37.1</a:t>
                      </a:r>
                      <a:endParaRPr 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rot="18900000">
            <a:off x="6711380" y="3721736"/>
            <a:ext cx="127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4BACC6"/>
                </a:solidFill>
              </a:rPr>
              <a:t>Grand Ensembl</a:t>
            </a:r>
            <a:r>
              <a:rPr lang="en-US" sz="1200" b="1" dirty="0">
                <a:solidFill>
                  <a:srgbClr val="4BACC6"/>
                </a:solidFill>
              </a:rPr>
              <a:t>e</a:t>
            </a:r>
          </a:p>
        </p:txBody>
      </p:sp>
      <p:sp>
        <p:nvSpPr>
          <p:cNvPr id="8" name="TextBox 7"/>
          <p:cNvSpPr txBox="1"/>
          <p:nvPr/>
        </p:nvSpPr>
        <p:spPr>
          <a:xfrm rot="18900000">
            <a:off x="7401351" y="3829024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Ensemble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7801363" y="3706606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Random Forest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7788" y="2495224"/>
            <a:ext cx="2244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Target Metric:</a:t>
            </a:r>
            <a:r>
              <a:rPr lang="en-US" sz="1600" i="1" dirty="0" smtClean="0"/>
              <a:t> </a:t>
            </a:r>
            <a:r>
              <a:rPr lang="en-US" sz="1600" b="1" i="1" dirty="0" smtClean="0"/>
              <a:t>Precision</a:t>
            </a:r>
            <a:endParaRPr lang="en-US" sz="1600" b="1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5570" y="4855309"/>
            <a:ext cx="769053" cy="5331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9710" y="5967779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False Positive Rate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0272" y="3882008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 Positive Rate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3228" y="1655084"/>
            <a:ext cx="180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ROC Curve (Test)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7963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05538" y="1769876"/>
            <a:ext cx="4541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Logistic Regression </a:t>
            </a:r>
            <a:r>
              <a:rPr lang="en-US" sz="2000" dirty="0" smtClean="0"/>
              <a:t>Model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55522"/>
              </p:ext>
            </p:extLst>
          </p:nvPr>
        </p:nvGraphicFramePr>
        <p:xfrm>
          <a:off x="1328616" y="2452074"/>
          <a:ext cx="3116384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56154"/>
                <a:gridCol w="12602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Variable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r>
                        <a:rPr lang="en-US" sz="1600" baseline="30000" dirty="0" smtClean="0"/>
                        <a:t>Coefficient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Leader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2.26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Student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Gov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1.69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Varsity Sport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1.58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Sports Captain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1.29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Award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1.22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Community Service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1.21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SAT Score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1.0003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SAT</a:t>
                      </a:r>
                      <a:r>
                        <a:rPr lang="en-US" sz="1400" baseline="0" dirty="0" smtClean="0"/>
                        <a:t> Times Taken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0.39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7376" y="2461846"/>
            <a:ext cx="1672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How to Interpret</a:t>
            </a:r>
            <a:endParaRPr lang="en-US" sz="16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806462" y="3018692"/>
            <a:ext cx="351692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If you aren’t already in a </a:t>
            </a:r>
            <a:r>
              <a:rPr lang="en-US" sz="1400" b="1" dirty="0" smtClean="0">
                <a:solidFill>
                  <a:srgbClr val="000000"/>
                </a:solidFill>
              </a:rPr>
              <a:t>leadership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position, taking one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will </a:t>
            </a:r>
            <a:r>
              <a:rPr lang="en-US" sz="1400" b="1" dirty="0" smtClean="0">
                <a:solidFill>
                  <a:srgbClr val="008000"/>
                </a:solidFill>
              </a:rPr>
              <a:t>more </a:t>
            </a:r>
            <a:r>
              <a:rPr lang="en-US" sz="1400" b="1" dirty="0" smtClean="0">
                <a:solidFill>
                  <a:srgbClr val="008000"/>
                </a:solidFill>
              </a:rPr>
              <a:t>than double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your </a:t>
            </a:r>
            <a:r>
              <a:rPr lang="en-US" sz="1400" u="sng" dirty="0" smtClean="0">
                <a:solidFill>
                  <a:schemeClr val="bg1">
                    <a:lumMod val="50000"/>
                  </a:schemeClr>
                </a:solidFill>
              </a:rPr>
              <a:t>odds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of being admitted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If you gain an </a:t>
            </a:r>
            <a:r>
              <a:rPr lang="en-US" sz="1400" b="1" dirty="0" smtClean="0">
                <a:solidFill>
                  <a:srgbClr val="000000"/>
                </a:solidFill>
              </a:rPr>
              <a:t>additional 100 points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 your </a:t>
            </a:r>
            <a:r>
              <a:rPr lang="en-US" sz="1400" b="1" dirty="0" smtClean="0">
                <a:solidFill>
                  <a:srgbClr val="000000"/>
                </a:solidFill>
              </a:rPr>
              <a:t>SAT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, you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can </a:t>
            </a:r>
            <a:r>
              <a:rPr lang="en-US" sz="1400" b="1" dirty="0" smtClean="0">
                <a:solidFill>
                  <a:srgbClr val="008000"/>
                </a:solidFill>
              </a:rPr>
              <a:t>increase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your </a:t>
            </a:r>
            <a:r>
              <a:rPr lang="en-US" sz="1400" u="sng" dirty="0" smtClean="0">
                <a:solidFill>
                  <a:schemeClr val="bg1">
                    <a:lumMod val="50000"/>
                  </a:schemeClr>
                </a:solidFill>
              </a:rPr>
              <a:t>odds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of being admitted by </a:t>
            </a:r>
            <a:r>
              <a:rPr lang="en-US" sz="1400" b="1" dirty="0" smtClean="0">
                <a:solidFill>
                  <a:srgbClr val="008000"/>
                </a:solidFill>
              </a:rPr>
              <a:t>3%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If you </a:t>
            </a:r>
            <a:r>
              <a:rPr lang="en-US" sz="1400" b="1" dirty="0" smtClean="0">
                <a:solidFill>
                  <a:srgbClr val="000000"/>
                </a:solidFill>
              </a:rPr>
              <a:t>take the SATs one more time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you can </a:t>
            </a:r>
            <a:r>
              <a:rPr lang="en-US" sz="1400" b="1" dirty="0" smtClean="0">
                <a:solidFill>
                  <a:srgbClr val="FF0000"/>
                </a:solidFill>
              </a:rPr>
              <a:t>reduce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your </a:t>
            </a:r>
            <a:r>
              <a:rPr lang="en-US" sz="1400" u="sng" dirty="0" smtClean="0">
                <a:solidFill>
                  <a:schemeClr val="bg1">
                    <a:lumMod val="50000"/>
                  </a:schemeClr>
                </a:solidFill>
              </a:rPr>
              <a:t>odds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of being admitted by </a:t>
            </a:r>
            <a:r>
              <a:rPr lang="en-US" sz="1400" b="1" dirty="0" smtClean="0">
                <a:solidFill>
                  <a:srgbClr val="FF0000"/>
                </a:solidFill>
              </a:rPr>
              <a:t>61%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9616" y="5812694"/>
            <a:ext cx="2735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 smtClean="0"/>
              <a:t>*Note: this is only a subset of all variables used in the model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405891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0334" y="2825743"/>
            <a:ext cx="4296833" cy="996950"/>
          </a:xfrm>
        </p:spPr>
        <p:txBody>
          <a:bodyPr/>
          <a:lstStyle/>
          <a:p>
            <a:pPr algn="l"/>
            <a:r>
              <a:rPr lang="en-US" dirty="0" smtClean="0"/>
              <a:t>Part 2: The Essay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0335" y="3738033"/>
            <a:ext cx="4558973" cy="1109133"/>
          </a:xfrm>
        </p:spPr>
        <p:txBody>
          <a:bodyPr>
            <a:normAutofit/>
          </a:bodyPr>
          <a:lstStyle/>
          <a:p>
            <a:pPr marL="0" lvl="1" algn="l"/>
            <a:r>
              <a:rPr lang="en-US" sz="1800" i="1" dirty="0" smtClean="0"/>
              <a:t>What insights can we glean from the Common App essay?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15446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an Essay?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419161"/>
              </p:ext>
            </p:extLst>
          </p:nvPr>
        </p:nvGraphicFramePr>
        <p:xfrm>
          <a:off x="738901" y="1771765"/>
          <a:ext cx="595692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</a:rPr>
                        <a:t>Vectorize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Text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Topic Modeling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Analyze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</a:rPr>
                        <a:t>TF-IDF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NMF (Fit)</a:t>
                      </a:r>
                      <a:endParaRPr lang="en-US" sz="1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NMF (Transform</a:t>
                      </a:r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en-US" sz="14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28" name="Isosceles Triangle 27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6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8626</TotalTime>
  <Words>1532</Words>
  <Application>Microsoft Macintosh PowerPoint</Application>
  <PresentationFormat>On-screen Show (4:3)</PresentationFormat>
  <Paragraphs>364</Paragraphs>
  <Slides>19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AdmitSee Analytics</vt:lpstr>
      <vt:lpstr>Context</vt:lpstr>
      <vt:lpstr>Part 1: The Model</vt:lpstr>
      <vt:lpstr>Building an Ensemble Model</vt:lpstr>
      <vt:lpstr>Evaluating the Model</vt:lpstr>
      <vt:lpstr>Evaluating the Model</vt:lpstr>
      <vt:lpstr>Interpreting the Model</vt:lpstr>
      <vt:lpstr>Part 2: The Essay</vt:lpstr>
      <vt:lpstr>What’s in an Essay?</vt:lpstr>
      <vt:lpstr>What’s in an Essay?</vt:lpstr>
      <vt:lpstr>What’s in an Essay?</vt:lpstr>
      <vt:lpstr>Topic Distribution of a Sample Essay</vt:lpstr>
      <vt:lpstr>A 2-D Representation of College Essays</vt:lpstr>
      <vt:lpstr>A 2-D Representation of College Essays</vt:lpstr>
      <vt:lpstr>A 2-D Representation of College Essays</vt:lpstr>
      <vt:lpstr>A 2-D Representation of College Essays</vt:lpstr>
      <vt:lpstr>A 2-D Representation of College Essays</vt:lpstr>
      <vt:lpstr>A 2-D Representation of College Essays</vt:lpstr>
      <vt:lpstr>Final Thoughts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Galvanize Capstone Project Presentation</dc:title>
  <dc:subject/>
  <dc:creator>Mike Yung</dc:creator>
  <cp:keywords/>
  <dc:description/>
  <cp:lastModifiedBy>Mike Yung</cp:lastModifiedBy>
  <cp:revision>136</cp:revision>
  <dcterms:created xsi:type="dcterms:W3CDTF">2016-11-22T20:05:44Z</dcterms:created>
  <dcterms:modified xsi:type="dcterms:W3CDTF">2016-11-30T00:57:30Z</dcterms:modified>
  <cp:category/>
</cp:coreProperties>
</file>