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7" r:id="rId10"/>
    <p:sldId id="270" r:id="rId11"/>
    <p:sldId id="271" r:id="rId12"/>
    <p:sldId id="27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7D7D7"/>
    <a:srgbClr val="C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2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F8C5A-0F3E-794E-B316-BB83B2B9B53D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955B-160C-0041-B70F-08136C32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1500" y="1600200"/>
            <a:ext cx="8001000" cy="49110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20"/>
            <a:ext cx="7683985" cy="42777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1189-0E46-2643-AA7B-9DE1EBEA5A5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AdmitSee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Yung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Landscape of Colleges vs. Essay Topics</a:t>
            </a:r>
            <a:endParaRPr lang="en-US" sz="3200" dirty="0"/>
          </a:p>
        </p:txBody>
      </p:sp>
      <p:sp>
        <p:nvSpPr>
          <p:cNvPr id="14" name="Freeform 13"/>
          <p:cNvSpPr/>
          <p:nvPr/>
        </p:nvSpPr>
        <p:spPr>
          <a:xfrm>
            <a:off x="4178300" y="274126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4004020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56797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8897" y="4004020"/>
            <a:ext cx="77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Bowdoin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0636" y="4119089"/>
            <a:ext cx="82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Skidmore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6397" y="4835537"/>
            <a:ext cx="81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Wellesley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2788" y="493170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Amherst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9107" y="4658625"/>
            <a:ext cx="94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Middlebury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</p:spTree>
    <p:extLst>
      <p:ext uri="{BB962C8B-B14F-4D97-AF65-F5344CB8AC3E}">
        <p14:creationId xmlns:p14="http://schemas.microsoft.com/office/powerpoint/2010/main" val="124712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Landscape of Colleges vs. Essay Topics</a:t>
            </a:r>
            <a:endParaRPr lang="en-US" sz="3200" dirty="0"/>
          </a:p>
        </p:txBody>
      </p:sp>
      <p:sp>
        <p:nvSpPr>
          <p:cNvPr id="14" name="Freeform 13"/>
          <p:cNvSpPr/>
          <p:nvPr/>
        </p:nvSpPr>
        <p:spPr>
          <a:xfrm>
            <a:off x="4178300" y="274126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56797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487575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808897" y="4004020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</p:spTree>
    <p:extLst>
      <p:ext uri="{BB962C8B-B14F-4D97-AF65-F5344CB8AC3E}">
        <p14:creationId xmlns:p14="http://schemas.microsoft.com/office/powerpoint/2010/main" val="295856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Landscape of Colleges vs. Essay Topics</a:t>
            </a:r>
            <a:endParaRPr lang="en-US" sz="3200" dirty="0"/>
          </a:p>
        </p:txBody>
      </p:sp>
      <p:sp>
        <p:nvSpPr>
          <p:cNvPr id="14" name="Freeform 13"/>
          <p:cNvSpPr/>
          <p:nvPr/>
        </p:nvSpPr>
        <p:spPr>
          <a:xfrm>
            <a:off x="4178300" y="274126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4004020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56797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487575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342260" y="3819769"/>
            <a:ext cx="2107743" cy="748686"/>
          </a:xfrm>
          <a:custGeom>
            <a:avLst/>
            <a:gdLst>
              <a:gd name="connsiteX0" fmla="*/ 1112509 w 2107743"/>
              <a:gd name="connsiteY0" fmla="*/ 0 h 748686"/>
              <a:gd name="connsiteX1" fmla="*/ 467740 w 2107743"/>
              <a:gd name="connsiteY1" fmla="*/ 0 h 748686"/>
              <a:gd name="connsiteX2" fmla="*/ 8586 w 2107743"/>
              <a:gd name="connsiteY2" fmla="*/ 205154 h 748686"/>
              <a:gd name="connsiteX3" fmla="*/ 243048 w 2107743"/>
              <a:gd name="connsiteY3" fmla="*/ 635000 h 748686"/>
              <a:gd name="connsiteX4" fmla="*/ 1122278 w 2107743"/>
              <a:gd name="connsiteY4" fmla="*/ 742462 h 748686"/>
              <a:gd name="connsiteX5" fmla="*/ 2030817 w 2107743"/>
              <a:gd name="connsiteY5" fmla="*/ 498231 h 748686"/>
              <a:gd name="connsiteX6" fmla="*/ 1952663 w 2107743"/>
              <a:gd name="connsiteY6" fmla="*/ 205154 h 748686"/>
              <a:gd name="connsiteX7" fmla="*/ 1112509 w 2107743"/>
              <a:gd name="connsiteY7" fmla="*/ 0 h 7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743" h="748686">
                <a:moveTo>
                  <a:pt x="1112509" y="0"/>
                </a:moveTo>
                <a:cubicBezTo>
                  <a:pt x="865022" y="-34192"/>
                  <a:pt x="651727" y="-34192"/>
                  <a:pt x="467740" y="0"/>
                </a:cubicBezTo>
                <a:cubicBezTo>
                  <a:pt x="283753" y="34192"/>
                  <a:pt x="46035" y="99321"/>
                  <a:pt x="8586" y="205154"/>
                </a:cubicBezTo>
                <a:cubicBezTo>
                  <a:pt x="-28863" y="310987"/>
                  <a:pt x="57433" y="545449"/>
                  <a:pt x="243048" y="635000"/>
                </a:cubicBezTo>
                <a:cubicBezTo>
                  <a:pt x="428663" y="724551"/>
                  <a:pt x="824317" y="765257"/>
                  <a:pt x="1122278" y="742462"/>
                </a:cubicBezTo>
                <a:cubicBezTo>
                  <a:pt x="1420239" y="719667"/>
                  <a:pt x="1892420" y="587782"/>
                  <a:pt x="2030817" y="498231"/>
                </a:cubicBezTo>
                <a:cubicBezTo>
                  <a:pt x="2169214" y="408680"/>
                  <a:pt x="2107342" y="289821"/>
                  <a:pt x="1952663" y="205154"/>
                </a:cubicBezTo>
                <a:cubicBezTo>
                  <a:pt x="1797984" y="120487"/>
                  <a:pt x="1359996" y="34192"/>
                  <a:pt x="1112509" y="0"/>
                </a:cubicBezTo>
                <a:close/>
              </a:path>
            </a:pathLst>
          </a:custGeom>
          <a:solidFill>
            <a:srgbClr val="0080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</p:spTree>
    <p:extLst>
      <p:ext uri="{BB962C8B-B14F-4D97-AF65-F5344CB8AC3E}">
        <p14:creationId xmlns:p14="http://schemas.microsoft.com/office/powerpoint/2010/main" val="191140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Tool: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7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Caveats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Does </a:t>
            </a:r>
            <a:r>
              <a:rPr lang="en-US" sz="2000" u="sng" dirty="0" smtClean="0"/>
              <a:t>not</a:t>
            </a:r>
            <a:r>
              <a:rPr lang="en-US" sz="2000" dirty="0" smtClean="0"/>
              <a:t> tell you what to write about</a:t>
            </a:r>
          </a:p>
          <a:p>
            <a:r>
              <a:rPr lang="en-US" sz="2000" dirty="0" smtClean="0"/>
              <a:t>Limited data -&gt; only enough to model ‘top schools’</a:t>
            </a:r>
          </a:p>
          <a:p>
            <a:pPr lvl="1"/>
            <a:r>
              <a:rPr lang="en-US" sz="1600" dirty="0" smtClean="0"/>
              <a:t>With more data, can predict on a school level</a:t>
            </a:r>
          </a:p>
          <a:p>
            <a:pPr lvl="1"/>
            <a:r>
              <a:rPr lang="en-US" sz="1600" dirty="0" smtClean="0"/>
              <a:t>Doc2Vec</a:t>
            </a:r>
          </a:p>
          <a:p>
            <a:r>
              <a:rPr lang="en-US" sz="2000" dirty="0" smtClean="0"/>
              <a:t>N-gram (bigrams, trigrams, etc.)</a:t>
            </a:r>
          </a:p>
        </p:txBody>
      </p:sp>
    </p:spTree>
    <p:extLst>
      <p:ext uri="{BB962C8B-B14F-4D97-AF65-F5344CB8AC3E}">
        <p14:creationId xmlns:p14="http://schemas.microsoft.com/office/powerpoint/2010/main" val="3795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2 Questions:</a:t>
            </a:r>
          </a:p>
          <a:p>
            <a:pPr lvl="1"/>
            <a:r>
              <a:rPr lang="en-US" sz="2400" dirty="0" smtClean="0"/>
              <a:t>Can we predict a student’s chances of being admitted based on both conventional model factors </a:t>
            </a:r>
            <a:r>
              <a:rPr lang="en-US" sz="2400" i="1" dirty="0" smtClean="0"/>
              <a:t>and </a:t>
            </a:r>
            <a:r>
              <a:rPr lang="en-US" sz="2400" dirty="0" smtClean="0"/>
              <a:t>their admission essay?</a:t>
            </a:r>
          </a:p>
          <a:p>
            <a:pPr lvl="1"/>
            <a:r>
              <a:rPr lang="en-US" sz="2400" dirty="0" smtClean="0"/>
              <a:t>What insights can we glean from a student’s admission essay?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04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360333" cy="9969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Part 1: The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4" y="3793068"/>
            <a:ext cx="5185833" cy="759884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Can we predict a student’s chances of being admitted better than the existing prediction tools?</a:t>
            </a:r>
          </a:p>
        </p:txBody>
      </p:sp>
    </p:spTree>
    <p:extLst>
      <p:ext uri="{BB962C8B-B14F-4D97-AF65-F5344CB8AC3E}">
        <p14:creationId xmlns:p14="http://schemas.microsoft.com/office/powerpoint/2010/main" val="189922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19"/>
            <a:ext cx="7683985" cy="3599399"/>
          </a:xfrm>
        </p:spPr>
        <p:txBody>
          <a:bodyPr>
            <a:normAutofit/>
          </a:bodyPr>
          <a:lstStyle/>
          <a:p>
            <a:r>
              <a:rPr lang="en-US" dirty="0" smtClean="0"/>
              <a:t>The Pipeline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74567" y="2849021"/>
            <a:ext cx="2214260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74567" y="4900316"/>
            <a:ext cx="221426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2446" y="3326020"/>
            <a:ext cx="21645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Non-Essay Features</a:t>
            </a: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(GPA, SAT,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Demographics,)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7133" y="4981717"/>
            <a:ext cx="173518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Essay Features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(Latent Topics,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Word Sophistication)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3093" y="2849021"/>
            <a:ext cx="781389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99593" y="3930413"/>
            <a:ext cx="898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Accepted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2900" y="2269123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Raw Features</a:t>
            </a:r>
            <a:endParaRPr lang="en-US" sz="1400" b="1" dirty="0"/>
          </a:p>
        </p:txBody>
      </p:sp>
      <p:sp>
        <p:nvSpPr>
          <p:cNvPr id="27" name="Right Arrow 26"/>
          <p:cNvSpPr/>
          <p:nvPr/>
        </p:nvSpPr>
        <p:spPr>
          <a:xfrm>
            <a:off x="3647802" y="378436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7059" y="5723366"/>
            <a:ext cx="127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TFIDF --&gt; NMF </a:t>
            </a:r>
            <a:endParaRPr lang="en-US" sz="1400" dirty="0"/>
          </a:p>
        </p:txBody>
      </p:sp>
      <p:sp>
        <p:nvSpPr>
          <p:cNvPr id="36" name="Freeform 35"/>
          <p:cNvSpPr/>
          <p:nvPr/>
        </p:nvSpPr>
        <p:spPr>
          <a:xfrm flipV="1">
            <a:off x="3391028" y="2760121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0445" y="6019690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1395" y="2849020"/>
            <a:ext cx="781389" cy="2051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27558" y="2269123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Probabilities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151395" y="4981717"/>
            <a:ext cx="781389" cy="960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60295" y="3674581"/>
            <a:ext cx="75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m1_prob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5486" y="5336034"/>
            <a:ext cx="76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m2_prob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1880" y="2269123"/>
            <a:ext cx="98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4009" y="2269123"/>
            <a:ext cx="9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Modeling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7456146" y="2849020"/>
            <a:ext cx="781389" cy="3093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81993" y="42907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Final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69974" y="2849021"/>
            <a:ext cx="1080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Feature</a:t>
            </a:r>
          </a:p>
          <a:p>
            <a:pPr algn="ctr"/>
            <a:r>
              <a:rPr lang="en-US" sz="1400" dirty="0" smtClean="0"/>
              <a:t>Engineering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7001329" y="4253920"/>
            <a:ext cx="391247" cy="29210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647802" y="521418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577435" y="378436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577435" y="521418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296833" cy="996950"/>
          </a:xfrm>
        </p:spPr>
        <p:txBody>
          <a:bodyPr/>
          <a:lstStyle/>
          <a:p>
            <a:pPr algn="l"/>
            <a:r>
              <a:rPr lang="en-US" dirty="0" smtClean="0"/>
              <a:t>Part 2: The Essay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5" y="3738033"/>
            <a:ext cx="4878916" cy="1109133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What insights can we glean from a student’s admission essay?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15446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Landscape of Colleges vs. Essay Topics</a:t>
            </a:r>
            <a:endParaRPr lang="en-US" sz="3200" dirty="0"/>
          </a:p>
        </p:txBody>
      </p:sp>
      <p:sp>
        <p:nvSpPr>
          <p:cNvPr id="14" name="Freeform 13"/>
          <p:cNvSpPr/>
          <p:nvPr/>
        </p:nvSpPr>
        <p:spPr>
          <a:xfrm>
            <a:off x="4178300" y="274126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3934" y="287866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CalTech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3636" y="33019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MIT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51199" y="3301998"/>
            <a:ext cx="50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CMU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5933" y="2730396"/>
            <a:ext cx="6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Purdue</a:t>
            </a:r>
            <a:endParaRPr lang="en-US" sz="1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</p:spTree>
    <p:extLst>
      <p:ext uri="{BB962C8B-B14F-4D97-AF65-F5344CB8AC3E}">
        <p14:creationId xmlns:p14="http://schemas.microsoft.com/office/powerpoint/2010/main" val="4979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Landscape of Colleges vs. Essay Topics</a:t>
            </a:r>
            <a:endParaRPr lang="en-US" sz="3200" dirty="0"/>
          </a:p>
        </p:txBody>
      </p:sp>
      <p:sp>
        <p:nvSpPr>
          <p:cNvPr id="14" name="Freeform 13"/>
          <p:cNvSpPr/>
          <p:nvPr/>
        </p:nvSpPr>
        <p:spPr>
          <a:xfrm>
            <a:off x="4178300" y="274126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56797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85417" y="3703935"/>
            <a:ext cx="6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Arizona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125" y="414803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Michigan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7430" y="488286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Cal State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LB	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0234" y="554739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SD 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</p:spTree>
    <p:extLst>
      <p:ext uri="{BB962C8B-B14F-4D97-AF65-F5344CB8AC3E}">
        <p14:creationId xmlns:p14="http://schemas.microsoft.com/office/powerpoint/2010/main" val="232758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271</Words>
  <Application>Microsoft Macintosh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AdmitSee Analytics</vt:lpstr>
      <vt:lpstr>Context</vt:lpstr>
      <vt:lpstr>Part 1: The Model</vt:lpstr>
      <vt:lpstr>Building the Model</vt:lpstr>
      <vt:lpstr>Evaluating the Model</vt:lpstr>
      <vt:lpstr>Interpreting the Model</vt:lpstr>
      <vt:lpstr>Part 2: The Essay</vt:lpstr>
      <vt:lpstr>The Landscape of Colleges vs. Essay Topics</vt:lpstr>
      <vt:lpstr>The Landscape of Colleges vs. Essay Topics</vt:lpstr>
      <vt:lpstr>The Landscape of Colleges vs. Essay Topics</vt:lpstr>
      <vt:lpstr>The Landscape of Colleges vs. Essay Topics</vt:lpstr>
      <vt:lpstr>The Landscape of Colleges vs. Essay Topics</vt:lpstr>
      <vt:lpstr>Tool: </vt:lpstr>
      <vt:lpstr>Caveats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Galvanize Capstone Project Presentation</dc:title>
  <dc:subject/>
  <dc:creator>Mike Yung</dc:creator>
  <cp:keywords/>
  <dc:description/>
  <cp:lastModifiedBy>Mike Yung</cp:lastModifiedBy>
  <cp:revision>32</cp:revision>
  <dcterms:created xsi:type="dcterms:W3CDTF">2016-11-22T20:05:44Z</dcterms:created>
  <dcterms:modified xsi:type="dcterms:W3CDTF">2016-11-24T01:45:13Z</dcterms:modified>
  <cp:category/>
</cp:coreProperties>
</file>