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6" r:id="rId6"/>
    <p:sldId id="260" r:id="rId7"/>
    <p:sldId id="262" r:id="rId8"/>
    <p:sldId id="283" r:id="rId9"/>
    <p:sldId id="284" r:id="rId10"/>
    <p:sldId id="280" r:id="rId11"/>
    <p:sldId id="273" r:id="rId12"/>
    <p:sldId id="266" r:id="rId13"/>
    <p:sldId id="267" r:id="rId14"/>
    <p:sldId id="270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7D7D7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21" autoAdjust="0"/>
  </p:normalViewPr>
  <p:slideViewPr>
    <p:cSldViewPr snapToGrid="0" snapToObjects="1">
      <p:cViewPr>
        <p:scale>
          <a:sx n="80" d="100"/>
          <a:sy n="80" d="100"/>
        </p:scale>
        <p:origin x="-181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8C5A-0F3E-794E-B316-BB83B2B9B53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955B-160C-0041-B70F-08136C32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everyone, my name is Mike Yung.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my project, I was fortunate to partner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, a </a:t>
            </a:r>
            <a:r>
              <a:rPr lang="en-US" baseline="0" dirty="0" smtClean="0"/>
              <a:t>college application resource where prospective students can browse </a:t>
            </a:r>
            <a:r>
              <a:rPr lang="en-US" baseline="0" dirty="0" smtClean="0"/>
              <a:t>the profiles </a:t>
            </a:r>
            <a:r>
              <a:rPr lang="en-US" baseline="0" dirty="0" smtClean="0"/>
              <a:t>and essays of real students that have been accepted into colleges.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rich</a:t>
            </a:r>
            <a:r>
              <a:rPr lang="en-US" baseline="0" dirty="0" smtClean="0"/>
              <a:t> </a:t>
            </a:r>
            <a:r>
              <a:rPr lang="en-US" baseline="0" dirty="0" smtClean="0"/>
              <a:t>and unique </a:t>
            </a:r>
            <a:r>
              <a:rPr lang="en-US" baseline="0" dirty="0" smtClean="0"/>
              <a:t>dataset that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</a:t>
            </a:r>
            <a:r>
              <a:rPr lang="en-US" baseline="0" dirty="0" smtClean="0"/>
              <a:t>has, </a:t>
            </a:r>
            <a:r>
              <a:rPr lang="en-US" baseline="0" dirty="0" smtClean="0"/>
              <a:t>I set out to explore two </a:t>
            </a:r>
            <a:r>
              <a:rPr lang="en-US" baseline="0" dirty="0" smtClean="0"/>
              <a:t>things: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First, to build </a:t>
            </a:r>
            <a:r>
              <a:rPr lang="en-US" baseline="0" dirty="0" smtClean="0"/>
              <a:t>a model that predicts a student’s chances of being admitted </a:t>
            </a:r>
            <a:r>
              <a:rPr lang="en-US" baseline="0" dirty="0" smtClean="0"/>
              <a:t>into college.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- Learn about what factors affect admission chances.</a:t>
            </a:r>
          </a:p>
          <a:p>
            <a:pPr marL="457200" lvl="1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Second, to see what </a:t>
            </a:r>
            <a:r>
              <a:rPr lang="en-US" baseline="0" dirty="0" smtClean="0"/>
              <a:t>insights can we glean from the Common App essay, both on an individual and an aggregate level?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a </a:t>
            </a:r>
            <a:r>
              <a:rPr lang="en-US" baseline="0" dirty="0" smtClean="0"/>
              <a:t>simplified visual representation of the model pipeline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we start with a bunch of inputs, or features.</a:t>
            </a:r>
          </a:p>
          <a:p>
            <a:r>
              <a:rPr lang="en-US" baseline="0" dirty="0" smtClean="0"/>
              <a:t>	Most are non-essay related (like GPA, SAT, demographics, </a:t>
            </a:r>
            <a:r>
              <a:rPr lang="en-US" baseline="0" dirty="0" err="1" smtClean="0"/>
              <a:t>extracurriculars</a:t>
            </a:r>
            <a:r>
              <a:rPr lang="en-US" baseline="0" dirty="0" smtClean="0"/>
              <a:t>, academic trajectory, sports, etc.)</a:t>
            </a:r>
          </a:p>
          <a:p>
            <a:r>
              <a:rPr lang="en-US" baseline="0" dirty="0" smtClean="0"/>
              <a:t>	We then feature-engineer these raw inputs </a:t>
            </a:r>
            <a:r>
              <a:rPr lang="en-US" baseline="0" dirty="0" smtClean="0"/>
              <a:t>to get the features we want in the model.</a:t>
            </a:r>
            <a:endParaRPr lang="en-US" baseline="0" dirty="0" smtClean="0"/>
          </a:p>
          <a:p>
            <a:r>
              <a:rPr lang="en-US" baseline="0" dirty="0" smtClean="0"/>
              <a:t>	Out of this feature engineering step, we also get a handful of essay features: </a:t>
            </a:r>
          </a:p>
          <a:p>
            <a:r>
              <a:rPr lang="en-US" baseline="0" dirty="0" smtClean="0"/>
              <a:t>		In a nutshell, we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the </a:t>
            </a:r>
            <a:r>
              <a:rPr lang="en-US" baseline="0" dirty="0" smtClean="0"/>
              <a:t>essays and apply dimensionality reduction to </a:t>
            </a:r>
            <a:r>
              <a:rPr lang="en-US" baseline="0" dirty="0" smtClean="0"/>
              <a:t>uncover “latent topics</a:t>
            </a:r>
            <a:r>
              <a:rPr lang="en-US" baseline="0" dirty="0" smtClean="0"/>
              <a:t>” – we’ll touch on that in more depth later.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the</a:t>
            </a:r>
            <a:r>
              <a:rPr lang="en-US" baseline="0" dirty="0" smtClean="0"/>
              <a:t> model, I spoke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and we agreed that optimizing Precision is best for them, since </a:t>
            </a:r>
            <a:r>
              <a:rPr lang="en-US" baseline="0" dirty="0" smtClean="0"/>
              <a:t>models with high-precision tend to under-estimate probabilities, and </a:t>
            </a:r>
            <a:r>
              <a:rPr lang="en-US" baseline="0" dirty="0" smtClean="0"/>
              <a:t>one of their goals is to encourage students to use the product even if they are star students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Looking at the ROC curve on the train set, we can see that there is some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 w the RF model, and some </a:t>
            </a:r>
            <a:r>
              <a:rPr lang="en-US" baseline="0" dirty="0" err="1" smtClean="0"/>
              <a:t>underfitting</a:t>
            </a:r>
            <a:r>
              <a:rPr lang="en-US" baseline="0" dirty="0" smtClean="0"/>
              <a:t> w the LR model.</a:t>
            </a:r>
          </a:p>
          <a:p>
            <a:r>
              <a:rPr lang="en-US" baseline="0" dirty="0" smtClean="0"/>
              <a:t>While the visual difference between the ensemble models is minimal, the Grand Ensemble, which takes into account essay features, is 2% higher than the basic Ensemble on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</a:t>
            </a:r>
            <a:r>
              <a:rPr lang="en-US" baseline="0" dirty="0" smtClean="0"/>
              <a:t> test set, the area under RF curve is reduced, confirming that it </a:t>
            </a:r>
            <a:r>
              <a:rPr lang="en-US" baseline="0" dirty="0" err="1" smtClean="0"/>
              <a:t>overfit</a:t>
            </a:r>
            <a:r>
              <a:rPr lang="en-US" baseline="0" dirty="0" smtClean="0"/>
              <a:t> in the train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expect, the grand ensemble is the winner on precision.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###</a:t>
            </a:r>
          </a:p>
          <a:p>
            <a:r>
              <a:rPr lang="en-US" baseline="0" dirty="0" smtClean="0"/>
              <a:t>AUC is the probability that we will rank a randomly chosen positive data point higher than a randomly chosen negative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 smtClean="0"/>
              <a:t>While</a:t>
            </a:r>
            <a:r>
              <a:rPr lang="en-US" baseline="0" dirty="0" smtClean="0"/>
              <a:t> optimizing for accuracy/precision is great, you lose interpretability with ensemble models.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457200" lvl="1" indent="0">
              <a:buFontTx/>
              <a:buNone/>
            </a:pPr>
            <a:r>
              <a:rPr lang="en-US" baseline="0" dirty="0" smtClean="0"/>
              <a:t>By taking the exponents of the coefficients in our LR model, we can see how each variable affects the admissions outcome.</a:t>
            </a:r>
            <a:endParaRPr lang="en-US" dirty="0" smtClean="0"/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r>
              <a:rPr lang="en-US" dirty="0" smtClean="0"/>
              <a:t>e.g.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If </a:t>
            </a:r>
            <a:r>
              <a:rPr lang="en-US" dirty="0" smtClean="0"/>
              <a:t>you increase your SAT score by 100 points, you improve your odds by 2x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Caveat: model assumes the incremental effect of SAT score on </a:t>
            </a:r>
            <a:r>
              <a:rPr lang="en-US" dirty="0" err="1" smtClean="0"/>
              <a:t>prob</a:t>
            </a:r>
            <a:r>
              <a:rPr lang="en-US" dirty="0" smtClean="0"/>
              <a:t> is same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reality, it’s not. Going from 1800 to 1900 will </a:t>
            </a:r>
            <a:r>
              <a:rPr lang="en-US" dirty="0" err="1" smtClean="0"/>
              <a:t>prob</a:t>
            </a:r>
            <a:r>
              <a:rPr lang="en-US" dirty="0" smtClean="0"/>
              <a:t> have a lesser effect than 2200 to 2300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look at essay trends on the aggregate level, we first need to analyze them at an individual level.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applied a TF-IDF </a:t>
            </a:r>
            <a:r>
              <a:rPr lang="en-US" baseline="0" dirty="0" err="1" smtClean="0"/>
              <a:t>vectorizer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all the essays into a sparse matrix, then used non-negative matrix factorization (NMF) to get two new matrices: one long (our new matrix with reduced dimensionality) and one fat (that provides info on the key words for each ‘topic’).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now take a closer took at the fat matrix to see the specific topics.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### By examining this fat matrix, we can identify which words are most represented for each of the 7 dimensions, in a way uncovering the ‘latent topics’ of our essay corpus.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table shows just the top words for each ‘topic’, and you can see that the topics fit quite nicely in place, with both strong association </a:t>
            </a:r>
            <a:r>
              <a:rPr lang="en-US" b="1" baseline="0" dirty="0" smtClean="0"/>
              <a:t>within </a:t>
            </a:r>
            <a:r>
              <a:rPr lang="en-US" baseline="0" dirty="0" smtClean="0"/>
              <a:t>topics, as well as pretty strong separation </a:t>
            </a:r>
            <a:r>
              <a:rPr lang="en-US" b="1" baseline="0" dirty="0" smtClean="0"/>
              <a:t>between </a:t>
            </a:r>
            <a:r>
              <a:rPr lang="en-US" baseline="0" dirty="0" smtClean="0"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setting up our NMF, we can basically pass it any essay and it’ll tell us how strongly associated the essay with each ‘topic’ – in a sense giving us a topic distribution of an essay.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example, the essay talks mostly about sport and family, with a personal story touch to it.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(more than happy to give a live demo with a real essay afterwards).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AdmitSee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Yung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 Distribution of a Sample Essay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52408" y="2501475"/>
            <a:ext cx="82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6104" y="3228356"/>
            <a:ext cx="12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Music/Arts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5947" y="4766455"/>
            <a:ext cx="88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9623" y="6088141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8767" y="6088141"/>
            <a:ext cx="15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 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9337" y="4741013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9007" y="3182190"/>
            <a:ext cx="81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Heptagon 3"/>
          <p:cNvSpPr/>
          <p:nvPr/>
        </p:nvSpPr>
        <p:spPr>
          <a:xfrm>
            <a:off x="2949560" y="2870807"/>
            <a:ext cx="3217334" cy="3217334"/>
          </a:xfrm>
          <a:prstGeom prst="heptagon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Heptagon 11"/>
          <p:cNvSpPr/>
          <p:nvPr/>
        </p:nvSpPr>
        <p:spPr>
          <a:xfrm>
            <a:off x="3307110" y="3228357"/>
            <a:ext cx="2502234" cy="2502234"/>
          </a:xfrm>
          <a:prstGeom prst="heptagon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Heptagon 12"/>
          <p:cNvSpPr/>
          <p:nvPr/>
        </p:nvSpPr>
        <p:spPr>
          <a:xfrm>
            <a:off x="3689142" y="3610389"/>
            <a:ext cx="1738170" cy="1738170"/>
          </a:xfrm>
          <a:prstGeom prst="heptagon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Heptagon 13"/>
          <p:cNvSpPr/>
          <p:nvPr/>
        </p:nvSpPr>
        <p:spPr>
          <a:xfrm>
            <a:off x="4068015" y="3989262"/>
            <a:ext cx="980424" cy="980424"/>
          </a:xfrm>
          <a:prstGeom prst="heptagon">
            <a:avLst/>
          </a:prstGeom>
          <a:noFill/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2" name="Straight Connector 31"/>
          <p:cNvCxnSpPr>
            <a:stCxn id="13" idx="6"/>
            <a:endCxn id="16" idx="0"/>
          </p:cNvCxnSpPr>
          <p:nvPr/>
        </p:nvCxnSpPr>
        <p:spPr>
          <a:xfrm>
            <a:off x="4558227" y="3610389"/>
            <a:ext cx="0" cy="845254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1"/>
          </p:cNvCxnSpPr>
          <p:nvPr/>
        </p:nvCxnSpPr>
        <p:spPr>
          <a:xfrm>
            <a:off x="4303889" y="4303440"/>
            <a:ext cx="214232" cy="16881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8384" y="434308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33472" y="405115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76747" y="378778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48480" y="347197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13" idx="3"/>
            <a:endCxn id="16" idx="3"/>
          </p:cNvCxnSpPr>
          <p:nvPr/>
        </p:nvCxnSpPr>
        <p:spPr>
          <a:xfrm flipV="1">
            <a:off x="4171450" y="4552468"/>
            <a:ext cx="346671" cy="796100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2"/>
            <a:endCxn id="16" idx="5"/>
          </p:cNvCxnSpPr>
          <p:nvPr/>
        </p:nvCxnSpPr>
        <p:spPr>
          <a:xfrm flipH="1" flipV="1">
            <a:off x="4598333" y="4552468"/>
            <a:ext cx="516690" cy="117813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6"/>
          </p:cNvCxnSpPr>
          <p:nvPr/>
        </p:nvCxnSpPr>
        <p:spPr>
          <a:xfrm flipH="1" flipV="1">
            <a:off x="4614946" y="4512362"/>
            <a:ext cx="232374" cy="63268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6" idx="7"/>
          </p:cNvCxnSpPr>
          <p:nvPr/>
        </p:nvCxnSpPr>
        <p:spPr>
          <a:xfrm flipH="1">
            <a:off x="4598333" y="4303440"/>
            <a:ext cx="248987" cy="16881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4501508" y="4455643"/>
            <a:ext cx="113438" cy="11343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24024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 (Fit)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(Transform</a:t>
                      </a:r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6" name="Isosceles Triangle 35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44376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2885" y="609861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3934" y="267194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CalTech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3636" y="309527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51199" y="3095278"/>
            <a:ext cx="50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CMU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5933" y="2523676"/>
            <a:ext cx="6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Purdue</a:t>
            </a:r>
            <a:endParaRPr lang="en-US" sz="1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42508"/>
            <a:ext cx="493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#1: Colleges with STEM Focus</a:t>
            </a:r>
            <a:endParaRPr lang="en-US" sz="24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79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5417" y="3497215"/>
            <a:ext cx="6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Arizona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125" y="39413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Michigan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7430" y="467614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Cal State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LB	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0234" y="534067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SD 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1942508"/>
            <a:ext cx="586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#2: State Schools, Large Institutions</a:t>
            </a:r>
            <a:endParaRPr lang="en-US" sz="24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5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8822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0367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3122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57075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69427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55917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8897" y="3793122"/>
            <a:ext cx="77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Bowdoin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0636" y="3908191"/>
            <a:ext cx="82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Skidmore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6397" y="4624639"/>
            <a:ext cx="81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Wellesley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2788" y="472080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Amherst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9107" y="4447727"/>
            <a:ext cx="94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Middlebury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75510" y="544765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86596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29326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86596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2885" y="5887713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38330"/>
            <a:ext cx="414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#3: Liberal Arts Schools</a:t>
            </a:r>
            <a:endParaRPr lang="en-US" sz="2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71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4388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5933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2641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2243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74993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1483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808897" y="3798688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3224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216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4892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2162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3279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43896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#4: A Mixed Bag</a:t>
            </a:r>
            <a:endParaRPr lang="en-US" sz="24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56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730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0855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42260" y="3613049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942508"/>
            <a:ext cx="300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#5: Ivy League</a:t>
            </a:r>
            <a:endParaRPr lang="en-US" sz="24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40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</a:t>
            </a:r>
            <a:r>
              <a:rPr lang="en-US" sz="3200" dirty="0" smtClean="0"/>
              <a:t>Thoughts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17689"/>
            <a:ext cx="7683985" cy="42777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Similar Essay </a:t>
            </a:r>
            <a:r>
              <a:rPr lang="en-US" sz="2000" dirty="0" smtClean="0"/>
              <a:t>Recommender Tool</a:t>
            </a:r>
            <a:endParaRPr lang="en-US" sz="2000" dirty="0" smtClean="0"/>
          </a:p>
          <a:p>
            <a:pPr lvl="1"/>
            <a:r>
              <a:rPr lang="en-US" sz="1600" dirty="0" smtClean="0"/>
              <a:t>Currently </a:t>
            </a:r>
            <a:r>
              <a:rPr lang="en-US" sz="1600" dirty="0" smtClean="0"/>
              <a:t>being deployed by </a:t>
            </a:r>
            <a:r>
              <a:rPr lang="en-US" sz="1600" dirty="0" err="1" smtClean="0"/>
              <a:t>AdmitSee</a:t>
            </a:r>
            <a:r>
              <a:rPr lang="en-US" sz="1600" dirty="0" smtClean="0"/>
              <a:t> into its </a:t>
            </a:r>
            <a:r>
              <a:rPr lang="en-US" sz="1600" dirty="0" smtClean="0"/>
              <a:t>product</a:t>
            </a:r>
          </a:p>
          <a:p>
            <a:pPr lvl="1"/>
            <a:r>
              <a:rPr lang="en-US" sz="1600" dirty="0" smtClean="0"/>
              <a:t>Demo available post-presentation</a:t>
            </a:r>
            <a:endParaRPr lang="en-US" sz="1600" dirty="0" smtClean="0"/>
          </a:p>
          <a:p>
            <a:pPr>
              <a:spcBef>
                <a:spcPts val="1680"/>
              </a:spcBef>
            </a:pPr>
            <a:r>
              <a:rPr lang="en-US" sz="2000" dirty="0" smtClean="0"/>
              <a:t>Limitation of data</a:t>
            </a:r>
          </a:p>
          <a:p>
            <a:pPr lvl="1"/>
            <a:r>
              <a:rPr lang="en-US" sz="1600" dirty="0" smtClean="0"/>
              <a:t>Only enough to model ‘top school’ admittance</a:t>
            </a:r>
          </a:p>
          <a:p>
            <a:pPr lvl="1"/>
            <a:r>
              <a:rPr lang="en-US" sz="1600" dirty="0" smtClean="0"/>
              <a:t>Can predict on a school-level with more data</a:t>
            </a:r>
          </a:p>
          <a:p>
            <a:pPr>
              <a:spcBef>
                <a:spcPts val="1224"/>
              </a:spcBef>
            </a:pPr>
            <a:r>
              <a:rPr lang="en-US" sz="2000" dirty="0" smtClean="0"/>
              <a:t>Further NLP </a:t>
            </a:r>
            <a:r>
              <a:rPr lang="en-US" sz="2000" dirty="0" smtClean="0"/>
              <a:t>exploration</a:t>
            </a:r>
            <a:endParaRPr lang="en-US" sz="1600" dirty="0" smtClean="0"/>
          </a:p>
          <a:p>
            <a:pPr lvl="1"/>
            <a:r>
              <a:rPr lang="en-US" sz="1600" dirty="0" smtClean="0"/>
              <a:t>N</a:t>
            </a:r>
            <a:r>
              <a:rPr lang="en-US" sz="1600" dirty="0" smtClean="0"/>
              <a:t>-gram (bigrams, trigrams, etc.)</a:t>
            </a:r>
          </a:p>
          <a:p>
            <a:pPr lvl="1"/>
            <a:r>
              <a:rPr lang="en-US" sz="1600" dirty="0" err="1" smtClean="0"/>
              <a:t>PoS</a:t>
            </a:r>
            <a:r>
              <a:rPr lang="en-US" sz="1600" dirty="0" smtClean="0"/>
              <a:t> </a:t>
            </a:r>
            <a:r>
              <a:rPr lang="en-US" sz="1600" dirty="0" smtClean="0"/>
              <a:t>tagging</a:t>
            </a:r>
          </a:p>
          <a:p>
            <a:pPr lvl="1"/>
            <a:r>
              <a:rPr lang="en-US" sz="1600" dirty="0" smtClean="0"/>
              <a:t>Latent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Allocation (LDA)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570" y="1764840"/>
            <a:ext cx="6640816" cy="289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smtClean="0"/>
              <a:t>Model</a:t>
            </a:r>
          </a:p>
          <a:p>
            <a:pPr marL="517525" lvl="1"/>
            <a:r>
              <a:rPr lang="en-US" sz="2000" dirty="0" smtClean="0"/>
              <a:t>Can we build a model that predicts a student’s chances* of being admitted into college?</a:t>
            </a:r>
          </a:p>
          <a:p>
            <a:pPr marL="0" lvl="1" indent="0">
              <a:spcBef>
                <a:spcPts val="2568"/>
              </a:spcBef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/>
              <a:t>Essay</a:t>
            </a:r>
          </a:p>
          <a:p>
            <a:pPr marL="517525" lvl="1"/>
            <a:r>
              <a:rPr lang="en-US" sz="2000" dirty="0" smtClean="0"/>
              <a:t>What insights can we glean from the Common App essay?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011" y="5766417"/>
            <a:ext cx="7796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*There are some resources that ‘calculate’ your chances based on your GPA, SAT, and demographics, but none (at least publicly available) that take into account detailed factors such as specific </a:t>
            </a:r>
            <a:r>
              <a:rPr lang="en-US" sz="1300" dirty="0" err="1" smtClean="0"/>
              <a:t>extracurriculars</a:t>
            </a:r>
            <a:r>
              <a:rPr lang="en-US" sz="1300" dirty="0" smtClean="0"/>
              <a:t>, academic trajectory, the Common App essay etc.</a:t>
            </a:r>
            <a:endParaRPr lang="en-US" sz="13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4625" y="5738195"/>
            <a:ext cx="779687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098" t="29631" r="32099" b="29423"/>
          <a:stretch/>
        </p:blipFill>
        <p:spPr>
          <a:xfrm>
            <a:off x="815129" y="1848556"/>
            <a:ext cx="521843" cy="596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61" y="3301998"/>
            <a:ext cx="492988" cy="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Ensemble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9594" y="3326468"/>
            <a:ext cx="21645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Demographics,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Extra-</a:t>
            </a:r>
            <a:r>
              <a:rPr lang="en-US" sz="1400" dirty="0" err="1" smtClean="0">
                <a:solidFill>
                  <a:schemeClr val="bg1"/>
                </a:solidFill>
              </a:rPr>
              <a:t>curriculars</a:t>
            </a:r>
            <a:r>
              <a:rPr lang="en-US" sz="1400" dirty="0" smtClean="0">
                <a:solidFill>
                  <a:schemeClr val="bg1"/>
                </a:solidFill>
              </a:rPr>
              <a:t>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11" y="4995828"/>
            <a:ext cx="17860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(Word Sophistication,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Latent Topics)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5730" y="2269123"/>
            <a:ext cx="6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394547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1790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10787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0383" y="1629833"/>
            <a:ext cx="182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Pipeline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8067" y="5668937"/>
            <a:ext cx="595932" cy="595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4453" y="6174302"/>
            <a:ext cx="104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Grid Search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9594" y="2608649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68" y="2024416"/>
            <a:ext cx="4919132" cy="395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1" y="2024416"/>
            <a:ext cx="116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Train Set</a:t>
            </a:r>
            <a:endParaRPr lang="en-US" sz="20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998492" y="3244334"/>
            <a:ext cx="21641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>
                <a:solidFill>
                  <a:srgbClr val="0000FF"/>
                </a:solidFill>
              </a:rPr>
              <a:t>Logistic Regression </a:t>
            </a:r>
            <a:r>
              <a:rPr lang="en-US" sz="1300" dirty="0" err="1">
                <a:solidFill>
                  <a:srgbClr val="0000FF"/>
                </a:solidFill>
              </a:rPr>
              <a:t>underfits</a:t>
            </a:r>
            <a:endParaRPr lang="en-US" sz="13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81" y="2198944"/>
            <a:ext cx="17923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 smtClean="0">
                <a:solidFill>
                  <a:srgbClr val="008000"/>
                </a:solidFill>
              </a:rPr>
              <a:t>Random Forest </a:t>
            </a:r>
            <a:r>
              <a:rPr lang="en-US" sz="1300" dirty="0" err="1" smtClean="0">
                <a:solidFill>
                  <a:srgbClr val="008000"/>
                </a:solidFill>
              </a:rPr>
              <a:t>overfits</a:t>
            </a:r>
            <a:endParaRPr lang="en-US" sz="1300" dirty="0">
              <a:solidFill>
                <a:srgbClr val="008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1864"/>
              </p:ext>
            </p:extLst>
          </p:nvPr>
        </p:nvGraphicFramePr>
        <p:xfrm>
          <a:off x="5997786" y="4349261"/>
          <a:ext cx="2454772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89522"/>
                <a:gridCol w="521750"/>
                <a:gridCol w="521750"/>
                <a:gridCol w="521750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92.4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94.2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5"/>
                          </a:solidFill>
                        </a:rPr>
                        <a:t>93.1</a:t>
                      </a:r>
                      <a:endParaRPr 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63.3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900000">
            <a:off x="6711378" y="3718085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Grand Ensembl</a:t>
            </a:r>
            <a:r>
              <a:rPr lang="en-US" sz="1200" b="1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7401349" y="38253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7801361" y="370295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5339" y="4855309"/>
            <a:ext cx="769053" cy="533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6821" y="1655084"/>
            <a:ext cx="18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(Train)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8340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7" y="2024416"/>
            <a:ext cx="4890911" cy="3959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7188" y="2024416"/>
            <a:ext cx="10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Test Set</a:t>
            </a:r>
            <a:endParaRPr lang="en-US" sz="2000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9055"/>
              </p:ext>
            </p:extLst>
          </p:nvPr>
        </p:nvGraphicFramePr>
        <p:xfrm>
          <a:off x="5997788" y="4352912"/>
          <a:ext cx="2454770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69981"/>
                <a:gridCol w="528263"/>
                <a:gridCol w="528263"/>
                <a:gridCol w="528263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88.1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88.0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62.8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61.9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37.1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8900000">
            <a:off x="6711380" y="3721736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BACC6"/>
                </a:solidFill>
              </a:rPr>
              <a:t>Grand Ensembl</a:t>
            </a:r>
            <a:r>
              <a:rPr lang="en-US" sz="1200" b="1" dirty="0">
                <a:solidFill>
                  <a:srgbClr val="4BACC6"/>
                </a:solidFill>
              </a:rPr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 rot="18900000">
            <a:off x="7401351" y="3829024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7801363" y="3706606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570" y="4855309"/>
            <a:ext cx="769053" cy="533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28" y="1655084"/>
            <a:ext cx="1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(Test)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963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538" y="1769876"/>
            <a:ext cx="454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Logistic Regression </a:t>
            </a:r>
            <a:r>
              <a:rPr lang="en-US" sz="2000" dirty="0" smtClean="0"/>
              <a:t>Model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5522"/>
              </p:ext>
            </p:extLst>
          </p:nvPr>
        </p:nvGraphicFramePr>
        <p:xfrm>
          <a:off x="1328616" y="2452074"/>
          <a:ext cx="311638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6154"/>
                <a:gridCol w="126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r>
                        <a:rPr lang="en-US" sz="1600" baseline="30000" dirty="0" smtClean="0"/>
                        <a:t>Coefficient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Leader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2.26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Student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Varsity Sport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1.58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Sports Captain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Award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1.22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Community Service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1.21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 Score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1.0003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</a:t>
                      </a:r>
                      <a:r>
                        <a:rPr lang="en-US" sz="1400" baseline="0" dirty="0" smtClean="0"/>
                        <a:t> Times Taken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7376" y="2461846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How to Interpret</a:t>
            </a:r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6462" y="3018692"/>
            <a:ext cx="35169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aren’t already in a </a:t>
            </a:r>
            <a:r>
              <a:rPr lang="en-US" sz="1400" b="1" dirty="0" smtClean="0">
                <a:solidFill>
                  <a:srgbClr val="000000"/>
                </a:solidFill>
              </a:rPr>
              <a:t>leadership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position, taking one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will </a:t>
            </a:r>
            <a:r>
              <a:rPr lang="en-US" sz="1400" b="1" dirty="0" smtClean="0">
                <a:solidFill>
                  <a:srgbClr val="008000"/>
                </a:solidFill>
              </a:rPr>
              <a:t>more </a:t>
            </a:r>
            <a:r>
              <a:rPr lang="en-US" sz="1400" b="1" dirty="0" smtClean="0">
                <a:solidFill>
                  <a:srgbClr val="008000"/>
                </a:solidFill>
              </a:rPr>
              <a:t>than double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gain an </a:t>
            </a:r>
            <a:r>
              <a:rPr lang="en-US" sz="1400" b="1" dirty="0" smtClean="0">
                <a:solidFill>
                  <a:srgbClr val="000000"/>
                </a:solidFill>
              </a:rPr>
              <a:t>additional 100 points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 your </a:t>
            </a:r>
            <a:r>
              <a:rPr lang="en-US" sz="1400" b="1" dirty="0" smtClean="0">
                <a:solidFill>
                  <a:srgbClr val="000000"/>
                </a:solidFill>
              </a:rPr>
              <a:t>SAT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you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can </a:t>
            </a:r>
            <a:r>
              <a:rPr lang="en-US" sz="1400" b="1" dirty="0" smtClean="0">
                <a:solidFill>
                  <a:srgbClr val="008000"/>
                </a:solidFill>
              </a:rPr>
              <a:t>increase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008000"/>
                </a:solidFill>
              </a:rPr>
              <a:t>3%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</a:t>
            </a:r>
            <a:r>
              <a:rPr lang="en-US" sz="1400" b="1" dirty="0" smtClean="0">
                <a:solidFill>
                  <a:srgbClr val="000000"/>
                </a:solidFill>
              </a:rPr>
              <a:t>take the SATs one more time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 can </a:t>
            </a:r>
            <a:r>
              <a:rPr lang="en-US" sz="1400" b="1" dirty="0" smtClean="0">
                <a:solidFill>
                  <a:srgbClr val="FF0000"/>
                </a:solidFill>
              </a:rPr>
              <a:t>reduce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FF0000"/>
                </a:solidFill>
              </a:rPr>
              <a:t>61%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616" y="5812694"/>
            <a:ext cx="273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*Note: this is only a subset of all variables used in the model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296833" cy="996950"/>
          </a:xfrm>
        </p:spPr>
        <p:txBody>
          <a:bodyPr/>
          <a:lstStyle/>
          <a:p>
            <a:pPr algn="l"/>
            <a:r>
              <a:rPr lang="en-US" dirty="0" smtClean="0"/>
              <a:t>Part 2: The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38033"/>
            <a:ext cx="4558973" cy="1109133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What insights can we glean from the Common App essay?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5446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77259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788" y="3568193"/>
            <a:ext cx="2573235" cy="2447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0490" y="3568193"/>
            <a:ext cx="470408" cy="244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43285" y="324027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958096" y="4522022"/>
            <a:ext cx="2181015" cy="35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78161" y="4309714"/>
            <a:ext cx="42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≈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1441" y="44730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6755" y="3240273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83308" y="4638045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078897" y="4638046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465175" y="4581602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5308" y="4226551"/>
            <a:ext cx="72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9033" y="6023003"/>
            <a:ext cx="15564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New Matrix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(Topic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vs. Essay)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2207" y="49154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926" y="6023003"/>
            <a:ext cx="15611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Old Matrix</a:t>
            </a:r>
          </a:p>
          <a:p>
            <a:pPr algn="ctr"/>
            <a:r>
              <a:rPr lang="en-US" sz="1600" dirty="0" smtClean="0"/>
              <a:t>(Word vs. Essay)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76481" y="2751667"/>
            <a:ext cx="3134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Non-Negative Matrix Factorization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05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2753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9873" y="3640668"/>
            <a:ext cx="6138334" cy="2031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65280" y="4439214"/>
            <a:ext cx="74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Topics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18740" y="3259781"/>
            <a:ext cx="76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Words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76481" y="2751667"/>
            <a:ext cx="3134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Non-Negative Matrix Factorization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0197" y="56726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15832"/>
              </p:ext>
            </p:extLst>
          </p:nvPr>
        </p:nvGraphicFramePr>
        <p:xfrm>
          <a:off x="1251039" y="3640668"/>
          <a:ext cx="611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28"/>
                <a:gridCol w="1019528"/>
                <a:gridCol w="1019528"/>
                <a:gridCol w="1019528"/>
                <a:gridCol w="1019528"/>
                <a:gridCol w="1019528"/>
              </a:tblGrid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mother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family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parent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sister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music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piano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perform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theater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culture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world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language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travel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</a:rPr>
                        <a:t>american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team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game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coach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season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research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science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computer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technology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math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work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education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career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community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57600"/>
              </p:ext>
            </p:extLst>
          </p:nvPr>
        </p:nvGraphicFramePr>
        <p:xfrm>
          <a:off x="7355238" y="3682997"/>
          <a:ext cx="1303340" cy="192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40"/>
              </a:tblGrid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Family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Music/Arts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Culture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Sports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Personal/Story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Science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Career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7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8689</TotalTime>
  <Words>1483</Words>
  <Application>Microsoft Macintosh PowerPoint</Application>
  <PresentationFormat>On-screen Show (4:3)</PresentationFormat>
  <Paragraphs>353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AdmitSee Analytics</vt:lpstr>
      <vt:lpstr>Context</vt:lpstr>
      <vt:lpstr>Building an Ensemble Model</vt:lpstr>
      <vt:lpstr>Evaluating the Model</vt:lpstr>
      <vt:lpstr>Evaluating the Model</vt:lpstr>
      <vt:lpstr>Interpreting the Model</vt:lpstr>
      <vt:lpstr>Part 2: The Essay</vt:lpstr>
      <vt:lpstr>What’s in an Essay?</vt:lpstr>
      <vt:lpstr>What’s in an Essay?</vt:lpstr>
      <vt:lpstr>Topic Distribution of a Sample Essay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Final Thoughts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141</cp:revision>
  <dcterms:created xsi:type="dcterms:W3CDTF">2016-11-22T20:05:44Z</dcterms:created>
  <dcterms:modified xsi:type="dcterms:W3CDTF">2016-11-30T02:00:57Z</dcterms:modified>
  <cp:category/>
</cp:coreProperties>
</file>