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wdp" ContentType="image/vnd.ms-photo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76" r:id="rId5"/>
    <p:sldId id="260" r:id="rId6"/>
    <p:sldId id="280" r:id="rId7"/>
    <p:sldId id="273" r:id="rId8"/>
    <p:sldId id="290" r:id="rId9"/>
    <p:sldId id="289" r:id="rId10"/>
    <p:sldId id="265" r:id="rId11"/>
    <p:sldId id="285" r:id="rId12"/>
    <p:sldId id="286" r:id="rId13"/>
    <p:sldId id="283" r:id="rId14"/>
    <p:sldId id="287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C8C8"/>
    <a:srgbClr val="D7D7D7"/>
    <a:srgbClr val="CEC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8807" autoAdjust="0"/>
  </p:normalViewPr>
  <p:slideViewPr>
    <p:cSldViewPr snapToGrid="0" snapToObjects="1">
      <p:cViewPr>
        <p:scale>
          <a:sx n="90" d="100"/>
          <a:sy n="90" d="100"/>
        </p:scale>
        <p:origin x="-1488" y="-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6F8C5A-0F3E-794E-B316-BB83B2B9B53D}" type="datetimeFigureOut">
              <a:rPr lang="en-US" smtClean="0"/>
              <a:t>11/29/16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7955B-160C-0041-B70F-08136C325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749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Hi</a:t>
            </a:r>
            <a:r>
              <a:rPr lang="en-US" baseline="0" dirty="0" smtClean="0"/>
              <a:t> everyone, my name is Mike Yung.</a:t>
            </a:r>
          </a:p>
          <a:p>
            <a:endParaRPr lang="en-US" baseline="0" dirty="0" smtClean="0"/>
          </a:p>
          <a:p>
            <a:r>
              <a:rPr lang="en-US" baseline="0" dirty="0" smtClean="0"/>
              <a:t>For my project, I was fortunate to partner with </a:t>
            </a:r>
            <a:r>
              <a:rPr lang="en-US" baseline="0" dirty="0" err="1" smtClean="0"/>
              <a:t>AdmitSee</a:t>
            </a:r>
            <a:r>
              <a:rPr lang="en-US" baseline="0" dirty="0" smtClean="0"/>
              <a:t>, a </a:t>
            </a:r>
            <a:r>
              <a:rPr lang="en-US" baseline="0" dirty="0" smtClean="0"/>
              <a:t>college application resource where prospective students can browse </a:t>
            </a:r>
            <a:r>
              <a:rPr lang="en-US" baseline="0" dirty="0" smtClean="0"/>
              <a:t>the profiles </a:t>
            </a:r>
            <a:r>
              <a:rPr lang="en-US" baseline="0" dirty="0" smtClean="0"/>
              <a:t>and essays of real students that have been accepted into colleges.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F7955B-160C-0041-B70F-08136C325BD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9513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With the rich</a:t>
            </a:r>
            <a:r>
              <a:rPr lang="en-US" baseline="0" dirty="0" smtClean="0"/>
              <a:t> </a:t>
            </a:r>
            <a:r>
              <a:rPr lang="en-US" baseline="0" dirty="0" smtClean="0"/>
              <a:t>and unique </a:t>
            </a:r>
            <a:r>
              <a:rPr lang="en-US" baseline="0" dirty="0" smtClean="0"/>
              <a:t>dataset that </a:t>
            </a:r>
            <a:r>
              <a:rPr lang="en-US" baseline="0" dirty="0" err="1" smtClean="0"/>
              <a:t>AdmitSee</a:t>
            </a:r>
            <a:r>
              <a:rPr lang="en-US" baseline="0" dirty="0" smtClean="0"/>
              <a:t> </a:t>
            </a:r>
            <a:r>
              <a:rPr lang="en-US" baseline="0" dirty="0" smtClean="0"/>
              <a:t>has, </a:t>
            </a:r>
            <a:r>
              <a:rPr lang="en-US" baseline="0" dirty="0" smtClean="0"/>
              <a:t>I set out to explore two </a:t>
            </a:r>
            <a:r>
              <a:rPr lang="en-US" baseline="0" dirty="0" smtClean="0"/>
              <a:t>things:</a:t>
            </a:r>
            <a:endParaRPr lang="en-US" baseline="0" dirty="0" smtClean="0"/>
          </a:p>
          <a:p>
            <a:endParaRPr lang="en-US" baseline="0" dirty="0" smtClean="0"/>
          </a:p>
          <a:p>
            <a:pPr marL="228600" indent="-228600">
              <a:buAutoNum type="arabicParenR"/>
            </a:pPr>
            <a:r>
              <a:rPr lang="en-US" baseline="0" dirty="0" smtClean="0"/>
              <a:t>First, to build </a:t>
            </a:r>
            <a:r>
              <a:rPr lang="en-US" baseline="0" dirty="0" smtClean="0"/>
              <a:t>a model that predicts a student’s chances of being admitted </a:t>
            </a:r>
            <a:r>
              <a:rPr lang="en-US" baseline="0" dirty="0" smtClean="0"/>
              <a:t>into college.</a:t>
            </a:r>
            <a:endParaRPr lang="en-US" baseline="0" dirty="0" smtClean="0"/>
          </a:p>
          <a:p>
            <a:pPr marL="457200" lvl="1" indent="0">
              <a:buNone/>
            </a:pPr>
            <a:r>
              <a:rPr lang="en-US" baseline="0" dirty="0" smtClean="0"/>
              <a:t>- Learn about what factors affect admission chances.</a:t>
            </a:r>
          </a:p>
          <a:p>
            <a:pPr marL="457200" lvl="1" indent="0">
              <a:buNone/>
            </a:pPr>
            <a:endParaRPr lang="en-US" baseline="0" dirty="0" smtClean="0"/>
          </a:p>
          <a:p>
            <a:pPr marL="228600" indent="-228600">
              <a:buAutoNum type="arabicParenR"/>
            </a:pPr>
            <a:r>
              <a:rPr lang="en-US" baseline="0" dirty="0" smtClean="0"/>
              <a:t>Second, to see what </a:t>
            </a:r>
            <a:r>
              <a:rPr lang="en-US" baseline="0" dirty="0" smtClean="0"/>
              <a:t>insights can we glean from the Common App essay, both on an individual and an aggregate level?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F7955B-160C-0041-B70F-08136C325BD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672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This is a </a:t>
            </a:r>
            <a:r>
              <a:rPr lang="en-US" baseline="0" dirty="0" smtClean="0"/>
              <a:t>simplified visual representation of the model pipeline</a:t>
            </a:r>
          </a:p>
          <a:p>
            <a:endParaRPr lang="en-US" baseline="0" dirty="0" smtClean="0"/>
          </a:p>
          <a:p>
            <a:r>
              <a:rPr lang="en-US" baseline="0" dirty="0" smtClean="0"/>
              <a:t>Basically, we start with a bunch of inputs, or features.</a:t>
            </a:r>
          </a:p>
          <a:p>
            <a:r>
              <a:rPr lang="en-US" baseline="0" dirty="0" smtClean="0"/>
              <a:t>	Most are non-essay related (like GPA, SAT, demographics, </a:t>
            </a:r>
            <a:r>
              <a:rPr lang="en-US" baseline="0" dirty="0" err="1" smtClean="0"/>
              <a:t>extracurriculars</a:t>
            </a:r>
            <a:r>
              <a:rPr lang="en-US" baseline="0" dirty="0" smtClean="0"/>
              <a:t>, academic trajectory, sports, etc.)</a:t>
            </a:r>
          </a:p>
          <a:p>
            <a:r>
              <a:rPr lang="en-US" baseline="0" dirty="0" smtClean="0"/>
              <a:t>	We then feature-engineer these raw inputs </a:t>
            </a:r>
            <a:r>
              <a:rPr lang="en-US" baseline="0" dirty="0" smtClean="0"/>
              <a:t>to get the features we want in the model.</a:t>
            </a:r>
            <a:endParaRPr lang="en-US" baseline="0" dirty="0" smtClean="0"/>
          </a:p>
          <a:p>
            <a:r>
              <a:rPr lang="en-US" baseline="0" dirty="0" smtClean="0"/>
              <a:t>	Out of this feature engineering step, we also get a handful of essay features: </a:t>
            </a:r>
          </a:p>
          <a:p>
            <a:r>
              <a:rPr lang="en-US" baseline="0" dirty="0" smtClean="0"/>
              <a:t>		In a nutshell, we </a:t>
            </a:r>
            <a:r>
              <a:rPr lang="en-US" baseline="0" dirty="0" err="1" smtClean="0"/>
              <a:t>vectorize</a:t>
            </a:r>
            <a:r>
              <a:rPr lang="en-US" baseline="0" dirty="0" smtClean="0"/>
              <a:t> the </a:t>
            </a:r>
            <a:r>
              <a:rPr lang="en-US" baseline="0" dirty="0" smtClean="0"/>
              <a:t>essays and apply dimensionality reduction to </a:t>
            </a:r>
            <a:r>
              <a:rPr lang="en-US" baseline="0" dirty="0" smtClean="0"/>
              <a:t>uncover “latent topics</a:t>
            </a:r>
            <a:r>
              <a:rPr lang="en-US" baseline="0" dirty="0" smtClean="0"/>
              <a:t>” – we’ll touch on that in more depth later.</a:t>
            </a:r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F7955B-160C-0041-B70F-08136C325BD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5599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 evaluate the</a:t>
            </a:r>
            <a:r>
              <a:rPr lang="en-US" baseline="0" dirty="0" smtClean="0"/>
              <a:t> model, I spoke with </a:t>
            </a:r>
            <a:r>
              <a:rPr lang="en-US" baseline="0" dirty="0" err="1" smtClean="0"/>
              <a:t>AdmitSee</a:t>
            </a:r>
            <a:r>
              <a:rPr lang="en-US" baseline="0" dirty="0" smtClean="0"/>
              <a:t> and we agreed that optimizing Precision is best for them, since models with high-precision tend to under-estimate probabilities, which aligns with their goal of encouraging students to use the product even if they are star students.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While the visual difference between three models is minimal, the Grand Ensemble, which takes into account essay features, scores a full </a:t>
            </a:r>
            <a:r>
              <a:rPr lang="en-US" baseline="0" dirty="0" err="1" smtClean="0"/>
              <a:t>pp</a:t>
            </a:r>
            <a:r>
              <a:rPr lang="en-US" baseline="0" dirty="0" smtClean="0"/>
              <a:t> higher than basic Ensemble.</a:t>
            </a:r>
            <a:endParaRPr lang="en-US" baseline="0" dirty="0" smtClean="0"/>
          </a:p>
          <a:p>
            <a:r>
              <a:rPr lang="en-US" baseline="0" dirty="0" smtClean="0"/>
              <a:t>###</a:t>
            </a:r>
          </a:p>
          <a:p>
            <a:r>
              <a:rPr lang="en-US" baseline="0" dirty="0" smtClean="0"/>
              <a:t>AUC is the probability that we will rank a randomly chosen positive data point higher than a randomly chosen negative one.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F7955B-160C-0041-B70F-08136C325BD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5416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Tx/>
              <a:buNone/>
            </a:pPr>
            <a:r>
              <a:rPr lang="en-US" baseline="0" dirty="0" smtClean="0"/>
              <a:t>Now, optimizing for accuracy/precision is great, you lose interpretability with ensemble models.</a:t>
            </a:r>
          </a:p>
          <a:p>
            <a:pPr marL="457200" lvl="1" indent="0">
              <a:buFontTx/>
              <a:buNone/>
            </a:pPr>
            <a:endParaRPr lang="en-US" baseline="0" dirty="0" smtClean="0"/>
          </a:p>
          <a:p>
            <a:pPr marL="457200" lvl="1" indent="0">
              <a:buFontTx/>
              <a:buNone/>
            </a:pPr>
            <a:r>
              <a:rPr lang="en-US" baseline="0" dirty="0" smtClean="0"/>
              <a:t>However, by taking the exponents of the coefficients in our LR model, we can see how each variable affects the admissions outcome.</a:t>
            </a:r>
            <a:endParaRPr lang="en-US" dirty="0" smtClean="0"/>
          </a:p>
          <a:p>
            <a:pPr marL="457200" lvl="1" indent="0">
              <a:buFontTx/>
              <a:buNone/>
            </a:pPr>
            <a:endParaRPr lang="en-US" dirty="0" smtClean="0"/>
          </a:p>
          <a:p>
            <a:pPr marL="457200" lvl="1" indent="0">
              <a:buFontTx/>
              <a:buNone/>
            </a:pPr>
            <a:r>
              <a:rPr lang="en-US" dirty="0" smtClean="0"/>
              <a:t>e.g. </a:t>
            </a:r>
          </a:p>
          <a:p>
            <a:pPr marL="742950" lvl="1" indent="-285750">
              <a:buFontTx/>
              <a:buChar char="-"/>
            </a:pPr>
            <a:r>
              <a:rPr lang="en-US" dirty="0" smtClean="0"/>
              <a:t>If </a:t>
            </a:r>
            <a:r>
              <a:rPr lang="en-US" dirty="0" smtClean="0"/>
              <a:t>you increase your SAT score by 100 points, you improve your odds by 2x</a:t>
            </a:r>
          </a:p>
          <a:p>
            <a:pPr marL="742950" lvl="1" indent="-285750">
              <a:buFontTx/>
              <a:buChar char="-"/>
            </a:pPr>
            <a:r>
              <a:rPr lang="en-US" dirty="0" smtClean="0"/>
              <a:t>Caveat: model assumes the incremental effect of SAT score on </a:t>
            </a:r>
            <a:r>
              <a:rPr lang="en-US" dirty="0" err="1" smtClean="0"/>
              <a:t>prob</a:t>
            </a:r>
            <a:r>
              <a:rPr lang="en-US" dirty="0" smtClean="0"/>
              <a:t> is same</a:t>
            </a:r>
          </a:p>
          <a:p>
            <a:pPr marL="742950" lvl="1" indent="-285750">
              <a:buFontTx/>
              <a:buChar char="-"/>
            </a:pPr>
            <a:r>
              <a:rPr lang="en-US" dirty="0" smtClean="0"/>
              <a:t>In reality, it’s not. Going from 1800 to 1900 will </a:t>
            </a:r>
            <a:r>
              <a:rPr lang="en-US" dirty="0" err="1" smtClean="0"/>
              <a:t>prob</a:t>
            </a:r>
            <a:r>
              <a:rPr lang="en-US" dirty="0" smtClean="0"/>
              <a:t> have a lesser effect than 2200 to 2300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F7955B-160C-0041-B70F-08136C325BD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6205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Now I want to switch gears and dive deep into the essay portion.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After </a:t>
            </a:r>
            <a:r>
              <a:rPr lang="en-US" baseline="0" dirty="0" err="1" smtClean="0"/>
              <a:t>vectorizing</a:t>
            </a:r>
            <a:r>
              <a:rPr lang="en-US" baseline="0" dirty="0" smtClean="0"/>
              <a:t> the essays (text -&gt; </a:t>
            </a:r>
            <a:r>
              <a:rPr lang="en-US" baseline="0" dirty="0" err="1" smtClean="0"/>
              <a:t>sp</a:t>
            </a:r>
            <a:r>
              <a:rPr lang="en-US" baseline="0" dirty="0" smtClean="0"/>
              <a:t> matrix), I used NMF to reduce the dimensionality from 16,000 to 7 dimensions.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Those 7 dimensions are these 7 topics here, and the text that surrounds the topic labels are the top words for each ‘topic’. You can see that the topics fit quite nicely, with both strong association </a:t>
            </a:r>
            <a:r>
              <a:rPr lang="en-US" b="1" baseline="0" dirty="0" smtClean="0"/>
              <a:t>within </a:t>
            </a:r>
            <a:r>
              <a:rPr lang="en-US" baseline="0" dirty="0" smtClean="0"/>
              <a:t>topics, as well as pretty strong separation </a:t>
            </a:r>
            <a:r>
              <a:rPr lang="en-US" b="1" baseline="0" dirty="0" smtClean="0"/>
              <a:t>between </a:t>
            </a:r>
            <a:r>
              <a:rPr lang="en-US" baseline="0" dirty="0" smtClean="0"/>
              <a:t>topics.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So what’s the use case? 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 smtClean="0"/>
              <a:t>You can basically pass it any essay and it’ll tell us how strongly associated the essay with each ‘topic’ – in a sense giving us a topic distribution of an essay.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 smtClean="0"/>
              <a:t>I also built a essay recommender tool </a:t>
            </a:r>
            <a:r>
              <a:rPr lang="en-US" baseline="0" dirty="0" err="1" smtClean="0"/>
              <a:t>trh</a:t>
            </a:r>
            <a:endParaRPr lang="en-US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In this example, the essay talks mostly about sport and family, with a personal story touch to it.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(more than happy to give a live demo with a real essay afterwards).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F7955B-160C-0041-B70F-08136C325BD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1883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 evaluate the</a:t>
            </a:r>
            <a:r>
              <a:rPr lang="en-US" baseline="0" dirty="0" smtClean="0"/>
              <a:t> model, I spoke with </a:t>
            </a:r>
            <a:r>
              <a:rPr lang="en-US" baseline="0" dirty="0" err="1" smtClean="0"/>
              <a:t>AdmitSee</a:t>
            </a:r>
            <a:r>
              <a:rPr lang="en-US" baseline="0" dirty="0" smtClean="0"/>
              <a:t> and we agreed that optimizing Precision is best for them, since </a:t>
            </a:r>
            <a:r>
              <a:rPr lang="en-US" baseline="0" dirty="0" smtClean="0"/>
              <a:t>models with high-precision tend to under-estimate probabilities, and </a:t>
            </a:r>
            <a:r>
              <a:rPr lang="en-US" baseline="0" dirty="0" smtClean="0"/>
              <a:t>one of their goals is to encourage students to use the product even if they are star students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smtClean="0"/>
              <a:t>Looking at the ROC curve on the train set, we can see that there is some </a:t>
            </a:r>
            <a:r>
              <a:rPr lang="en-US" baseline="0" dirty="0" err="1" smtClean="0"/>
              <a:t>overfitting</a:t>
            </a:r>
            <a:r>
              <a:rPr lang="en-US" baseline="0" dirty="0" smtClean="0"/>
              <a:t> w the RF model, and some </a:t>
            </a:r>
            <a:r>
              <a:rPr lang="en-US" baseline="0" dirty="0" err="1" smtClean="0"/>
              <a:t>underfitting</a:t>
            </a:r>
            <a:r>
              <a:rPr lang="en-US" baseline="0" dirty="0" smtClean="0"/>
              <a:t> w the LR model.</a:t>
            </a:r>
          </a:p>
          <a:p>
            <a:r>
              <a:rPr lang="en-US" baseline="0" dirty="0" smtClean="0"/>
              <a:t>While the visual difference between the ensemble models is minimal, the Grand Ensemble, which takes into account essay features, is 2% higher than the basic Ensemble on precision.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F7955B-160C-0041-B70F-08136C325BD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7948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To look at essay trends on the aggregate level, we first need to analyze them at an individual level.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I applied a TF-IDF </a:t>
            </a:r>
            <a:r>
              <a:rPr lang="en-US" baseline="0" dirty="0" err="1" smtClean="0"/>
              <a:t>vectorizer</a:t>
            </a:r>
            <a:r>
              <a:rPr lang="en-US" baseline="0" dirty="0" smtClean="0"/>
              <a:t> to </a:t>
            </a:r>
            <a:r>
              <a:rPr lang="en-US" baseline="0" dirty="0" err="1" smtClean="0"/>
              <a:t>vectorize</a:t>
            </a:r>
            <a:r>
              <a:rPr lang="en-US" baseline="0" dirty="0" smtClean="0"/>
              <a:t> all the essays into a sparse matrix, then used non-negative matrix factorization (NMF) to get two new matrices: one long (our new matrix with reduced dimensionality) and one fat (that provides info on the key words for each ‘topic’).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Let’s now take a closer took at the fat matrix to see the specific topics.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### By examining this fat matrix, we can identify which words are most represented for each of the 7 dimensions, in a way uncovering the ‘latent topics’ of our essay corpus.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F7955B-160C-0041-B70F-08136C325BD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8465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This table shows just the top words for each ‘topic’, and you can see that the topics fit quite nicely in place, with both strong association </a:t>
            </a:r>
            <a:r>
              <a:rPr lang="en-US" b="1" baseline="0" dirty="0" smtClean="0"/>
              <a:t>within </a:t>
            </a:r>
            <a:r>
              <a:rPr lang="en-US" baseline="0" dirty="0" smtClean="0"/>
              <a:t>topics, as well as pretty strong separation </a:t>
            </a:r>
            <a:r>
              <a:rPr lang="en-US" b="1" baseline="0" dirty="0" smtClean="0"/>
              <a:t>between </a:t>
            </a:r>
            <a:r>
              <a:rPr lang="en-US" baseline="0" dirty="0" smtClean="0"/>
              <a:t>topics.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F7955B-160C-0041-B70F-08136C325BD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8465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51189-0E46-2643-AA7B-9DE1EBEA5A59}" type="datetimeFigureOut">
              <a:rPr lang="en-US" smtClean="0"/>
              <a:t>11/29/16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F80F1-D8D4-8240-9DA2-32C2510E2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729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51189-0E46-2643-AA7B-9DE1EBEA5A59}" type="datetimeFigureOut">
              <a:rPr lang="en-US" smtClean="0"/>
              <a:t>11/29/16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F80F1-D8D4-8240-9DA2-32C2510E2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995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51189-0E46-2643-AA7B-9DE1EBEA5A59}" type="datetimeFigureOut">
              <a:rPr lang="en-US" smtClean="0"/>
              <a:t>11/29/16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F80F1-D8D4-8240-9DA2-32C2510E2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265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571500" y="1600200"/>
            <a:ext cx="8001000" cy="4911068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4625" y="1707920"/>
            <a:ext cx="7683985" cy="4277776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544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51189-0E46-2643-AA7B-9DE1EBEA5A59}" type="datetimeFigureOut">
              <a:rPr lang="en-US" smtClean="0"/>
              <a:t>11/29/16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F80F1-D8D4-8240-9DA2-32C2510E2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302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51189-0E46-2643-AA7B-9DE1EBEA5A59}" type="datetimeFigureOut">
              <a:rPr lang="en-US" smtClean="0"/>
              <a:t>11/29/16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F80F1-D8D4-8240-9DA2-32C2510E2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45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51189-0E46-2643-AA7B-9DE1EBEA5A59}" type="datetimeFigureOut">
              <a:rPr lang="en-US" smtClean="0"/>
              <a:t>11/29/16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F80F1-D8D4-8240-9DA2-32C2510E2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024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51189-0E46-2643-AA7B-9DE1EBEA5A59}" type="datetimeFigureOut">
              <a:rPr lang="en-US" smtClean="0"/>
              <a:t>11/29/16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F80F1-D8D4-8240-9DA2-32C2510E2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000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51189-0E46-2643-AA7B-9DE1EBEA5A59}" type="datetimeFigureOut">
              <a:rPr lang="en-US" smtClean="0"/>
              <a:t>11/29/16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F80F1-D8D4-8240-9DA2-32C2510E2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822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51189-0E46-2643-AA7B-9DE1EBEA5A59}" type="datetimeFigureOut">
              <a:rPr lang="en-US" smtClean="0"/>
              <a:t>11/29/16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F80F1-D8D4-8240-9DA2-32C2510E2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28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51189-0E46-2643-AA7B-9DE1EBEA5A59}" type="datetimeFigureOut">
              <a:rPr lang="en-US" smtClean="0"/>
              <a:t>11/29/16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F80F1-D8D4-8240-9DA2-32C2510E2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275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4" Type="http://schemas.microsoft.com/office/2007/relationships/hdphoto" Target="../media/hdphoto1.wdp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3">
            <a:alphaModFix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artisticCrisscrossEtching/>
                    </a14:imgEffect>
                    <a14:imgEffect>
                      <a14:saturation sat="6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-2"/>
            <a:ext cx="9144000" cy="685800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F51189-0E46-2643-AA7B-9DE1EBEA5A59}" type="datetimeFigureOut">
              <a:rPr lang="en-US" smtClean="0"/>
              <a:t>11/29/16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BF80F1-D8D4-8240-9DA2-32C2510E2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546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9.jpeg"/><Relationship Id="rId5" Type="http://schemas.microsoft.com/office/2007/relationships/hdphoto" Target="../media/hdphoto3.wdp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jpeg"/><Relationship Id="rId5" Type="http://schemas.microsoft.com/office/2007/relationships/hdphoto" Target="../media/hdphoto2.wdp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4" Type="http://schemas.microsoft.com/office/2007/relationships/hdphoto" Target="../media/hdphoto2.wdp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71535"/>
            <a:ext cx="7772400" cy="1470025"/>
          </a:xfrm>
        </p:spPr>
        <p:txBody>
          <a:bodyPr/>
          <a:lstStyle/>
          <a:p>
            <a:pPr algn="l"/>
            <a:r>
              <a:rPr lang="en-US" b="1" dirty="0" err="1" smtClean="0"/>
              <a:t>AdmitSee</a:t>
            </a:r>
            <a:r>
              <a:rPr lang="en-US" b="1" dirty="0" smtClean="0"/>
              <a:t> Analytics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66935"/>
            <a:ext cx="6400800" cy="812800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Mike Yung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5704" y="5670790"/>
            <a:ext cx="327758" cy="32775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66396" y="5267048"/>
            <a:ext cx="413511" cy="41351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5703" y="4918557"/>
            <a:ext cx="357564" cy="35756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29974" y="4960890"/>
            <a:ext cx="9163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cs typeface="Arial Unicode MS"/>
              </a:rPr>
              <a:t>mikeyung</a:t>
            </a:r>
            <a:endParaRPr lang="en-US" sz="1400" dirty="0">
              <a:cs typeface="Arial Unicode M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9512" y="5313622"/>
            <a:ext cx="8705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cs typeface="Arial Unicode MS"/>
              </a:rPr>
              <a:t>yungmsh</a:t>
            </a:r>
            <a:endParaRPr lang="en-US" sz="1400" dirty="0">
              <a:cs typeface="Arial Unicode M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49512" y="5671233"/>
            <a:ext cx="8705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cs typeface="Arial Unicode MS"/>
              </a:rPr>
              <a:t>yungmsh</a:t>
            </a:r>
            <a:endParaRPr lang="en-US" sz="1400" dirty="0">
              <a:cs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19325398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Final </a:t>
            </a:r>
            <a:r>
              <a:rPr lang="en-US" sz="3200" dirty="0" smtClean="0"/>
              <a:t>Thoughts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4625" y="1717689"/>
            <a:ext cx="7683985" cy="4277776"/>
          </a:xfrm>
        </p:spPr>
        <p:txBody>
          <a:bodyPr>
            <a:normAutofit/>
          </a:bodyPr>
          <a:lstStyle/>
          <a:p>
            <a:pPr>
              <a:spcBef>
                <a:spcPts val="1680"/>
              </a:spcBef>
            </a:pPr>
            <a:r>
              <a:rPr lang="en-US" sz="2000" dirty="0" smtClean="0"/>
              <a:t>Limitation </a:t>
            </a:r>
            <a:r>
              <a:rPr lang="en-US" sz="2000" dirty="0" smtClean="0"/>
              <a:t>of data</a:t>
            </a:r>
          </a:p>
          <a:p>
            <a:pPr lvl="1"/>
            <a:r>
              <a:rPr lang="en-US" sz="1600" dirty="0" smtClean="0"/>
              <a:t>Only enough to model ‘top school’ admittance</a:t>
            </a:r>
          </a:p>
          <a:p>
            <a:pPr lvl="1"/>
            <a:r>
              <a:rPr lang="en-US" sz="1600" dirty="0" smtClean="0"/>
              <a:t>With more data:</a:t>
            </a:r>
          </a:p>
          <a:p>
            <a:pPr lvl="2"/>
            <a:r>
              <a:rPr lang="en-US" sz="1600" dirty="0" smtClean="0"/>
              <a:t>S</a:t>
            </a:r>
            <a:r>
              <a:rPr lang="en-US" sz="1600" dirty="0" smtClean="0"/>
              <a:t>chool-level model</a:t>
            </a:r>
          </a:p>
          <a:p>
            <a:pPr lvl="2"/>
            <a:r>
              <a:rPr lang="en-US" sz="1600" dirty="0" smtClean="0"/>
              <a:t>Graduate school model</a:t>
            </a:r>
            <a:endParaRPr lang="en-US" sz="1600" dirty="0" smtClean="0"/>
          </a:p>
          <a:p>
            <a:pPr>
              <a:spcBef>
                <a:spcPts val="1224"/>
              </a:spcBef>
            </a:pPr>
            <a:r>
              <a:rPr lang="en-US" sz="2000" dirty="0" smtClean="0"/>
              <a:t>Further NLP </a:t>
            </a:r>
            <a:r>
              <a:rPr lang="en-US" sz="2000" dirty="0" smtClean="0"/>
              <a:t>exploration</a:t>
            </a:r>
            <a:endParaRPr lang="en-US" sz="1600" dirty="0" smtClean="0"/>
          </a:p>
          <a:p>
            <a:pPr lvl="1"/>
            <a:r>
              <a:rPr lang="en-US" sz="1600" dirty="0" smtClean="0"/>
              <a:t>N</a:t>
            </a:r>
            <a:r>
              <a:rPr lang="en-US" sz="1600" dirty="0" smtClean="0"/>
              <a:t>-gram (bigrams, trigrams, etc.)</a:t>
            </a:r>
          </a:p>
          <a:p>
            <a:pPr lvl="1"/>
            <a:r>
              <a:rPr lang="en-US" sz="1600" dirty="0" err="1" smtClean="0"/>
              <a:t>PoS</a:t>
            </a:r>
            <a:r>
              <a:rPr lang="en-US" sz="1600" dirty="0" smtClean="0"/>
              <a:t> </a:t>
            </a:r>
            <a:r>
              <a:rPr lang="en-US" sz="1600" dirty="0" smtClean="0"/>
              <a:t>tagging</a:t>
            </a:r>
          </a:p>
          <a:p>
            <a:pPr lvl="1"/>
            <a:r>
              <a:rPr lang="en-US" sz="1600" dirty="0" smtClean="0"/>
              <a:t>Latent </a:t>
            </a:r>
            <a:r>
              <a:rPr lang="en-US" sz="1600" dirty="0" err="1" smtClean="0"/>
              <a:t>Dirichlet</a:t>
            </a:r>
            <a:r>
              <a:rPr lang="en-US" sz="1600" dirty="0" smtClean="0"/>
              <a:t> Allocation (LDA)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3795302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8525" y="3492501"/>
            <a:ext cx="4140200" cy="790575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Thank  You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573889" y="211668"/>
            <a:ext cx="342899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2575" algn="ctr">
              <a:spcAft>
                <a:spcPts val="1200"/>
              </a:spcAft>
            </a:pPr>
            <a:r>
              <a:rPr lang="en-US" sz="2000" u="sng" dirty="0" smtClean="0"/>
              <a:t>Did You Know?</a:t>
            </a:r>
          </a:p>
          <a:p>
            <a:pPr marL="285750" indent="-285750" algn="just">
              <a:spcAft>
                <a:spcPts val="1200"/>
              </a:spcAft>
              <a:buFont typeface="Arial"/>
              <a:buChar char="•"/>
            </a:pPr>
            <a:r>
              <a:rPr lang="en-US" sz="1500" dirty="0" smtClean="0">
                <a:solidFill>
                  <a:schemeClr val="bg1">
                    <a:lumMod val="50000"/>
                  </a:schemeClr>
                </a:solidFill>
              </a:rPr>
              <a:t>If you gain an </a:t>
            </a:r>
            <a:r>
              <a:rPr lang="en-US" sz="1500" b="1" dirty="0" smtClean="0">
                <a:solidFill>
                  <a:srgbClr val="000000"/>
                </a:solidFill>
              </a:rPr>
              <a:t>additional 100 points </a:t>
            </a:r>
            <a:r>
              <a:rPr lang="en-US" sz="1500" dirty="0" smtClean="0">
                <a:solidFill>
                  <a:schemeClr val="bg1">
                    <a:lumMod val="50000"/>
                  </a:schemeClr>
                </a:solidFill>
              </a:rPr>
              <a:t>on your </a:t>
            </a:r>
            <a:r>
              <a:rPr lang="en-US" sz="1500" b="1" dirty="0" smtClean="0">
                <a:solidFill>
                  <a:srgbClr val="000000"/>
                </a:solidFill>
              </a:rPr>
              <a:t>SAT</a:t>
            </a:r>
            <a:r>
              <a:rPr lang="en-US" sz="1500" dirty="0" smtClean="0">
                <a:solidFill>
                  <a:schemeClr val="bg1">
                    <a:lumMod val="50000"/>
                  </a:schemeClr>
                </a:solidFill>
              </a:rPr>
              <a:t>, you can </a:t>
            </a:r>
            <a:r>
              <a:rPr lang="en-US" sz="1500" b="1" dirty="0" smtClean="0">
                <a:solidFill>
                  <a:srgbClr val="008000"/>
                </a:solidFill>
              </a:rPr>
              <a:t>increase</a:t>
            </a:r>
            <a:r>
              <a:rPr lang="en-US" sz="1500" dirty="0" smtClean="0">
                <a:solidFill>
                  <a:srgbClr val="000000"/>
                </a:solidFill>
              </a:rPr>
              <a:t> </a:t>
            </a:r>
            <a:r>
              <a:rPr lang="en-US" sz="1500" dirty="0" smtClean="0">
                <a:solidFill>
                  <a:schemeClr val="bg1">
                    <a:lumMod val="50000"/>
                  </a:schemeClr>
                </a:solidFill>
              </a:rPr>
              <a:t>your </a:t>
            </a:r>
            <a:r>
              <a:rPr lang="en-US" sz="1500" u="sng" dirty="0" smtClean="0">
                <a:solidFill>
                  <a:schemeClr val="bg1">
                    <a:lumMod val="50000"/>
                  </a:schemeClr>
                </a:solidFill>
              </a:rPr>
              <a:t>odds</a:t>
            </a:r>
            <a:r>
              <a:rPr lang="en-US" sz="1500" dirty="0" smtClean="0">
                <a:solidFill>
                  <a:schemeClr val="bg1">
                    <a:lumMod val="50000"/>
                  </a:schemeClr>
                </a:solidFill>
              </a:rPr>
              <a:t> of being admitted by </a:t>
            </a:r>
            <a:r>
              <a:rPr lang="en-US" sz="1500" b="1" dirty="0" smtClean="0">
                <a:solidFill>
                  <a:srgbClr val="008000"/>
                </a:solidFill>
              </a:rPr>
              <a:t>3%</a:t>
            </a:r>
          </a:p>
          <a:p>
            <a:pPr marL="285750" indent="-285750" algn="just">
              <a:spcAft>
                <a:spcPts val="1200"/>
              </a:spcAft>
              <a:buFont typeface="Arial"/>
              <a:buChar char="•"/>
            </a:pPr>
            <a:r>
              <a:rPr lang="en-US" sz="1500" dirty="0" smtClean="0">
                <a:solidFill>
                  <a:schemeClr val="bg1">
                    <a:lumMod val="50000"/>
                  </a:schemeClr>
                </a:solidFill>
              </a:rPr>
              <a:t>If you </a:t>
            </a:r>
            <a:r>
              <a:rPr lang="en-US" sz="1500" b="1" dirty="0" smtClean="0">
                <a:solidFill>
                  <a:srgbClr val="000000"/>
                </a:solidFill>
              </a:rPr>
              <a:t>take the SATs one more time</a:t>
            </a:r>
            <a:r>
              <a:rPr lang="en-US" sz="1500" dirty="0" smtClean="0">
                <a:solidFill>
                  <a:schemeClr val="bg1">
                    <a:lumMod val="50000"/>
                  </a:schemeClr>
                </a:solidFill>
              </a:rPr>
              <a:t>, you can </a:t>
            </a:r>
            <a:r>
              <a:rPr lang="en-US" sz="1500" b="1" dirty="0" smtClean="0">
                <a:solidFill>
                  <a:srgbClr val="FF0000"/>
                </a:solidFill>
              </a:rPr>
              <a:t>reduce</a:t>
            </a:r>
            <a:r>
              <a:rPr lang="en-US" sz="1500" dirty="0" smtClean="0">
                <a:solidFill>
                  <a:srgbClr val="FF0000"/>
                </a:solidFill>
              </a:rPr>
              <a:t> </a:t>
            </a:r>
            <a:r>
              <a:rPr lang="en-US" sz="1500" dirty="0" smtClean="0">
                <a:solidFill>
                  <a:schemeClr val="bg1">
                    <a:lumMod val="50000"/>
                  </a:schemeClr>
                </a:solidFill>
              </a:rPr>
              <a:t>your </a:t>
            </a:r>
            <a:r>
              <a:rPr lang="en-US" sz="1500" u="sng" dirty="0" smtClean="0">
                <a:solidFill>
                  <a:schemeClr val="bg1">
                    <a:lumMod val="50000"/>
                  </a:schemeClr>
                </a:solidFill>
              </a:rPr>
              <a:t>odds</a:t>
            </a:r>
            <a:r>
              <a:rPr lang="en-US" sz="1500" dirty="0" smtClean="0">
                <a:solidFill>
                  <a:schemeClr val="bg1">
                    <a:lumMod val="50000"/>
                  </a:schemeClr>
                </a:solidFill>
              </a:rPr>
              <a:t> of being admitted by </a:t>
            </a:r>
            <a:r>
              <a:rPr lang="en-US" sz="1500" b="1" dirty="0" smtClean="0">
                <a:solidFill>
                  <a:srgbClr val="FF0000"/>
                </a:solidFill>
              </a:rPr>
              <a:t>61%</a:t>
            </a:r>
            <a:endParaRPr lang="en-US" sz="1500" b="1" dirty="0">
              <a:solidFill>
                <a:srgbClr val="FF0000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138332" y="211668"/>
            <a:ext cx="384048" cy="384048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5461000" y="0"/>
            <a:ext cx="0" cy="2468880"/>
          </a:xfrm>
          <a:prstGeom prst="line">
            <a:avLst/>
          </a:prstGeom>
          <a:ln w="3175" cmpd="sng">
            <a:solidFill>
              <a:schemeClr val="tx1">
                <a:lumMod val="50000"/>
                <a:lumOff val="50000"/>
              </a:schemeClr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461000" y="2459774"/>
            <a:ext cx="3725333" cy="0"/>
          </a:xfrm>
          <a:prstGeom prst="line">
            <a:avLst/>
          </a:prstGeom>
          <a:ln w="3175" cmpd="sng">
            <a:solidFill>
              <a:schemeClr val="tx1">
                <a:lumMod val="50000"/>
                <a:lumOff val="50000"/>
              </a:schemeClr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36469" t="26904" r="35823" b="24555"/>
          <a:stretch/>
        </p:blipFill>
        <p:spPr>
          <a:xfrm>
            <a:off x="5277556" y="-28222"/>
            <a:ext cx="382059" cy="501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584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clrChange>
              <a:clrFrom>
                <a:srgbClr val="B2B2B2"/>
              </a:clrFrom>
              <a:clrTo>
                <a:srgbClr val="B2B2B2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22868" y="2024416"/>
            <a:ext cx="4919132" cy="395869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604001" y="2024416"/>
            <a:ext cx="11657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 smtClean="0"/>
              <a:t>Train Set</a:t>
            </a:r>
            <a:endParaRPr lang="en-US" sz="2000" b="1" u="sng" dirty="0"/>
          </a:p>
        </p:txBody>
      </p:sp>
      <p:sp>
        <p:nvSpPr>
          <p:cNvPr id="7" name="Rectangle 6"/>
          <p:cNvSpPr/>
          <p:nvPr/>
        </p:nvSpPr>
        <p:spPr>
          <a:xfrm>
            <a:off x="2998492" y="3244334"/>
            <a:ext cx="2164130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1300" dirty="0">
                <a:solidFill>
                  <a:srgbClr val="0000FF"/>
                </a:solidFill>
              </a:rPr>
              <a:t>Logistic Regression </a:t>
            </a:r>
            <a:r>
              <a:rPr lang="en-US" sz="1300" dirty="0" err="1">
                <a:solidFill>
                  <a:srgbClr val="0000FF"/>
                </a:solidFill>
              </a:rPr>
              <a:t>underfits</a:t>
            </a:r>
            <a:endParaRPr lang="en-US" sz="1300" dirty="0">
              <a:solidFill>
                <a:srgbClr val="0000FF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403681" y="2198944"/>
            <a:ext cx="1792365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1300" dirty="0" smtClean="0">
                <a:solidFill>
                  <a:srgbClr val="008000"/>
                </a:solidFill>
              </a:rPr>
              <a:t>Random Forest </a:t>
            </a:r>
            <a:r>
              <a:rPr lang="en-US" sz="1300" dirty="0" err="1" smtClean="0">
                <a:solidFill>
                  <a:srgbClr val="008000"/>
                </a:solidFill>
              </a:rPr>
              <a:t>overfits</a:t>
            </a:r>
            <a:endParaRPr lang="en-US" sz="1300" dirty="0">
              <a:solidFill>
                <a:srgbClr val="008000"/>
              </a:solidFill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2025719"/>
              </p:ext>
            </p:extLst>
          </p:nvPr>
        </p:nvGraphicFramePr>
        <p:xfrm>
          <a:off x="5997786" y="4349261"/>
          <a:ext cx="2454772" cy="1567302"/>
        </p:xfrm>
        <a:graphic>
          <a:graphicData uri="http://schemas.openxmlformats.org/drawingml/2006/table">
            <a:tbl>
              <a:tblPr>
                <a:tableStyleId>{9DCAF9ED-07DC-4A11-8D7F-57B35C25682E}</a:tableStyleId>
              </a:tblPr>
              <a:tblGrid>
                <a:gridCol w="889522"/>
                <a:gridCol w="521750"/>
                <a:gridCol w="521750"/>
                <a:gridCol w="521750"/>
              </a:tblGrid>
              <a:tr h="522434">
                <a:tc>
                  <a:txBody>
                    <a:bodyPr/>
                    <a:lstStyle/>
                    <a:p>
                      <a:pPr algn="l"/>
                      <a:r>
                        <a:rPr lang="en-US" sz="1300" dirty="0" smtClean="0"/>
                        <a:t>Accuracy</a:t>
                      </a:r>
                      <a:endParaRPr lang="en-US" sz="1300" dirty="0"/>
                    </a:p>
                  </a:txBody>
                  <a:tcPr anchor="ctr">
                    <a:lnR w="9525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92.4</a:t>
                      </a:r>
                      <a:endParaRPr lang="en-US" sz="12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91.2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rgbClr val="008000"/>
                          </a:solidFill>
                        </a:rPr>
                        <a:t>94.2</a:t>
                      </a:r>
                      <a:endParaRPr lang="en-US" sz="1200" b="1" dirty="0">
                        <a:solidFill>
                          <a:srgbClr val="008000"/>
                        </a:solidFill>
                      </a:endParaRPr>
                    </a:p>
                  </a:txBody>
                  <a:tcPr anchor="ctr"/>
                </a:tc>
              </a:tr>
              <a:tr h="522434">
                <a:tc>
                  <a:txBody>
                    <a:bodyPr/>
                    <a:lstStyle/>
                    <a:p>
                      <a:pPr algn="l"/>
                      <a:r>
                        <a:rPr lang="en-US" sz="1300" dirty="0" smtClean="0"/>
                        <a:t>Precision</a:t>
                      </a:r>
                      <a:endParaRPr lang="en-US" sz="1300" dirty="0"/>
                    </a:p>
                  </a:txBody>
                  <a:tcPr anchor="ctr">
                    <a:lnR w="9525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accent5"/>
                          </a:solidFill>
                        </a:rPr>
                        <a:t>93.1</a:t>
                      </a:r>
                      <a:endParaRPr lang="en-US" sz="1200" b="1" dirty="0">
                        <a:solidFill>
                          <a:schemeClr val="accent5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91.2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90.1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  <a:tr h="522434">
                <a:tc>
                  <a:txBody>
                    <a:bodyPr/>
                    <a:lstStyle/>
                    <a:p>
                      <a:pPr algn="l"/>
                      <a:r>
                        <a:rPr lang="en-US" sz="1300" dirty="0" smtClean="0"/>
                        <a:t>Recall</a:t>
                      </a:r>
                      <a:endParaRPr lang="en-US" sz="1300" dirty="0"/>
                    </a:p>
                  </a:txBody>
                  <a:tcPr anchor="ctr">
                    <a:lnR w="9525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45.7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37.2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rgbClr val="008000"/>
                          </a:solidFill>
                        </a:rPr>
                        <a:t>63.3</a:t>
                      </a:r>
                      <a:endParaRPr lang="en-US" sz="1200" b="1" dirty="0">
                        <a:solidFill>
                          <a:srgbClr val="008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 rot="18900000">
            <a:off x="6711378" y="3718085"/>
            <a:ext cx="12754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accent5"/>
                </a:solidFill>
              </a:rPr>
              <a:t>Grand Ensembl</a:t>
            </a:r>
            <a:r>
              <a:rPr lang="en-US" sz="1200" b="1" dirty="0">
                <a:solidFill>
                  <a:schemeClr val="accent5"/>
                </a:solidFill>
              </a:rPr>
              <a:t>e</a:t>
            </a:r>
          </a:p>
        </p:txBody>
      </p:sp>
      <p:sp>
        <p:nvSpPr>
          <p:cNvPr id="11" name="TextBox 10"/>
          <p:cNvSpPr txBox="1"/>
          <p:nvPr/>
        </p:nvSpPr>
        <p:spPr>
          <a:xfrm rot="18900000">
            <a:off x="7401349" y="3825373"/>
            <a:ext cx="8386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accent2"/>
                </a:solidFill>
              </a:rPr>
              <a:t>Ensemble</a:t>
            </a:r>
            <a:endParaRPr lang="en-US" sz="1200" b="1" dirty="0">
              <a:solidFill>
                <a:schemeClr val="accent2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 rot="18900000">
            <a:off x="7801361" y="3702955"/>
            <a:ext cx="1210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008000"/>
                </a:solidFill>
              </a:rPr>
              <a:t>Random Forest</a:t>
            </a:r>
            <a:endParaRPr lang="en-US" sz="1200" b="1" dirty="0">
              <a:solidFill>
                <a:srgbClr val="008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997788" y="2495224"/>
            <a:ext cx="22448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Target Metric:</a:t>
            </a:r>
            <a:r>
              <a:rPr lang="en-US" sz="1600" i="1" dirty="0" smtClean="0"/>
              <a:t> </a:t>
            </a:r>
            <a:r>
              <a:rPr lang="en-US" sz="1600" b="1" i="1" dirty="0" smtClean="0"/>
              <a:t>Precision</a:t>
            </a:r>
            <a:endParaRPr lang="en-US" sz="1600" b="1" i="1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735339" y="4855309"/>
            <a:ext cx="769053" cy="533141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579710" y="5967779"/>
            <a:ext cx="15696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False Positive Rate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 rot="16200000">
            <a:off x="-10272" y="3882008"/>
            <a:ext cx="1505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True Positive Rate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66821" y="1655084"/>
            <a:ext cx="1876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u="sng" dirty="0" smtClean="0"/>
              <a:t>ROC Curve (Train)</a:t>
            </a:r>
            <a:endParaRPr lang="en-US" u="sng" dirty="0"/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dirty="0" smtClean="0"/>
              <a:t>Appendix 1: ROC Curve for Train Set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2129676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Appendix 2: NMF Visualized</a:t>
            </a:r>
            <a:endParaRPr lang="en-US" sz="2800" dirty="0"/>
          </a:p>
        </p:txBody>
      </p: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1477259"/>
              </p:ext>
            </p:extLst>
          </p:nvPr>
        </p:nvGraphicFramePr>
        <p:xfrm>
          <a:off x="738901" y="1771765"/>
          <a:ext cx="5956926" cy="741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32410"/>
                <a:gridCol w="1708172"/>
                <a:gridCol w="1708172"/>
                <a:gridCol w="170817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Step</a:t>
                      </a:r>
                      <a:endParaRPr lang="en-US" sz="1400" b="0" dirty="0"/>
                    </a:p>
                  </a:txBody>
                  <a:tcPr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baseline="0" dirty="0" err="1" smtClean="0">
                          <a:solidFill>
                            <a:srgbClr val="000000"/>
                          </a:solidFill>
                        </a:rPr>
                        <a:t>Vectorize</a:t>
                      </a:r>
                      <a:r>
                        <a:rPr lang="en-US" sz="1400" b="1" baseline="0" dirty="0" smtClean="0">
                          <a:solidFill>
                            <a:srgbClr val="000000"/>
                          </a:solidFill>
                        </a:rPr>
                        <a:t> Text</a:t>
                      </a:r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Topic Modeling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Analyze</a:t>
                      </a:r>
                      <a:endParaRPr lang="en-US" sz="1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Method</a:t>
                      </a:r>
                      <a:endParaRPr lang="en-US" sz="1400" b="0" dirty="0"/>
                    </a:p>
                  </a:txBody>
                  <a:tcPr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 smtClean="0">
                          <a:solidFill>
                            <a:srgbClr val="000000"/>
                          </a:solidFill>
                        </a:rPr>
                        <a:t>TF-IDF</a:t>
                      </a:r>
                      <a:endParaRPr lang="en-US" sz="1400" b="1" i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 smtClean="0">
                          <a:solidFill>
                            <a:schemeClr val="tx1"/>
                          </a:solidFill>
                        </a:rPr>
                        <a:t>NMF (Fit)</a:t>
                      </a:r>
                      <a:endParaRPr lang="en-US" sz="1400" b="1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NMF (Transform</a:t>
                      </a:r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)</a:t>
                      </a:r>
                      <a:endParaRPr lang="en-US" sz="14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</a:tbl>
          </a:graphicData>
        </a:graphic>
      </p:graphicFrame>
      <p:sp>
        <p:nvSpPr>
          <p:cNvPr id="4" name="Isosceles Triangle 3"/>
          <p:cNvSpPr/>
          <p:nvPr/>
        </p:nvSpPr>
        <p:spPr>
          <a:xfrm rot="5400000">
            <a:off x="3254242" y="2048780"/>
            <a:ext cx="226069" cy="194887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sosceles Triangle 4"/>
          <p:cNvSpPr/>
          <p:nvPr/>
        </p:nvSpPr>
        <p:spPr>
          <a:xfrm rot="5400000">
            <a:off x="4923023" y="2048780"/>
            <a:ext cx="226069" cy="194887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102788" y="3568193"/>
            <a:ext cx="2573235" cy="244748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570490" y="3568193"/>
            <a:ext cx="470408" cy="244748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043285" y="3240273"/>
            <a:ext cx="684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Words</a:t>
            </a:r>
            <a:endParaRPr lang="en-US" sz="1400" dirty="0"/>
          </a:p>
        </p:txBody>
      </p:sp>
      <p:sp>
        <p:nvSpPr>
          <p:cNvPr id="13" name="Rectangle 12"/>
          <p:cNvSpPr/>
          <p:nvPr/>
        </p:nvSpPr>
        <p:spPr>
          <a:xfrm>
            <a:off x="5958096" y="4522022"/>
            <a:ext cx="2181015" cy="35055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878161" y="4309714"/>
            <a:ext cx="4281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≈</a:t>
            </a:r>
            <a:endParaRPr lang="en-US" sz="36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5231441" y="4473024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x</a:t>
            </a:r>
            <a:endParaRPr lang="en-US" sz="20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4476755" y="3240273"/>
            <a:ext cx="6569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Topics</a:t>
            </a:r>
            <a:endParaRPr lang="en-US" sz="1400" dirty="0"/>
          </a:p>
        </p:txBody>
      </p:sp>
      <p:sp>
        <p:nvSpPr>
          <p:cNvPr id="17" name="TextBox 16"/>
          <p:cNvSpPr txBox="1"/>
          <p:nvPr/>
        </p:nvSpPr>
        <p:spPr>
          <a:xfrm rot="16200000">
            <a:off x="583308" y="4638045"/>
            <a:ext cx="6754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Essays</a:t>
            </a:r>
            <a:endParaRPr lang="en-US" sz="1400" dirty="0"/>
          </a:p>
        </p:txBody>
      </p:sp>
      <p:sp>
        <p:nvSpPr>
          <p:cNvPr id="18" name="TextBox 17"/>
          <p:cNvSpPr txBox="1"/>
          <p:nvPr/>
        </p:nvSpPr>
        <p:spPr>
          <a:xfrm rot="16200000">
            <a:off x="4078897" y="4638046"/>
            <a:ext cx="6754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Essays</a:t>
            </a:r>
            <a:endParaRPr lang="en-US" sz="1400" dirty="0"/>
          </a:p>
        </p:txBody>
      </p:sp>
      <p:sp>
        <p:nvSpPr>
          <p:cNvPr id="19" name="TextBox 18"/>
          <p:cNvSpPr txBox="1"/>
          <p:nvPr/>
        </p:nvSpPr>
        <p:spPr>
          <a:xfrm rot="16200000">
            <a:off x="5465175" y="4581602"/>
            <a:ext cx="6569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Topics</a:t>
            </a:r>
            <a:endParaRPr 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6685308" y="4226551"/>
            <a:ext cx="727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Words</a:t>
            </a:r>
            <a:endParaRPr lang="en-US" sz="1400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1099594" y="3133204"/>
            <a:ext cx="7137941" cy="0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049033" y="6023003"/>
            <a:ext cx="1556436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00FF"/>
                </a:solidFill>
              </a:rPr>
              <a:t>New Matrix</a:t>
            </a:r>
          </a:p>
          <a:p>
            <a:pPr algn="ctr"/>
            <a:r>
              <a:rPr lang="en-US" sz="1600" dirty="0" smtClean="0">
                <a:solidFill>
                  <a:srgbClr val="0000FF"/>
                </a:solidFill>
              </a:rPr>
              <a:t>(Topic</a:t>
            </a:r>
            <a:r>
              <a:rPr lang="en-US" sz="1600" dirty="0">
                <a:solidFill>
                  <a:srgbClr val="0000FF"/>
                </a:solidFill>
              </a:rPr>
              <a:t> </a:t>
            </a:r>
            <a:r>
              <a:rPr lang="en-US" sz="1600" dirty="0" smtClean="0">
                <a:solidFill>
                  <a:srgbClr val="0000FF"/>
                </a:solidFill>
              </a:rPr>
              <a:t>vs. Essay)</a:t>
            </a:r>
            <a:endParaRPr lang="en-US" sz="1600" dirty="0">
              <a:solidFill>
                <a:srgbClr val="0000FF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972207" y="4915467"/>
            <a:ext cx="2174130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Semantic Reference</a:t>
            </a:r>
          </a:p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(Word vs. Topic)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621926" y="6023003"/>
            <a:ext cx="1561144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Old Matrix</a:t>
            </a:r>
          </a:p>
          <a:p>
            <a:pPr algn="ctr"/>
            <a:r>
              <a:rPr lang="en-US" sz="1600" dirty="0" smtClean="0"/>
              <a:t>(Word vs. Essay)</a:t>
            </a:r>
            <a:endParaRPr lang="en-US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3573065" y="2751667"/>
            <a:ext cx="19414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Visualization of NMF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5470513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9072419"/>
              </p:ext>
            </p:extLst>
          </p:nvPr>
        </p:nvGraphicFramePr>
        <p:xfrm>
          <a:off x="738901" y="1771765"/>
          <a:ext cx="5956926" cy="741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32410"/>
                <a:gridCol w="1708172"/>
                <a:gridCol w="1708172"/>
                <a:gridCol w="170817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Step</a:t>
                      </a:r>
                      <a:endParaRPr lang="en-US" sz="1400" b="0" dirty="0"/>
                    </a:p>
                  </a:txBody>
                  <a:tcPr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baseline="0" dirty="0" err="1" smtClean="0">
                          <a:solidFill>
                            <a:srgbClr val="000000"/>
                          </a:solidFill>
                        </a:rPr>
                        <a:t>Vectorize</a:t>
                      </a:r>
                      <a:r>
                        <a:rPr lang="en-US" sz="1400" b="1" baseline="0" dirty="0" smtClean="0">
                          <a:solidFill>
                            <a:srgbClr val="000000"/>
                          </a:solidFill>
                        </a:rPr>
                        <a:t> Text</a:t>
                      </a:r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Topic Modeling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Analyze</a:t>
                      </a:r>
                      <a:endParaRPr lang="en-US" sz="1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Method</a:t>
                      </a:r>
                      <a:endParaRPr lang="en-US" sz="1400" b="0" dirty="0"/>
                    </a:p>
                  </a:txBody>
                  <a:tcPr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 smtClean="0">
                          <a:solidFill>
                            <a:srgbClr val="000000"/>
                          </a:solidFill>
                        </a:rPr>
                        <a:t>TF-IDF</a:t>
                      </a:r>
                      <a:endParaRPr lang="en-US" sz="1400" b="1" i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 smtClean="0">
                          <a:solidFill>
                            <a:schemeClr val="tx1"/>
                          </a:solidFill>
                        </a:rPr>
                        <a:t>NMF (Fit)</a:t>
                      </a:r>
                      <a:endParaRPr lang="en-US" sz="1400" b="1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NMF (Transform</a:t>
                      </a:r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)</a:t>
                      </a:r>
                      <a:endParaRPr lang="en-US" sz="14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</a:tbl>
          </a:graphicData>
        </a:graphic>
      </p:graphicFrame>
      <p:sp>
        <p:nvSpPr>
          <p:cNvPr id="4" name="Isosceles Triangle 3"/>
          <p:cNvSpPr/>
          <p:nvPr/>
        </p:nvSpPr>
        <p:spPr>
          <a:xfrm rot="5400000">
            <a:off x="3254242" y="2048780"/>
            <a:ext cx="226069" cy="194887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sosceles Triangle 4"/>
          <p:cNvSpPr/>
          <p:nvPr/>
        </p:nvSpPr>
        <p:spPr>
          <a:xfrm rot="5400000">
            <a:off x="4923023" y="2048780"/>
            <a:ext cx="226069" cy="194887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229873" y="3640668"/>
            <a:ext cx="6138334" cy="2031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 rot="16200000">
            <a:off x="565280" y="4439214"/>
            <a:ext cx="748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i="1" dirty="0" smtClean="0"/>
              <a:t>Topics</a:t>
            </a:r>
            <a:endParaRPr lang="en-US" sz="1600" i="1" dirty="0"/>
          </a:p>
        </p:txBody>
      </p:sp>
      <p:sp>
        <p:nvSpPr>
          <p:cNvPr id="20" name="TextBox 19"/>
          <p:cNvSpPr txBox="1"/>
          <p:nvPr/>
        </p:nvSpPr>
        <p:spPr>
          <a:xfrm>
            <a:off x="3918740" y="3259781"/>
            <a:ext cx="7606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i="1" dirty="0" smtClean="0"/>
              <a:t>Words</a:t>
            </a:r>
            <a:endParaRPr lang="en-US" sz="1600" i="1" dirty="0"/>
          </a:p>
        </p:txBody>
      </p:sp>
      <p:sp>
        <p:nvSpPr>
          <p:cNvPr id="15" name="TextBox 14"/>
          <p:cNvSpPr txBox="1"/>
          <p:nvPr/>
        </p:nvSpPr>
        <p:spPr>
          <a:xfrm>
            <a:off x="2976481" y="2751667"/>
            <a:ext cx="31345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Non-Negative Matrix Factorization</a:t>
            </a:r>
            <a:endParaRPr lang="en-US" sz="1600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1099594" y="3133204"/>
            <a:ext cx="7137941" cy="0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230197" y="5672667"/>
            <a:ext cx="2174130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Semantic Reference</a:t>
            </a:r>
          </a:p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(Word vs. Topic)</a:t>
            </a:r>
            <a:endParaRPr lang="en-US" sz="1600" dirty="0">
              <a:solidFill>
                <a:srgbClr val="000000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6421325"/>
              </p:ext>
            </p:extLst>
          </p:nvPr>
        </p:nvGraphicFramePr>
        <p:xfrm>
          <a:off x="1251039" y="3640668"/>
          <a:ext cx="6117168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9528"/>
                <a:gridCol w="1019528"/>
                <a:gridCol w="1019528"/>
                <a:gridCol w="1019528"/>
                <a:gridCol w="1019528"/>
                <a:gridCol w="1019528"/>
              </a:tblGrid>
              <a:tr h="251984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rgbClr val="000000"/>
                          </a:solidFill>
                        </a:rPr>
                        <a:t>mother</a:t>
                      </a:r>
                      <a:endParaRPr lang="en-US" sz="1200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rgbClr val="000000"/>
                          </a:solidFill>
                        </a:rPr>
                        <a:t>father</a:t>
                      </a:r>
                      <a:endParaRPr lang="en-US" sz="1200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rgbClr val="000000"/>
                          </a:solidFill>
                        </a:rPr>
                        <a:t>family</a:t>
                      </a:r>
                      <a:endParaRPr lang="en-US" sz="1200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rgbClr val="000000"/>
                          </a:solidFill>
                        </a:rPr>
                        <a:t>parent</a:t>
                      </a:r>
                      <a:endParaRPr lang="en-US" sz="1200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rgbClr val="000000"/>
                          </a:solidFill>
                        </a:rPr>
                        <a:t>sister</a:t>
                      </a:r>
                      <a:endParaRPr lang="en-US" sz="1200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rgbClr val="000000"/>
                          </a:solidFill>
                        </a:rPr>
                        <a:t>….</a:t>
                      </a:r>
                      <a:endParaRPr lang="en-US" sz="1200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1984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rgbClr val="000000"/>
                          </a:solidFill>
                        </a:rPr>
                        <a:t>music</a:t>
                      </a:r>
                      <a:endParaRPr lang="en-US" sz="1200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rgbClr val="000000"/>
                          </a:solidFill>
                        </a:rPr>
                        <a:t>play</a:t>
                      </a:r>
                      <a:endParaRPr lang="en-US" sz="1200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rgbClr val="000000"/>
                          </a:solidFill>
                        </a:rPr>
                        <a:t>piano</a:t>
                      </a:r>
                      <a:endParaRPr lang="en-US" sz="1200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rgbClr val="000000"/>
                          </a:solidFill>
                        </a:rPr>
                        <a:t>perform</a:t>
                      </a:r>
                      <a:endParaRPr lang="en-US" sz="1200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rgbClr val="000000"/>
                          </a:solidFill>
                        </a:rPr>
                        <a:t>theater</a:t>
                      </a:r>
                      <a:endParaRPr lang="en-US" sz="1200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rgbClr val="000000"/>
                          </a:solidFill>
                        </a:rPr>
                        <a:t>…</a:t>
                      </a:r>
                      <a:endParaRPr lang="en-US" sz="1200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1984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rgbClr val="000000"/>
                          </a:solidFill>
                        </a:rPr>
                        <a:t>culture</a:t>
                      </a:r>
                      <a:endParaRPr lang="en-US" sz="1200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rgbClr val="000000"/>
                          </a:solidFill>
                        </a:rPr>
                        <a:t>world</a:t>
                      </a:r>
                      <a:endParaRPr lang="en-US" sz="1200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rgbClr val="000000"/>
                          </a:solidFill>
                        </a:rPr>
                        <a:t>language</a:t>
                      </a:r>
                      <a:endParaRPr lang="en-US" sz="1200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rgbClr val="000000"/>
                          </a:solidFill>
                        </a:rPr>
                        <a:t>travel</a:t>
                      </a:r>
                      <a:endParaRPr lang="en-US" sz="1200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err="1" smtClean="0">
                          <a:solidFill>
                            <a:srgbClr val="000000"/>
                          </a:solidFill>
                        </a:rPr>
                        <a:t>american</a:t>
                      </a:r>
                      <a:endParaRPr lang="en-US" sz="1200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rgbClr val="000000"/>
                          </a:solidFill>
                        </a:rPr>
                        <a:t>…</a:t>
                      </a:r>
                      <a:endParaRPr lang="en-US" sz="1200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1984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rgbClr val="000000"/>
                          </a:solidFill>
                        </a:rPr>
                        <a:t>team</a:t>
                      </a:r>
                      <a:endParaRPr lang="en-US" sz="1200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rgbClr val="000000"/>
                          </a:solidFill>
                        </a:rPr>
                        <a:t>game</a:t>
                      </a:r>
                      <a:endParaRPr lang="en-US" sz="1200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rgbClr val="000000"/>
                          </a:solidFill>
                        </a:rPr>
                        <a:t>coach</a:t>
                      </a:r>
                      <a:endParaRPr lang="en-US" sz="1200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rgbClr val="000000"/>
                          </a:solidFill>
                        </a:rPr>
                        <a:t>player</a:t>
                      </a:r>
                      <a:endParaRPr lang="en-US" sz="1200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rgbClr val="000000"/>
                          </a:solidFill>
                        </a:rPr>
                        <a:t>season</a:t>
                      </a:r>
                      <a:endParaRPr lang="en-US" sz="1200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rgbClr val="000000"/>
                          </a:solidFill>
                        </a:rPr>
                        <a:t>…</a:t>
                      </a:r>
                      <a:endParaRPr lang="en-US" sz="1200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1984"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rgbClr val="000000"/>
                          </a:solidFill>
                        </a:rPr>
                        <a:t>…</a:t>
                      </a:r>
                      <a:endParaRPr lang="en-US" sz="1200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1984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rgbClr val="000000"/>
                          </a:solidFill>
                        </a:rPr>
                        <a:t>research</a:t>
                      </a:r>
                      <a:endParaRPr lang="en-US" sz="1200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rgbClr val="000000"/>
                          </a:solidFill>
                        </a:rPr>
                        <a:t>science</a:t>
                      </a:r>
                      <a:endParaRPr lang="en-US" sz="1200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rgbClr val="000000"/>
                          </a:solidFill>
                        </a:rPr>
                        <a:t>computer</a:t>
                      </a:r>
                      <a:endParaRPr lang="en-US" sz="1200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rgbClr val="000000"/>
                          </a:solidFill>
                        </a:rPr>
                        <a:t>technology</a:t>
                      </a:r>
                      <a:endParaRPr lang="en-US" sz="1200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rgbClr val="000000"/>
                          </a:solidFill>
                        </a:rPr>
                        <a:t>math</a:t>
                      </a:r>
                      <a:endParaRPr lang="en-US" sz="1200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rgbClr val="000000"/>
                          </a:solidFill>
                        </a:rPr>
                        <a:t>…</a:t>
                      </a:r>
                      <a:endParaRPr lang="en-US" sz="1200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1984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rgbClr val="000000"/>
                          </a:solidFill>
                        </a:rPr>
                        <a:t>work</a:t>
                      </a:r>
                      <a:endParaRPr lang="en-US" sz="1200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rgbClr val="000000"/>
                          </a:solidFill>
                        </a:rPr>
                        <a:t>education</a:t>
                      </a:r>
                      <a:endParaRPr lang="en-US" sz="1200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rgbClr val="000000"/>
                          </a:solidFill>
                        </a:rPr>
                        <a:t>career</a:t>
                      </a:r>
                      <a:endParaRPr lang="en-US" sz="1200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rgbClr val="000000"/>
                          </a:solidFill>
                        </a:rPr>
                        <a:t>success</a:t>
                      </a:r>
                      <a:endParaRPr lang="en-US" sz="1200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rgbClr val="000000"/>
                          </a:solidFill>
                        </a:rPr>
                        <a:t>community</a:t>
                      </a:r>
                      <a:endParaRPr lang="en-US" sz="1200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rgbClr val="000000"/>
                          </a:solidFill>
                        </a:rPr>
                        <a:t>…</a:t>
                      </a:r>
                      <a:endParaRPr lang="en-US" sz="1200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7188004"/>
              </p:ext>
            </p:extLst>
          </p:nvPr>
        </p:nvGraphicFramePr>
        <p:xfrm>
          <a:off x="7355238" y="3682997"/>
          <a:ext cx="1303340" cy="19202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3340"/>
              </a:tblGrid>
              <a:tr h="274321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>
                          <a:solidFill>
                            <a:srgbClr val="0000FF"/>
                          </a:solidFill>
                        </a:rPr>
                        <a:t>Family</a:t>
                      </a:r>
                      <a:endParaRPr lang="en-US" sz="1200" b="1" dirty="0">
                        <a:solidFill>
                          <a:srgbClr val="0000FF"/>
                        </a:solidFill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4321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>
                          <a:solidFill>
                            <a:srgbClr val="0000FF"/>
                          </a:solidFill>
                        </a:rPr>
                        <a:t>Music/Arts</a:t>
                      </a:r>
                      <a:endParaRPr lang="en-US" sz="1200" b="1" dirty="0">
                        <a:solidFill>
                          <a:srgbClr val="0000FF"/>
                        </a:solidFill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4321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>
                          <a:solidFill>
                            <a:srgbClr val="0000FF"/>
                          </a:solidFill>
                        </a:rPr>
                        <a:t>Culture</a:t>
                      </a:r>
                      <a:endParaRPr lang="en-US" sz="1200" b="1" dirty="0">
                        <a:solidFill>
                          <a:srgbClr val="0000FF"/>
                        </a:solidFill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4321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>
                          <a:solidFill>
                            <a:srgbClr val="0000FF"/>
                          </a:solidFill>
                        </a:rPr>
                        <a:t>Sports</a:t>
                      </a:r>
                      <a:endParaRPr lang="en-US" sz="1200" b="1" dirty="0">
                        <a:solidFill>
                          <a:srgbClr val="0000FF"/>
                        </a:solidFill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4321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>
                          <a:solidFill>
                            <a:srgbClr val="0000FF"/>
                          </a:solidFill>
                        </a:rPr>
                        <a:t>Personal/Story</a:t>
                      </a:r>
                      <a:endParaRPr lang="en-US" sz="1200" b="1" dirty="0">
                        <a:solidFill>
                          <a:srgbClr val="0000FF"/>
                        </a:solidFill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4321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>
                          <a:solidFill>
                            <a:srgbClr val="0000FF"/>
                          </a:solidFill>
                        </a:rPr>
                        <a:t>Science</a:t>
                      </a:r>
                      <a:endParaRPr lang="en-US" sz="1200" b="1" dirty="0">
                        <a:solidFill>
                          <a:srgbClr val="0000FF"/>
                        </a:solidFill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4321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>
                          <a:solidFill>
                            <a:srgbClr val="0000FF"/>
                          </a:solidFill>
                        </a:rPr>
                        <a:t>Career</a:t>
                      </a:r>
                      <a:endParaRPr lang="en-US" sz="1200" b="1" dirty="0">
                        <a:solidFill>
                          <a:srgbClr val="0000FF"/>
                        </a:solidFill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r>
              <a:rPr lang="en-US" sz="2800" dirty="0" smtClean="0"/>
              <a:t>Appendix 3: NMF Semantic Reference Table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452678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570" y="1764840"/>
            <a:ext cx="6640816" cy="28923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The </a:t>
            </a:r>
            <a:r>
              <a:rPr lang="en-US" b="1" dirty="0" smtClean="0"/>
              <a:t>Model</a:t>
            </a:r>
          </a:p>
          <a:p>
            <a:pPr marL="517525" lvl="1"/>
            <a:r>
              <a:rPr lang="en-US" sz="2000" dirty="0" smtClean="0"/>
              <a:t>Can we build a model that predicts a student’s chances* of being admitted into college?</a:t>
            </a:r>
          </a:p>
          <a:p>
            <a:pPr marL="0" lvl="1" indent="0">
              <a:spcBef>
                <a:spcPts val="2568"/>
              </a:spcBef>
              <a:buNone/>
            </a:pPr>
            <a:r>
              <a:rPr lang="en-US" sz="2800" b="1" dirty="0" smtClean="0"/>
              <a:t>The </a:t>
            </a:r>
            <a:r>
              <a:rPr lang="en-US" sz="2800" b="1" dirty="0" smtClean="0"/>
              <a:t>Essay</a:t>
            </a:r>
          </a:p>
          <a:p>
            <a:pPr marL="517525" lvl="1"/>
            <a:r>
              <a:rPr lang="en-US" sz="2000" dirty="0" smtClean="0"/>
              <a:t>What insights can we glean from the Common App essay?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666011" y="5766417"/>
            <a:ext cx="7796874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300" dirty="0" smtClean="0"/>
              <a:t>*There are some resources that ‘calculate’ your chances based on your GPA, SAT, and demographics, but none (at least publicly available) that take into account detailed factors such as specific </a:t>
            </a:r>
            <a:r>
              <a:rPr lang="en-US" sz="1300" dirty="0" err="1" smtClean="0"/>
              <a:t>extracurriculars</a:t>
            </a:r>
            <a:r>
              <a:rPr lang="en-US" sz="1300" dirty="0" smtClean="0"/>
              <a:t>, academic trajectory, the Common App essay etc.</a:t>
            </a:r>
            <a:endParaRPr lang="en-US" sz="13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724625" y="5738195"/>
            <a:ext cx="7796874" cy="0"/>
          </a:xfrm>
          <a:prstGeom prst="line">
            <a:avLst/>
          </a:prstGeom>
          <a:ln w="3175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l="32098" t="29631" r="32099" b="29423"/>
          <a:stretch/>
        </p:blipFill>
        <p:spPr>
          <a:xfrm>
            <a:off x="815129" y="1848556"/>
            <a:ext cx="521843" cy="59681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461" y="3301998"/>
            <a:ext cx="492988" cy="492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4625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an Ensemble Model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74567" y="2849021"/>
            <a:ext cx="2214260" cy="309322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1074567" y="4900316"/>
            <a:ext cx="2214260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099594" y="3326468"/>
            <a:ext cx="2164550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Non-Essay Features</a:t>
            </a:r>
          </a:p>
          <a:p>
            <a:pPr algn="ctr"/>
            <a:endParaRPr lang="en-US" sz="1600" dirty="0" smtClean="0">
              <a:solidFill>
                <a:schemeClr val="bg1"/>
              </a:solidFill>
            </a:endParaRP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(GPA, SAT,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Demographics,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Extra-</a:t>
            </a:r>
            <a:r>
              <a:rPr lang="en-US" sz="1400" dirty="0" err="1" smtClean="0">
                <a:solidFill>
                  <a:schemeClr val="bg1"/>
                </a:solidFill>
              </a:rPr>
              <a:t>curriculars</a:t>
            </a:r>
            <a:r>
              <a:rPr lang="en-US" sz="1400" dirty="0" smtClean="0">
                <a:solidFill>
                  <a:schemeClr val="bg1"/>
                </a:solidFill>
              </a:rPr>
              <a:t>, etc.)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71711" y="4995828"/>
            <a:ext cx="1786028" cy="8771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b="1" dirty="0" smtClean="0">
                <a:solidFill>
                  <a:schemeClr val="bg1"/>
                </a:solidFill>
              </a:rPr>
              <a:t>Essay Features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(Word Sophistication,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Latent Topics)</a:t>
            </a:r>
          </a:p>
        </p:txBody>
      </p:sp>
      <p:sp>
        <p:nvSpPr>
          <p:cNvPr id="9" name="Rectangle 8"/>
          <p:cNvSpPr/>
          <p:nvPr/>
        </p:nvSpPr>
        <p:spPr>
          <a:xfrm>
            <a:off x="4663093" y="2849021"/>
            <a:ext cx="781389" cy="309322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4599593" y="3930413"/>
            <a:ext cx="89880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Accepted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/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Rejected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845730" y="2269123"/>
            <a:ext cx="6745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Inputs</a:t>
            </a:r>
            <a:endParaRPr lang="en-US" sz="1400" b="1" dirty="0"/>
          </a:p>
        </p:txBody>
      </p:sp>
      <p:sp>
        <p:nvSpPr>
          <p:cNvPr id="27" name="Right Arrow 26"/>
          <p:cNvSpPr/>
          <p:nvPr/>
        </p:nvSpPr>
        <p:spPr>
          <a:xfrm>
            <a:off x="3647802" y="3784363"/>
            <a:ext cx="573961" cy="292100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3317059" y="5723366"/>
            <a:ext cx="1276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TFIDF --&gt; NMF </a:t>
            </a:r>
            <a:endParaRPr lang="en-US" sz="1400" dirty="0"/>
          </a:p>
        </p:txBody>
      </p:sp>
      <p:sp>
        <p:nvSpPr>
          <p:cNvPr id="36" name="Freeform 35"/>
          <p:cNvSpPr/>
          <p:nvPr/>
        </p:nvSpPr>
        <p:spPr>
          <a:xfrm flipV="1">
            <a:off x="3391028" y="2760121"/>
            <a:ext cx="1162137" cy="165196"/>
          </a:xfrm>
          <a:custGeom>
            <a:avLst/>
            <a:gdLst>
              <a:gd name="connsiteX0" fmla="*/ 0 w 1816100"/>
              <a:gd name="connsiteY0" fmla="*/ 25400 h 292196"/>
              <a:gd name="connsiteX1" fmla="*/ 850900 w 1816100"/>
              <a:gd name="connsiteY1" fmla="*/ 292100 h 292196"/>
              <a:gd name="connsiteX2" fmla="*/ 1816100 w 1816100"/>
              <a:gd name="connsiteY2" fmla="*/ 0 h 292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16100" h="292196">
                <a:moveTo>
                  <a:pt x="0" y="25400"/>
                </a:moveTo>
                <a:cubicBezTo>
                  <a:pt x="274108" y="160866"/>
                  <a:pt x="548217" y="296333"/>
                  <a:pt x="850900" y="292100"/>
                </a:cubicBezTo>
                <a:cubicBezTo>
                  <a:pt x="1153583" y="287867"/>
                  <a:pt x="1816100" y="0"/>
                  <a:pt x="1816100" y="0"/>
                </a:cubicBezTo>
              </a:path>
            </a:pathLst>
          </a:custGeom>
          <a:ln w="127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36"/>
          <p:cNvSpPr/>
          <p:nvPr/>
        </p:nvSpPr>
        <p:spPr>
          <a:xfrm>
            <a:off x="3380445" y="6019690"/>
            <a:ext cx="1162137" cy="165196"/>
          </a:xfrm>
          <a:custGeom>
            <a:avLst/>
            <a:gdLst>
              <a:gd name="connsiteX0" fmla="*/ 0 w 1816100"/>
              <a:gd name="connsiteY0" fmla="*/ 25400 h 292196"/>
              <a:gd name="connsiteX1" fmla="*/ 850900 w 1816100"/>
              <a:gd name="connsiteY1" fmla="*/ 292100 h 292196"/>
              <a:gd name="connsiteX2" fmla="*/ 1816100 w 1816100"/>
              <a:gd name="connsiteY2" fmla="*/ 0 h 292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16100" h="292196">
                <a:moveTo>
                  <a:pt x="0" y="25400"/>
                </a:moveTo>
                <a:cubicBezTo>
                  <a:pt x="274108" y="160866"/>
                  <a:pt x="548217" y="296333"/>
                  <a:pt x="850900" y="292100"/>
                </a:cubicBezTo>
                <a:cubicBezTo>
                  <a:pt x="1153583" y="287867"/>
                  <a:pt x="1816100" y="0"/>
                  <a:pt x="1816100" y="0"/>
                </a:cubicBezTo>
              </a:path>
            </a:pathLst>
          </a:custGeom>
          <a:ln w="127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6151395" y="2849020"/>
            <a:ext cx="781389" cy="205129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5927558" y="2269123"/>
            <a:ext cx="11625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Probabilities</a:t>
            </a:r>
            <a:endParaRPr lang="en-US" sz="1400" b="1" dirty="0"/>
          </a:p>
        </p:txBody>
      </p:sp>
      <p:sp>
        <p:nvSpPr>
          <p:cNvPr id="40" name="Rectangle 39"/>
          <p:cNvSpPr/>
          <p:nvPr/>
        </p:nvSpPr>
        <p:spPr>
          <a:xfrm>
            <a:off x="6151395" y="4981717"/>
            <a:ext cx="781389" cy="96052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6160295" y="3674581"/>
            <a:ext cx="7540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m1_prob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155486" y="5336034"/>
            <a:ext cx="763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m2_prob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351880" y="2269123"/>
            <a:ext cx="9829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Prediction</a:t>
            </a:r>
            <a:endParaRPr lang="en-US" sz="14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4574009" y="2269123"/>
            <a:ext cx="912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Modeling</a:t>
            </a:r>
            <a:endParaRPr lang="en-US" sz="1400" b="1" dirty="0"/>
          </a:p>
        </p:txBody>
      </p:sp>
      <p:sp>
        <p:nvSpPr>
          <p:cNvPr id="45" name="Rectangle 44"/>
          <p:cNvSpPr/>
          <p:nvPr/>
        </p:nvSpPr>
        <p:spPr>
          <a:xfrm>
            <a:off x="7456146" y="2849020"/>
            <a:ext cx="781389" cy="309322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7381993" y="3945479"/>
            <a:ext cx="9412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Final</a:t>
            </a:r>
          </a:p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Predictions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421790" y="2849021"/>
            <a:ext cx="10803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Feature</a:t>
            </a:r>
          </a:p>
          <a:p>
            <a:pPr algn="ctr"/>
            <a:r>
              <a:rPr lang="en-US" sz="1400" dirty="0" smtClean="0"/>
              <a:t>Engineering</a:t>
            </a:r>
            <a:endParaRPr lang="en-US" sz="1400" dirty="0"/>
          </a:p>
        </p:txBody>
      </p:sp>
      <p:sp>
        <p:nvSpPr>
          <p:cNvPr id="52" name="Right Arrow 51"/>
          <p:cNvSpPr/>
          <p:nvPr/>
        </p:nvSpPr>
        <p:spPr>
          <a:xfrm>
            <a:off x="7001329" y="4107870"/>
            <a:ext cx="391247" cy="292100"/>
          </a:xfrm>
          <a:prstGeom prst="rightArrow">
            <a:avLst/>
          </a:prstGeom>
          <a:solidFill>
            <a:srgbClr val="008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ight Arrow 52"/>
          <p:cNvSpPr/>
          <p:nvPr/>
        </p:nvSpPr>
        <p:spPr>
          <a:xfrm>
            <a:off x="3647802" y="5214183"/>
            <a:ext cx="573961" cy="292100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ight Arrow 53"/>
          <p:cNvSpPr/>
          <p:nvPr/>
        </p:nvSpPr>
        <p:spPr>
          <a:xfrm>
            <a:off x="5577435" y="3784363"/>
            <a:ext cx="486816" cy="292100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ight Arrow 54"/>
          <p:cNvSpPr/>
          <p:nvPr/>
        </p:nvSpPr>
        <p:spPr>
          <a:xfrm>
            <a:off x="5577435" y="5214183"/>
            <a:ext cx="486816" cy="292100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660383" y="1629833"/>
            <a:ext cx="18232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Model Pipeline</a:t>
            </a:r>
            <a:endParaRPr lang="en-US" sz="2000" b="1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738067" y="5668937"/>
            <a:ext cx="595932" cy="59593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544453" y="6174302"/>
            <a:ext cx="10448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</a:rPr>
              <a:t>Grid Search</a:t>
            </a:r>
            <a:endParaRPr 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099594" y="2608649"/>
            <a:ext cx="7137941" cy="0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65913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Evaluating the Model</a:t>
            </a:r>
            <a:endParaRPr lang="en-US" dirty="0"/>
          </a:p>
        </p:txBody>
      </p:sp>
      <p:pic>
        <p:nvPicPr>
          <p:cNvPr id="3" name="Picture 2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22867" y="2024416"/>
            <a:ext cx="4890911" cy="395935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657188" y="2024416"/>
            <a:ext cx="10755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 smtClean="0"/>
              <a:t>Test Set</a:t>
            </a:r>
            <a:endParaRPr lang="en-US" sz="2000" b="1" u="sng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7649055"/>
              </p:ext>
            </p:extLst>
          </p:nvPr>
        </p:nvGraphicFramePr>
        <p:xfrm>
          <a:off x="5997788" y="4352912"/>
          <a:ext cx="2454770" cy="1567302"/>
        </p:xfrm>
        <a:graphic>
          <a:graphicData uri="http://schemas.openxmlformats.org/drawingml/2006/table">
            <a:tbl>
              <a:tblPr>
                <a:tableStyleId>{9DCAF9ED-07DC-4A11-8D7F-57B35C25682E}</a:tableStyleId>
              </a:tblPr>
              <a:tblGrid>
                <a:gridCol w="869981"/>
                <a:gridCol w="528263"/>
                <a:gridCol w="528263"/>
                <a:gridCol w="528263"/>
              </a:tblGrid>
              <a:tr h="522434">
                <a:tc>
                  <a:txBody>
                    <a:bodyPr/>
                    <a:lstStyle/>
                    <a:p>
                      <a:pPr algn="l"/>
                      <a:r>
                        <a:rPr lang="en-US" sz="1300" dirty="0" smtClean="0"/>
                        <a:t>Accuracy</a:t>
                      </a:r>
                      <a:endParaRPr lang="en-US" sz="1300" dirty="0"/>
                    </a:p>
                  </a:txBody>
                  <a:tcPr anchor="ctr">
                    <a:lnR w="9525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rgbClr val="4BACC6"/>
                          </a:solidFill>
                        </a:rPr>
                        <a:t>88.1</a:t>
                      </a:r>
                      <a:endParaRPr lang="en-US" sz="1200" b="1" dirty="0">
                        <a:solidFill>
                          <a:srgbClr val="4BACC6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87.8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88.0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  <a:tr h="522434">
                <a:tc>
                  <a:txBody>
                    <a:bodyPr/>
                    <a:lstStyle/>
                    <a:p>
                      <a:pPr algn="l"/>
                      <a:r>
                        <a:rPr lang="en-US" sz="1300" dirty="0" smtClean="0"/>
                        <a:t>Precision</a:t>
                      </a:r>
                      <a:endParaRPr lang="en-US" sz="1300" dirty="0"/>
                    </a:p>
                  </a:txBody>
                  <a:tcPr anchor="ctr">
                    <a:lnR w="9525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rgbClr val="4BACC6"/>
                          </a:solidFill>
                        </a:rPr>
                        <a:t>62.8</a:t>
                      </a:r>
                      <a:endParaRPr lang="en-US" sz="1200" b="1" dirty="0">
                        <a:solidFill>
                          <a:srgbClr val="4BACC6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61.9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57.7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  <a:tr h="522434">
                <a:tc>
                  <a:txBody>
                    <a:bodyPr/>
                    <a:lstStyle/>
                    <a:p>
                      <a:pPr algn="l"/>
                      <a:r>
                        <a:rPr lang="en-US" sz="1300" dirty="0" smtClean="0"/>
                        <a:t>Recall</a:t>
                      </a:r>
                      <a:endParaRPr lang="en-US" sz="1300" dirty="0"/>
                    </a:p>
                  </a:txBody>
                  <a:tcPr anchor="ctr">
                    <a:lnR w="9525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25.4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21.6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rgbClr val="008000"/>
                          </a:solidFill>
                        </a:rPr>
                        <a:t>37.1</a:t>
                      </a:r>
                      <a:endParaRPr lang="en-US" sz="1200" b="1" dirty="0">
                        <a:solidFill>
                          <a:srgbClr val="008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 rot="18900000">
            <a:off x="6711380" y="3721736"/>
            <a:ext cx="12754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4BACC6"/>
                </a:solidFill>
              </a:rPr>
              <a:t>Grand Ensembl</a:t>
            </a:r>
            <a:r>
              <a:rPr lang="en-US" sz="1200" b="1" dirty="0">
                <a:solidFill>
                  <a:srgbClr val="4BACC6"/>
                </a:solidFill>
              </a:rPr>
              <a:t>e</a:t>
            </a:r>
          </a:p>
        </p:txBody>
      </p:sp>
      <p:sp>
        <p:nvSpPr>
          <p:cNvPr id="8" name="TextBox 7"/>
          <p:cNvSpPr txBox="1"/>
          <p:nvPr/>
        </p:nvSpPr>
        <p:spPr>
          <a:xfrm rot="18900000">
            <a:off x="7401351" y="3829024"/>
            <a:ext cx="8386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accent2"/>
                </a:solidFill>
              </a:rPr>
              <a:t>Ensemble</a:t>
            </a:r>
            <a:endParaRPr lang="en-US" sz="1200" b="1" dirty="0">
              <a:solidFill>
                <a:schemeClr val="accent2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 rot="18900000">
            <a:off x="7801363" y="3706606"/>
            <a:ext cx="1210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008000"/>
                </a:solidFill>
              </a:rPr>
              <a:t>Random Forest</a:t>
            </a:r>
            <a:endParaRPr lang="en-US" sz="1200" b="1" dirty="0">
              <a:solidFill>
                <a:srgbClr val="008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97788" y="2495224"/>
            <a:ext cx="22448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Target Metric:</a:t>
            </a:r>
            <a:r>
              <a:rPr lang="en-US" sz="1600" i="1" dirty="0" smtClean="0"/>
              <a:t> </a:t>
            </a:r>
            <a:r>
              <a:rPr lang="en-US" sz="1600" b="1" i="1" dirty="0" smtClean="0"/>
              <a:t>Precision</a:t>
            </a:r>
            <a:endParaRPr lang="en-US" sz="1600" b="1" i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725570" y="4855309"/>
            <a:ext cx="769053" cy="53314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79710" y="5967779"/>
            <a:ext cx="15696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False Positive Rate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 rot="16200000">
            <a:off x="-10272" y="3882008"/>
            <a:ext cx="1505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True Positive Rate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503228" y="1655084"/>
            <a:ext cx="1803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u="sng" dirty="0" smtClean="0"/>
              <a:t>ROC Curve (Test)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41796333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Interpreting the Model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305538" y="1769876"/>
            <a:ext cx="45416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Logistic Regression </a:t>
            </a:r>
            <a:r>
              <a:rPr lang="en-US" sz="2000" dirty="0" smtClean="0"/>
              <a:t>Model</a:t>
            </a:r>
            <a:endParaRPr lang="en-US" sz="2000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2755522"/>
              </p:ext>
            </p:extLst>
          </p:nvPr>
        </p:nvGraphicFramePr>
        <p:xfrm>
          <a:off x="1328616" y="2452074"/>
          <a:ext cx="3116384" cy="333756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856154"/>
                <a:gridCol w="126023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Variable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e</a:t>
                      </a:r>
                      <a:r>
                        <a:rPr lang="en-US" sz="1600" baseline="30000" dirty="0" smtClean="0"/>
                        <a:t>Coefficient</a:t>
                      </a:r>
                      <a:endParaRPr lang="en-US" sz="16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Leader</a:t>
                      </a:r>
                      <a:endParaRPr lang="en-US" sz="1400" dirty="0"/>
                    </a:p>
                  </a:txBody>
                  <a:tcPr anchor="ctr">
                    <a:lnR w="9525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2.26</a:t>
                      </a:r>
                      <a:endParaRPr lang="en-US" sz="1600" dirty="0"/>
                    </a:p>
                  </a:txBody>
                  <a:tcPr anchor="ctr">
                    <a:lnL w="9525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Student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Gov</a:t>
                      </a:r>
                      <a:endParaRPr lang="en-US" sz="1400" dirty="0"/>
                    </a:p>
                  </a:txBody>
                  <a:tcPr anchor="ctr">
                    <a:lnR w="9525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1.69</a:t>
                      </a:r>
                      <a:endParaRPr lang="en-US" sz="1600" dirty="0"/>
                    </a:p>
                  </a:txBody>
                  <a:tcPr anchor="ctr">
                    <a:lnL w="9525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Varsity Sport</a:t>
                      </a:r>
                      <a:endParaRPr lang="en-US" sz="1400" dirty="0"/>
                    </a:p>
                  </a:txBody>
                  <a:tcPr anchor="ctr">
                    <a:lnR w="9525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1.58</a:t>
                      </a:r>
                      <a:endParaRPr lang="en-US" sz="1600" dirty="0"/>
                    </a:p>
                  </a:txBody>
                  <a:tcPr anchor="ctr">
                    <a:lnL w="9525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Sports Captain</a:t>
                      </a:r>
                      <a:endParaRPr lang="en-US" sz="1400" dirty="0"/>
                    </a:p>
                  </a:txBody>
                  <a:tcPr anchor="ctr">
                    <a:lnR w="9525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1.29</a:t>
                      </a:r>
                      <a:endParaRPr lang="en-US" sz="1600" dirty="0"/>
                    </a:p>
                  </a:txBody>
                  <a:tcPr anchor="ctr">
                    <a:lnL w="9525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Award</a:t>
                      </a:r>
                      <a:endParaRPr lang="en-US" sz="1400" dirty="0"/>
                    </a:p>
                  </a:txBody>
                  <a:tcPr anchor="ctr">
                    <a:lnR w="9525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1.22</a:t>
                      </a:r>
                      <a:endParaRPr lang="en-US" sz="1600" dirty="0"/>
                    </a:p>
                  </a:txBody>
                  <a:tcPr anchor="ctr">
                    <a:lnL w="9525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Community Service</a:t>
                      </a:r>
                      <a:endParaRPr lang="en-US" sz="1400" dirty="0"/>
                    </a:p>
                  </a:txBody>
                  <a:tcPr anchor="ctr">
                    <a:lnR w="9525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1.21</a:t>
                      </a:r>
                      <a:endParaRPr lang="en-US" sz="1600" dirty="0"/>
                    </a:p>
                  </a:txBody>
                  <a:tcPr anchor="ctr">
                    <a:lnL w="9525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SAT Score</a:t>
                      </a:r>
                      <a:endParaRPr lang="en-US" sz="1400" dirty="0"/>
                    </a:p>
                  </a:txBody>
                  <a:tcPr anchor="ctr">
                    <a:lnR w="9525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1.0003</a:t>
                      </a:r>
                      <a:endParaRPr lang="en-US" sz="1600" dirty="0"/>
                    </a:p>
                  </a:txBody>
                  <a:tcPr anchor="ctr">
                    <a:lnL w="9525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SAT</a:t>
                      </a:r>
                      <a:r>
                        <a:rPr lang="en-US" sz="1400" baseline="0" dirty="0" smtClean="0"/>
                        <a:t> Times Taken</a:t>
                      </a:r>
                      <a:endParaRPr lang="en-US" sz="1400" dirty="0"/>
                    </a:p>
                  </a:txBody>
                  <a:tcPr anchor="ctr">
                    <a:lnR w="9525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0.39</a:t>
                      </a:r>
                      <a:endParaRPr lang="en-US" sz="1600" dirty="0"/>
                    </a:p>
                  </a:txBody>
                  <a:tcPr anchor="ctr">
                    <a:lnL w="9525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567376" y="2461846"/>
            <a:ext cx="1952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How to </a:t>
            </a:r>
            <a:r>
              <a:rPr lang="en-US" b="1" u="sng" dirty="0" smtClean="0"/>
              <a:t>Interpret?</a:t>
            </a:r>
            <a:endParaRPr lang="en-US" b="1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4961685" y="2867270"/>
            <a:ext cx="33638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If you aren’t already in a </a:t>
            </a:r>
            <a:r>
              <a:rPr lang="en-US" sz="2000" b="1" dirty="0" smtClean="0">
                <a:solidFill>
                  <a:srgbClr val="000000"/>
                </a:solidFill>
              </a:rPr>
              <a:t>leadership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 position, taking one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will </a:t>
            </a:r>
            <a:r>
              <a:rPr lang="en-US" sz="2000" b="1" dirty="0" smtClean="0">
                <a:solidFill>
                  <a:srgbClr val="008000"/>
                </a:solidFill>
              </a:rPr>
              <a:t>more </a:t>
            </a:r>
            <a:r>
              <a:rPr lang="en-US" sz="2000" b="1" dirty="0" smtClean="0">
                <a:solidFill>
                  <a:srgbClr val="008000"/>
                </a:solidFill>
              </a:rPr>
              <a:t>than double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your </a:t>
            </a:r>
            <a:r>
              <a:rPr lang="en-US" sz="2000" u="sng" dirty="0" smtClean="0">
                <a:solidFill>
                  <a:schemeClr val="bg1">
                    <a:lumMod val="50000"/>
                  </a:schemeClr>
                </a:solidFill>
              </a:rPr>
              <a:t>odds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 of being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admitted</a:t>
            </a:r>
            <a:endParaRPr lang="en-US" sz="20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09616" y="5812694"/>
            <a:ext cx="273538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i="1" dirty="0" smtClean="0"/>
              <a:t>*Note: this is only a subset of all variables used in the model</a:t>
            </a:r>
            <a:endParaRPr lang="en-US" sz="1100" i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244199" y="2826476"/>
            <a:ext cx="1059689" cy="390857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>
            <a:off x="4303888" y="3076222"/>
            <a:ext cx="592668" cy="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89187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What’s in an Essay?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4018451" y="2313287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Family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758557" y="2929994"/>
            <a:ext cx="1243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Music/Arts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127203" y="5307415"/>
            <a:ext cx="916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Culture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924788" y="4175594"/>
            <a:ext cx="838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Sports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397239" y="5293304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Personal Story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298462" y="4211403"/>
            <a:ext cx="943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Science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2676668" y="2929994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Career</a:t>
            </a:r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10278384" y="4343085"/>
            <a:ext cx="6078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</a:rPr>
              <a:t>100</a:t>
            </a:r>
            <a:r>
              <a:rPr lang="en-US" sz="1600" baseline="30000" dirty="0" smtClean="0">
                <a:solidFill>
                  <a:schemeClr val="bg1">
                    <a:lumMod val="65000"/>
                  </a:schemeClr>
                </a:solidFill>
              </a:rPr>
              <a:t>%</a:t>
            </a:r>
            <a:endParaRPr lang="en-US" sz="1600" baseline="30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0033472" y="4051151"/>
            <a:ext cx="4796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</a:rPr>
              <a:t>75</a:t>
            </a:r>
            <a:r>
              <a:rPr lang="en-US" sz="1600" baseline="30000" dirty="0" smtClean="0">
                <a:solidFill>
                  <a:schemeClr val="bg1">
                    <a:lumMod val="65000"/>
                  </a:schemeClr>
                </a:solidFill>
              </a:rPr>
              <a:t>%</a:t>
            </a:r>
            <a:endParaRPr lang="en-US" sz="1600" baseline="30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9776747" y="3787789"/>
            <a:ext cx="5052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</a:rPr>
              <a:t>50</a:t>
            </a:r>
            <a:r>
              <a:rPr lang="en-US" sz="1600" baseline="30000" dirty="0" smtClean="0">
                <a:solidFill>
                  <a:schemeClr val="bg1">
                    <a:lumMod val="65000"/>
                  </a:schemeClr>
                </a:solidFill>
              </a:rPr>
              <a:t>%</a:t>
            </a:r>
            <a:endParaRPr lang="en-US" sz="1600" baseline="30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9548480" y="3471974"/>
            <a:ext cx="4924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</a:rPr>
              <a:t>25</a:t>
            </a:r>
            <a:r>
              <a:rPr lang="en-US" sz="1600" baseline="30000" dirty="0" smtClean="0">
                <a:solidFill>
                  <a:schemeClr val="bg1">
                    <a:lumMod val="65000"/>
                  </a:schemeClr>
                </a:solidFill>
              </a:rPr>
              <a:t>%</a:t>
            </a:r>
            <a:endParaRPr lang="en-US" sz="1600" baseline="30000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3217892" y="2697197"/>
            <a:ext cx="2680773" cy="2680773"/>
            <a:chOff x="2949560" y="2870807"/>
            <a:chExt cx="3217334" cy="3217334"/>
          </a:xfrm>
        </p:grpSpPr>
        <p:sp>
          <p:nvSpPr>
            <p:cNvPr id="4" name="Heptagon 3"/>
            <p:cNvSpPr/>
            <p:nvPr/>
          </p:nvSpPr>
          <p:spPr>
            <a:xfrm>
              <a:off x="2949560" y="2870807"/>
              <a:ext cx="3217334" cy="3217334"/>
            </a:xfrm>
            <a:prstGeom prst="heptagon">
              <a:avLst/>
            </a:prstGeom>
            <a:noFill/>
            <a:ln w="38100" cmpd="sng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2" name="Heptagon 11"/>
            <p:cNvSpPr/>
            <p:nvPr/>
          </p:nvSpPr>
          <p:spPr>
            <a:xfrm>
              <a:off x="3307110" y="3228357"/>
              <a:ext cx="2502234" cy="2502234"/>
            </a:xfrm>
            <a:prstGeom prst="heptagon">
              <a:avLst/>
            </a:prstGeom>
            <a:noFill/>
            <a:ln w="6350" cmpd="sng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3" name="Heptagon 12"/>
            <p:cNvSpPr/>
            <p:nvPr/>
          </p:nvSpPr>
          <p:spPr>
            <a:xfrm>
              <a:off x="3689142" y="3610389"/>
              <a:ext cx="1738170" cy="1738170"/>
            </a:xfrm>
            <a:prstGeom prst="heptagon">
              <a:avLst/>
            </a:prstGeom>
            <a:noFill/>
            <a:ln w="3175" cmpd="sng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4" name="Heptagon 13"/>
            <p:cNvSpPr/>
            <p:nvPr/>
          </p:nvSpPr>
          <p:spPr>
            <a:xfrm>
              <a:off x="4068015" y="3989262"/>
              <a:ext cx="980424" cy="980424"/>
            </a:xfrm>
            <a:prstGeom prst="heptagon">
              <a:avLst/>
            </a:prstGeom>
            <a:noFill/>
            <a:ln w="3175" cmpd="sng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cxnSp>
          <p:nvCxnSpPr>
            <p:cNvPr id="32" name="Straight Connector 31"/>
            <p:cNvCxnSpPr>
              <a:stCxn id="13" idx="6"/>
              <a:endCxn id="16" idx="0"/>
            </p:cNvCxnSpPr>
            <p:nvPr/>
          </p:nvCxnSpPr>
          <p:spPr>
            <a:xfrm>
              <a:off x="4558227" y="3610389"/>
              <a:ext cx="0" cy="845254"/>
            </a:xfrm>
            <a:prstGeom prst="line">
              <a:avLst/>
            </a:prstGeom>
            <a:ln w="57150" cap="rnd" cmpd="sng">
              <a:solidFill>
                <a:schemeClr val="tx2"/>
              </a:solidFill>
              <a:headEnd type="oval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endCxn id="16" idx="1"/>
            </p:cNvCxnSpPr>
            <p:nvPr/>
          </p:nvCxnSpPr>
          <p:spPr>
            <a:xfrm>
              <a:off x="4303889" y="4303440"/>
              <a:ext cx="214232" cy="168816"/>
            </a:xfrm>
            <a:prstGeom prst="line">
              <a:avLst/>
            </a:prstGeom>
            <a:ln w="57150" cap="rnd" cmpd="sng">
              <a:solidFill>
                <a:schemeClr val="tx2"/>
              </a:solidFill>
              <a:headEnd type="oval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>
              <a:stCxn id="13" idx="3"/>
              <a:endCxn id="16" idx="3"/>
            </p:cNvCxnSpPr>
            <p:nvPr/>
          </p:nvCxnSpPr>
          <p:spPr>
            <a:xfrm flipV="1">
              <a:off x="4171450" y="4552468"/>
              <a:ext cx="346671" cy="796100"/>
            </a:xfrm>
            <a:prstGeom prst="line">
              <a:avLst/>
            </a:prstGeom>
            <a:ln w="57150" cap="rnd" cmpd="sng">
              <a:solidFill>
                <a:schemeClr val="tx2"/>
              </a:solidFill>
              <a:headEnd type="oval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endCxn id="16" idx="5"/>
            </p:cNvCxnSpPr>
            <p:nvPr/>
          </p:nvCxnSpPr>
          <p:spPr>
            <a:xfrm flipH="1" flipV="1">
              <a:off x="4598334" y="4552469"/>
              <a:ext cx="111259" cy="253689"/>
            </a:xfrm>
            <a:prstGeom prst="line">
              <a:avLst/>
            </a:prstGeom>
            <a:ln w="57150" cap="rnd" cmpd="sng">
              <a:solidFill>
                <a:schemeClr val="tx2"/>
              </a:solidFill>
              <a:headEnd type="oval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12" idx="1"/>
              <a:endCxn id="16" idx="6"/>
            </p:cNvCxnSpPr>
            <p:nvPr/>
          </p:nvCxnSpPr>
          <p:spPr>
            <a:xfrm flipH="1" flipV="1">
              <a:off x="4614947" y="4512362"/>
              <a:ext cx="1194404" cy="325199"/>
            </a:xfrm>
            <a:prstGeom prst="line">
              <a:avLst/>
            </a:prstGeom>
            <a:ln w="57150" cap="rnd" cmpd="sng">
              <a:solidFill>
                <a:schemeClr val="tx2"/>
              </a:solidFill>
              <a:headEnd type="oval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endCxn id="16" idx="7"/>
            </p:cNvCxnSpPr>
            <p:nvPr/>
          </p:nvCxnSpPr>
          <p:spPr>
            <a:xfrm flipH="1">
              <a:off x="4598333" y="4303440"/>
              <a:ext cx="248987" cy="168816"/>
            </a:xfrm>
            <a:prstGeom prst="line">
              <a:avLst/>
            </a:prstGeom>
            <a:ln w="57150" cap="rnd" cmpd="sng">
              <a:solidFill>
                <a:schemeClr val="tx2"/>
              </a:solidFill>
              <a:headEnd type="oval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/>
            <p:cNvSpPr>
              <a:spLocks noChangeAspect="1"/>
            </p:cNvSpPr>
            <p:nvPr/>
          </p:nvSpPr>
          <p:spPr>
            <a:xfrm>
              <a:off x="4501508" y="4455643"/>
              <a:ext cx="113438" cy="11343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sp>
        <p:nvSpPr>
          <p:cNvPr id="26" name="Rectangle 25"/>
          <p:cNvSpPr/>
          <p:nvPr/>
        </p:nvSpPr>
        <p:spPr>
          <a:xfrm>
            <a:off x="4867960" y="2124294"/>
            <a:ext cx="2722064" cy="578556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/>
                <a:cs typeface="Courier New"/>
              </a:rPr>
              <a:t>mother, father, family, parent, sister, ...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Courier New"/>
              <a:cs typeface="Courier New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5786779" y="3225029"/>
            <a:ext cx="2487820" cy="578556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/>
                <a:cs typeface="Courier New"/>
              </a:rPr>
              <a:t>m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/>
                <a:cs typeface="Courier New"/>
              </a:rPr>
              <a:t>usic, play, piano, perform, theater, ...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Courier New"/>
              <a:cs typeface="Courier New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5129914" y="5563859"/>
            <a:ext cx="2991336" cy="578556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/>
                <a:cs typeface="Courier New"/>
              </a:rPr>
              <a:t>culture, world, language, travel,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/>
                <a:cs typeface="Courier New"/>
              </a:rPr>
              <a:t>chinese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/>
                <a:cs typeface="Courier New"/>
              </a:rPr>
              <a:t>, ...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Courier New"/>
              <a:cs typeface="Courier New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5930364" y="4451782"/>
            <a:ext cx="2467937" cy="578556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/>
                <a:cs typeface="Courier New"/>
              </a:rPr>
              <a:t>team, game, coach, player, season, ...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Courier New"/>
              <a:cs typeface="Courier New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1379014" y="5577970"/>
            <a:ext cx="2672563" cy="578556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/>
                <a:cs typeface="Courier New"/>
              </a:rPr>
              <a:t>feel, think, friend, love, life, moment, ...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Courier New"/>
              <a:cs typeface="Courier New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788712" y="4451782"/>
            <a:ext cx="2487820" cy="578556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/>
                <a:cs typeface="Courier New"/>
              </a:rPr>
              <a:t>research, science, technology, math,...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Courier New"/>
              <a:cs typeface="Courier New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816934" y="3181063"/>
            <a:ext cx="2542068" cy="578556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/>
                <a:cs typeface="Courier New"/>
              </a:rPr>
              <a:t>work, success, career, educate, community,...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49113" y="1665112"/>
            <a:ext cx="3627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Topic Distribution of a Sample Essay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18502153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619720"/>
            <a:ext cx="7769257" cy="3505200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940741" y="4380325"/>
            <a:ext cx="7377759" cy="0"/>
          </a:xfrm>
          <a:prstGeom prst="straightConnector1">
            <a:avLst/>
          </a:prstGeom>
          <a:ln w="12700" cmpd="sng">
            <a:solidFill>
              <a:srgbClr val="C8C8C8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576233" y="3066815"/>
            <a:ext cx="0" cy="2627018"/>
          </a:xfrm>
          <a:prstGeom prst="straightConnector1">
            <a:avLst/>
          </a:prstGeom>
          <a:ln w="12700" cmpd="sng">
            <a:solidFill>
              <a:srgbClr val="C8C8C8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A 2-D Representation of College Essays</a:t>
            </a:r>
            <a:endParaRPr lang="en-US" sz="3200" dirty="0"/>
          </a:p>
        </p:txBody>
      </p:sp>
      <p:sp>
        <p:nvSpPr>
          <p:cNvPr id="17" name="TextBox 16"/>
          <p:cNvSpPr txBox="1"/>
          <p:nvPr/>
        </p:nvSpPr>
        <p:spPr>
          <a:xfrm>
            <a:off x="3975510" y="5658556"/>
            <a:ext cx="12364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Cultural Focus</a:t>
            </a:r>
            <a:endParaRPr lang="en-US" sz="1400" baseline="30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723219" y="4397494"/>
            <a:ext cx="6848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Career</a:t>
            </a:r>
          </a:p>
          <a:p>
            <a:pPr algn="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Driven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926994" y="2740224"/>
            <a:ext cx="13335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Scientific Focus</a:t>
            </a:r>
            <a:endParaRPr lang="en-US" sz="1400" baseline="30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42926" y="4397494"/>
            <a:ext cx="10112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Personality</a:t>
            </a:r>
          </a:p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Driven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1644376"/>
              </p:ext>
            </p:extLst>
          </p:nvPr>
        </p:nvGraphicFramePr>
        <p:xfrm>
          <a:off x="742927" y="1771765"/>
          <a:ext cx="7665098" cy="741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32410"/>
                <a:gridCol w="1708172"/>
                <a:gridCol w="1708172"/>
                <a:gridCol w="1708172"/>
                <a:gridCol w="170817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Step</a:t>
                      </a:r>
                      <a:endParaRPr lang="en-US" sz="1400" b="0" dirty="0"/>
                    </a:p>
                  </a:txBody>
                  <a:tcPr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err="1" smtClean="0">
                          <a:solidFill>
                            <a:srgbClr val="A6A6A6"/>
                          </a:solidFill>
                        </a:rPr>
                        <a:t>Vectorize</a:t>
                      </a:r>
                      <a:r>
                        <a:rPr lang="en-US" sz="1400" baseline="0" dirty="0" smtClean="0">
                          <a:solidFill>
                            <a:srgbClr val="A6A6A6"/>
                          </a:solidFill>
                        </a:rPr>
                        <a:t> Text</a:t>
                      </a:r>
                      <a:endParaRPr lang="en-US" sz="1400" dirty="0">
                        <a:solidFill>
                          <a:srgbClr val="A6A6A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A6A6A6"/>
                          </a:solidFill>
                        </a:rPr>
                        <a:t>Topic Modeling</a:t>
                      </a:r>
                      <a:endParaRPr lang="en-US" sz="1400" dirty="0">
                        <a:solidFill>
                          <a:srgbClr val="A6A6A6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000000"/>
                          </a:solidFill>
                        </a:rPr>
                        <a:t>Visualize</a:t>
                      </a:r>
                      <a:r>
                        <a:rPr lang="en-US" sz="1400" b="1" baseline="0" dirty="0" smtClean="0">
                          <a:solidFill>
                            <a:srgbClr val="000000"/>
                          </a:solidFill>
                        </a:rPr>
                        <a:t> in 2D</a:t>
                      </a:r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000000"/>
                          </a:solidFill>
                        </a:rPr>
                        <a:t>Clustering</a:t>
                      </a:r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Method</a:t>
                      </a:r>
                      <a:endParaRPr lang="en-US" sz="1400" b="0" dirty="0"/>
                    </a:p>
                  </a:txBody>
                  <a:tcPr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 smtClean="0">
                          <a:solidFill>
                            <a:srgbClr val="A6A6A6"/>
                          </a:solidFill>
                        </a:rPr>
                        <a:t>TF-IDF</a:t>
                      </a:r>
                      <a:endParaRPr lang="en-US" sz="1400" i="1" dirty="0">
                        <a:solidFill>
                          <a:srgbClr val="A6A6A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 smtClean="0">
                          <a:solidFill>
                            <a:srgbClr val="A6A6A6"/>
                          </a:solidFill>
                        </a:rPr>
                        <a:t>NMF</a:t>
                      </a:r>
                      <a:endParaRPr lang="en-US" sz="1400" i="1" dirty="0">
                        <a:solidFill>
                          <a:srgbClr val="A6A6A6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 smtClean="0">
                          <a:solidFill>
                            <a:srgbClr val="000000"/>
                          </a:solidFill>
                        </a:rPr>
                        <a:t>PCA</a:t>
                      </a:r>
                      <a:endParaRPr lang="en-US" sz="1400" b="1" i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 smtClean="0">
                          <a:solidFill>
                            <a:srgbClr val="000000"/>
                          </a:solidFill>
                        </a:rPr>
                        <a:t>K-Means</a:t>
                      </a:r>
                      <a:endParaRPr lang="en-US" sz="1400" b="1" i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532885" y="6098611"/>
            <a:ext cx="29033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*Each point represents a college/university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>
            <a:off x="3254242" y="2048780"/>
            <a:ext cx="226069" cy="194887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/>
          <p:cNvSpPr/>
          <p:nvPr/>
        </p:nvSpPr>
        <p:spPr>
          <a:xfrm rot="5400000">
            <a:off x="4923023" y="2048780"/>
            <a:ext cx="226069" cy="194887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/>
          <p:cNvSpPr/>
          <p:nvPr/>
        </p:nvSpPr>
        <p:spPr>
          <a:xfrm rot="5400000">
            <a:off x="6669544" y="2048780"/>
            <a:ext cx="226069" cy="194887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796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619517"/>
            <a:ext cx="7769257" cy="3505200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940741" y="4380122"/>
            <a:ext cx="7377759" cy="0"/>
          </a:xfrm>
          <a:prstGeom prst="straightConnector1">
            <a:avLst/>
          </a:prstGeom>
          <a:ln w="12700" cmpd="sng">
            <a:solidFill>
              <a:srgbClr val="C8C8C8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576233" y="3066612"/>
            <a:ext cx="0" cy="2627018"/>
          </a:xfrm>
          <a:prstGeom prst="straightConnector1">
            <a:avLst/>
          </a:prstGeom>
          <a:ln w="12700" cmpd="sng">
            <a:solidFill>
              <a:srgbClr val="C8C8C8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Freeform 13"/>
          <p:cNvSpPr/>
          <p:nvPr/>
        </p:nvSpPr>
        <p:spPr>
          <a:xfrm>
            <a:off x="4178300" y="2741062"/>
            <a:ext cx="2167135" cy="1424335"/>
          </a:xfrm>
          <a:custGeom>
            <a:avLst/>
            <a:gdLst>
              <a:gd name="connsiteX0" fmla="*/ 1113035 w 2226070"/>
              <a:gd name="connsiteY0" fmla="*/ 141635 h 1100691"/>
              <a:gd name="connsiteX1" fmla="*/ 33535 w 2226070"/>
              <a:gd name="connsiteY1" fmla="*/ 611535 h 1100691"/>
              <a:gd name="connsiteX2" fmla="*/ 414535 w 2226070"/>
              <a:gd name="connsiteY2" fmla="*/ 1005235 h 1100691"/>
              <a:gd name="connsiteX3" fmla="*/ 1811535 w 2226070"/>
              <a:gd name="connsiteY3" fmla="*/ 1017935 h 1100691"/>
              <a:gd name="connsiteX4" fmla="*/ 2192535 w 2226070"/>
              <a:gd name="connsiteY4" fmla="*/ 65435 h 1100691"/>
              <a:gd name="connsiteX5" fmla="*/ 1113035 w 2226070"/>
              <a:gd name="connsiteY5" fmla="*/ 141635 h 110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26070" h="1100691">
                <a:moveTo>
                  <a:pt x="1113035" y="141635"/>
                </a:moveTo>
                <a:cubicBezTo>
                  <a:pt x="753202" y="232652"/>
                  <a:pt x="149952" y="467602"/>
                  <a:pt x="33535" y="611535"/>
                </a:cubicBezTo>
                <a:cubicBezTo>
                  <a:pt x="-82882" y="755468"/>
                  <a:pt x="118202" y="937502"/>
                  <a:pt x="414535" y="1005235"/>
                </a:cubicBezTo>
                <a:cubicBezTo>
                  <a:pt x="710868" y="1072968"/>
                  <a:pt x="1515202" y="1174568"/>
                  <a:pt x="1811535" y="1017935"/>
                </a:cubicBezTo>
                <a:cubicBezTo>
                  <a:pt x="2107868" y="861302"/>
                  <a:pt x="2308952" y="211485"/>
                  <a:pt x="2192535" y="65435"/>
                </a:cubicBezTo>
                <a:cubicBezTo>
                  <a:pt x="2076118" y="-80615"/>
                  <a:pt x="1472868" y="50618"/>
                  <a:pt x="1113035" y="141635"/>
                </a:cubicBezTo>
                <a:close/>
              </a:path>
            </a:pathLst>
          </a:custGeom>
          <a:solidFill>
            <a:srgbClr val="CECE00">
              <a:alpha val="16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808897" y="4003817"/>
            <a:ext cx="2823303" cy="1125892"/>
          </a:xfrm>
          <a:custGeom>
            <a:avLst/>
            <a:gdLst>
              <a:gd name="connsiteX0" fmla="*/ 105503 w 3522687"/>
              <a:gd name="connsiteY0" fmla="*/ 517180 h 1125892"/>
              <a:gd name="connsiteX1" fmla="*/ 1134203 w 3522687"/>
              <a:gd name="connsiteY1" fmla="*/ 961680 h 1125892"/>
              <a:gd name="connsiteX2" fmla="*/ 2772503 w 3522687"/>
              <a:gd name="connsiteY2" fmla="*/ 1114080 h 1125892"/>
              <a:gd name="connsiteX3" fmla="*/ 3521803 w 3522687"/>
              <a:gd name="connsiteY3" fmla="*/ 682280 h 1125892"/>
              <a:gd name="connsiteX4" fmla="*/ 2874103 w 3522687"/>
              <a:gd name="connsiteY4" fmla="*/ 34580 h 1125892"/>
              <a:gd name="connsiteX5" fmla="*/ 892903 w 3522687"/>
              <a:gd name="connsiteY5" fmla="*/ 110780 h 1125892"/>
              <a:gd name="connsiteX6" fmla="*/ 118203 w 3522687"/>
              <a:gd name="connsiteY6" fmla="*/ 301280 h 1125892"/>
              <a:gd name="connsiteX7" fmla="*/ 105503 w 3522687"/>
              <a:gd name="connsiteY7" fmla="*/ 517180 h 1125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22687" h="1125892">
                <a:moveTo>
                  <a:pt x="105503" y="517180"/>
                </a:moveTo>
                <a:cubicBezTo>
                  <a:pt x="274836" y="627247"/>
                  <a:pt x="689703" y="862197"/>
                  <a:pt x="1134203" y="961680"/>
                </a:cubicBezTo>
                <a:cubicBezTo>
                  <a:pt x="1578703" y="1061163"/>
                  <a:pt x="2374570" y="1160647"/>
                  <a:pt x="2772503" y="1114080"/>
                </a:cubicBezTo>
                <a:cubicBezTo>
                  <a:pt x="3170436" y="1067513"/>
                  <a:pt x="3504870" y="862197"/>
                  <a:pt x="3521803" y="682280"/>
                </a:cubicBezTo>
                <a:cubicBezTo>
                  <a:pt x="3538736" y="502363"/>
                  <a:pt x="3312253" y="129830"/>
                  <a:pt x="2874103" y="34580"/>
                </a:cubicBezTo>
                <a:cubicBezTo>
                  <a:pt x="2435953" y="-60670"/>
                  <a:pt x="1352220" y="66330"/>
                  <a:pt x="892903" y="110780"/>
                </a:cubicBezTo>
                <a:cubicBezTo>
                  <a:pt x="433586" y="155230"/>
                  <a:pt x="243086" y="229313"/>
                  <a:pt x="118203" y="301280"/>
                </a:cubicBezTo>
                <a:cubicBezTo>
                  <a:pt x="-6680" y="373247"/>
                  <a:pt x="-63830" y="407113"/>
                  <a:pt x="105503" y="517180"/>
                </a:cubicBezTo>
                <a:close/>
              </a:path>
            </a:pathLst>
          </a:custGeom>
          <a:solidFill>
            <a:schemeClr val="tx2">
              <a:lumMod val="40000"/>
              <a:lumOff val="60000"/>
              <a:alpha val="2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>
            <a:off x="5888307" y="3567770"/>
            <a:ext cx="2546852" cy="2475209"/>
          </a:xfrm>
          <a:custGeom>
            <a:avLst/>
            <a:gdLst>
              <a:gd name="connsiteX0" fmla="*/ 276078 w 2546852"/>
              <a:gd name="connsiteY0" fmla="*/ 222489 h 2475209"/>
              <a:gd name="connsiteX1" fmla="*/ 2539 w 2546852"/>
              <a:gd name="connsiteY1" fmla="*/ 837950 h 2475209"/>
              <a:gd name="connsiteX2" fmla="*/ 422616 w 2546852"/>
              <a:gd name="connsiteY2" fmla="*/ 1795335 h 2475209"/>
              <a:gd name="connsiteX3" fmla="*/ 1721924 w 2546852"/>
              <a:gd name="connsiteY3" fmla="*/ 2459642 h 2475209"/>
              <a:gd name="connsiteX4" fmla="*/ 2464385 w 2546852"/>
              <a:gd name="connsiteY4" fmla="*/ 2137258 h 2475209"/>
              <a:gd name="connsiteX5" fmla="*/ 2347155 w 2546852"/>
              <a:gd name="connsiteY5" fmla="*/ 769565 h 2475209"/>
              <a:gd name="connsiteX6" fmla="*/ 852462 w 2546852"/>
              <a:gd name="connsiteY6" fmla="*/ 27104 h 2475209"/>
              <a:gd name="connsiteX7" fmla="*/ 276078 w 2546852"/>
              <a:gd name="connsiteY7" fmla="*/ 222489 h 2475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46852" h="2475209">
                <a:moveTo>
                  <a:pt x="276078" y="222489"/>
                </a:moveTo>
                <a:cubicBezTo>
                  <a:pt x="134424" y="357630"/>
                  <a:pt x="-21884" y="575809"/>
                  <a:pt x="2539" y="837950"/>
                </a:cubicBezTo>
                <a:cubicBezTo>
                  <a:pt x="26962" y="1100091"/>
                  <a:pt x="136052" y="1525053"/>
                  <a:pt x="422616" y="1795335"/>
                </a:cubicBezTo>
                <a:cubicBezTo>
                  <a:pt x="709180" y="2065617"/>
                  <a:pt x="1381629" y="2402655"/>
                  <a:pt x="1721924" y="2459642"/>
                </a:cubicBezTo>
                <a:cubicBezTo>
                  <a:pt x="2062219" y="2516629"/>
                  <a:pt x="2360180" y="2418938"/>
                  <a:pt x="2464385" y="2137258"/>
                </a:cubicBezTo>
                <a:cubicBezTo>
                  <a:pt x="2568590" y="1855578"/>
                  <a:pt x="2615809" y="1121257"/>
                  <a:pt x="2347155" y="769565"/>
                </a:cubicBezTo>
                <a:cubicBezTo>
                  <a:pt x="2078501" y="417873"/>
                  <a:pt x="1197641" y="116655"/>
                  <a:pt x="852462" y="27104"/>
                </a:cubicBezTo>
                <a:cubicBezTo>
                  <a:pt x="507283" y="-62447"/>
                  <a:pt x="417732" y="87348"/>
                  <a:pt x="276078" y="222489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2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975510" y="5658353"/>
            <a:ext cx="12364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Cultural Focus</a:t>
            </a:r>
            <a:endParaRPr lang="en-US" sz="1400" baseline="30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723219" y="4397291"/>
            <a:ext cx="6848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Career</a:t>
            </a:r>
          </a:p>
          <a:p>
            <a:pPr algn="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Driven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926994" y="2740021"/>
            <a:ext cx="13335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Scientific Focus</a:t>
            </a:r>
            <a:endParaRPr lang="en-US" sz="1400" baseline="30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42926" y="4397291"/>
            <a:ext cx="10112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Personality</a:t>
            </a:r>
          </a:p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Driven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532885" y="6098408"/>
            <a:ext cx="29033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*Each point represents a college/university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A 2-D Representation of College Essays</a:t>
            </a:r>
            <a:endParaRPr lang="en-US" sz="3200" dirty="0"/>
          </a:p>
        </p:txBody>
      </p:sp>
      <p:sp>
        <p:nvSpPr>
          <p:cNvPr id="26" name="TextBox 25"/>
          <p:cNvSpPr txBox="1"/>
          <p:nvPr/>
        </p:nvSpPr>
        <p:spPr>
          <a:xfrm>
            <a:off x="808897" y="3999639"/>
            <a:ext cx="7756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000000"/>
                </a:solidFill>
              </a:rPr>
              <a:t>Bowdoin</a:t>
            </a:r>
            <a:endParaRPr lang="en-US" sz="1200" b="1" dirty="0">
              <a:solidFill>
                <a:srgbClr val="00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720636" y="4114708"/>
            <a:ext cx="825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000000"/>
                </a:solidFill>
              </a:rPr>
              <a:t>Skidmore</a:t>
            </a:r>
            <a:endParaRPr lang="en-US" sz="1200" b="1" dirty="0">
              <a:solidFill>
                <a:srgbClr val="00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496397" y="4831156"/>
            <a:ext cx="8158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000000"/>
                </a:solidFill>
              </a:rPr>
              <a:t>Wellesley</a:t>
            </a:r>
            <a:endParaRPr lang="en-US" sz="1200" b="1" dirty="0">
              <a:solidFill>
                <a:srgbClr val="00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132788" y="4927320"/>
            <a:ext cx="7617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000000"/>
                </a:solidFill>
              </a:rPr>
              <a:t>Amherst</a:t>
            </a:r>
            <a:endParaRPr lang="en-US" sz="1200" b="1" dirty="0">
              <a:solidFill>
                <a:srgbClr val="00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189107" y="4654244"/>
            <a:ext cx="9418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000000"/>
                </a:solidFill>
              </a:rPr>
              <a:t>Middlebury</a:t>
            </a:r>
            <a:endParaRPr lang="en-US" sz="1200" b="1" dirty="0">
              <a:solidFill>
                <a:srgbClr val="00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773934" y="2878463"/>
            <a:ext cx="7104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CalTech</a:t>
            </a:r>
            <a:endParaRPr lang="en-US" sz="12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5703636" y="3301796"/>
            <a:ext cx="4539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MIT</a:t>
            </a:r>
            <a:endParaRPr lang="en-US" sz="12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4651199" y="3301795"/>
            <a:ext cx="5050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/>
              <a:t>CMU</a:t>
            </a:r>
            <a:endParaRPr lang="en-US" sz="12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5265933" y="2730193"/>
            <a:ext cx="6633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Purdue</a:t>
            </a:r>
            <a:endParaRPr lang="en-US" sz="12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6585417" y="3703732"/>
            <a:ext cx="6996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000000"/>
                </a:solidFill>
              </a:rPr>
              <a:t>Arizona</a:t>
            </a:r>
          </a:p>
          <a:p>
            <a:pPr algn="ctr"/>
            <a:r>
              <a:rPr lang="en-US" sz="1200" b="1" dirty="0" smtClean="0">
                <a:solidFill>
                  <a:srgbClr val="000000"/>
                </a:solidFill>
              </a:rPr>
              <a:t>State</a:t>
            </a:r>
            <a:endParaRPr lang="en-US" sz="1200" b="1" dirty="0">
              <a:solidFill>
                <a:srgbClr val="00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010125" y="414783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000000"/>
                </a:solidFill>
              </a:rPr>
              <a:t>Michigan</a:t>
            </a:r>
          </a:p>
          <a:p>
            <a:pPr algn="ctr"/>
            <a:r>
              <a:rPr lang="en-US" sz="1200" b="1" dirty="0" smtClean="0">
                <a:solidFill>
                  <a:srgbClr val="000000"/>
                </a:solidFill>
              </a:rPr>
              <a:t>State</a:t>
            </a:r>
            <a:endParaRPr lang="en-US" sz="1200" b="1" dirty="0">
              <a:solidFill>
                <a:srgbClr val="00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737430" y="4882664"/>
            <a:ext cx="78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000000"/>
                </a:solidFill>
              </a:rPr>
              <a:t>Cal State</a:t>
            </a:r>
          </a:p>
          <a:p>
            <a:pPr algn="ctr"/>
            <a:r>
              <a:rPr lang="en-US" sz="1200" b="1" dirty="0" smtClean="0">
                <a:solidFill>
                  <a:srgbClr val="000000"/>
                </a:solidFill>
              </a:rPr>
              <a:t>LB	</a:t>
            </a:r>
            <a:endParaRPr lang="en-US" sz="1200" b="1" dirty="0">
              <a:solidFill>
                <a:srgbClr val="00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410234" y="5547191"/>
            <a:ext cx="7745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000000"/>
                </a:solidFill>
              </a:rPr>
              <a:t>SD State</a:t>
            </a:r>
            <a:endParaRPr lang="en-US" sz="1200" b="1" dirty="0">
              <a:solidFill>
                <a:srgbClr val="000000"/>
              </a:solidFill>
            </a:endParaRPr>
          </a:p>
        </p:txBody>
      </p:sp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3844045"/>
              </p:ext>
            </p:extLst>
          </p:nvPr>
        </p:nvGraphicFramePr>
        <p:xfrm>
          <a:off x="742927" y="1771765"/>
          <a:ext cx="7665098" cy="741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32410"/>
                <a:gridCol w="1708172"/>
                <a:gridCol w="1708172"/>
                <a:gridCol w="1708172"/>
                <a:gridCol w="170817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Step</a:t>
                      </a:r>
                      <a:endParaRPr lang="en-US" sz="1400" b="0" dirty="0"/>
                    </a:p>
                  </a:txBody>
                  <a:tcPr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err="1" smtClean="0">
                          <a:solidFill>
                            <a:srgbClr val="A6A6A6"/>
                          </a:solidFill>
                        </a:rPr>
                        <a:t>Vectorize</a:t>
                      </a:r>
                      <a:r>
                        <a:rPr lang="en-US" sz="1400" baseline="0" dirty="0" smtClean="0">
                          <a:solidFill>
                            <a:srgbClr val="A6A6A6"/>
                          </a:solidFill>
                        </a:rPr>
                        <a:t> Text</a:t>
                      </a:r>
                      <a:endParaRPr lang="en-US" sz="1400" dirty="0">
                        <a:solidFill>
                          <a:srgbClr val="A6A6A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A6A6A6"/>
                          </a:solidFill>
                        </a:rPr>
                        <a:t>Topic Modeling</a:t>
                      </a:r>
                      <a:endParaRPr lang="en-US" sz="1400" dirty="0">
                        <a:solidFill>
                          <a:srgbClr val="A6A6A6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000000"/>
                          </a:solidFill>
                        </a:rPr>
                        <a:t>Visualize</a:t>
                      </a:r>
                      <a:r>
                        <a:rPr lang="en-US" sz="1400" b="1" baseline="0" dirty="0" smtClean="0">
                          <a:solidFill>
                            <a:srgbClr val="000000"/>
                          </a:solidFill>
                        </a:rPr>
                        <a:t> in 2D</a:t>
                      </a:r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000000"/>
                          </a:solidFill>
                        </a:rPr>
                        <a:t>Clustering</a:t>
                      </a:r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Method</a:t>
                      </a:r>
                      <a:endParaRPr lang="en-US" sz="1400" b="0" dirty="0"/>
                    </a:p>
                  </a:txBody>
                  <a:tcPr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 smtClean="0">
                          <a:solidFill>
                            <a:srgbClr val="A6A6A6"/>
                          </a:solidFill>
                        </a:rPr>
                        <a:t>TF-IDF</a:t>
                      </a:r>
                      <a:endParaRPr lang="en-US" sz="1400" i="1" dirty="0">
                        <a:solidFill>
                          <a:srgbClr val="A6A6A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 smtClean="0">
                          <a:solidFill>
                            <a:srgbClr val="A6A6A6"/>
                          </a:solidFill>
                        </a:rPr>
                        <a:t>NMF</a:t>
                      </a:r>
                      <a:endParaRPr lang="en-US" sz="1400" i="1" dirty="0">
                        <a:solidFill>
                          <a:srgbClr val="A6A6A6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 smtClean="0">
                          <a:solidFill>
                            <a:srgbClr val="000000"/>
                          </a:solidFill>
                        </a:rPr>
                        <a:t>PCA</a:t>
                      </a:r>
                      <a:endParaRPr lang="en-US" sz="1400" b="1" i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 smtClean="0">
                          <a:solidFill>
                            <a:srgbClr val="000000"/>
                          </a:solidFill>
                        </a:rPr>
                        <a:t>K-Means</a:t>
                      </a:r>
                      <a:endParaRPr lang="en-US" sz="1400" b="1" i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</a:tbl>
          </a:graphicData>
        </a:graphic>
      </p:graphicFrame>
      <p:sp>
        <p:nvSpPr>
          <p:cNvPr id="41" name="Isosceles Triangle 40"/>
          <p:cNvSpPr/>
          <p:nvPr/>
        </p:nvSpPr>
        <p:spPr>
          <a:xfrm rot="5400000">
            <a:off x="3254242" y="2048780"/>
            <a:ext cx="226069" cy="194887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Isosceles Triangle 41"/>
          <p:cNvSpPr/>
          <p:nvPr/>
        </p:nvSpPr>
        <p:spPr>
          <a:xfrm rot="5400000">
            <a:off x="4923023" y="2048780"/>
            <a:ext cx="226069" cy="194887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Isosceles Triangle 42"/>
          <p:cNvSpPr/>
          <p:nvPr/>
        </p:nvSpPr>
        <p:spPr>
          <a:xfrm rot="5400000">
            <a:off x="6669544" y="2048780"/>
            <a:ext cx="226069" cy="194887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238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A 2-D Representation of College Essays</a:t>
            </a:r>
            <a:endParaRPr lang="en-US" sz="3200" dirty="0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619517"/>
            <a:ext cx="7769257" cy="3505200"/>
          </a:xfrm>
          <a:prstGeom prst="rect">
            <a:avLst/>
          </a:prstGeom>
        </p:spPr>
      </p:pic>
      <p:cxnSp>
        <p:nvCxnSpPr>
          <p:cNvPr id="32" name="Straight Arrow Connector 31"/>
          <p:cNvCxnSpPr/>
          <p:nvPr/>
        </p:nvCxnSpPr>
        <p:spPr>
          <a:xfrm>
            <a:off x="940741" y="4380122"/>
            <a:ext cx="7377759" cy="0"/>
          </a:xfrm>
          <a:prstGeom prst="straightConnector1">
            <a:avLst/>
          </a:prstGeom>
          <a:ln w="12700" cmpd="sng">
            <a:solidFill>
              <a:srgbClr val="C8C8C8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4576233" y="3066612"/>
            <a:ext cx="0" cy="2627018"/>
          </a:xfrm>
          <a:prstGeom prst="straightConnector1">
            <a:avLst/>
          </a:prstGeom>
          <a:ln w="12700" cmpd="sng">
            <a:solidFill>
              <a:srgbClr val="C8C8C8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Freeform 33"/>
          <p:cNvSpPr/>
          <p:nvPr/>
        </p:nvSpPr>
        <p:spPr>
          <a:xfrm>
            <a:off x="4178300" y="2741062"/>
            <a:ext cx="2167135" cy="1424335"/>
          </a:xfrm>
          <a:custGeom>
            <a:avLst/>
            <a:gdLst>
              <a:gd name="connsiteX0" fmla="*/ 1113035 w 2226070"/>
              <a:gd name="connsiteY0" fmla="*/ 141635 h 1100691"/>
              <a:gd name="connsiteX1" fmla="*/ 33535 w 2226070"/>
              <a:gd name="connsiteY1" fmla="*/ 611535 h 1100691"/>
              <a:gd name="connsiteX2" fmla="*/ 414535 w 2226070"/>
              <a:gd name="connsiteY2" fmla="*/ 1005235 h 1100691"/>
              <a:gd name="connsiteX3" fmla="*/ 1811535 w 2226070"/>
              <a:gd name="connsiteY3" fmla="*/ 1017935 h 1100691"/>
              <a:gd name="connsiteX4" fmla="*/ 2192535 w 2226070"/>
              <a:gd name="connsiteY4" fmla="*/ 65435 h 1100691"/>
              <a:gd name="connsiteX5" fmla="*/ 1113035 w 2226070"/>
              <a:gd name="connsiteY5" fmla="*/ 141635 h 110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26070" h="1100691">
                <a:moveTo>
                  <a:pt x="1113035" y="141635"/>
                </a:moveTo>
                <a:cubicBezTo>
                  <a:pt x="753202" y="232652"/>
                  <a:pt x="149952" y="467602"/>
                  <a:pt x="33535" y="611535"/>
                </a:cubicBezTo>
                <a:cubicBezTo>
                  <a:pt x="-82882" y="755468"/>
                  <a:pt x="118202" y="937502"/>
                  <a:pt x="414535" y="1005235"/>
                </a:cubicBezTo>
                <a:cubicBezTo>
                  <a:pt x="710868" y="1072968"/>
                  <a:pt x="1515202" y="1174568"/>
                  <a:pt x="1811535" y="1017935"/>
                </a:cubicBezTo>
                <a:cubicBezTo>
                  <a:pt x="2107868" y="861302"/>
                  <a:pt x="2308952" y="211485"/>
                  <a:pt x="2192535" y="65435"/>
                </a:cubicBezTo>
                <a:cubicBezTo>
                  <a:pt x="2076118" y="-80615"/>
                  <a:pt x="1472868" y="50618"/>
                  <a:pt x="1113035" y="141635"/>
                </a:cubicBezTo>
                <a:close/>
              </a:path>
            </a:pathLst>
          </a:custGeom>
          <a:solidFill>
            <a:srgbClr val="CECE00">
              <a:alpha val="16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34"/>
          <p:cNvSpPr/>
          <p:nvPr/>
        </p:nvSpPr>
        <p:spPr>
          <a:xfrm>
            <a:off x="808897" y="4003817"/>
            <a:ext cx="2823303" cy="1125892"/>
          </a:xfrm>
          <a:custGeom>
            <a:avLst/>
            <a:gdLst>
              <a:gd name="connsiteX0" fmla="*/ 105503 w 3522687"/>
              <a:gd name="connsiteY0" fmla="*/ 517180 h 1125892"/>
              <a:gd name="connsiteX1" fmla="*/ 1134203 w 3522687"/>
              <a:gd name="connsiteY1" fmla="*/ 961680 h 1125892"/>
              <a:gd name="connsiteX2" fmla="*/ 2772503 w 3522687"/>
              <a:gd name="connsiteY2" fmla="*/ 1114080 h 1125892"/>
              <a:gd name="connsiteX3" fmla="*/ 3521803 w 3522687"/>
              <a:gd name="connsiteY3" fmla="*/ 682280 h 1125892"/>
              <a:gd name="connsiteX4" fmla="*/ 2874103 w 3522687"/>
              <a:gd name="connsiteY4" fmla="*/ 34580 h 1125892"/>
              <a:gd name="connsiteX5" fmla="*/ 892903 w 3522687"/>
              <a:gd name="connsiteY5" fmla="*/ 110780 h 1125892"/>
              <a:gd name="connsiteX6" fmla="*/ 118203 w 3522687"/>
              <a:gd name="connsiteY6" fmla="*/ 301280 h 1125892"/>
              <a:gd name="connsiteX7" fmla="*/ 105503 w 3522687"/>
              <a:gd name="connsiteY7" fmla="*/ 517180 h 1125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22687" h="1125892">
                <a:moveTo>
                  <a:pt x="105503" y="517180"/>
                </a:moveTo>
                <a:cubicBezTo>
                  <a:pt x="274836" y="627247"/>
                  <a:pt x="689703" y="862197"/>
                  <a:pt x="1134203" y="961680"/>
                </a:cubicBezTo>
                <a:cubicBezTo>
                  <a:pt x="1578703" y="1061163"/>
                  <a:pt x="2374570" y="1160647"/>
                  <a:pt x="2772503" y="1114080"/>
                </a:cubicBezTo>
                <a:cubicBezTo>
                  <a:pt x="3170436" y="1067513"/>
                  <a:pt x="3504870" y="862197"/>
                  <a:pt x="3521803" y="682280"/>
                </a:cubicBezTo>
                <a:cubicBezTo>
                  <a:pt x="3538736" y="502363"/>
                  <a:pt x="3312253" y="129830"/>
                  <a:pt x="2874103" y="34580"/>
                </a:cubicBezTo>
                <a:cubicBezTo>
                  <a:pt x="2435953" y="-60670"/>
                  <a:pt x="1352220" y="66330"/>
                  <a:pt x="892903" y="110780"/>
                </a:cubicBezTo>
                <a:cubicBezTo>
                  <a:pt x="433586" y="155230"/>
                  <a:pt x="243086" y="229313"/>
                  <a:pt x="118203" y="301280"/>
                </a:cubicBezTo>
                <a:cubicBezTo>
                  <a:pt x="-6680" y="373247"/>
                  <a:pt x="-63830" y="407113"/>
                  <a:pt x="105503" y="517180"/>
                </a:cubicBezTo>
                <a:close/>
              </a:path>
            </a:pathLst>
          </a:custGeom>
          <a:solidFill>
            <a:schemeClr val="tx2">
              <a:lumMod val="40000"/>
              <a:lumOff val="60000"/>
              <a:alpha val="2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/>
          <p:cNvSpPr/>
          <p:nvPr/>
        </p:nvSpPr>
        <p:spPr>
          <a:xfrm>
            <a:off x="5888307" y="3567770"/>
            <a:ext cx="2546852" cy="2475209"/>
          </a:xfrm>
          <a:custGeom>
            <a:avLst/>
            <a:gdLst>
              <a:gd name="connsiteX0" fmla="*/ 276078 w 2546852"/>
              <a:gd name="connsiteY0" fmla="*/ 222489 h 2475209"/>
              <a:gd name="connsiteX1" fmla="*/ 2539 w 2546852"/>
              <a:gd name="connsiteY1" fmla="*/ 837950 h 2475209"/>
              <a:gd name="connsiteX2" fmla="*/ 422616 w 2546852"/>
              <a:gd name="connsiteY2" fmla="*/ 1795335 h 2475209"/>
              <a:gd name="connsiteX3" fmla="*/ 1721924 w 2546852"/>
              <a:gd name="connsiteY3" fmla="*/ 2459642 h 2475209"/>
              <a:gd name="connsiteX4" fmla="*/ 2464385 w 2546852"/>
              <a:gd name="connsiteY4" fmla="*/ 2137258 h 2475209"/>
              <a:gd name="connsiteX5" fmla="*/ 2347155 w 2546852"/>
              <a:gd name="connsiteY5" fmla="*/ 769565 h 2475209"/>
              <a:gd name="connsiteX6" fmla="*/ 852462 w 2546852"/>
              <a:gd name="connsiteY6" fmla="*/ 27104 h 2475209"/>
              <a:gd name="connsiteX7" fmla="*/ 276078 w 2546852"/>
              <a:gd name="connsiteY7" fmla="*/ 222489 h 2475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46852" h="2475209">
                <a:moveTo>
                  <a:pt x="276078" y="222489"/>
                </a:moveTo>
                <a:cubicBezTo>
                  <a:pt x="134424" y="357630"/>
                  <a:pt x="-21884" y="575809"/>
                  <a:pt x="2539" y="837950"/>
                </a:cubicBezTo>
                <a:cubicBezTo>
                  <a:pt x="26962" y="1100091"/>
                  <a:pt x="136052" y="1525053"/>
                  <a:pt x="422616" y="1795335"/>
                </a:cubicBezTo>
                <a:cubicBezTo>
                  <a:pt x="709180" y="2065617"/>
                  <a:pt x="1381629" y="2402655"/>
                  <a:pt x="1721924" y="2459642"/>
                </a:cubicBezTo>
                <a:cubicBezTo>
                  <a:pt x="2062219" y="2516629"/>
                  <a:pt x="2360180" y="2418938"/>
                  <a:pt x="2464385" y="2137258"/>
                </a:cubicBezTo>
                <a:cubicBezTo>
                  <a:pt x="2568590" y="1855578"/>
                  <a:pt x="2615809" y="1121257"/>
                  <a:pt x="2347155" y="769565"/>
                </a:cubicBezTo>
                <a:cubicBezTo>
                  <a:pt x="2078501" y="417873"/>
                  <a:pt x="1197641" y="116655"/>
                  <a:pt x="852462" y="27104"/>
                </a:cubicBezTo>
                <a:cubicBezTo>
                  <a:pt x="507283" y="-62447"/>
                  <a:pt x="417732" y="87348"/>
                  <a:pt x="276078" y="222489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2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3975510" y="5658353"/>
            <a:ext cx="12364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Cultural Focus</a:t>
            </a:r>
            <a:endParaRPr lang="en-US" sz="1400" baseline="30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723219" y="4397291"/>
            <a:ext cx="6848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Career</a:t>
            </a:r>
          </a:p>
          <a:p>
            <a:pPr algn="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Driven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926994" y="2740021"/>
            <a:ext cx="13335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Scientific Focus</a:t>
            </a:r>
            <a:endParaRPr lang="en-US" sz="1400" baseline="30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42926" y="4397291"/>
            <a:ext cx="10112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Personality</a:t>
            </a:r>
          </a:p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Driven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532885" y="6098408"/>
            <a:ext cx="29033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*Each point represents a college/university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55" name="Table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5547727"/>
              </p:ext>
            </p:extLst>
          </p:nvPr>
        </p:nvGraphicFramePr>
        <p:xfrm>
          <a:off x="742927" y="1771765"/>
          <a:ext cx="7665098" cy="741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32410"/>
                <a:gridCol w="1708172"/>
                <a:gridCol w="1708172"/>
                <a:gridCol w="1708172"/>
                <a:gridCol w="170817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Step</a:t>
                      </a:r>
                      <a:endParaRPr lang="en-US" sz="1400" b="0" dirty="0"/>
                    </a:p>
                  </a:txBody>
                  <a:tcPr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err="1" smtClean="0">
                          <a:solidFill>
                            <a:srgbClr val="A6A6A6"/>
                          </a:solidFill>
                        </a:rPr>
                        <a:t>Vectorize</a:t>
                      </a:r>
                      <a:r>
                        <a:rPr lang="en-US" sz="1400" baseline="0" dirty="0" smtClean="0">
                          <a:solidFill>
                            <a:srgbClr val="A6A6A6"/>
                          </a:solidFill>
                        </a:rPr>
                        <a:t> Text</a:t>
                      </a:r>
                      <a:endParaRPr lang="en-US" sz="1400" dirty="0">
                        <a:solidFill>
                          <a:srgbClr val="A6A6A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A6A6A6"/>
                          </a:solidFill>
                        </a:rPr>
                        <a:t>Topic Modeling</a:t>
                      </a:r>
                      <a:endParaRPr lang="en-US" sz="1400" dirty="0">
                        <a:solidFill>
                          <a:srgbClr val="A6A6A6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000000"/>
                          </a:solidFill>
                        </a:rPr>
                        <a:t>Visualize</a:t>
                      </a:r>
                      <a:r>
                        <a:rPr lang="en-US" sz="1400" b="1" baseline="0" dirty="0" smtClean="0">
                          <a:solidFill>
                            <a:srgbClr val="000000"/>
                          </a:solidFill>
                        </a:rPr>
                        <a:t> in 2D</a:t>
                      </a:r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000000"/>
                          </a:solidFill>
                        </a:rPr>
                        <a:t>Clustering</a:t>
                      </a:r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Method</a:t>
                      </a:r>
                      <a:endParaRPr lang="en-US" sz="1400" b="0" dirty="0"/>
                    </a:p>
                  </a:txBody>
                  <a:tcPr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 smtClean="0">
                          <a:solidFill>
                            <a:srgbClr val="A6A6A6"/>
                          </a:solidFill>
                        </a:rPr>
                        <a:t>TF-IDF</a:t>
                      </a:r>
                      <a:endParaRPr lang="en-US" sz="1400" i="1" dirty="0">
                        <a:solidFill>
                          <a:srgbClr val="A6A6A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 smtClean="0">
                          <a:solidFill>
                            <a:srgbClr val="A6A6A6"/>
                          </a:solidFill>
                        </a:rPr>
                        <a:t>NMF</a:t>
                      </a:r>
                      <a:endParaRPr lang="en-US" sz="1400" i="1" dirty="0">
                        <a:solidFill>
                          <a:srgbClr val="A6A6A6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 smtClean="0">
                          <a:solidFill>
                            <a:srgbClr val="000000"/>
                          </a:solidFill>
                        </a:rPr>
                        <a:t>PCA</a:t>
                      </a:r>
                      <a:endParaRPr lang="en-US" sz="1400" b="1" i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 smtClean="0">
                          <a:solidFill>
                            <a:srgbClr val="000000"/>
                          </a:solidFill>
                        </a:rPr>
                        <a:t>K-Means</a:t>
                      </a:r>
                      <a:endParaRPr lang="en-US" sz="1400" b="1" i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</a:tbl>
          </a:graphicData>
        </a:graphic>
      </p:graphicFrame>
      <p:sp>
        <p:nvSpPr>
          <p:cNvPr id="56" name="Isosceles Triangle 55"/>
          <p:cNvSpPr/>
          <p:nvPr/>
        </p:nvSpPr>
        <p:spPr>
          <a:xfrm rot="5400000">
            <a:off x="3254242" y="2048780"/>
            <a:ext cx="226069" cy="194887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Isosceles Triangle 56"/>
          <p:cNvSpPr/>
          <p:nvPr/>
        </p:nvSpPr>
        <p:spPr>
          <a:xfrm rot="5400000">
            <a:off x="4923023" y="2048780"/>
            <a:ext cx="226069" cy="194887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Isosceles Triangle 57"/>
          <p:cNvSpPr/>
          <p:nvPr/>
        </p:nvSpPr>
        <p:spPr>
          <a:xfrm rot="5400000">
            <a:off x="6669544" y="2048780"/>
            <a:ext cx="226069" cy="194887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5629445" y="3029427"/>
            <a:ext cx="7061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STEM</a:t>
            </a:r>
            <a:endParaRPr lang="en-US" sz="16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6166252" y="4728160"/>
            <a:ext cx="14029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State Schools</a:t>
            </a:r>
            <a:endParaRPr lang="en-US" sz="16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1580139" y="4630377"/>
            <a:ext cx="11992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Liberal Arts</a:t>
            </a:r>
            <a:endParaRPr lang="en-US" sz="16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4316427" y="5038492"/>
            <a:ext cx="7287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Mixed</a:t>
            </a:r>
            <a:endParaRPr lang="en-US" sz="1600" b="1" dirty="0"/>
          </a:p>
        </p:txBody>
      </p:sp>
      <p:sp>
        <p:nvSpPr>
          <p:cNvPr id="59" name="Freeform 58"/>
          <p:cNvSpPr/>
          <p:nvPr/>
        </p:nvSpPr>
        <p:spPr>
          <a:xfrm>
            <a:off x="3830216" y="4492520"/>
            <a:ext cx="1741632" cy="893591"/>
          </a:xfrm>
          <a:custGeom>
            <a:avLst/>
            <a:gdLst>
              <a:gd name="connsiteX0" fmla="*/ 507322 w 1741632"/>
              <a:gd name="connsiteY0" fmla="*/ 6271 h 893591"/>
              <a:gd name="connsiteX1" fmla="*/ 18861 w 1741632"/>
              <a:gd name="connsiteY1" fmla="*/ 289579 h 893591"/>
              <a:gd name="connsiteX2" fmla="*/ 253322 w 1741632"/>
              <a:gd name="connsiteY2" fmla="*/ 865963 h 893591"/>
              <a:gd name="connsiteX3" fmla="*/ 1621015 w 1741632"/>
              <a:gd name="connsiteY3" fmla="*/ 758502 h 893591"/>
              <a:gd name="connsiteX4" fmla="*/ 1611246 w 1741632"/>
              <a:gd name="connsiteY4" fmla="*/ 377502 h 893591"/>
              <a:gd name="connsiteX5" fmla="*/ 1073938 w 1741632"/>
              <a:gd name="connsiteY5" fmla="*/ 113733 h 893591"/>
              <a:gd name="connsiteX6" fmla="*/ 507322 w 1741632"/>
              <a:gd name="connsiteY6" fmla="*/ 6271 h 893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41632" h="893591">
                <a:moveTo>
                  <a:pt x="507322" y="6271"/>
                </a:moveTo>
                <a:cubicBezTo>
                  <a:pt x="331476" y="35579"/>
                  <a:pt x="61194" y="146297"/>
                  <a:pt x="18861" y="289579"/>
                </a:cubicBezTo>
                <a:cubicBezTo>
                  <a:pt x="-23472" y="432861"/>
                  <a:pt x="-13704" y="787809"/>
                  <a:pt x="253322" y="865963"/>
                </a:cubicBezTo>
                <a:cubicBezTo>
                  <a:pt x="520348" y="944117"/>
                  <a:pt x="1394694" y="839912"/>
                  <a:pt x="1621015" y="758502"/>
                </a:cubicBezTo>
                <a:cubicBezTo>
                  <a:pt x="1847336" y="677092"/>
                  <a:pt x="1702425" y="484963"/>
                  <a:pt x="1611246" y="377502"/>
                </a:cubicBezTo>
                <a:cubicBezTo>
                  <a:pt x="1520067" y="270041"/>
                  <a:pt x="1264438" y="170720"/>
                  <a:pt x="1073938" y="113733"/>
                </a:cubicBezTo>
                <a:cubicBezTo>
                  <a:pt x="883438" y="56746"/>
                  <a:pt x="683168" y="-23037"/>
                  <a:pt x="507322" y="6271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  <a:alpha val="2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reeform 59"/>
          <p:cNvSpPr/>
          <p:nvPr/>
        </p:nvSpPr>
        <p:spPr>
          <a:xfrm>
            <a:off x="3342260" y="3852936"/>
            <a:ext cx="2107743" cy="748686"/>
          </a:xfrm>
          <a:custGeom>
            <a:avLst/>
            <a:gdLst>
              <a:gd name="connsiteX0" fmla="*/ 1112509 w 2107743"/>
              <a:gd name="connsiteY0" fmla="*/ 0 h 748686"/>
              <a:gd name="connsiteX1" fmla="*/ 467740 w 2107743"/>
              <a:gd name="connsiteY1" fmla="*/ 0 h 748686"/>
              <a:gd name="connsiteX2" fmla="*/ 8586 w 2107743"/>
              <a:gd name="connsiteY2" fmla="*/ 205154 h 748686"/>
              <a:gd name="connsiteX3" fmla="*/ 243048 w 2107743"/>
              <a:gd name="connsiteY3" fmla="*/ 635000 h 748686"/>
              <a:gd name="connsiteX4" fmla="*/ 1122278 w 2107743"/>
              <a:gd name="connsiteY4" fmla="*/ 742462 h 748686"/>
              <a:gd name="connsiteX5" fmla="*/ 2030817 w 2107743"/>
              <a:gd name="connsiteY5" fmla="*/ 498231 h 748686"/>
              <a:gd name="connsiteX6" fmla="*/ 1952663 w 2107743"/>
              <a:gd name="connsiteY6" fmla="*/ 205154 h 748686"/>
              <a:gd name="connsiteX7" fmla="*/ 1112509 w 2107743"/>
              <a:gd name="connsiteY7" fmla="*/ 0 h 748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07743" h="748686">
                <a:moveTo>
                  <a:pt x="1112509" y="0"/>
                </a:moveTo>
                <a:cubicBezTo>
                  <a:pt x="865022" y="-34192"/>
                  <a:pt x="651727" y="-34192"/>
                  <a:pt x="467740" y="0"/>
                </a:cubicBezTo>
                <a:cubicBezTo>
                  <a:pt x="283753" y="34192"/>
                  <a:pt x="46035" y="99321"/>
                  <a:pt x="8586" y="205154"/>
                </a:cubicBezTo>
                <a:cubicBezTo>
                  <a:pt x="-28863" y="310987"/>
                  <a:pt x="57433" y="545449"/>
                  <a:pt x="243048" y="635000"/>
                </a:cubicBezTo>
                <a:cubicBezTo>
                  <a:pt x="428663" y="724551"/>
                  <a:pt x="824317" y="765257"/>
                  <a:pt x="1122278" y="742462"/>
                </a:cubicBezTo>
                <a:cubicBezTo>
                  <a:pt x="1420239" y="719667"/>
                  <a:pt x="1892420" y="587782"/>
                  <a:pt x="2030817" y="498231"/>
                </a:cubicBezTo>
                <a:cubicBezTo>
                  <a:pt x="2169214" y="408680"/>
                  <a:pt x="2107342" y="289821"/>
                  <a:pt x="1952663" y="205154"/>
                </a:cubicBezTo>
                <a:cubicBezTo>
                  <a:pt x="1797984" y="120487"/>
                  <a:pt x="1359996" y="34192"/>
                  <a:pt x="1112509" y="0"/>
                </a:cubicBezTo>
                <a:close/>
              </a:path>
            </a:pathLst>
          </a:custGeom>
          <a:solidFill>
            <a:srgbClr val="008000">
              <a:alpha val="22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3548544" y="3916602"/>
            <a:ext cx="11406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Ivy League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2599156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odule">
      <a:maj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8976</TotalTime>
  <Words>1629</Words>
  <Application>Microsoft Macintosh PowerPoint</Application>
  <PresentationFormat>On-screen Show (4:3)</PresentationFormat>
  <Paragraphs>357</Paragraphs>
  <Slides>14</Slides>
  <Notes>9</Notes>
  <HiddenSlides>3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AdmitSee Analytics</vt:lpstr>
      <vt:lpstr>Context</vt:lpstr>
      <vt:lpstr>Building an Ensemble Model</vt:lpstr>
      <vt:lpstr>Evaluating the Model</vt:lpstr>
      <vt:lpstr>Interpreting the Model</vt:lpstr>
      <vt:lpstr>What’s in an Essay?</vt:lpstr>
      <vt:lpstr>A 2-D Representation of College Essays</vt:lpstr>
      <vt:lpstr>A 2-D Representation of College Essays</vt:lpstr>
      <vt:lpstr>A 2-D Representation of College Essays</vt:lpstr>
      <vt:lpstr>Final Thoughts</vt:lpstr>
      <vt:lpstr>Thank  You</vt:lpstr>
      <vt:lpstr>Appendix 1: ROC Curve for Train Set</vt:lpstr>
      <vt:lpstr>Appendix 2: NMF Visualized</vt:lpstr>
      <vt:lpstr>Appendix 3: NMF Semantic Reference Table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Galvanize Capstone Project Presentation</dc:title>
  <dc:subject/>
  <dc:creator>Mike Yung</dc:creator>
  <cp:keywords/>
  <dc:description/>
  <cp:lastModifiedBy>Mike Yung</cp:lastModifiedBy>
  <cp:revision>194</cp:revision>
  <dcterms:created xsi:type="dcterms:W3CDTF">2016-11-22T20:05:44Z</dcterms:created>
  <dcterms:modified xsi:type="dcterms:W3CDTF">2016-11-30T06:47:07Z</dcterms:modified>
  <cp:category/>
</cp:coreProperties>
</file>