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6" r:id="rId5"/>
    <p:sldId id="260" r:id="rId6"/>
    <p:sldId id="280" r:id="rId7"/>
    <p:sldId id="273" r:id="rId8"/>
    <p:sldId id="290" r:id="rId9"/>
    <p:sldId id="289" r:id="rId10"/>
    <p:sldId id="265" r:id="rId11"/>
    <p:sldId id="285" r:id="rId12"/>
    <p:sldId id="286" r:id="rId13"/>
    <p:sldId id="283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D7D7D7"/>
    <a:srgbClr val="C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 snapToGrid="0" snapToObjects="1">
      <p:cViewPr>
        <p:scale>
          <a:sx n="90" d="100"/>
          <a:sy n="90" d="100"/>
        </p:scale>
        <p:origin x="-152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F8C5A-0F3E-794E-B316-BB83B2B9B53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955B-160C-0041-B70F-08136C32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everyone, my name is Mike Yung.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my project, I was fortunate to partner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, a </a:t>
            </a:r>
            <a:r>
              <a:rPr lang="en-US" baseline="0" dirty="0" smtClean="0"/>
              <a:t>college application resource where prospective students can browse </a:t>
            </a:r>
            <a:r>
              <a:rPr lang="en-US" baseline="0" dirty="0" smtClean="0"/>
              <a:t>the profiles </a:t>
            </a:r>
            <a:r>
              <a:rPr lang="en-US" baseline="0" dirty="0" smtClean="0"/>
              <a:t>and essays of real students that have been accepted into colleges.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rich</a:t>
            </a:r>
            <a:r>
              <a:rPr lang="en-US" baseline="0" dirty="0" smtClean="0"/>
              <a:t> </a:t>
            </a:r>
            <a:r>
              <a:rPr lang="en-US" baseline="0" dirty="0" smtClean="0"/>
              <a:t>and unique </a:t>
            </a:r>
            <a:r>
              <a:rPr lang="en-US" baseline="0" dirty="0" smtClean="0"/>
              <a:t>dataset that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</a:t>
            </a:r>
            <a:r>
              <a:rPr lang="en-US" baseline="0" dirty="0" smtClean="0"/>
              <a:t>has, </a:t>
            </a:r>
            <a:r>
              <a:rPr lang="en-US" baseline="0" dirty="0" smtClean="0"/>
              <a:t>I set out to explore two </a:t>
            </a:r>
            <a:r>
              <a:rPr lang="en-US" baseline="0" dirty="0" smtClean="0"/>
              <a:t>things: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First, to build </a:t>
            </a:r>
            <a:r>
              <a:rPr lang="en-US" baseline="0" dirty="0" smtClean="0"/>
              <a:t>a model that predicts a student’s chances of being admitted </a:t>
            </a:r>
            <a:r>
              <a:rPr lang="en-US" baseline="0" dirty="0" smtClean="0"/>
              <a:t>into college.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- Learn about what factors affect admission chances.</a:t>
            </a:r>
          </a:p>
          <a:p>
            <a:pPr marL="457200" lvl="1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Second, to see what </a:t>
            </a:r>
            <a:r>
              <a:rPr lang="en-US" baseline="0" dirty="0" smtClean="0"/>
              <a:t>insights can we glean from the Common App essay, both on an individual and an aggregate level?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a </a:t>
            </a:r>
            <a:r>
              <a:rPr lang="en-US" baseline="0" dirty="0" smtClean="0"/>
              <a:t>simplified visual representation of the model pipeline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we start with a bunch of inputs, or features.</a:t>
            </a:r>
          </a:p>
          <a:p>
            <a:r>
              <a:rPr lang="en-US" baseline="0" dirty="0" smtClean="0"/>
              <a:t>	Most are non-essay related (like GPA, SAT, demographics, </a:t>
            </a:r>
            <a:r>
              <a:rPr lang="en-US" baseline="0" dirty="0" err="1" smtClean="0"/>
              <a:t>extracurriculars</a:t>
            </a:r>
            <a:r>
              <a:rPr lang="en-US" baseline="0" dirty="0" smtClean="0"/>
              <a:t>, academic trajectory, sports, etc.)</a:t>
            </a:r>
          </a:p>
          <a:p>
            <a:r>
              <a:rPr lang="en-US" baseline="0" dirty="0" smtClean="0"/>
              <a:t>	We then feature-engineer these raw inputs </a:t>
            </a:r>
            <a:r>
              <a:rPr lang="en-US" baseline="0" dirty="0" smtClean="0"/>
              <a:t>to get the features we want in the model.</a:t>
            </a:r>
            <a:endParaRPr lang="en-US" baseline="0" dirty="0" smtClean="0"/>
          </a:p>
          <a:p>
            <a:r>
              <a:rPr lang="en-US" baseline="0" dirty="0" smtClean="0"/>
              <a:t>	Out of this feature engineering step, we also get a handful of essay features: </a:t>
            </a:r>
          </a:p>
          <a:p>
            <a:r>
              <a:rPr lang="en-US" baseline="0" dirty="0" smtClean="0"/>
              <a:t>		In a nutshell, we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the </a:t>
            </a:r>
            <a:r>
              <a:rPr lang="en-US" baseline="0" dirty="0" smtClean="0"/>
              <a:t>essays and apply dimensionality reduction to </a:t>
            </a:r>
            <a:r>
              <a:rPr lang="en-US" baseline="0" dirty="0" smtClean="0"/>
              <a:t>uncover “latent topics</a:t>
            </a:r>
            <a:r>
              <a:rPr lang="en-US" baseline="0" dirty="0" smtClean="0"/>
              <a:t>” – we’ll touch on that in more depth later.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evaluate the</a:t>
            </a:r>
            <a:r>
              <a:rPr lang="en-US" baseline="0" dirty="0" smtClean="0"/>
              <a:t> model, I spoke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and we agreed that optimizing Precision is best for them, since models with high-precision tend to under-estimate probabilities, which aligns with their goal of encouraging students to use the product even if they are star students.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the visual difference between three models is minimal, the Grand Ensemble, which takes into account essay features, scores a full </a:t>
            </a:r>
            <a:r>
              <a:rPr lang="en-US" baseline="0" dirty="0" err="1" smtClean="0"/>
              <a:t>pp</a:t>
            </a:r>
            <a:r>
              <a:rPr lang="en-US" baseline="0" dirty="0" smtClean="0"/>
              <a:t> higher than basic Ensemble.</a:t>
            </a:r>
            <a:endParaRPr lang="en-US" baseline="0" dirty="0" smtClean="0"/>
          </a:p>
          <a:p>
            <a:r>
              <a:rPr lang="en-US" baseline="0" dirty="0" smtClean="0"/>
              <a:t>###</a:t>
            </a:r>
          </a:p>
          <a:p>
            <a:r>
              <a:rPr lang="en-US" baseline="0" dirty="0" smtClean="0"/>
              <a:t>AUC is the probability that we will rank a randomly chosen positive data point higher than a randomly chosen negative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baseline="0" dirty="0" smtClean="0"/>
              <a:t>Now, optimizing for accuracy/precision is great, you lose interpretability with ensemble models.</a:t>
            </a:r>
          </a:p>
          <a:p>
            <a:pPr marL="457200" lvl="1" indent="0">
              <a:buFontTx/>
              <a:buNone/>
            </a:pPr>
            <a:endParaRPr lang="en-US" baseline="0" dirty="0" smtClean="0"/>
          </a:p>
          <a:p>
            <a:pPr marL="457200" lvl="1" indent="0">
              <a:buFontTx/>
              <a:buNone/>
            </a:pPr>
            <a:r>
              <a:rPr lang="en-US" baseline="0" dirty="0" smtClean="0"/>
              <a:t>However, by taking the exponents of the coefficients in our LR model, we can see how each variable affects the admissions outcome.</a:t>
            </a:r>
            <a:endParaRPr lang="en-US" dirty="0" smtClean="0"/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r>
              <a:rPr lang="en-US" dirty="0" smtClean="0"/>
              <a:t>e.g.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If </a:t>
            </a:r>
            <a:r>
              <a:rPr lang="en-US" dirty="0" smtClean="0"/>
              <a:t>you increase your SAT score by 100 points, you improve your odds by 2x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Caveat: model assumes the incremental effect of SAT score on </a:t>
            </a:r>
            <a:r>
              <a:rPr lang="en-US" dirty="0" err="1" smtClean="0"/>
              <a:t>prob</a:t>
            </a:r>
            <a:r>
              <a:rPr lang="en-US" dirty="0" smtClean="0"/>
              <a:t> is same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 reality, it’s not. Going from 1800 to 1900 will </a:t>
            </a:r>
            <a:r>
              <a:rPr lang="en-US" dirty="0" err="1" smtClean="0"/>
              <a:t>prob</a:t>
            </a:r>
            <a:r>
              <a:rPr lang="en-US" dirty="0" smtClean="0"/>
              <a:t> have a lesser effect than 2200 to 2300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I want to switch gears and dive deep into the essay portion.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</a:t>
            </a:r>
            <a:r>
              <a:rPr lang="en-US" baseline="0" dirty="0" err="1" smtClean="0"/>
              <a:t>vectorizing</a:t>
            </a:r>
            <a:r>
              <a:rPr lang="en-US" baseline="0" dirty="0" smtClean="0"/>
              <a:t> the essays (text -&gt; </a:t>
            </a:r>
            <a:r>
              <a:rPr lang="en-US" baseline="0" dirty="0" err="1" smtClean="0"/>
              <a:t>sp</a:t>
            </a:r>
            <a:r>
              <a:rPr lang="en-US" baseline="0" dirty="0" smtClean="0"/>
              <a:t> matrix), I used NMF to reduce the dimensionality from 16,000 to 7 dimensions.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Those 7 dimensions are these 7 topics here, and the text that surrounds the topic labels are the top words for each ‘topic’. You can see that the topics fit quite nicely, with both strong association </a:t>
            </a:r>
            <a:r>
              <a:rPr lang="en-US" b="1" baseline="0" dirty="0" smtClean="0"/>
              <a:t>within </a:t>
            </a:r>
            <a:r>
              <a:rPr lang="en-US" baseline="0" dirty="0" smtClean="0"/>
              <a:t>topics, as well as pretty strong separation </a:t>
            </a:r>
            <a:r>
              <a:rPr lang="en-US" b="1" baseline="0" dirty="0" smtClean="0"/>
              <a:t>between </a:t>
            </a:r>
            <a:r>
              <a:rPr lang="en-US" baseline="0" dirty="0" smtClean="0"/>
              <a:t>topics.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what’s the use case?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You can basically pass it any essay and it’ll tell us how strongly associated the essay with each ‘topic’ – in a sense giving us a topic distribution of an essay.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 also built a essay recommender tool </a:t>
            </a:r>
            <a:r>
              <a:rPr lang="en-US" baseline="0" dirty="0" err="1" smtClean="0"/>
              <a:t>trh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example, the essay talks mostly about sport and family, with a personal story touch to it.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(more than happy to give a live demo with a real essay afterwards).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evaluate the</a:t>
            </a:r>
            <a:r>
              <a:rPr lang="en-US" baseline="0" dirty="0" smtClean="0"/>
              <a:t> model, I spoke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and we agreed that optimizing Precision is best for them, since </a:t>
            </a:r>
            <a:r>
              <a:rPr lang="en-US" baseline="0" dirty="0" smtClean="0"/>
              <a:t>models with high-precision tend to under-estimate probabilities, and </a:t>
            </a:r>
            <a:r>
              <a:rPr lang="en-US" baseline="0" dirty="0" smtClean="0"/>
              <a:t>one of their goals is to encourage students to use the product even if they are star students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Looking at the ROC curve on the train set, we can see that there is some </a:t>
            </a:r>
            <a:r>
              <a:rPr lang="en-US" baseline="0" dirty="0" err="1" smtClean="0"/>
              <a:t>overfitting</a:t>
            </a:r>
            <a:r>
              <a:rPr lang="en-US" baseline="0" dirty="0" smtClean="0"/>
              <a:t> w the RF model, and some </a:t>
            </a:r>
            <a:r>
              <a:rPr lang="en-US" baseline="0" dirty="0" err="1" smtClean="0"/>
              <a:t>underfitting</a:t>
            </a:r>
            <a:r>
              <a:rPr lang="en-US" baseline="0" dirty="0" smtClean="0"/>
              <a:t> w the LR model.</a:t>
            </a:r>
          </a:p>
          <a:p>
            <a:r>
              <a:rPr lang="en-US" baseline="0" dirty="0" smtClean="0"/>
              <a:t>While the visual difference between the ensemble models is minimal, the Grand Ensemble, which takes into account essay features, is 2% higher than the basic Ensemble on precision.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look at essay trends on the aggregate level, we first need to analyze them at an individual level.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applied a TF-IDF </a:t>
            </a:r>
            <a:r>
              <a:rPr lang="en-US" baseline="0" dirty="0" err="1" smtClean="0"/>
              <a:t>vectorizer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all the essays into a sparse matrix, then used non-negative matrix factorization (NMF) to get two new matrices: one long (our new matrix with reduced dimensionality) and one fat (that provides info on the key words for each ‘topic’).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Let’s now take a closer took at the fat matrix to see the specific topics.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### By examining this fat matrix, we can identify which words are most represented for each of the 7 dimensions, in a way uncovering the ‘latent topics’ of our essay corpus.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table shows just the top words for each ‘topic’, and you can see that the topics fit quite nicely in place, with both strong association </a:t>
            </a:r>
            <a:r>
              <a:rPr lang="en-US" b="1" baseline="0" dirty="0" smtClean="0"/>
              <a:t>within </a:t>
            </a:r>
            <a:r>
              <a:rPr lang="en-US" baseline="0" dirty="0" smtClean="0"/>
              <a:t>topics, as well as pretty strong separation </a:t>
            </a:r>
            <a:r>
              <a:rPr lang="en-US" b="1" baseline="0" dirty="0" smtClean="0"/>
              <a:t>between </a:t>
            </a:r>
            <a:r>
              <a:rPr lang="en-US" baseline="0" dirty="0" smtClean="0"/>
              <a:t>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1500" y="1600200"/>
            <a:ext cx="8001000" cy="49110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07920"/>
            <a:ext cx="7683985" cy="427777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535"/>
            <a:ext cx="7772400" cy="1470025"/>
          </a:xfrm>
        </p:spPr>
        <p:txBody>
          <a:bodyPr/>
          <a:lstStyle/>
          <a:p>
            <a:pPr algn="l"/>
            <a:r>
              <a:rPr lang="en-US" b="1" dirty="0" err="1" smtClean="0"/>
              <a:t>AdmitSee</a:t>
            </a:r>
            <a:r>
              <a:rPr lang="en-US" b="1" dirty="0" smtClean="0"/>
              <a:t> Analytics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66935"/>
            <a:ext cx="6400800" cy="812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Mike Yung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704" y="5670790"/>
            <a:ext cx="327758" cy="327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396" y="5267048"/>
            <a:ext cx="413511" cy="413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03" y="4918557"/>
            <a:ext cx="357564" cy="357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9974" y="4960890"/>
            <a:ext cx="91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cs typeface="Arial Unicode MS"/>
              </a:rPr>
              <a:t>mikeyung</a:t>
            </a:r>
            <a:endParaRPr lang="en-US" sz="1400" dirty="0">
              <a:cs typeface="Arial Unicode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512" y="5313622"/>
            <a:ext cx="870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cs typeface="Arial Unicode MS"/>
              </a:rPr>
              <a:t>yungmsh</a:t>
            </a:r>
            <a:endParaRPr lang="en-US" sz="1400" dirty="0"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9512" y="5671233"/>
            <a:ext cx="870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cs typeface="Arial Unicode MS"/>
              </a:rPr>
              <a:t>yungmsh</a:t>
            </a:r>
            <a:endParaRPr lang="en-US" sz="1400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93253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</a:t>
            </a:r>
            <a:r>
              <a:rPr lang="en-US" sz="3200" dirty="0" smtClean="0"/>
              <a:t>Thoughts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17689"/>
            <a:ext cx="7683985" cy="4277776"/>
          </a:xfrm>
        </p:spPr>
        <p:txBody>
          <a:bodyPr>
            <a:normAutofit/>
          </a:bodyPr>
          <a:lstStyle/>
          <a:p>
            <a:pPr>
              <a:spcBef>
                <a:spcPts val="1680"/>
              </a:spcBef>
            </a:pPr>
            <a:r>
              <a:rPr lang="en-US" sz="2000" dirty="0" smtClean="0"/>
              <a:t>Limitation </a:t>
            </a:r>
            <a:r>
              <a:rPr lang="en-US" sz="2000" dirty="0" smtClean="0"/>
              <a:t>of data</a:t>
            </a:r>
          </a:p>
          <a:p>
            <a:pPr lvl="1"/>
            <a:r>
              <a:rPr lang="en-US" sz="1600" dirty="0" smtClean="0"/>
              <a:t>Only enough to model ‘top school’ admittance</a:t>
            </a:r>
          </a:p>
          <a:p>
            <a:pPr lvl="1"/>
            <a:r>
              <a:rPr lang="en-US" sz="1600" dirty="0" smtClean="0"/>
              <a:t>With more data:</a:t>
            </a:r>
          </a:p>
          <a:p>
            <a:pPr lvl="2"/>
            <a:r>
              <a:rPr lang="en-US" sz="1600" dirty="0" smtClean="0"/>
              <a:t>S</a:t>
            </a:r>
            <a:r>
              <a:rPr lang="en-US" sz="1600" dirty="0" smtClean="0"/>
              <a:t>chool-level model</a:t>
            </a:r>
          </a:p>
          <a:p>
            <a:pPr lvl="2"/>
            <a:r>
              <a:rPr lang="en-US" sz="1600" dirty="0" smtClean="0"/>
              <a:t>Graduate school model</a:t>
            </a:r>
            <a:endParaRPr lang="en-US" sz="1600" dirty="0" smtClean="0"/>
          </a:p>
          <a:p>
            <a:pPr>
              <a:spcBef>
                <a:spcPts val="1224"/>
              </a:spcBef>
            </a:pPr>
            <a:r>
              <a:rPr lang="en-US" sz="2000" dirty="0" smtClean="0"/>
              <a:t>Further NLP </a:t>
            </a:r>
            <a:r>
              <a:rPr lang="en-US" sz="2000" dirty="0" smtClean="0"/>
              <a:t>exploration</a:t>
            </a:r>
            <a:endParaRPr lang="en-US" sz="1600" dirty="0" smtClean="0"/>
          </a:p>
          <a:p>
            <a:pPr lvl="1"/>
            <a:r>
              <a:rPr lang="en-US" sz="1600" dirty="0" smtClean="0"/>
              <a:t>N</a:t>
            </a:r>
            <a:r>
              <a:rPr lang="en-US" sz="1600" dirty="0" smtClean="0"/>
              <a:t>-gram (bigrams, trigrams, etc.)</a:t>
            </a:r>
          </a:p>
          <a:p>
            <a:pPr lvl="1"/>
            <a:r>
              <a:rPr lang="en-US" sz="1600" dirty="0" err="1" smtClean="0"/>
              <a:t>PoS</a:t>
            </a:r>
            <a:r>
              <a:rPr lang="en-US" sz="1600" dirty="0" smtClean="0"/>
              <a:t> </a:t>
            </a:r>
            <a:r>
              <a:rPr lang="en-US" sz="1600" dirty="0" smtClean="0"/>
              <a:t>tagging</a:t>
            </a:r>
          </a:p>
          <a:p>
            <a:pPr lvl="1"/>
            <a:r>
              <a:rPr lang="en-US" sz="1600" dirty="0" smtClean="0"/>
              <a:t>Latent </a:t>
            </a:r>
            <a:r>
              <a:rPr lang="en-US" sz="1600" dirty="0" err="1" smtClean="0"/>
              <a:t>Dirichlet</a:t>
            </a:r>
            <a:r>
              <a:rPr lang="en-US" sz="1600" dirty="0" smtClean="0"/>
              <a:t> Allocation (LDA)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953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525" y="3788834"/>
            <a:ext cx="4140200" cy="79057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Thank 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868" y="2024416"/>
            <a:ext cx="4919132" cy="3958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1" y="2024416"/>
            <a:ext cx="1165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Train Set</a:t>
            </a:r>
            <a:endParaRPr lang="en-US" sz="20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998492" y="3244334"/>
            <a:ext cx="21641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>
                <a:solidFill>
                  <a:srgbClr val="0000FF"/>
                </a:solidFill>
              </a:rPr>
              <a:t>Logistic Regression </a:t>
            </a:r>
            <a:r>
              <a:rPr lang="en-US" sz="1300" dirty="0" err="1">
                <a:solidFill>
                  <a:srgbClr val="0000FF"/>
                </a:solidFill>
              </a:rPr>
              <a:t>underfits</a:t>
            </a:r>
            <a:endParaRPr lang="en-US" sz="13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81" y="2198944"/>
            <a:ext cx="179236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 smtClean="0">
                <a:solidFill>
                  <a:srgbClr val="008000"/>
                </a:solidFill>
              </a:rPr>
              <a:t>Random Forest </a:t>
            </a:r>
            <a:r>
              <a:rPr lang="en-US" sz="1300" dirty="0" err="1" smtClean="0">
                <a:solidFill>
                  <a:srgbClr val="008000"/>
                </a:solidFill>
              </a:rPr>
              <a:t>overfits</a:t>
            </a:r>
            <a:endParaRPr lang="en-US" sz="1300" dirty="0">
              <a:solidFill>
                <a:srgbClr val="008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25719"/>
              </p:ext>
            </p:extLst>
          </p:nvPr>
        </p:nvGraphicFramePr>
        <p:xfrm>
          <a:off x="5997786" y="4349261"/>
          <a:ext cx="2454772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89522"/>
                <a:gridCol w="521750"/>
                <a:gridCol w="521750"/>
                <a:gridCol w="521750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92.4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94.2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accent5"/>
                          </a:solidFill>
                        </a:rPr>
                        <a:t>93.1</a:t>
                      </a:r>
                      <a:endParaRPr 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90.1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63.3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8900000">
            <a:off x="6711378" y="3718085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5"/>
                </a:solidFill>
              </a:rPr>
              <a:t>Grand Ensembl</a:t>
            </a:r>
            <a:r>
              <a:rPr lang="en-US" sz="1200" b="1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 rot="18900000">
            <a:off x="7401349" y="382537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7801361" y="3702955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5339" y="4855309"/>
            <a:ext cx="769053" cy="533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79710" y="596777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0272" y="388200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6821" y="1655084"/>
            <a:ext cx="18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ROC Curve (Train)</a:t>
            </a:r>
            <a:endParaRPr lang="en-US" u="sng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Appendix 1: ROC Curve for Train Set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29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Appendix 2: NMF Visualized</a:t>
            </a:r>
            <a:endParaRPr lang="en-US" sz="28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77259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rgbClr val="000000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Topic Modeling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(Fit)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2788" y="3568193"/>
            <a:ext cx="2573235" cy="2447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0490" y="3568193"/>
            <a:ext cx="470408" cy="2447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43285" y="324027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Words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958096" y="4522022"/>
            <a:ext cx="2181015" cy="35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78161" y="4309714"/>
            <a:ext cx="42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≈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31441" y="44730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6755" y="3240273"/>
            <a:ext cx="656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Topics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83308" y="4638045"/>
            <a:ext cx="67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Essays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078897" y="4638046"/>
            <a:ext cx="67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Essays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465175" y="4581602"/>
            <a:ext cx="656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Topics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5308" y="4226551"/>
            <a:ext cx="72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Words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99594" y="3133204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49033" y="6023003"/>
            <a:ext cx="15564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New Matrix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(Topic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vs. Essay)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2207" y="4915467"/>
            <a:ext cx="21741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Semantic Reference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(Word vs. Topic)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1926" y="6023003"/>
            <a:ext cx="15611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Old Matrix</a:t>
            </a:r>
          </a:p>
          <a:p>
            <a:pPr algn="ctr"/>
            <a:r>
              <a:rPr lang="en-US" sz="1600" dirty="0" smtClean="0"/>
              <a:t>(Word vs. Essay)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573065" y="2751667"/>
            <a:ext cx="194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Visualization of NMF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705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72419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rgbClr val="000000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Topic Modeling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(Fit)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9873" y="3640668"/>
            <a:ext cx="6138334" cy="2031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65280" y="4439214"/>
            <a:ext cx="74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Topics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18740" y="3259781"/>
            <a:ext cx="76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Words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76481" y="2751667"/>
            <a:ext cx="3134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Non-Negative Matrix Factorization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99594" y="3133204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0197" y="5672667"/>
            <a:ext cx="21741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Semantic Reference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(Word vs. Topic)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21325"/>
              </p:ext>
            </p:extLst>
          </p:nvPr>
        </p:nvGraphicFramePr>
        <p:xfrm>
          <a:off x="1251039" y="3640668"/>
          <a:ext cx="611716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528"/>
                <a:gridCol w="1019528"/>
                <a:gridCol w="1019528"/>
                <a:gridCol w="1019528"/>
                <a:gridCol w="1019528"/>
                <a:gridCol w="1019528"/>
              </a:tblGrid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mother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father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family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parent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sister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music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play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piano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perform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theater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culture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world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language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travel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</a:rPr>
                        <a:t>american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team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game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coach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player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season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research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science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computer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technology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math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work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education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career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community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88004"/>
              </p:ext>
            </p:extLst>
          </p:nvPr>
        </p:nvGraphicFramePr>
        <p:xfrm>
          <a:off x="7355238" y="3682997"/>
          <a:ext cx="1303340" cy="192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40"/>
              </a:tblGrid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Family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Music/Arts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Culture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Sports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Personal/Story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Science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Career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Appendix 3: NMF Semantic Reference 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526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570" y="1764840"/>
            <a:ext cx="6640816" cy="289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 smtClean="0"/>
              <a:t>Model</a:t>
            </a:r>
          </a:p>
          <a:p>
            <a:pPr marL="517525" lvl="1"/>
            <a:r>
              <a:rPr lang="en-US" sz="2000" dirty="0" smtClean="0"/>
              <a:t>Can we build a model that predicts a student’s chances* of being admitted into college?</a:t>
            </a:r>
          </a:p>
          <a:p>
            <a:pPr marL="0" lvl="1" indent="0">
              <a:spcBef>
                <a:spcPts val="2568"/>
              </a:spcBef>
              <a:buNone/>
            </a:pPr>
            <a:r>
              <a:rPr lang="en-US" sz="2800" b="1" dirty="0" smtClean="0"/>
              <a:t>The </a:t>
            </a:r>
            <a:r>
              <a:rPr lang="en-US" sz="2800" b="1" dirty="0" smtClean="0"/>
              <a:t>Essay</a:t>
            </a:r>
          </a:p>
          <a:p>
            <a:pPr marL="517525" lvl="1"/>
            <a:r>
              <a:rPr lang="en-US" sz="2000" dirty="0" smtClean="0"/>
              <a:t>What insights can we glean from the Common App essay?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6011" y="5766417"/>
            <a:ext cx="77968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smtClean="0"/>
              <a:t>*There are some resources that ‘calculate’ your chances based on your GPA, SAT, and demographics, but none (at least publicly available) that take into account detailed factors such as specific </a:t>
            </a:r>
            <a:r>
              <a:rPr lang="en-US" sz="1300" dirty="0" err="1" smtClean="0"/>
              <a:t>extracurriculars</a:t>
            </a:r>
            <a:r>
              <a:rPr lang="en-US" sz="1300" dirty="0" smtClean="0"/>
              <a:t>, academic trajectory, the Common App essay etc.</a:t>
            </a:r>
            <a:endParaRPr lang="en-US" sz="13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4625" y="5738195"/>
            <a:ext cx="779687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2098" t="29631" r="32099" b="29423"/>
          <a:stretch/>
        </p:blipFill>
        <p:spPr>
          <a:xfrm>
            <a:off x="815129" y="1848556"/>
            <a:ext cx="521843" cy="596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61" y="3301998"/>
            <a:ext cx="492988" cy="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Ensemble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567" y="2849021"/>
            <a:ext cx="2214260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74567" y="4900316"/>
            <a:ext cx="221426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9594" y="3326468"/>
            <a:ext cx="216455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Non-Essay Features</a:t>
            </a: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(GPA, SAT,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Demographics,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Extra-</a:t>
            </a:r>
            <a:r>
              <a:rPr lang="en-US" sz="1400" dirty="0" err="1" smtClean="0">
                <a:solidFill>
                  <a:schemeClr val="bg1"/>
                </a:solidFill>
              </a:rPr>
              <a:t>curriculars</a:t>
            </a:r>
            <a:r>
              <a:rPr lang="en-US" sz="1400" dirty="0" smtClean="0">
                <a:solidFill>
                  <a:schemeClr val="bg1"/>
                </a:solidFill>
              </a:rPr>
              <a:t>, etc.)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1711" y="4995828"/>
            <a:ext cx="17860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bg1"/>
                </a:solidFill>
              </a:rPr>
              <a:t>Essay Features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(Word Sophistication,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Latent Topics)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3093" y="2849021"/>
            <a:ext cx="781389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99593" y="3930413"/>
            <a:ext cx="898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Accepted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Rejected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5730" y="2269123"/>
            <a:ext cx="6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Inputs</a:t>
            </a:r>
            <a:endParaRPr lang="en-US" sz="1400" b="1" dirty="0"/>
          </a:p>
        </p:txBody>
      </p:sp>
      <p:sp>
        <p:nvSpPr>
          <p:cNvPr id="27" name="Right Arrow 26"/>
          <p:cNvSpPr/>
          <p:nvPr/>
        </p:nvSpPr>
        <p:spPr>
          <a:xfrm>
            <a:off x="3647802" y="378436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7059" y="5723366"/>
            <a:ext cx="127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TFIDF --&gt; NMF </a:t>
            </a:r>
            <a:endParaRPr lang="en-US" sz="1400" dirty="0"/>
          </a:p>
        </p:txBody>
      </p:sp>
      <p:sp>
        <p:nvSpPr>
          <p:cNvPr id="36" name="Freeform 35"/>
          <p:cNvSpPr/>
          <p:nvPr/>
        </p:nvSpPr>
        <p:spPr>
          <a:xfrm flipV="1">
            <a:off x="3391028" y="2760121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0445" y="6019690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1395" y="2849020"/>
            <a:ext cx="781389" cy="20512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27558" y="2269123"/>
            <a:ext cx="116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Probabilities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151395" y="4981717"/>
            <a:ext cx="781389" cy="960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60295" y="3674581"/>
            <a:ext cx="754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m1_prob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5486" y="5336034"/>
            <a:ext cx="76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m2_prob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51880" y="2269123"/>
            <a:ext cx="98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Prediction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74009" y="2269123"/>
            <a:ext cx="9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Modeling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7456146" y="2849020"/>
            <a:ext cx="781389" cy="3093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81993" y="394547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Final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Predictions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1790" y="2849021"/>
            <a:ext cx="1080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Feature</a:t>
            </a:r>
          </a:p>
          <a:p>
            <a:pPr algn="ctr"/>
            <a:r>
              <a:rPr lang="en-US" sz="1400" dirty="0" smtClean="0"/>
              <a:t>Engineering</a:t>
            </a:r>
            <a:endParaRPr lang="en-US" sz="1400" dirty="0"/>
          </a:p>
        </p:txBody>
      </p:sp>
      <p:sp>
        <p:nvSpPr>
          <p:cNvPr id="52" name="Right Arrow 51"/>
          <p:cNvSpPr/>
          <p:nvPr/>
        </p:nvSpPr>
        <p:spPr>
          <a:xfrm>
            <a:off x="7001329" y="4107870"/>
            <a:ext cx="391247" cy="29210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647802" y="521418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577435" y="378436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577435" y="521418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60383" y="1629833"/>
            <a:ext cx="182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 Pipeline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8067" y="5668937"/>
            <a:ext cx="595932" cy="5959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44453" y="6174302"/>
            <a:ext cx="1044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Grid Search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9594" y="2608649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2867" y="2024416"/>
            <a:ext cx="4890911" cy="3959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7188" y="2024416"/>
            <a:ext cx="10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Test Set</a:t>
            </a:r>
            <a:endParaRPr lang="en-US" sz="2000" b="1" u="sn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49055"/>
              </p:ext>
            </p:extLst>
          </p:nvPr>
        </p:nvGraphicFramePr>
        <p:xfrm>
          <a:off x="5997788" y="4352912"/>
          <a:ext cx="2454770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69981"/>
                <a:gridCol w="528263"/>
                <a:gridCol w="528263"/>
                <a:gridCol w="528263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88.1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87.8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88.0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62.8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61.9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37.1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8900000">
            <a:off x="6711380" y="3721736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BACC6"/>
                </a:solidFill>
              </a:rPr>
              <a:t>Grand Ensembl</a:t>
            </a:r>
            <a:r>
              <a:rPr lang="en-US" sz="1200" b="1" dirty="0">
                <a:solidFill>
                  <a:srgbClr val="4BACC6"/>
                </a:solidFill>
              </a:rPr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 rot="18900000">
            <a:off x="7401351" y="3829024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7801363" y="3706606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5570" y="4855309"/>
            <a:ext cx="769053" cy="533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9710" y="596777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272" y="388200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3228" y="1655084"/>
            <a:ext cx="1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ROC Curve (Test)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7963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5538" y="1769876"/>
            <a:ext cx="454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Logistic Regression </a:t>
            </a:r>
            <a:r>
              <a:rPr lang="en-US" sz="2000" dirty="0" smtClean="0"/>
              <a:t>Model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55522"/>
              </p:ext>
            </p:extLst>
          </p:nvPr>
        </p:nvGraphicFramePr>
        <p:xfrm>
          <a:off x="1328616" y="2452074"/>
          <a:ext cx="311638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6154"/>
                <a:gridCol w="126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r>
                        <a:rPr lang="en-US" sz="1600" baseline="30000" dirty="0" smtClean="0"/>
                        <a:t>Coefficient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Leader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2.26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Student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1.69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Varsity Sport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1.58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Sports Captain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Award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1.22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Community Service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1.21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 Score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1.0003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</a:t>
                      </a:r>
                      <a:r>
                        <a:rPr lang="en-US" sz="1400" baseline="0" dirty="0" smtClean="0"/>
                        <a:t> Times Taken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7376" y="2461846"/>
            <a:ext cx="195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How to </a:t>
            </a:r>
            <a:r>
              <a:rPr lang="en-US" b="1" u="sng" dirty="0" smtClean="0"/>
              <a:t>Interpret?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961685" y="2867270"/>
            <a:ext cx="3363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If you aren’t already in a </a:t>
            </a:r>
            <a:r>
              <a:rPr lang="en-US" sz="2000" b="1" dirty="0" smtClean="0">
                <a:solidFill>
                  <a:srgbClr val="000000"/>
                </a:solidFill>
              </a:rPr>
              <a:t>leadership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position, taking one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will </a:t>
            </a:r>
            <a:r>
              <a:rPr lang="en-US" sz="2000" b="1" dirty="0" smtClean="0">
                <a:solidFill>
                  <a:srgbClr val="008000"/>
                </a:solidFill>
              </a:rPr>
              <a:t>more </a:t>
            </a:r>
            <a:r>
              <a:rPr lang="en-US" sz="2000" b="1" dirty="0" smtClean="0">
                <a:solidFill>
                  <a:srgbClr val="008000"/>
                </a:solidFill>
              </a:rPr>
              <a:t>than double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20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of being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admitted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9616" y="5812694"/>
            <a:ext cx="2735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/>
              <a:t>*Note: this is only a subset of all variables used in the model</a:t>
            </a:r>
            <a:endParaRPr lang="en-US" sz="11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4199" y="2826476"/>
            <a:ext cx="1059689" cy="39085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303888" y="3076222"/>
            <a:ext cx="59266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1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What’s in an Essay?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018451" y="23132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Family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58557" y="2929994"/>
            <a:ext cx="124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Music/Arts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27203" y="5307415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Culture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24788" y="4175594"/>
            <a:ext cx="83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Sports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97239" y="529330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Personal Story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98462" y="4211403"/>
            <a:ext cx="94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Science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76668" y="292999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Career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78384" y="434308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33472" y="405115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76747" y="378778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48480" y="347197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17892" y="2697197"/>
            <a:ext cx="2680773" cy="2680773"/>
            <a:chOff x="2949560" y="2870807"/>
            <a:chExt cx="3217334" cy="3217334"/>
          </a:xfrm>
        </p:grpSpPr>
        <p:sp>
          <p:nvSpPr>
            <p:cNvPr id="4" name="Heptagon 3"/>
            <p:cNvSpPr/>
            <p:nvPr/>
          </p:nvSpPr>
          <p:spPr>
            <a:xfrm>
              <a:off x="2949560" y="2870807"/>
              <a:ext cx="3217334" cy="3217334"/>
            </a:xfrm>
            <a:prstGeom prst="heptagon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Heptagon 11"/>
            <p:cNvSpPr/>
            <p:nvPr/>
          </p:nvSpPr>
          <p:spPr>
            <a:xfrm>
              <a:off x="3307110" y="3228357"/>
              <a:ext cx="2502234" cy="2502234"/>
            </a:xfrm>
            <a:prstGeom prst="heptagon">
              <a:avLst/>
            </a:prstGeom>
            <a:noFill/>
            <a:ln w="63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Heptagon 12"/>
            <p:cNvSpPr/>
            <p:nvPr/>
          </p:nvSpPr>
          <p:spPr>
            <a:xfrm>
              <a:off x="3689142" y="3610389"/>
              <a:ext cx="1738170" cy="1738170"/>
            </a:xfrm>
            <a:prstGeom prst="heptagon">
              <a:avLst/>
            </a:prstGeom>
            <a:noFill/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Heptagon 13"/>
            <p:cNvSpPr/>
            <p:nvPr/>
          </p:nvSpPr>
          <p:spPr>
            <a:xfrm>
              <a:off x="4068015" y="3989262"/>
              <a:ext cx="980424" cy="980424"/>
            </a:xfrm>
            <a:prstGeom prst="heptagon">
              <a:avLst/>
            </a:prstGeom>
            <a:noFill/>
            <a:ln w="3175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2" name="Straight Connector 31"/>
            <p:cNvCxnSpPr>
              <a:stCxn id="13" idx="6"/>
              <a:endCxn id="16" idx="0"/>
            </p:cNvCxnSpPr>
            <p:nvPr/>
          </p:nvCxnSpPr>
          <p:spPr>
            <a:xfrm>
              <a:off x="4558227" y="3610389"/>
              <a:ext cx="0" cy="845254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6" idx="1"/>
            </p:cNvCxnSpPr>
            <p:nvPr/>
          </p:nvCxnSpPr>
          <p:spPr>
            <a:xfrm>
              <a:off x="4303889" y="4303440"/>
              <a:ext cx="214232" cy="168816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3" idx="3"/>
              <a:endCxn id="16" idx="3"/>
            </p:cNvCxnSpPr>
            <p:nvPr/>
          </p:nvCxnSpPr>
          <p:spPr>
            <a:xfrm flipV="1">
              <a:off x="4171450" y="4552468"/>
              <a:ext cx="346671" cy="796100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16" idx="5"/>
            </p:cNvCxnSpPr>
            <p:nvPr/>
          </p:nvCxnSpPr>
          <p:spPr>
            <a:xfrm flipH="1" flipV="1">
              <a:off x="4598334" y="4552469"/>
              <a:ext cx="111259" cy="253689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2" idx="1"/>
              <a:endCxn id="16" idx="6"/>
            </p:cNvCxnSpPr>
            <p:nvPr/>
          </p:nvCxnSpPr>
          <p:spPr>
            <a:xfrm flipH="1" flipV="1">
              <a:off x="4614947" y="4512362"/>
              <a:ext cx="1194404" cy="325199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6" idx="7"/>
            </p:cNvCxnSpPr>
            <p:nvPr/>
          </p:nvCxnSpPr>
          <p:spPr>
            <a:xfrm flipH="1">
              <a:off x="4598333" y="4303440"/>
              <a:ext cx="248987" cy="168816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501508" y="4455643"/>
              <a:ext cx="113438" cy="113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867960" y="2124294"/>
            <a:ext cx="2722064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mother, father, family, parent, sister, 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86779" y="3225029"/>
            <a:ext cx="2487820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usic, play, piano, perform, theater, 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29914" y="5563859"/>
            <a:ext cx="2991336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culture, world, language, travel,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chinese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, 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30364" y="4451782"/>
            <a:ext cx="2467937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team, game, coach, player, season, 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79014" y="5577970"/>
            <a:ext cx="2672563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feel, think, friend, love, life, moment, 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8712" y="4451782"/>
            <a:ext cx="2487820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research, science, technology, math,...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6934" y="3181063"/>
            <a:ext cx="2542068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work, success, career, educate, community,...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9113" y="1665112"/>
            <a:ext cx="36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Topic Distribution of a Sample Essay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5021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38032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306681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75510" y="565855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39749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74022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39749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44376"/>
              </p:ext>
            </p:extLst>
          </p:nvPr>
        </p:nvGraphicFramePr>
        <p:xfrm>
          <a:off x="742927" y="1771765"/>
          <a:ext cx="766509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Visualize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in 2D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Clustering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PCA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K-Means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32885" y="609861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6669544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517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380122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3066612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178300" y="2741062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4003817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567770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658353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39729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740021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397291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885" y="6098408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8897" y="3999639"/>
            <a:ext cx="775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Bowdoin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0636" y="4114708"/>
            <a:ext cx="82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Skidmore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6397" y="4831156"/>
            <a:ext cx="81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Wellesley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2788" y="492732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Amherst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89107" y="4654244"/>
            <a:ext cx="941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Middlebury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3934" y="287846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CalTech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03636" y="330179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MIT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51199" y="3301795"/>
            <a:ext cx="50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CMU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65933" y="2730193"/>
            <a:ext cx="6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Purdue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85417" y="3703732"/>
            <a:ext cx="6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Arizona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0125" y="41478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Michigan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37430" y="488266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Cal State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LB	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10234" y="554719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SD 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44045"/>
              </p:ext>
            </p:extLst>
          </p:nvPr>
        </p:nvGraphicFramePr>
        <p:xfrm>
          <a:off x="742927" y="1771765"/>
          <a:ext cx="766509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Visualize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in 2D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Clustering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PCA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K-Means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1" name="Isosceles Triangle 40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6669544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517"/>
            <a:ext cx="7769257" cy="350520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940741" y="4380122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76233" y="3066612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178300" y="2741062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8897" y="4003817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8307" y="3567770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75510" y="5658353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23219" y="439729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6994" y="2740021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2926" y="4397291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32885" y="6098408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47727"/>
              </p:ext>
            </p:extLst>
          </p:nvPr>
        </p:nvGraphicFramePr>
        <p:xfrm>
          <a:off x="742927" y="1771765"/>
          <a:ext cx="766509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Visualize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in 2D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Clustering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PCA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K-Means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6" name="Isosceles Triangle 55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 rot="5400000">
            <a:off x="6669544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29445" y="3029427"/>
            <a:ext cx="706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STEM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66252" y="472816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State Schools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80139" y="4630377"/>
            <a:ext cx="1199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Liberal Arts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16427" y="5038492"/>
            <a:ext cx="72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Mixed</a:t>
            </a:r>
            <a:endParaRPr lang="en-US" sz="1600" b="1" dirty="0"/>
          </a:p>
        </p:txBody>
      </p:sp>
      <p:sp>
        <p:nvSpPr>
          <p:cNvPr id="59" name="Freeform 58"/>
          <p:cNvSpPr/>
          <p:nvPr/>
        </p:nvSpPr>
        <p:spPr>
          <a:xfrm>
            <a:off x="3830216" y="4492520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3342260" y="3852936"/>
            <a:ext cx="2107743" cy="748686"/>
          </a:xfrm>
          <a:custGeom>
            <a:avLst/>
            <a:gdLst>
              <a:gd name="connsiteX0" fmla="*/ 1112509 w 2107743"/>
              <a:gd name="connsiteY0" fmla="*/ 0 h 748686"/>
              <a:gd name="connsiteX1" fmla="*/ 467740 w 2107743"/>
              <a:gd name="connsiteY1" fmla="*/ 0 h 748686"/>
              <a:gd name="connsiteX2" fmla="*/ 8586 w 2107743"/>
              <a:gd name="connsiteY2" fmla="*/ 205154 h 748686"/>
              <a:gd name="connsiteX3" fmla="*/ 243048 w 2107743"/>
              <a:gd name="connsiteY3" fmla="*/ 635000 h 748686"/>
              <a:gd name="connsiteX4" fmla="*/ 1122278 w 2107743"/>
              <a:gd name="connsiteY4" fmla="*/ 742462 h 748686"/>
              <a:gd name="connsiteX5" fmla="*/ 2030817 w 2107743"/>
              <a:gd name="connsiteY5" fmla="*/ 498231 h 748686"/>
              <a:gd name="connsiteX6" fmla="*/ 1952663 w 2107743"/>
              <a:gd name="connsiteY6" fmla="*/ 205154 h 748686"/>
              <a:gd name="connsiteX7" fmla="*/ 1112509 w 2107743"/>
              <a:gd name="connsiteY7" fmla="*/ 0 h 74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7743" h="748686">
                <a:moveTo>
                  <a:pt x="1112509" y="0"/>
                </a:moveTo>
                <a:cubicBezTo>
                  <a:pt x="865022" y="-34192"/>
                  <a:pt x="651727" y="-34192"/>
                  <a:pt x="467740" y="0"/>
                </a:cubicBezTo>
                <a:cubicBezTo>
                  <a:pt x="283753" y="34192"/>
                  <a:pt x="46035" y="99321"/>
                  <a:pt x="8586" y="205154"/>
                </a:cubicBezTo>
                <a:cubicBezTo>
                  <a:pt x="-28863" y="310987"/>
                  <a:pt x="57433" y="545449"/>
                  <a:pt x="243048" y="635000"/>
                </a:cubicBezTo>
                <a:cubicBezTo>
                  <a:pt x="428663" y="724551"/>
                  <a:pt x="824317" y="765257"/>
                  <a:pt x="1122278" y="742462"/>
                </a:cubicBezTo>
                <a:cubicBezTo>
                  <a:pt x="1420239" y="719667"/>
                  <a:pt x="1892420" y="587782"/>
                  <a:pt x="2030817" y="498231"/>
                </a:cubicBezTo>
                <a:cubicBezTo>
                  <a:pt x="2169214" y="408680"/>
                  <a:pt x="2107342" y="289821"/>
                  <a:pt x="1952663" y="205154"/>
                </a:cubicBezTo>
                <a:cubicBezTo>
                  <a:pt x="1797984" y="120487"/>
                  <a:pt x="1359996" y="34192"/>
                  <a:pt x="1112509" y="0"/>
                </a:cubicBezTo>
                <a:close/>
              </a:path>
            </a:pathLst>
          </a:custGeom>
          <a:solidFill>
            <a:srgbClr val="0080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48544" y="3916602"/>
            <a:ext cx="1140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Ivy League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5991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8859</TotalTime>
  <Words>1583</Words>
  <Application>Microsoft Macintosh PowerPoint</Application>
  <PresentationFormat>On-screen Show (4:3)</PresentationFormat>
  <Paragraphs>354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AdmitSee Analytics</vt:lpstr>
      <vt:lpstr>Context</vt:lpstr>
      <vt:lpstr>Building an Ensemble Model</vt:lpstr>
      <vt:lpstr>Evaluating the Model</vt:lpstr>
      <vt:lpstr>Interpreting the Model</vt:lpstr>
      <vt:lpstr>What’s in an Essay?</vt:lpstr>
      <vt:lpstr>A 2-D Representation of College Essays</vt:lpstr>
      <vt:lpstr>A 2-D Representation of College Essays</vt:lpstr>
      <vt:lpstr>A 2-D Representation of College Essays</vt:lpstr>
      <vt:lpstr>Final Thoughts</vt:lpstr>
      <vt:lpstr>Thank  You</vt:lpstr>
      <vt:lpstr>Appendix 1: ROC Curve for Train Set</vt:lpstr>
      <vt:lpstr>Appendix 2: NMF Visualized</vt:lpstr>
      <vt:lpstr>Appendix 3: NMF Semantic Reference Table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Galvanize Capstone Project Presentation</dc:title>
  <dc:subject/>
  <dc:creator>Mike Yung</dc:creator>
  <cp:keywords/>
  <dc:description/>
  <cp:lastModifiedBy>Mike Yung</cp:lastModifiedBy>
  <cp:revision>177</cp:revision>
  <dcterms:created xsi:type="dcterms:W3CDTF">2016-11-22T20:05:44Z</dcterms:created>
  <dcterms:modified xsi:type="dcterms:W3CDTF">2016-11-30T04:50:21Z</dcterms:modified>
  <cp:category/>
</cp:coreProperties>
</file>