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</p:sldIdLst>
  <p:sldSz cx="9144000" cy="6858000" type="screen4x3"/>
  <p:notesSz cx="6858000" cy="9144000"/>
  <p:embeddedFontLst>
    <p:embeddedFont>
      <p:font typeface="Noto Sans Symbols" pitchFamily="2" charset="0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70">
          <p15:clr>
            <a:srgbClr val="A4A3A4"/>
          </p15:clr>
        </p15:guide>
        <p15:guide id="2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2" roundtripDataSignature="AMtx7mibbd01PmN//sA3x7olfgj5z9W4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00DB"/>
    <a:srgbClr val="CEF5F8"/>
    <a:srgbClr val="BFF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1F9EC1-2DEA-401A-96AE-67E23ED115A0}">
  <a:tblStyle styleId="{9D1F9EC1-2DEA-401A-96AE-67E23ED115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4F1707-14A7-4B75-8176-8998AD42054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2" autoAdjust="0"/>
    <p:restoredTop sz="86382"/>
  </p:normalViewPr>
  <p:slideViewPr>
    <p:cSldViewPr snapToGrid="0">
      <p:cViewPr varScale="1">
        <p:scale>
          <a:sx n="60" d="100"/>
          <a:sy n="60" d="100"/>
        </p:scale>
        <p:origin x="43" y="144"/>
      </p:cViewPr>
      <p:guideLst>
        <p:guide orient="horz" pos="1570"/>
        <p:guide pos="2018"/>
      </p:guideLst>
    </p:cSldViewPr>
  </p:slideViewPr>
  <p:outlineViewPr>
    <p:cViewPr>
      <p:scale>
        <a:sx n="33" d="100"/>
        <a:sy n="33" d="100"/>
      </p:scale>
      <p:origin x="0" y="-9012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03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0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30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0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0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0" name="Google Shape;1810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8" name="Google Shape;1818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6" name="Google Shape;1826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4" name="Google Shape;1834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2" name="Google Shape;184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0" name="Google Shape;1850;p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5" name="Google Shape;1855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2" name="Google Shape;1862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9" name="Google Shape;1869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6" name="Google Shape;1876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0" name="Google Shape;1750;p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5" name="Google Shape;1755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2" name="Google Shape;1762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0" name="Google Shape;177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8" name="Google Shape;1778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6" name="Google Shape;1786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4" name="Google Shape;179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3" name="Google Shape;1803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2"/>
          <p:cNvSpPr/>
          <p:nvPr/>
        </p:nvSpPr>
        <p:spPr>
          <a:xfrm>
            <a:off x="718546" y="4101450"/>
            <a:ext cx="721806" cy="102905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62"/>
          <p:cNvSpPr/>
          <p:nvPr/>
        </p:nvSpPr>
        <p:spPr>
          <a:xfrm>
            <a:off x="216" y="4101450"/>
            <a:ext cx="721804" cy="102905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62"/>
          <p:cNvSpPr/>
          <p:nvPr/>
        </p:nvSpPr>
        <p:spPr>
          <a:xfrm>
            <a:off x="6642096" y="4101450"/>
            <a:ext cx="2501906" cy="102905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62"/>
          <p:cNvSpPr/>
          <p:nvPr/>
        </p:nvSpPr>
        <p:spPr>
          <a:xfrm>
            <a:off x="1432623" y="4101450"/>
            <a:ext cx="5216701" cy="102905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162" descr="GM_LAB_vg_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82677" y="158750"/>
            <a:ext cx="945441" cy="73699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62"/>
          <p:cNvSpPr txBox="1">
            <a:spLocks noGrp="1"/>
          </p:cNvSpPr>
          <p:nvPr>
            <p:ph type="body" idx="1"/>
          </p:nvPr>
        </p:nvSpPr>
        <p:spPr>
          <a:xfrm>
            <a:off x="719138" y="4365624"/>
            <a:ext cx="7165975" cy="50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62"/>
          <p:cNvSpPr txBox="1">
            <a:spLocks noGrp="1"/>
          </p:cNvSpPr>
          <p:nvPr>
            <p:ph type="body" idx="2"/>
          </p:nvPr>
        </p:nvSpPr>
        <p:spPr>
          <a:xfrm>
            <a:off x="718546" y="4869159"/>
            <a:ext cx="4358141" cy="995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62"/>
          <p:cNvSpPr txBox="1">
            <a:spLocks noGrp="1"/>
          </p:cNvSpPr>
          <p:nvPr>
            <p:ph type="body" idx="3"/>
          </p:nvPr>
        </p:nvSpPr>
        <p:spPr>
          <a:xfrm>
            <a:off x="718546" y="2060848"/>
            <a:ext cx="7835900" cy="1969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4"/>
          <p:cNvSpPr txBox="1">
            <a:spLocks noGrp="1"/>
          </p:cNvSpPr>
          <p:nvPr>
            <p:ph type="title"/>
          </p:nvPr>
        </p:nvSpPr>
        <p:spPr>
          <a:xfrm>
            <a:off x="395536" y="41932"/>
            <a:ext cx="76224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74"/>
          <p:cNvSpPr txBox="1">
            <a:spLocks noGrp="1"/>
          </p:cNvSpPr>
          <p:nvPr>
            <p:ph type="body" idx="1"/>
          </p:nvPr>
        </p:nvSpPr>
        <p:spPr>
          <a:xfrm>
            <a:off x="395536" y="1412776"/>
            <a:ext cx="8496944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74"/>
          <p:cNvSpPr txBox="1">
            <a:spLocks noGrp="1"/>
          </p:cNvSpPr>
          <p:nvPr>
            <p:ph type="body" idx="2"/>
          </p:nvPr>
        </p:nvSpPr>
        <p:spPr>
          <a:xfrm>
            <a:off x="4212853" y="6139292"/>
            <a:ext cx="4319587" cy="718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74"/>
          <p:cNvSpPr txBox="1">
            <a:spLocks noGrp="1"/>
          </p:cNvSpPr>
          <p:nvPr>
            <p:ph type="sldNum" idx="12"/>
          </p:nvPr>
        </p:nvSpPr>
        <p:spPr>
          <a:xfrm>
            <a:off x="8555398" y="6486445"/>
            <a:ext cx="588602" cy="31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and Content">
  <p:cSld name="6_Title and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5"/>
          <p:cNvSpPr txBox="1">
            <a:spLocks noGrp="1"/>
          </p:cNvSpPr>
          <p:nvPr>
            <p:ph type="title"/>
          </p:nvPr>
        </p:nvSpPr>
        <p:spPr>
          <a:xfrm>
            <a:off x="395536" y="41932"/>
            <a:ext cx="76224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75"/>
          <p:cNvSpPr txBox="1">
            <a:spLocks noGrp="1"/>
          </p:cNvSpPr>
          <p:nvPr>
            <p:ph type="body" idx="1"/>
          </p:nvPr>
        </p:nvSpPr>
        <p:spPr>
          <a:xfrm>
            <a:off x="395536" y="1412776"/>
            <a:ext cx="4104456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75"/>
          <p:cNvSpPr txBox="1">
            <a:spLocks noGrp="1"/>
          </p:cNvSpPr>
          <p:nvPr>
            <p:ph type="body" idx="2"/>
          </p:nvPr>
        </p:nvSpPr>
        <p:spPr>
          <a:xfrm>
            <a:off x="4212853" y="6139292"/>
            <a:ext cx="4319587" cy="718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175"/>
          <p:cNvSpPr txBox="1">
            <a:spLocks noGrp="1"/>
          </p:cNvSpPr>
          <p:nvPr>
            <p:ph type="sldNum" idx="12"/>
          </p:nvPr>
        </p:nvSpPr>
        <p:spPr>
          <a:xfrm>
            <a:off x="8555398" y="6486445"/>
            <a:ext cx="588602" cy="31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75"/>
          <p:cNvSpPr txBox="1">
            <a:spLocks noGrp="1"/>
          </p:cNvSpPr>
          <p:nvPr>
            <p:ph type="body" idx="3"/>
          </p:nvPr>
        </p:nvSpPr>
        <p:spPr>
          <a:xfrm>
            <a:off x="4644008" y="1412776"/>
            <a:ext cx="4049826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and Content">
  <p:cSld name="7_Title and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6"/>
          <p:cNvSpPr txBox="1">
            <a:spLocks noGrp="1"/>
          </p:cNvSpPr>
          <p:nvPr>
            <p:ph type="title"/>
          </p:nvPr>
        </p:nvSpPr>
        <p:spPr>
          <a:xfrm>
            <a:off x="395536" y="41932"/>
            <a:ext cx="76224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176"/>
          <p:cNvSpPr txBox="1">
            <a:spLocks noGrp="1"/>
          </p:cNvSpPr>
          <p:nvPr>
            <p:ph type="body" idx="1"/>
          </p:nvPr>
        </p:nvSpPr>
        <p:spPr>
          <a:xfrm>
            <a:off x="4212853" y="6139292"/>
            <a:ext cx="4319587" cy="718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176"/>
          <p:cNvSpPr txBox="1">
            <a:spLocks noGrp="1"/>
          </p:cNvSpPr>
          <p:nvPr>
            <p:ph type="sldNum" idx="12"/>
          </p:nvPr>
        </p:nvSpPr>
        <p:spPr>
          <a:xfrm>
            <a:off x="8555398" y="6486445"/>
            <a:ext cx="588602" cy="31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and Content">
  <p:cSld name="8_Title and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7"/>
          <p:cNvSpPr txBox="1">
            <a:spLocks noGrp="1"/>
          </p:cNvSpPr>
          <p:nvPr>
            <p:ph type="title"/>
          </p:nvPr>
        </p:nvSpPr>
        <p:spPr>
          <a:xfrm>
            <a:off x="395537" y="41932"/>
            <a:ext cx="410445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77"/>
          <p:cNvSpPr txBox="1">
            <a:spLocks noGrp="1"/>
          </p:cNvSpPr>
          <p:nvPr>
            <p:ph type="body" idx="1"/>
          </p:nvPr>
        </p:nvSpPr>
        <p:spPr>
          <a:xfrm>
            <a:off x="395536" y="1412776"/>
            <a:ext cx="4104456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177"/>
          <p:cNvSpPr txBox="1">
            <a:spLocks noGrp="1"/>
          </p:cNvSpPr>
          <p:nvPr>
            <p:ph type="body" idx="2"/>
          </p:nvPr>
        </p:nvSpPr>
        <p:spPr>
          <a:xfrm>
            <a:off x="4212853" y="6139292"/>
            <a:ext cx="4319587" cy="718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177"/>
          <p:cNvSpPr txBox="1">
            <a:spLocks noGrp="1"/>
          </p:cNvSpPr>
          <p:nvPr>
            <p:ph type="sldNum" idx="12"/>
          </p:nvPr>
        </p:nvSpPr>
        <p:spPr>
          <a:xfrm>
            <a:off x="8555398" y="6486445"/>
            <a:ext cx="588602" cy="31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77"/>
          <p:cNvSpPr txBox="1">
            <a:spLocks noGrp="1"/>
          </p:cNvSpPr>
          <p:nvPr>
            <p:ph type="body" idx="3"/>
          </p:nvPr>
        </p:nvSpPr>
        <p:spPr>
          <a:xfrm>
            <a:off x="4644008" y="41932"/>
            <a:ext cx="4049826" cy="6051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and Content">
  <p:cSld name="9_Title and Conte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8"/>
          <p:cNvSpPr txBox="1">
            <a:spLocks noGrp="1"/>
          </p:cNvSpPr>
          <p:nvPr>
            <p:ph type="title"/>
          </p:nvPr>
        </p:nvSpPr>
        <p:spPr>
          <a:xfrm>
            <a:off x="395536" y="41932"/>
            <a:ext cx="76224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78"/>
          <p:cNvSpPr txBox="1">
            <a:spLocks noGrp="1"/>
          </p:cNvSpPr>
          <p:nvPr>
            <p:ph type="body" idx="1"/>
          </p:nvPr>
        </p:nvSpPr>
        <p:spPr>
          <a:xfrm>
            <a:off x="4212853" y="6139292"/>
            <a:ext cx="4319587" cy="718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178"/>
          <p:cNvSpPr txBox="1">
            <a:spLocks noGrp="1"/>
          </p:cNvSpPr>
          <p:nvPr>
            <p:ph type="sldNum" idx="12"/>
          </p:nvPr>
        </p:nvSpPr>
        <p:spPr>
          <a:xfrm>
            <a:off x="8555398" y="6486445"/>
            <a:ext cx="588602" cy="31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78"/>
          <p:cNvSpPr>
            <a:spLocks noGrp="1"/>
          </p:cNvSpPr>
          <p:nvPr>
            <p:ph type="pic" idx="2"/>
          </p:nvPr>
        </p:nvSpPr>
        <p:spPr>
          <a:xfrm>
            <a:off x="1979712" y="1374968"/>
            <a:ext cx="5040312" cy="4142264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178"/>
          <p:cNvSpPr txBox="1">
            <a:spLocks noGrp="1"/>
          </p:cNvSpPr>
          <p:nvPr>
            <p:ph type="body" idx="3"/>
          </p:nvPr>
        </p:nvSpPr>
        <p:spPr>
          <a:xfrm>
            <a:off x="1979712" y="5516563"/>
            <a:ext cx="5040312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>
  <p:cSld name="1_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9"/>
          <p:cNvSpPr txBox="1">
            <a:spLocks noGrp="1"/>
          </p:cNvSpPr>
          <p:nvPr>
            <p:ph type="sldNum" idx="12"/>
          </p:nvPr>
        </p:nvSpPr>
        <p:spPr>
          <a:xfrm>
            <a:off x="8555398" y="6486445"/>
            <a:ext cx="588602" cy="31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ck Background">
  <p:cSld name="1_Black Background"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0"/>
          <p:cNvSpPr txBox="1">
            <a:spLocks noGrp="1"/>
          </p:cNvSpPr>
          <p:nvPr>
            <p:ph type="title"/>
          </p:nvPr>
        </p:nvSpPr>
        <p:spPr>
          <a:xfrm>
            <a:off x="755576" y="44624"/>
            <a:ext cx="757118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180"/>
          <p:cNvSpPr txBox="1">
            <a:spLocks noGrp="1"/>
          </p:cNvSpPr>
          <p:nvPr>
            <p:ph type="body" idx="1"/>
          </p:nvPr>
        </p:nvSpPr>
        <p:spPr>
          <a:xfrm>
            <a:off x="251520" y="6309320"/>
            <a:ext cx="2160240" cy="4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180"/>
          <p:cNvSpPr txBox="1">
            <a:spLocks noGrp="1"/>
          </p:cNvSpPr>
          <p:nvPr>
            <p:ph type="body" idx="2"/>
          </p:nvPr>
        </p:nvSpPr>
        <p:spPr>
          <a:xfrm>
            <a:off x="6012160" y="6309320"/>
            <a:ext cx="2881586" cy="4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 black backgroung">
  <p:cSld name="1_Title on black backgroung">
    <p:bg>
      <p:bgPr>
        <a:solidFill>
          <a:schemeClr val="dk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1"/>
          <p:cNvSpPr txBox="1">
            <a:spLocks noGrp="1"/>
          </p:cNvSpPr>
          <p:nvPr>
            <p:ph type="title"/>
          </p:nvPr>
        </p:nvSpPr>
        <p:spPr>
          <a:xfrm>
            <a:off x="395536" y="41932"/>
            <a:ext cx="76224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3" name="Google Shape;133;p181" descr="GM_LAB_vg_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82677" y="158750"/>
            <a:ext cx="945441" cy="736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1"/>
          <p:cNvSpPr/>
          <p:nvPr/>
        </p:nvSpPr>
        <p:spPr>
          <a:xfrm>
            <a:off x="12695" y="6349998"/>
            <a:ext cx="3686906" cy="52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025" tIns="46025" rIns="4602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 MSU Graphics&amp;Media Lab (Video Group)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www.compression.ru/video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1"/>
          <p:cNvSpPr txBox="1">
            <a:spLocks noGrp="1"/>
          </p:cNvSpPr>
          <p:nvPr>
            <p:ph type="body" idx="1"/>
          </p:nvPr>
        </p:nvSpPr>
        <p:spPr>
          <a:xfrm>
            <a:off x="4212853" y="6139292"/>
            <a:ext cx="4319587" cy="718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181"/>
          <p:cNvSpPr txBox="1">
            <a:spLocks noGrp="1"/>
          </p:cNvSpPr>
          <p:nvPr>
            <p:ph type="sldNum" idx="12"/>
          </p:nvPr>
        </p:nvSpPr>
        <p:spPr>
          <a:xfrm>
            <a:off x="8555398" y="6486445"/>
            <a:ext cx="588602" cy="31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4"/>
          <p:cNvSpPr txBox="1">
            <a:spLocks noGrp="1"/>
          </p:cNvSpPr>
          <p:nvPr>
            <p:ph type="title"/>
          </p:nvPr>
        </p:nvSpPr>
        <p:spPr>
          <a:xfrm>
            <a:off x="395536" y="41932"/>
            <a:ext cx="76224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164"/>
          <p:cNvSpPr txBox="1">
            <a:spLocks noGrp="1"/>
          </p:cNvSpPr>
          <p:nvPr>
            <p:ph type="body" idx="1"/>
          </p:nvPr>
        </p:nvSpPr>
        <p:spPr>
          <a:xfrm>
            <a:off x="395536" y="1412776"/>
            <a:ext cx="8352928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64"/>
          <p:cNvSpPr txBox="1">
            <a:spLocks noGrp="1"/>
          </p:cNvSpPr>
          <p:nvPr>
            <p:ph type="body" idx="2"/>
          </p:nvPr>
        </p:nvSpPr>
        <p:spPr>
          <a:xfrm>
            <a:off x="4212853" y="6139292"/>
            <a:ext cx="4319587" cy="718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164"/>
          <p:cNvSpPr txBox="1">
            <a:spLocks noGrp="1"/>
          </p:cNvSpPr>
          <p:nvPr>
            <p:ph type="sldNum" idx="12"/>
          </p:nvPr>
        </p:nvSpPr>
        <p:spPr>
          <a:xfrm>
            <a:off x="8555398" y="6486445"/>
            <a:ext cx="588602" cy="31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6"/>
          <p:cNvSpPr txBox="1">
            <a:spLocks noGrp="1"/>
          </p:cNvSpPr>
          <p:nvPr>
            <p:ph type="title"/>
          </p:nvPr>
        </p:nvSpPr>
        <p:spPr>
          <a:xfrm>
            <a:off x="395536" y="41932"/>
            <a:ext cx="76224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6"/>
          <p:cNvSpPr txBox="1">
            <a:spLocks noGrp="1"/>
          </p:cNvSpPr>
          <p:nvPr>
            <p:ph type="body" idx="1"/>
          </p:nvPr>
        </p:nvSpPr>
        <p:spPr>
          <a:xfrm>
            <a:off x="395536" y="1412776"/>
            <a:ext cx="4104456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66"/>
          <p:cNvSpPr txBox="1">
            <a:spLocks noGrp="1"/>
          </p:cNvSpPr>
          <p:nvPr>
            <p:ph type="body" idx="2"/>
          </p:nvPr>
        </p:nvSpPr>
        <p:spPr>
          <a:xfrm>
            <a:off x="4212853" y="6139292"/>
            <a:ext cx="4319587" cy="718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66"/>
          <p:cNvSpPr txBox="1">
            <a:spLocks noGrp="1"/>
          </p:cNvSpPr>
          <p:nvPr>
            <p:ph type="sldNum" idx="12"/>
          </p:nvPr>
        </p:nvSpPr>
        <p:spPr>
          <a:xfrm>
            <a:off x="8555398" y="6486445"/>
            <a:ext cx="588602" cy="31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66"/>
          <p:cNvSpPr txBox="1">
            <a:spLocks noGrp="1"/>
          </p:cNvSpPr>
          <p:nvPr>
            <p:ph type="body" idx="3"/>
          </p:nvPr>
        </p:nvSpPr>
        <p:spPr>
          <a:xfrm>
            <a:off x="4644008" y="1412776"/>
            <a:ext cx="4049826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7"/>
          <p:cNvSpPr txBox="1">
            <a:spLocks noGrp="1"/>
          </p:cNvSpPr>
          <p:nvPr>
            <p:ph type="title"/>
          </p:nvPr>
        </p:nvSpPr>
        <p:spPr>
          <a:xfrm>
            <a:off x="395536" y="41932"/>
            <a:ext cx="76224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7"/>
          <p:cNvSpPr txBox="1">
            <a:spLocks noGrp="1"/>
          </p:cNvSpPr>
          <p:nvPr>
            <p:ph type="body" idx="1"/>
          </p:nvPr>
        </p:nvSpPr>
        <p:spPr>
          <a:xfrm>
            <a:off x="4212853" y="6139292"/>
            <a:ext cx="4319587" cy="718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67"/>
          <p:cNvSpPr txBox="1">
            <a:spLocks noGrp="1"/>
          </p:cNvSpPr>
          <p:nvPr>
            <p:ph type="sldNum" idx="12"/>
          </p:nvPr>
        </p:nvSpPr>
        <p:spPr>
          <a:xfrm>
            <a:off x="8555398" y="6486445"/>
            <a:ext cx="588602" cy="31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8"/>
          <p:cNvSpPr txBox="1">
            <a:spLocks noGrp="1"/>
          </p:cNvSpPr>
          <p:nvPr>
            <p:ph type="title"/>
          </p:nvPr>
        </p:nvSpPr>
        <p:spPr>
          <a:xfrm>
            <a:off x="395537" y="41932"/>
            <a:ext cx="410445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68"/>
          <p:cNvSpPr txBox="1">
            <a:spLocks noGrp="1"/>
          </p:cNvSpPr>
          <p:nvPr>
            <p:ph type="body" idx="1"/>
          </p:nvPr>
        </p:nvSpPr>
        <p:spPr>
          <a:xfrm>
            <a:off x="395536" y="1412776"/>
            <a:ext cx="4104456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68"/>
          <p:cNvSpPr txBox="1">
            <a:spLocks noGrp="1"/>
          </p:cNvSpPr>
          <p:nvPr>
            <p:ph type="body" idx="2"/>
          </p:nvPr>
        </p:nvSpPr>
        <p:spPr>
          <a:xfrm>
            <a:off x="4212853" y="6139292"/>
            <a:ext cx="4319587" cy="718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68"/>
          <p:cNvSpPr txBox="1">
            <a:spLocks noGrp="1"/>
          </p:cNvSpPr>
          <p:nvPr>
            <p:ph type="sldNum" idx="12"/>
          </p:nvPr>
        </p:nvSpPr>
        <p:spPr>
          <a:xfrm>
            <a:off x="8555398" y="6486445"/>
            <a:ext cx="588602" cy="31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68"/>
          <p:cNvSpPr txBox="1">
            <a:spLocks noGrp="1"/>
          </p:cNvSpPr>
          <p:nvPr>
            <p:ph type="body" idx="3"/>
          </p:nvPr>
        </p:nvSpPr>
        <p:spPr>
          <a:xfrm>
            <a:off x="4644008" y="41932"/>
            <a:ext cx="4049826" cy="6051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9"/>
          <p:cNvSpPr txBox="1">
            <a:spLocks noGrp="1"/>
          </p:cNvSpPr>
          <p:nvPr>
            <p:ph type="title"/>
          </p:nvPr>
        </p:nvSpPr>
        <p:spPr>
          <a:xfrm>
            <a:off x="395536" y="41932"/>
            <a:ext cx="76224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69"/>
          <p:cNvSpPr txBox="1">
            <a:spLocks noGrp="1"/>
          </p:cNvSpPr>
          <p:nvPr>
            <p:ph type="body" idx="1"/>
          </p:nvPr>
        </p:nvSpPr>
        <p:spPr>
          <a:xfrm>
            <a:off x="4212853" y="6139292"/>
            <a:ext cx="4319587" cy="718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69"/>
          <p:cNvSpPr txBox="1">
            <a:spLocks noGrp="1"/>
          </p:cNvSpPr>
          <p:nvPr>
            <p:ph type="sldNum" idx="12"/>
          </p:nvPr>
        </p:nvSpPr>
        <p:spPr>
          <a:xfrm>
            <a:off x="8555398" y="6486445"/>
            <a:ext cx="588602" cy="31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69"/>
          <p:cNvSpPr>
            <a:spLocks noGrp="1"/>
          </p:cNvSpPr>
          <p:nvPr>
            <p:ph type="pic" idx="2"/>
          </p:nvPr>
        </p:nvSpPr>
        <p:spPr>
          <a:xfrm>
            <a:off x="1979712" y="1374968"/>
            <a:ext cx="5040312" cy="4142264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69"/>
          <p:cNvSpPr txBox="1">
            <a:spLocks noGrp="1"/>
          </p:cNvSpPr>
          <p:nvPr>
            <p:ph type="body" idx="3"/>
          </p:nvPr>
        </p:nvSpPr>
        <p:spPr>
          <a:xfrm>
            <a:off x="1979712" y="5516563"/>
            <a:ext cx="5040312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ck Background">
  <p:cSld name="Black Background"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0"/>
          <p:cNvSpPr txBox="1">
            <a:spLocks noGrp="1"/>
          </p:cNvSpPr>
          <p:nvPr>
            <p:ph type="title"/>
          </p:nvPr>
        </p:nvSpPr>
        <p:spPr>
          <a:xfrm>
            <a:off x="755576" y="44624"/>
            <a:ext cx="757118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70"/>
          <p:cNvSpPr txBox="1">
            <a:spLocks noGrp="1"/>
          </p:cNvSpPr>
          <p:nvPr>
            <p:ph type="body" idx="1"/>
          </p:nvPr>
        </p:nvSpPr>
        <p:spPr>
          <a:xfrm>
            <a:off x="251520" y="6309320"/>
            <a:ext cx="2160240" cy="4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70"/>
          <p:cNvSpPr txBox="1">
            <a:spLocks noGrp="1"/>
          </p:cNvSpPr>
          <p:nvPr>
            <p:ph type="body" idx="2"/>
          </p:nvPr>
        </p:nvSpPr>
        <p:spPr>
          <a:xfrm>
            <a:off x="6012160" y="6309320"/>
            <a:ext cx="2881586" cy="43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 black backgroung">
  <p:cSld name="Title on black backgroung">
    <p:bg>
      <p:bgPr>
        <a:solidFill>
          <a:schemeClr val="dk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1"/>
          <p:cNvSpPr txBox="1">
            <a:spLocks noGrp="1"/>
          </p:cNvSpPr>
          <p:nvPr>
            <p:ph type="title"/>
          </p:nvPr>
        </p:nvSpPr>
        <p:spPr>
          <a:xfrm>
            <a:off x="395536" y="41932"/>
            <a:ext cx="76224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0" name="Google Shape;90;p171" descr="GM_LAB_vg_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82677" y="158750"/>
            <a:ext cx="945441" cy="73699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1"/>
          <p:cNvSpPr/>
          <p:nvPr/>
        </p:nvSpPr>
        <p:spPr>
          <a:xfrm>
            <a:off x="12695" y="6349998"/>
            <a:ext cx="3686906" cy="52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025" tIns="46025" rIns="4602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 MSU Graphics&amp;Media Lab (Video Group)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www.compression.ru/video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1"/>
          <p:cNvSpPr txBox="1">
            <a:spLocks noGrp="1"/>
          </p:cNvSpPr>
          <p:nvPr>
            <p:ph type="body" idx="1"/>
          </p:nvPr>
        </p:nvSpPr>
        <p:spPr>
          <a:xfrm>
            <a:off x="4212853" y="6139292"/>
            <a:ext cx="4319587" cy="718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71"/>
          <p:cNvSpPr txBox="1">
            <a:spLocks noGrp="1"/>
          </p:cNvSpPr>
          <p:nvPr>
            <p:ph type="sldNum" idx="12"/>
          </p:nvPr>
        </p:nvSpPr>
        <p:spPr>
          <a:xfrm>
            <a:off x="8555398" y="6486445"/>
            <a:ext cx="588602" cy="31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ferences">
  <p:cSld name="Reference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2"/>
          <p:cNvSpPr txBox="1">
            <a:spLocks noGrp="1"/>
          </p:cNvSpPr>
          <p:nvPr>
            <p:ph type="title"/>
          </p:nvPr>
        </p:nvSpPr>
        <p:spPr>
          <a:xfrm>
            <a:off x="395536" y="41932"/>
            <a:ext cx="76224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72"/>
          <p:cNvSpPr txBox="1">
            <a:spLocks noGrp="1"/>
          </p:cNvSpPr>
          <p:nvPr>
            <p:ph type="body" idx="1"/>
          </p:nvPr>
        </p:nvSpPr>
        <p:spPr>
          <a:xfrm>
            <a:off x="395536" y="1412776"/>
            <a:ext cx="8496943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72"/>
          <p:cNvSpPr txBox="1">
            <a:spLocks noGrp="1"/>
          </p:cNvSpPr>
          <p:nvPr>
            <p:ph type="sldNum" idx="12"/>
          </p:nvPr>
        </p:nvSpPr>
        <p:spPr>
          <a:xfrm>
            <a:off x="8555398" y="6486445"/>
            <a:ext cx="588602" cy="31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1"/>
          <p:cNvSpPr txBox="1">
            <a:spLocks noGrp="1"/>
          </p:cNvSpPr>
          <p:nvPr>
            <p:ph type="sldNum" idx="12"/>
          </p:nvPr>
        </p:nvSpPr>
        <p:spPr>
          <a:xfrm>
            <a:off x="8313017" y="6453336"/>
            <a:ext cx="723479" cy="37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61"/>
          <p:cNvSpPr/>
          <p:nvPr/>
        </p:nvSpPr>
        <p:spPr>
          <a:xfrm>
            <a:off x="892065" y="1217899"/>
            <a:ext cx="893703" cy="102905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61"/>
          <p:cNvSpPr/>
          <p:nvPr/>
        </p:nvSpPr>
        <p:spPr>
          <a:xfrm>
            <a:off x="-1" y="1217899"/>
            <a:ext cx="893701" cy="102905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61"/>
          <p:cNvSpPr/>
          <p:nvPr/>
        </p:nvSpPr>
        <p:spPr>
          <a:xfrm>
            <a:off x="8243668" y="1217899"/>
            <a:ext cx="900332" cy="102905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61"/>
          <p:cNvSpPr/>
          <p:nvPr/>
        </p:nvSpPr>
        <p:spPr>
          <a:xfrm>
            <a:off x="1782707" y="1217899"/>
            <a:ext cx="6462608" cy="102905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61" descr="GM_LAB_vg_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82677" y="158750"/>
            <a:ext cx="945441" cy="73699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1"/>
          <p:cNvSpPr/>
          <p:nvPr/>
        </p:nvSpPr>
        <p:spPr>
          <a:xfrm>
            <a:off x="12695" y="6349998"/>
            <a:ext cx="3686906" cy="52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025" tIns="46025" rIns="4602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MSU Graphics&amp;Media Lab (Video Group)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164FC0"/>
                </a:solidFill>
                <a:latin typeface="Arial"/>
                <a:ea typeface="Arial"/>
                <a:cs typeface="Arial"/>
                <a:sym typeface="Arial"/>
              </a:rPr>
              <a:t>https://videoprocessing.ai/</a:t>
            </a:r>
            <a:endParaRPr sz="1400" b="1" i="0" u="none" strike="noStrike" cap="none">
              <a:solidFill>
                <a:srgbClr val="164F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/>
          <p:nvPr/>
        </p:nvSpPr>
        <p:spPr>
          <a:xfrm>
            <a:off x="683568" y="4365104"/>
            <a:ext cx="5216707" cy="126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l" rtl="0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Ватолин Дмитрий Сергеевич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Group</a:t>
            </a:r>
            <a:endParaRPr sz="18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MSU Graphics&amp;Media Lab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>
            <a:spLocks noGrp="1"/>
          </p:cNvSpPr>
          <p:nvPr>
            <p:ph type="body" idx="3"/>
          </p:nvPr>
        </p:nvSpPr>
        <p:spPr>
          <a:xfrm>
            <a:off x="718546" y="2060848"/>
            <a:ext cx="7835900" cy="1969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Сжатие без потерь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70"/>
          <p:cNvSpPr txBox="1">
            <a:spLocks noGrp="1"/>
          </p:cNvSpPr>
          <p:nvPr>
            <p:ph type="title"/>
          </p:nvPr>
        </p:nvSpPr>
        <p:spPr>
          <a:xfrm>
            <a:off x="395536" y="41932"/>
            <a:ext cx="76224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77AC"/>
              </a:buClr>
              <a:buSzPts val="3600"/>
              <a:buFont typeface="Arial"/>
              <a:buNone/>
            </a:pPr>
            <a:r>
              <a:rPr lang="en-US">
                <a:solidFill>
                  <a:srgbClr val="3677AC"/>
                </a:solidFill>
              </a:rPr>
              <a:t>Выбор сложности модели</a:t>
            </a:r>
            <a:endParaRPr/>
          </a:p>
        </p:txBody>
      </p:sp>
      <p:sp>
        <p:nvSpPr>
          <p:cNvPr id="1813" name="Google Shape;1813;p70"/>
          <p:cNvSpPr txBox="1">
            <a:spLocks noGrp="1"/>
          </p:cNvSpPr>
          <p:nvPr>
            <p:ph type="sldNum" idx="12"/>
          </p:nvPr>
        </p:nvSpPr>
        <p:spPr>
          <a:xfrm>
            <a:off x="8555398" y="6486445"/>
            <a:ext cx="588602" cy="31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1814" name="Google Shape;1814;p70"/>
          <p:cNvGraphicFramePr/>
          <p:nvPr/>
        </p:nvGraphicFramePr>
        <p:xfrm>
          <a:off x="818958" y="1395646"/>
          <a:ext cx="7334465" cy="4008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334465" imgH="4008878" progId="MSGraph.Chart.8">
                  <p:embed/>
                </p:oleObj>
              </mc:Choice>
              <mc:Fallback>
                <p:oleObj r:id="rId3" imgW="7334465" imgH="4008878" progId="MSGraph.Chart.8">
                  <p:embed/>
                  <p:pic>
                    <p:nvPicPr>
                      <p:cNvPr id="1814" name="Google Shape;1814;p70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818958" y="1395646"/>
                        <a:ext cx="7334465" cy="4008878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5" name="Google Shape;1815;p70"/>
          <p:cNvSpPr txBox="1">
            <a:spLocks noGrp="1"/>
          </p:cNvSpPr>
          <p:nvPr>
            <p:ph type="body" idx="1"/>
          </p:nvPr>
        </p:nvSpPr>
        <p:spPr>
          <a:xfrm>
            <a:off x="841945" y="5373216"/>
            <a:ext cx="744285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Зависимости степени сжатия от длины модели для текстовых данных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71"/>
          <p:cNvSpPr txBox="1">
            <a:spLocks noGrp="1"/>
          </p:cNvSpPr>
          <p:nvPr>
            <p:ph type="title"/>
          </p:nvPr>
        </p:nvSpPr>
        <p:spPr>
          <a:xfrm>
            <a:off x="395536" y="41932"/>
            <a:ext cx="76224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77AC"/>
              </a:buClr>
              <a:buSzPts val="3600"/>
              <a:buFont typeface="Arial"/>
              <a:buNone/>
            </a:pPr>
            <a:r>
              <a:rPr lang="en-US">
                <a:solidFill>
                  <a:srgbClr val="3677AC"/>
                </a:solidFill>
              </a:rPr>
              <a:t>Принципы сжатия сигналов</a:t>
            </a:r>
            <a:endParaRPr/>
          </a:p>
        </p:txBody>
      </p:sp>
      <p:sp>
        <p:nvSpPr>
          <p:cNvPr id="1821" name="Google Shape;1821;p71"/>
          <p:cNvSpPr txBox="1">
            <a:spLocks noGrp="1"/>
          </p:cNvSpPr>
          <p:nvPr>
            <p:ph type="sldNum" idx="12"/>
          </p:nvPr>
        </p:nvSpPr>
        <p:spPr>
          <a:xfrm>
            <a:off x="8555398" y="6486445"/>
            <a:ext cx="588602" cy="31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822" name="Google Shape;1822;p71"/>
          <p:cNvSpPr txBox="1">
            <a:spLocks noGrp="1"/>
          </p:cNvSpPr>
          <p:nvPr>
            <p:ph type="body" idx="1"/>
          </p:nvPr>
        </p:nvSpPr>
        <p:spPr>
          <a:xfrm>
            <a:off x="614363" y="4714875"/>
            <a:ext cx="7845425" cy="166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В модели сигнала используются знания </a:t>
            </a:r>
            <a:br>
              <a:rPr lang="en-US" sz="2400"/>
            </a:br>
            <a:r>
              <a:rPr lang="en-US" sz="2400"/>
              <a:t>о важности частей сигнала для человека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В модели коэффициентов используются знания </a:t>
            </a:r>
            <a:br>
              <a:rPr lang="en-US" sz="2400"/>
            </a:br>
            <a:r>
              <a:rPr lang="en-US" sz="2400"/>
              <a:t>об избыточности коэффициентов</a:t>
            </a:r>
            <a:endParaRPr/>
          </a:p>
        </p:txBody>
      </p:sp>
      <p:pic>
        <p:nvPicPr>
          <p:cNvPr id="1823" name="Google Shape;1823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289" y="1556792"/>
            <a:ext cx="8781423" cy="3121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72"/>
          <p:cNvSpPr txBox="1">
            <a:spLocks noGrp="1"/>
          </p:cNvSpPr>
          <p:nvPr>
            <p:ph type="title"/>
          </p:nvPr>
        </p:nvSpPr>
        <p:spPr>
          <a:xfrm>
            <a:off x="395536" y="41932"/>
            <a:ext cx="76224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77AC"/>
              </a:buClr>
              <a:buSzPts val="3600"/>
              <a:buFont typeface="Arial"/>
              <a:buNone/>
            </a:pPr>
            <a:r>
              <a:rPr lang="en-US">
                <a:solidFill>
                  <a:srgbClr val="3677AC"/>
                </a:solidFill>
              </a:rPr>
              <a:t>Сжатие изображений</a:t>
            </a:r>
            <a:endParaRPr/>
          </a:p>
        </p:txBody>
      </p:sp>
      <p:sp>
        <p:nvSpPr>
          <p:cNvPr id="1829" name="Google Shape;1829;p72"/>
          <p:cNvSpPr txBox="1">
            <a:spLocks noGrp="1"/>
          </p:cNvSpPr>
          <p:nvPr>
            <p:ph type="sldNum" idx="12"/>
          </p:nvPr>
        </p:nvSpPr>
        <p:spPr>
          <a:xfrm>
            <a:off x="8555398" y="6486445"/>
            <a:ext cx="588602" cy="31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830" name="Google Shape;1830;p72"/>
          <p:cNvSpPr txBox="1">
            <a:spLocks noGrp="1"/>
          </p:cNvSpPr>
          <p:nvPr>
            <p:ph type="body" idx="1"/>
          </p:nvPr>
        </p:nvSpPr>
        <p:spPr>
          <a:xfrm>
            <a:off x="395536" y="1412776"/>
            <a:ext cx="8352928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Используется преобразование цветовых пространств и т.д.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Модели сигнала: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400"/>
              <a:t>DCT</a:t>
            </a:r>
            <a:endParaRPr sz="240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400"/>
              <a:t>Wavelets</a:t>
            </a:r>
            <a:endParaRPr sz="240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400"/>
              <a:t>Fractals </a:t>
            </a:r>
            <a:br>
              <a:rPr lang="en-US" sz="2400"/>
            </a:br>
            <a:r>
              <a:rPr lang="en-US" sz="2400"/>
              <a:t>(Аффинное преобразование)</a:t>
            </a:r>
            <a:endParaRPr sz="2400"/>
          </a:p>
        </p:txBody>
      </p:sp>
      <p:pic>
        <p:nvPicPr>
          <p:cNvPr id="1831" name="Google Shape;1831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9872" y="1853514"/>
            <a:ext cx="5344061" cy="1899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73"/>
          <p:cNvSpPr txBox="1">
            <a:spLocks noGrp="1"/>
          </p:cNvSpPr>
          <p:nvPr>
            <p:ph type="title"/>
          </p:nvPr>
        </p:nvSpPr>
        <p:spPr>
          <a:xfrm>
            <a:off x="395536" y="41932"/>
            <a:ext cx="76224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77AC"/>
              </a:buClr>
              <a:buSzPts val="3600"/>
              <a:buFont typeface="Arial"/>
              <a:buNone/>
            </a:pPr>
            <a:r>
              <a:rPr lang="en-US">
                <a:solidFill>
                  <a:srgbClr val="3677AC"/>
                </a:solidFill>
              </a:rPr>
              <a:t>Сжатие видео</a:t>
            </a:r>
            <a:endParaRPr/>
          </a:p>
        </p:txBody>
      </p:sp>
      <p:sp>
        <p:nvSpPr>
          <p:cNvPr id="1837" name="Google Shape;1837;p73"/>
          <p:cNvSpPr txBox="1">
            <a:spLocks noGrp="1"/>
          </p:cNvSpPr>
          <p:nvPr>
            <p:ph type="body" idx="1"/>
          </p:nvPr>
        </p:nvSpPr>
        <p:spPr>
          <a:xfrm>
            <a:off x="395536" y="1412776"/>
            <a:ext cx="8352928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Используется преобразование цветовых пространств (избыточность по цвету)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Используется компенсация движения (избыточность по времени)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Модели сигнала: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400"/>
              <a:t>DCT</a:t>
            </a:r>
            <a:endParaRPr sz="240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400"/>
              <a:t>Wavelet</a:t>
            </a:r>
            <a:endParaRPr sz="240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400"/>
              <a:t>Object-oriented</a:t>
            </a:r>
            <a:endParaRPr sz="2400"/>
          </a:p>
        </p:txBody>
      </p:sp>
      <p:sp>
        <p:nvSpPr>
          <p:cNvPr id="1838" name="Google Shape;1838;p73"/>
          <p:cNvSpPr txBox="1">
            <a:spLocks noGrp="1"/>
          </p:cNvSpPr>
          <p:nvPr>
            <p:ph type="sldNum" idx="12"/>
          </p:nvPr>
        </p:nvSpPr>
        <p:spPr>
          <a:xfrm>
            <a:off x="8555398" y="6486445"/>
            <a:ext cx="588602" cy="31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839" name="Google Shape;1839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8488" y="3429000"/>
            <a:ext cx="5672385" cy="201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74"/>
          <p:cNvSpPr txBox="1">
            <a:spLocks noGrp="1"/>
          </p:cNvSpPr>
          <p:nvPr>
            <p:ph type="title"/>
          </p:nvPr>
        </p:nvSpPr>
        <p:spPr>
          <a:xfrm>
            <a:off x="395536" y="41932"/>
            <a:ext cx="76224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77AC"/>
              </a:buClr>
              <a:buSzPts val="3600"/>
              <a:buFont typeface="Arial"/>
              <a:buNone/>
            </a:pPr>
            <a:r>
              <a:rPr lang="en-US">
                <a:solidFill>
                  <a:srgbClr val="3677AC"/>
                </a:solidFill>
              </a:rPr>
              <a:t>Сжатие звука</a:t>
            </a:r>
            <a:endParaRPr/>
          </a:p>
        </p:txBody>
      </p:sp>
      <p:sp>
        <p:nvSpPr>
          <p:cNvPr id="1845" name="Google Shape;1845;p74"/>
          <p:cNvSpPr txBox="1">
            <a:spLocks noGrp="1"/>
          </p:cNvSpPr>
          <p:nvPr>
            <p:ph type="sldNum" idx="12"/>
          </p:nvPr>
        </p:nvSpPr>
        <p:spPr>
          <a:xfrm>
            <a:off x="8555398" y="6486445"/>
            <a:ext cx="588602" cy="31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846" name="Google Shape;1846;p74"/>
          <p:cNvSpPr txBox="1">
            <a:spLocks noGrp="1"/>
          </p:cNvSpPr>
          <p:nvPr>
            <p:ph type="body" idx="1"/>
          </p:nvPr>
        </p:nvSpPr>
        <p:spPr>
          <a:xfrm>
            <a:off x="395536" y="1412776"/>
            <a:ext cx="8352928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Используется маскирование по частоте (избыточность по частоте)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Используется маскирование по времени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Используется избыточность стерео-сигнала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Модели сигнала: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400"/>
              <a:t>MDCT </a:t>
            </a:r>
            <a:endParaRPr sz="240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400"/>
              <a:t>DCT</a:t>
            </a:r>
            <a:endParaRPr sz="240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400"/>
              <a:t>FFT</a:t>
            </a:r>
            <a:endParaRPr sz="240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400"/>
              <a:t>Wavelets</a:t>
            </a:r>
            <a:endParaRPr sz="2400"/>
          </a:p>
        </p:txBody>
      </p:sp>
      <p:pic>
        <p:nvPicPr>
          <p:cNvPr id="1847" name="Google Shape;1847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5568" y="3614579"/>
            <a:ext cx="6280141" cy="2232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226"/>
          <p:cNvSpPr txBox="1">
            <a:spLocks noGrp="1"/>
          </p:cNvSpPr>
          <p:nvPr>
            <p:ph type="body" idx="3"/>
          </p:nvPr>
        </p:nvSpPr>
        <p:spPr>
          <a:xfrm>
            <a:off x="718546" y="2060848"/>
            <a:ext cx="7835900" cy="1969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/>
              <a:t>Задание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75"/>
          <p:cNvSpPr txBox="1">
            <a:spLocks noGrp="1"/>
          </p:cNvSpPr>
          <p:nvPr>
            <p:ph type="title"/>
          </p:nvPr>
        </p:nvSpPr>
        <p:spPr>
          <a:xfrm>
            <a:off x="395536" y="41932"/>
            <a:ext cx="76224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77AC"/>
              </a:buClr>
              <a:buSzPts val="3600"/>
              <a:buFont typeface="Arial"/>
              <a:buNone/>
            </a:pPr>
            <a:r>
              <a:rPr lang="en-US">
                <a:solidFill>
                  <a:srgbClr val="3677AC"/>
                </a:solidFill>
              </a:rPr>
              <a:t>Задание</a:t>
            </a:r>
            <a:br>
              <a:rPr lang="en-US">
                <a:solidFill>
                  <a:srgbClr val="3677AC"/>
                </a:solidFill>
              </a:rPr>
            </a:br>
            <a:r>
              <a:rPr lang="en-US" sz="2600">
                <a:solidFill>
                  <a:srgbClr val="3677AC"/>
                </a:solidFill>
              </a:rPr>
              <a:t>Общая постановка</a:t>
            </a:r>
            <a:endParaRPr/>
          </a:p>
        </p:txBody>
      </p:sp>
      <p:sp>
        <p:nvSpPr>
          <p:cNvPr id="1858" name="Google Shape;1858;p75"/>
          <p:cNvSpPr txBox="1">
            <a:spLocks noGrp="1"/>
          </p:cNvSpPr>
          <p:nvPr>
            <p:ph type="body" idx="1"/>
          </p:nvPr>
        </p:nvSpPr>
        <p:spPr>
          <a:xfrm>
            <a:off x="395536" y="1412776"/>
            <a:ext cx="8352928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 err="1"/>
              <a:t>Программа</a:t>
            </a:r>
            <a:r>
              <a:rPr lang="en-US" sz="2600" dirty="0"/>
              <a:t> </a:t>
            </a:r>
            <a:r>
              <a:rPr lang="en-US" sz="2600" dirty="0" err="1"/>
              <a:t>умеет</a:t>
            </a:r>
            <a:r>
              <a:rPr lang="en-US" sz="2600" dirty="0"/>
              <a:t> </a:t>
            </a:r>
            <a:r>
              <a:rPr lang="en-US" sz="2600" dirty="0" err="1"/>
              <a:t>получать</a:t>
            </a:r>
            <a:r>
              <a:rPr lang="en-US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вход</a:t>
            </a:r>
            <a:r>
              <a:rPr lang="en-US" sz="2600" dirty="0"/>
              <a:t> </a:t>
            </a:r>
            <a:r>
              <a:rPr lang="en-US" sz="2600" dirty="0" err="1"/>
              <a:t>файл</a:t>
            </a:r>
            <a:r>
              <a:rPr lang="en-US" sz="2600" dirty="0"/>
              <a:t> </a:t>
            </a:r>
            <a:br>
              <a:rPr lang="en-US" sz="2600" dirty="0"/>
            </a:br>
            <a:r>
              <a:rPr lang="en-US" sz="2600" dirty="0"/>
              <a:t>и </a:t>
            </a:r>
            <a:r>
              <a:rPr lang="en-US" sz="2600" dirty="0" err="1"/>
              <a:t>по</a:t>
            </a:r>
            <a:r>
              <a:rPr lang="en-US" sz="2600" dirty="0"/>
              <a:t> </a:t>
            </a:r>
            <a:r>
              <a:rPr lang="en-US" sz="2600" dirty="0" err="1"/>
              <a:t>опции</a:t>
            </a:r>
            <a:r>
              <a:rPr lang="en-US" sz="2600" dirty="0"/>
              <a:t> «с» </a:t>
            </a:r>
            <a:r>
              <a:rPr lang="en-US" sz="2400" dirty="0"/>
              <a:t>—</a:t>
            </a:r>
            <a:r>
              <a:rPr lang="en-US" sz="2600" dirty="0"/>
              <a:t> </a:t>
            </a:r>
            <a:r>
              <a:rPr lang="en-US" sz="2600" dirty="0" err="1"/>
              <a:t>сжимать</a:t>
            </a:r>
            <a:r>
              <a:rPr lang="en-US" sz="2600" dirty="0"/>
              <a:t> </a:t>
            </a:r>
            <a:r>
              <a:rPr lang="en-US" sz="2600" dirty="0" err="1"/>
              <a:t>его</a:t>
            </a:r>
            <a:r>
              <a:rPr lang="en-US" sz="2600" dirty="0"/>
              <a:t>, </a:t>
            </a:r>
            <a:r>
              <a:rPr lang="en-US" sz="2600" dirty="0" err="1"/>
              <a:t>по</a:t>
            </a:r>
            <a:r>
              <a:rPr lang="en-US" sz="2600" dirty="0"/>
              <a:t> </a:t>
            </a:r>
            <a:r>
              <a:rPr lang="en-US" sz="2600" dirty="0" err="1"/>
              <a:t>опции</a:t>
            </a:r>
            <a:r>
              <a:rPr lang="en-US" sz="2600" dirty="0"/>
              <a:t> «d» </a:t>
            </a:r>
            <a:r>
              <a:rPr lang="en-US" sz="2600" dirty="0" err="1"/>
              <a:t>распаковывать</a:t>
            </a:r>
            <a:r>
              <a:rPr lang="en-US" sz="2600" dirty="0"/>
              <a:t> </a:t>
            </a:r>
            <a:r>
              <a:rPr lang="en-US" sz="2600" dirty="0" err="1"/>
              <a:t>его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 err="1"/>
              <a:t>Задается</a:t>
            </a:r>
            <a:r>
              <a:rPr lang="en-US" sz="2600" dirty="0"/>
              <a:t> </a:t>
            </a:r>
            <a:r>
              <a:rPr lang="en-US" sz="2600" dirty="0" err="1"/>
              <a:t>метод</a:t>
            </a:r>
            <a:r>
              <a:rPr lang="en-US" sz="2600" dirty="0"/>
              <a:t> </a:t>
            </a:r>
            <a:r>
              <a:rPr lang="en-US" sz="2600" dirty="0" err="1"/>
              <a:t>сжатия</a:t>
            </a:r>
            <a:r>
              <a:rPr lang="en-US" sz="2600" dirty="0"/>
              <a:t> </a:t>
            </a:r>
            <a:r>
              <a:rPr lang="en-US" sz="2800" dirty="0"/>
              <a:t>—</a:t>
            </a:r>
            <a:r>
              <a:rPr lang="en-US" sz="2600" dirty="0"/>
              <a:t> </a:t>
            </a:r>
            <a:r>
              <a:rPr lang="en-US" sz="2600" dirty="0" err="1"/>
              <a:t>арифметический</a:t>
            </a:r>
            <a:r>
              <a:rPr lang="en-US" sz="2600" dirty="0"/>
              <a:t> (</a:t>
            </a:r>
            <a:r>
              <a:rPr lang="en-US" sz="2600" dirty="0" err="1"/>
              <a:t>обязателен</a:t>
            </a:r>
            <a:r>
              <a:rPr lang="en-US" sz="2600" dirty="0"/>
              <a:t>) и PPM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ru-RU" sz="2600" dirty="0"/>
              <a:t>Р</a:t>
            </a:r>
            <a:r>
              <a:rPr lang="en-US" sz="2600" dirty="0" err="1"/>
              <a:t>еализаци</a:t>
            </a:r>
            <a:r>
              <a:rPr lang="ru-RU" sz="2600" dirty="0"/>
              <a:t>я</a:t>
            </a:r>
            <a:r>
              <a:rPr lang="en-US" sz="2600" dirty="0"/>
              <a:t> </a:t>
            </a:r>
            <a:r>
              <a:rPr lang="en-US" sz="2800" dirty="0"/>
              <a:t>—</a:t>
            </a:r>
            <a:r>
              <a:rPr lang="en-US" sz="2600" dirty="0"/>
              <a:t> </a:t>
            </a:r>
            <a:r>
              <a:rPr lang="en-US" sz="2600" dirty="0" err="1"/>
              <a:t>консольное</a:t>
            </a:r>
            <a:r>
              <a:rPr lang="en-US" sz="2600" dirty="0"/>
              <a:t> </a:t>
            </a:r>
            <a:r>
              <a:rPr lang="en-US" sz="2600" dirty="0" err="1"/>
              <a:t>приложение</a:t>
            </a:r>
            <a:r>
              <a:rPr lang="ru-RU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Python</a:t>
            </a:r>
            <a:r>
              <a:rPr lang="ru-RU" sz="2600" dirty="0"/>
              <a:t>/</a:t>
            </a:r>
            <a:r>
              <a:rPr lang="en-US" sz="2600" dirty="0"/>
              <a:t>С++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9" name="Google Shape;1859;p75"/>
          <p:cNvSpPr txBox="1">
            <a:spLocks noGrp="1"/>
          </p:cNvSpPr>
          <p:nvPr>
            <p:ph type="sldNum" idx="12"/>
          </p:nvPr>
        </p:nvSpPr>
        <p:spPr>
          <a:xfrm>
            <a:off x="8555398" y="6486445"/>
            <a:ext cx="588602" cy="31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76"/>
          <p:cNvSpPr txBox="1">
            <a:spLocks noGrp="1"/>
          </p:cNvSpPr>
          <p:nvPr>
            <p:ph type="title"/>
          </p:nvPr>
        </p:nvSpPr>
        <p:spPr>
          <a:xfrm>
            <a:off x="395536" y="41932"/>
            <a:ext cx="76224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77AC"/>
              </a:buClr>
              <a:buSzPts val="3600"/>
              <a:buFont typeface="Arial"/>
              <a:buNone/>
            </a:pPr>
            <a:r>
              <a:rPr lang="en-US">
                <a:solidFill>
                  <a:srgbClr val="3677AC"/>
                </a:solidFill>
              </a:rPr>
              <a:t>Задание</a:t>
            </a:r>
            <a:br>
              <a:rPr lang="en-US">
                <a:solidFill>
                  <a:srgbClr val="3677AC"/>
                </a:solidFill>
              </a:rPr>
            </a:br>
            <a:r>
              <a:rPr lang="en-US" sz="2600">
                <a:solidFill>
                  <a:srgbClr val="3677AC"/>
                </a:solidFill>
              </a:rPr>
              <a:t>Требования</a:t>
            </a:r>
            <a:endParaRPr/>
          </a:p>
        </p:txBody>
      </p:sp>
      <p:sp>
        <p:nvSpPr>
          <p:cNvPr id="1865" name="Google Shape;1865;p76"/>
          <p:cNvSpPr txBox="1">
            <a:spLocks noGrp="1"/>
          </p:cNvSpPr>
          <p:nvPr>
            <p:ph type="body" idx="1"/>
          </p:nvPr>
        </p:nvSpPr>
        <p:spPr>
          <a:xfrm>
            <a:off x="395536" y="1412776"/>
            <a:ext cx="8352928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 err="1"/>
              <a:t>Арифметическое</a:t>
            </a:r>
            <a:r>
              <a:rPr lang="en-US" sz="2600" dirty="0"/>
              <a:t> </a:t>
            </a:r>
            <a:r>
              <a:rPr lang="en-US" sz="2600" dirty="0" err="1"/>
              <a:t>сжатие</a:t>
            </a:r>
            <a:r>
              <a:rPr lang="en-US" sz="2600" dirty="0"/>
              <a:t> </a:t>
            </a:r>
            <a:r>
              <a:rPr lang="en-US" sz="2800" dirty="0"/>
              <a:t>—</a:t>
            </a:r>
            <a:r>
              <a:rPr lang="en-US" sz="2600" dirty="0"/>
              <a:t> </a:t>
            </a:r>
            <a:r>
              <a:rPr lang="en-US" sz="2600" dirty="0" err="1"/>
              <a:t>только</a:t>
            </a:r>
            <a:r>
              <a:rPr lang="en-US" sz="2600" dirty="0"/>
              <a:t> </a:t>
            </a:r>
            <a:r>
              <a:rPr lang="en-US" sz="2600" dirty="0" err="1"/>
              <a:t>классический</a:t>
            </a:r>
            <a:r>
              <a:rPr lang="en-US" sz="2600" dirty="0"/>
              <a:t> </a:t>
            </a:r>
            <a:r>
              <a:rPr lang="en-US" sz="2600" dirty="0" err="1"/>
              <a:t>алгоритм</a:t>
            </a:r>
            <a:r>
              <a:rPr lang="en-US" sz="2600" dirty="0"/>
              <a:t> (</a:t>
            </a:r>
            <a:r>
              <a:rPr lang="en-US" sz="2600" dirty="0" err="1"/>
              <a:t>методы</a:t>
            </a:r>
            <a:r>
              <a:rPr lang="en-US" sz="2600" dirty="0"/>
              <a:t> </a:t>
            </a:r>
            <a:r>
              <a:rPr lang="en-US" sz="2600" dirty="0" err="1"/>
              <a:t>его</a:t>
            </a:r>
            <a:r>
              <a:rPr lang="en-US" sz="2600" dirty="0"/>
              <a:t> </a:t>
            </a:r>
            <a:r>
              <a:rPr lang="en-US" sz="2600" dirty="0" err="1"/>
              <a:t>оптимизации</a:t>
            </a:r>
            <a:r>
              <a:rPr lang="en-US" sz="2600" dirty="0"/>
              <a:t> </a:t>
            </a:r>
            <a:r>
              <a:rPr lang="en-US" sz="2600" dirty="0" err="1"/>
              <a:t>разбирались</a:t>
            </a:r>
            <a:r>
              <a:rPr lang="en-US" sz="2600" dirty="0"/>
              <a:t>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 err="1"/>
              <a:t>За</a:t>
            </a:r>
            <a:r>
              <a:rPr lang="en-US" sz="2600" dirty="0"/>
              <a:t> </a:t>
            </a:r>
            <a:r>
              <a:rPr lang="en-US" sz="2600" dirty="0" err="1"/>
              <a:t>использование</a:t>
            </a:r>
            <a:r>
              <a:rPr lang="en-US" sz="2600" dirty="0"/>
              <a:t> </a:t>
            </a:r>
            <a:r>
              <a:rPr lang="en-US" sz="2600" dirty="0" err="1"/>
              <a:t>чужих</a:t>
            </a:r>
            <a:r>
              <a:rPr lang="en-US" sz="2600" dirty="0"/>
              <a:t> </a:t>
            </a:r>
            <a:r>
              <a:rPr lang="en-US" sz="2600" dirty="0" err="1"/>
              <a:t>текстов</a:t>
            </a:r>
            <a:r>
              <a:rPr lang="en-US" sz="2600" dirty="0"/>
              <a:t> или </a:t>
            </a:r>
            <a:r>
              <a:rPr lang="en-US" sz="2600" dirty="0" err="1"/>
              <a:t>совместное</a:t>
            </a:r>
            <a:r>
              <a:rPr lang="en-US" sz="2600" dirty="0"/>
              <a:t> </a:t>
            </a:r>
            <a:r>
              <a:rPr lang="en-US" sz="2600" dirty="0" err="1"/>
              <a:t>написание</a:t>
            </a:r>
            <a:r>
              <a:rPr lang="en-US" sz="2600" dirty="0"/>
              <a:t> </a:t>
            </a:r>
            <a:r>
              <a:rPr lang="en-US" sz="2800" dirty="0"/>
              <a:t>—</a:t>
            </a:r>
            <a:r>
              <a:rPr lang="en-US" sz="2600" dirty="0"/>
              <a:t> </a:t>
            </a:r>
            <a:r>
              <a:rPr lang="en-US" sz="2600" dirty="0" err="1"/>
              <a:t>дисквалификация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 err="1"/>
              <a:t>Оцениваться</a:t>
            </a:r>
            <a:r>
              <a:rPr lang="en-US" sz="2600" dirty="0"/>
              <a:t> </a:t>
            </a:r>
            <a:r>
              <a:rPr lang="en-US" sz="2600" dirty="0" err="1"/>
              <a:t>будет</a:t>
            </a:r>
            <a:r>
              <a:rPr lang="en-US" sz="2600" dirty="0"/>
              <a:t> </a:t>
            </a:r>
            <a:r>
              <a:rPr lang="en-US" sz="2600" dirty="0" err="1"/>
              <a:t>степень</a:t>
            </a:r>
            <a:r>
              <a:rPr lang="en-US" sz="2600" dirty="0"/>
              <a:t> </a:t>
            </a:r>
            <a:r>
              <a:rPr lang="en-US" sz="2600" dirty="0" err="1"/>
              <a:t>сжатия</a:t>
            </a:r>
            <a:r>
              <a:rPr lang="en-US" sz="2600" dirty="0"/>
              <a:t> </a:t>
            </a:r>
            <a:r>
              <a:rPr lang="en-US" sz="2600" dirty="0" err="1"/>
              <a:t>файлов</a:t>
            </a:r>
            <a:r>
              <a:rPr lang="en-US" sz="2600" dirty="0"/>
              <a:t>, </a:t>
            </a:r>
            <a:r>
              <a:rPr lang="en-US" sz="2600" dirty="0" err="1"/>
              <a:t>отдаваемых</a:t>
            </a:r>
            <a:r>
              <a:rPr lang="en-US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вход</a:t>
            </a:r>
            <a:r>
              <a:rPr lang="en-US" sz="2600" dirty="0"/>
              <a:t> </a:t>
            </a:r>
            <a:r>
              <a:rPr lang="en-US" sz="2600" dirty="0" err="1"/>
              <a:t>программы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1" dirty="0" err="1"/>
              <a:t>Распакованный</a:t>
            </a:r>
            <a:r>
              <a:rPr lang="en-US" sz="2600" b="1" dirty="0"/>
              <a:t> </a:t>
            </a:r>
            <a:r>
              <a:rPr lang="en-US" sz="2600" b="1" dirty="0" err="1"/>
              <a:t>файл</a:t>
            </a:r>
            <a:r>
              <a:rPr lang="en-US" sz="2600" b="1" dirty="0"/>
              <a:t> </a:t>
            </a:r>
            <a:r>
              <a:rPr lang="en-US" sz="2600" b="1" dirty="0" err="1"/>
              <a:t>должен</a:t>
            </a:r>
            <a:r>
              <a:rPr lang="en-US" sz="2600" b="1" dirty="0"/>
              <a:t> </a:t>
            </a:r>
            <a:r>
              <a:rPr lang="en-US" sz="2600" b="1" dirty="0" err="1"/>
              <a:t>совпадать</a:t>
            </a:r>
            <a:r>
              <a:rPr lang="en-US" sz="2600" b="1" dirty="0"/>
              <a:t> </a:t>
            </a:r>
            <a:br>
              <a:rPr lang="en-US" sz="2600" b="1" dirty="0"/>
            </a:br>
            <a:r>
              <a:rPr lang="en-US" sz="2600" b="1" dirty="0"/>
              <a:t>с </a:t>
            </a:r>
            <a:r>
              <a:rPr lang="en-US" sz="2600" b="1" dirty="0" err="1"/>
              <a:t>паковавшимся</a:t>
            </a:r>
            <a:r>
              <a:rPr lang="en-US" sz="2600" b="1" dirty="0"/>
              <a:t>!</a:t>
            </a:r>
            <a:endParaRPr dirty="0"/>
          </a:p>
        </p:txBody>
      </p:sp>
      <p:sp>
        <p:nvSpPr>
          <p:cNvPr id="1866" name="Google Shape;1866;p76"/>
          <p:cNvSpPr txBox="1">
            <a:spLocks noGrp="1"/>
          </p:cNvSpPr>
          <p:nvPr>
            <p:ph type="sldNum" idx="12"/>
          </p:nvPr>
        </p:nvSpPr>
        <p:spPr>
          <a:xfrm>
            <a:off x="8555398" y="6486445"/>
            <a:ext cx="588602" cy="31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77"/>
          <p:cNvSpPr txBox="1">
            <a:spLocks noGrp="1"/>
          </p:cNvSpPr>
          <p:nvPr>
            <p:ph type="title"/>
          </p:nvPr>
        </p:nvSpPr>
        <p:spPr>
          <a:xfrm>
            <a:off x="395536" y="41932"/>
            <a:ext cx="76224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77AC"/>
              </a:buClr>
              <a:buSzPts val="3600"/>
              <a:buFont typeface="Arial"/>
              <a:buNone/>
            </a:pPr>
            <a:r>
              <a:rPr lang="en-US">
                <a:solidFill>
                  <a:srgbClr val="3677AC"/>
                </a:solidFill>
              </a:rPr>
              <a:t>Задание</a:t>
            </a:r>
            <a:br>
              <a:rPr lang="en-US">
                <a:solidFill>
                  <a:srgbClr val="3677AC"/>
                </a:solidFill>
              </a:rPr>
            </a:br>
            <a:r>
              <a:rPr lang="en-US" sz="2600">
                <a:solidFill>
                  <a:srgbClr val="3677AC"/>
                </a:solidFill>
              </a:rPr>
              <a:t>Улучшение результата</a:t>
            </a:r>
            <a:endParaRPr/>
          </a:p>
        </p:txBody>
      </p:sp>
      <p:sp>
        <p:nvSpPr>
          <p:cNvPr id="1872" name="Google Shape;1872;p77"/>
          <p:cNvSpPr txBox="1">
            <a:spLocks noGrp="1"/>
          </p:cNvSpPr>
          <p:nvPr>
            <p:ph type="body" idx="1"/>
          </p:nvPr>
        </p:nvSpPr>
        <p:spPr>
          <a:xfrm>
            <a:off x="395536" y="1412776"/>
            <a:ext cx="8352928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/>
              <a:t>Методы повышения степени сжатия: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Увеличение точности вычислений (в int &amp; double)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Применение динамических таблиц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Изменение агрессивности динамической подстройки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Инициализация таблиц (несколько таблиц)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Использование переключения между таблицами</a:t>
            </a:r>
            <a:endParaRPr/>
          </a:p>
        </p:txBody>
      </p:sp>
      <p:sp>
        <p:nvSpPr>
          <p:cNvPr id="1873" name="Google Shape;1873;p77"/>
          <p:cNvSpPr txBox="1">
            <a:spLocks noGrp="1"/>
          </p:cNvSpPr>
          <p:nvPr>
            <p:ph type="sldNum" idx="12"/>
          </p:nvPr>
        </p:nvSpPr>
        <p:spPr>
          <a:xfrm>
            <a:off x="8555398" y="6486445"/>
            <a:ext cx="588602" cy="31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78"/>
          <p:cNvSpPr txBox="1">
            <a:spLocks noGrp="1"/>
          </p:cNvSpPr>
          <p:nvPr>
            <p:ph type="title"/>
          </p:nvPr>
        </p:nvSpPr>
        <p:spPr>
          <a:xfrm>
            <a:off x="395536" y="41932"/>
            <a:ext cx="76224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77AC"/>
              </a:buClr>
              <a:buSzPts val="3600"/>
              <a:buFont typeface="Arial"/>
              <a:buNone/>
            </a:pPr>
            <a:r>
              <a:rPr lang="en-US" dirty="0" err="1">
                <a:solidFill>
                  <a:srgbClr val="3677AC"/>
                </a:solidFill>
              </a:rPr>
              <a:t>Задание</a:t>
            </a:r>
            <a:br>
              <a:rPr lang="en-US" dirty="0">
                <a:solidFill>
                  <a:srgbClr val="3677AC"/>
                </a:solidFill>
              </a:rPr>
            </a:br>
            <a:r>
              <a:rPr lang="en-US" sz="2600" dirty="0" err="1">
                <a:solidFill>
                  <a:srgbClr val="3677AC"/>
                </a:solidFill>
              </a:rPr>
              <a:t>Обогнать</a:t>
            </a:r>
            <a:r>
              <a:rPr lang="en-US" sz="2600" dirty="0">
                <a:solidFill>
                  <a:srgbClr val="3677AC"/>
                </a:solidFill>
              </a:rPr>
              <a:t> PKZIP и RAR!</a:t>
            </a:r>
            <a:endParaRPr dirty="0"/>
          </a:p>
        </p:txBody>
      </p:sp>
      <p:pic>
        <p:nvPicPr>
          <p:cNvPr id="1879" name="Google Shape;1879;p7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28312" y="1382804"/>
            <a:ext cx="6287377" cy="4563112"/>
          </a:xfrm>
          <a:prstGeom prst="rect">
            <a:avLst/>
          </a:prstGeom>
          <a:noFill/>
          <a:ln>
            <a:noFill/>
          </a:ln>
        </p:spPr>
      </p:pic>
      <p:sp>
        <p:nvSpPr>
          <p:cNvPr id="1880" name="Google Shape;1880;p78"/>
          <p:cNvSpPr txBox="1">
            <a:spLocks noGrp="1"/>
          </p:cNvSpPr>
          <p:nvPr>
            <p:ph type="sldNum" idx="12"/>
          </p:nvPr>
        </p:nvSpPr>
        <p:spPr>
          <a:xfrm>
            <a:off x="8555398" y="6486445"/>
            <a:ext cx="588602" cy="31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881" name="Google Shape;1881;p78"/>
          <p:cNvSpPr txBox="1"/>
          <p:nvPr/>
        </p:nvSpPr>
        <p:spPr>
          <a:xfrm>
            <a:off x="3160762" y="5945916"/>
            <a:ext cx="2822476" cy="45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2020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года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225"/>
          <p:cNvSpPr txBox="1">
            <a:spLocks noGrp="1"/>
          </p:cNvSpPr>
          <p:nvPr>
            <p:ph type="body" idx="3"/>
          </p:nvPr>
        </p:nvSpPr>
        <p:spPr>
          <a:xfrm>
            <a:off x="718546" y="2060848"/>
            <a:ext cx="7835900" cy="1969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PPM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63"/>
          <p:cNvSpPr txBox="1">
            <a:spLocks noGrp="1"/>
          </p:cNvSpPr>
          <p:nvPr>
            <p:ph type="title"/>
          </p:nvPr>
        </p:nvSpPr>
        <p:spPr>
          <a:xfrm>
            <a:off x="395536" y="41932"/>
            <a:ext cx="76224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77AC"/>
              </a:buClr>
              <a:buSzPts val="3600"/>
              <a:buFont typeface="Arial"/>
              <a:buNone/>
            </a:pPr>
            <a:r>
              <a:rPr lang="en-US" dirty="0">
                <a:solidFill>
                  <a:srgbClr val="3677AC"/>
                </a:solidFill>
              </a:rPr>
              <a:t>PPM: </a:t>
            </a:r>
            <a:r>
              <a:rPr lang="en-US" dirty="0" err="1">
                <a:solidFill>
                  <a:srgbClr val="3677AC"/>
                </a:solidFill>
              </a:rPr>
              <a:t>Идея</a:t>
            </a:r>
            <a:endParaRPr dirty="0"/>
          </a:p>
        </p:txBody>
      </p:sp>
      <p:sp>
        <p:nvSpPr>
          <p:cNvPr id="1758" name="Google Shape;1758;p63"/>
          <p:cNvSpPr txBox="1">
            <a:spLocks noGrp="1"/>
          </p:cNvSpPr>
          <p:nvPr>
            <p:ph type="body" idx="1"/>
          </p:nvPr>
        </p:nvSpPr>
        <p:spPr>
          <a:xfrm>
            <a:off x="395536" y="1412776"/>
            <a:ext cx="8352928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Классический PPM </a:t>
            </a:r>
            <a:r>
              <a:rPr lang="en-US"/>
              <a:t>(prediction by partial matching) — это метод контекстно-зависимого моделирования ограниченного порядка, позволяющий оценить вероятность символа в зависимости от предыдущих символов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Строку символов, непосредственно предшествующую текущему символу, будем называть </a:t>
            </a:r>
            <a:r>
              <a:rPr lang="en-US" b="1" i="1"/>
              <a:t>контекстом</a:t>
            </a:r>
            <a:r>
              <a:rPr lang="en-US"/>
              <a:t>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Если для оценки вероятности используется контекст длины </a:t>
            </a:r>
            <a:r>
              <a:rPr lang="en-US" b="1"/>
              <a:t>N</a:t>
            </a:r>
            <a:r>
              <a:rPr lang="en-US"/>
              <a:t>, то мы имеем дело с </a:t>
            </a:r>
            <a:r>
              <a:rPr lang="en-US" b="1" i="1"/>
              <a:t>контекстно-ограниченной моделью степени N</a:t>
            </a:r>
            <a:r>
              <a:rPr lang="en-US" b="1"/>
              <a:t> </a:t>
            </a:r>
            <a:r>
              <a:rPr lang="en-US"/>
              <a:t>или порядка </a:t>
            </a:r>
            <a:r>
              <a:rPr lang="en-US" b="1"/>
              <a:t>N</a:t>
            </a:r>
            <a:endParaRPr/>
          </a:p>
        </p:txBody>
      </p:sp>
      <p:sp>
        <p:nvSpPr>
          <p:cNvPr id="1759" name="Google Shape;1759;p63"/>
          <p:cNvSpPr txBox="1">
            <a:spLocks noGrp="1"/>
          </p:cNvSpPr>
          <p:nvPr>
            <p:ph type="sldNum" idx="12"/>
          </p:nvPr>
        </p:nvSpPr>
        <p:spPr>
          <a:xfrm>
            <a:off x="8555398" y="6486445"/>
            <a:ext cx="588602" cy="31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64"/>
          <p:cNvSpPr txBox="1">
            <a:spLocks noGrp="1"/>
          </p:cNvSpPr>
          <p:nvPr>
            <p:ph type="title"/>
          </p:nvPr>
        </p:nvSpPr>
        <p:spPr>
          <a:xfrm>
            <a:off x="395536" y="41932"/>
            <a:ext cx="76224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77AC"/>
              </a:buClr>
              <a:buSzPts val="3600"/>
              <a:buFont typeface="Arial"/>
              <a:buNone/>
            </a:pPr>
            <a:r>
              <a:rPr lang="en-US">
                <a:solidFill>
                  <a:srgbClr val="3677AC"/>
                </a:solidFill>
              </a:rPr>
              <a:t>Общая схема алгоритма</a:t>
            </a:r>
            <a:endParaRPr/>
          </a:p>
        </p:txBody>
      </p:sp>
      <p:sp>
        <p:nvSpPr>
          <p:cNvPr id="1765" name="Google Shape;1765;p64"/>
          <p:cNvSpPr txBox="1">
            <a:spLocks noGrp="1"/>
          </p:cNvSpPr>
          <p:nvPr>
            <p:ph type="sldNum" idx="12"/>
          </p:nvPr>
        </p:nvSpPr>
        <p:spPr>
          <a:xfrm>
            <a:off x="8555398" y="6486445"/>
            <a:ext cx="588602" cy="31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766" name="Google Shape;1766;p64"/>
          <p:cNvSpPr txBox="1">
            <a:spLocks noGrp="1"/>
          </p:cNvSpPr>
          <p:nvPr>
            <p:ph type="body" idx="1"/>
          </p:nvPr>
        </p:nvSpPr>
        <p:spPr>
          <a:xfrm>
            <a:off x="392206" y="5391485"/>
            <a:ext cx="6697042" cy="946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Важно, что каждый новый символ кодируется на оценке его вероятности</a:t>
            </a:r>
            <a:endParaRPr/>
          </a:p>
        </p:txBody>
      </p:sp>
      <p:pic>
        <p:nvPicPr>
          <p:cNvPr id="1767" name="Google Shape;1767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307" y="1556793"/>
            <a:ext cx="8495386" cy="3734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65"/>
          <p:cNvSpPr txBox="1">
            <a:spLocks noGrp="1"/>
          </p:cNvSpPr>
          <p:nvPr>
            <p:ph type="title"/>
          </p:nvPr>
        </p:nvSpPr>
        <p:spPr>
          <a:xfrm>
            <a:off x="395536" y="41932"/>
            <a:ext cx="76224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77AC"/>
              </a:buClr>
              <a:buSzPts val="3600"/>
              <a:buFont typeface="Arial"/>
              <a:buNone/>
            </a:pPr>
            <a:r>
              <a:rPr lang="en-US">
                <a:solidFill>
                  <a:srgbClr val="3677AC"/>
                </a:solidFill>
              </a:rPr>
              <a:t>Пример модели (1)</a:t>
            </a:r>
            <a:endParaRPr/>
          </a:p>
        </p:txBody>
      </p:sp>
      <p:sp>
        <p:nvSpPr>
          <p:cNvPr id="1773" name="Google Shape;1773;p65"/>
          <p:cNvSpPr txBox="1">
            <a:spLocks noGrp="1"/>
          </p:cNvSpPr>
          <p:nvPr>
            <p:ph type="sldNum" idx="12"/>
          </p:nvPr>
        </p:nvSpPr>
        <p:spPr>
          <a:xfrm>
            <a:off x="8555398" y="6486445"/>
            <a:ext cx="588602" cy="31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774" name="Google Shape;1774;p65"/>
          <p:cNvSpPr txBox="1">
            <a:spLocks noGrp="1"/>
          </p:cNvSpPr>
          <p:nvPr>
            <p:ph type="body" idx="1"/>
          </p:nvPr>
        </p:nvSpPr>
        <p:spPr>
          <a:xfrm>
            <a:off x="611560" y="1772816"/>
            <a:ext cx="662146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Простой пример — модель порядка 0. Вероятность следующего символа будет зависеть от того, как часто</a:t>
            </a:r>
            <a:br>
              <a:rPr lang="en-US" sz="2800"/>
            </a:br>
            <a:r>
              <a:rPr lang="en-US" sz="2800"/>
              <a:t>он встречался ранее</a:t>
            </a:r>
            <a:endParaRPr/>
          </a:p>
        </p:txBody>
      </p:sp>
      <p:graphicFrame>
        <p:nvGraphicFramePr>
          <p:cNvPr id="1775" name="Google Shape;1775;p65"/>
          <p:cNvGraphicFramePr/>
          <p:nvPr/>
        </p:nvGraphicFramePr>
        <p:xfrm>
          <a:off x="7388597" y="1841078"/>
          <a:ext cx="1038225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38225" imgH="3438525" progId="Word.Picture.8">
                  <p:embed/>
                </p:oleObj>
              </mc:Choice>
              <mc:Fallback>
                <p:oleObj r:id="rId3" imgW="1038225" imgH="3438525" progId="Word.Picture.8">
                  <p:embed/>
                  <p:pic>
                    <p:nvPicPr>
                      <p:cNvPr id="1775" name="Google Shape;1775;p65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7388597" y="1841078"/>
                        <a:ext cx="1038225" cy="343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66"/>
          <p:cNvSpPr txBox="1">
            <a:spLocks noGrp="1"/>
          </p:cNvSpPr>
          <p:nvPr>
            <p:ph type="title"/>
          </p:nvPr>
        </p:nvSpPr>
        <p:spPr>
          <a:xfrm>
            <a:off x="395536" y="41932"/>
            <a:ext cx="76224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77AC"/>
              </a:buClr>
              <a:buSzPts val="3600"/>
              <a:buFont typeface="Arial"/>
              <a:buNone/>
            </a:pPr>
            <a:r>
              <a:rPr lang="en-US">
                <a:solidFill>
                  <a:srgbClr val="3677AC"/>
                </a:solidFill>
              </a:rPr>
              <a:t>Пример модели (2)</a:t>
            </a:r>
            <a:endParaRPr/>
          </a:p>
        </p:txBody>
      </p:sp>
      <p:sp>
        <p:nvSpPr>
          <p:cNvPr id="1781" name="Google Shape;1781;p66"/>
          <p:cNvSpPr txBox="1">
            <a:spLocks noGrp="1"/>
          </p:cNvSpPr>
          <p:nvPr>
            <p:ph type="sldNum" idx="12"/>
          </p:nvPr>
        </p:nvSpPr>
        <p:spPr>
          <a:xfrm>
            <a:off x="8555398" y="6486445"/>
            <a:ext cx="588602" cy="31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782" name="Google Shape;1782;p66"/>
          <p:cNvSpPr txBox="1">
            <a:spLocks noGrp="1"/>
          </p:cNvSpPr>
          <p:nvPr>
            <p:ph type="body" idx="1"/>
          </p:nvPr>
        </p:nvSpPr>
        <p:spPr>
          <a:xfrm>
            <a:off x="611560" y="1774031"/>
            <a:ext cx="3743846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Простой пример — модель порядка 1. Вероятность следующего символа будет зависеть </a:t>
            </a:r>
            <a:br>
              <a:rPr lang="en-US" sz="2800"/>
            </a:br>
            <a:r>
              <a:rPr lang="en-US" sz="2800"/>
              <a:t>от предыдущего символа	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0CF317-3C8E-6B17-F6CB-8A80D7612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96" y="2045970"/>
            <a:ext cx="3717183" cy="318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67"/>
          <p:cNvSpPr txBox="1">
            <a:spLocks noGrp="1"/>
          </p:cNvSpPr>
          <p:nvPr>
            <p:ph type="title"/>
          </p:nvPr>
        </p:nvSpPr>
        <p:spPr>
          <a:xfrm>
            <a:off x="395536" y="41932"/>
            <a:ext cx="76224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77AC"/>
              </a:buClr>
              <a:buSzPts val="3600"/>
              <a:buFont typeface="Arial"/>
              <a:buNone/>
            </a:pPr>
            <a:r>
              <a:rPr lang="en-US">
                <a:solidFill>
                  <a:srgbClr val="3677AC"/>
                </a:solidFill>
              </a:rPr>
              <a:t>Пример модели (3)</a:t>
            </a:r>
            <a:endParaRPr/>
          </a:p>
        </p:txBody>
      </p:sp>
      <p:sp>
        <p:nvSpPr>
          <p:cNvPr id="1789" name="Google Shape;1789;p67"/>
          <p:cNvSpPr txBox="1">
            <a:spLocks noGrp="1"/>
          </p:cNvSpPr>
          <p:nvPr>
            <p:ph type="body" idx="1"/>
          </p:nvPr>
        </p:nvSpPr>
        <p:spPr>
          <a:xfrm>
            <a:off x="395536" y="2405836"/>
            <a:ext cx="8352928" cy="46805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169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790" name="Google Shape;1790;p67"/>
          <p:cNvSpPr txBox="1">
            <a:spLocks noGrp="1"/>
          </p:cNvSpPr>
          <p:nvPr>
            <p:ph type="sldNum" idx="12"/>
          </p:nvPr>
        </p:nvSpPr>
        <p:spPr>
          <a:xfrm>
            <a:off x="8555398" y="6486445"/>
            <a:ext cx="588602" cy="31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791" name="Google Shape;1791;p67"/>
          <p:cNvSpPr txBox="1"/>
          <p:nvPr/>
        </p:nvSpPr>
        <p:spPr>
          <a:xfrm>
            <a:off x="395536" y="3762727"/>
            <a:ext cx="8352928" cy="46805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142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68"/>
          <p:cNvSpPr txBox="1">
            <a:spLocks noGrp="1"/>
          </p:cNvSpPr>
          <p:nvPr>
            <p:ph type="body" idx="1"/>
          </p:nvPr>
        </p:nvSpPr>
        <p:spPr>
          <a:xfrm>
            <a:off x="396000" y="1411200"/>
            <a:ext cx="8207975" cy="41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83" t="-147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    </a:t>
            </a:r>
            <a:endParaRPr/>
          </a:p>
        </p:txBody>
      </p:sp>
      <p:sp>
        <p:nvSpPr>
          <p:cNvPr id="1797" name="Google Shape;1797;p68"/>
          <p:cNvSpPr txBox="1">
            <a:spLocks noGrp="1"/>
          </p:cNvSpPr>
          <p:nvPr>
            <p:ph type="title"/>
          </p:nvPr>
        </p:nvSpPr>
        <p:spPr>
          <a:xfrm>
            <a:off x="395536" y="41932"/>
            <a:ext cx="76224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77AC"/>
              </a:buClr>
              <a:buSzPts val="3600"/>
              <a:buFont typeface="Arial"/>
              <a:buNone/>
            </a:pPr>
            <a:r>
              <a:rPr lang="en-US">
                <a:solidFill>
                  <a:srgbClr val="3677AC"/>
                </a:solidFill>
              </a:rPr>
              <a:t>Пример модели (4)</a:t>
            </a:r>
            <a:endParaRPr/>
          </a:p>
        </p:txBody>
      </p:sp>
      <p:sp>
        <p:nvSpPr>
          <p:cNvPr id="1798" name="Google Shape;1798;p68"/>
          <p:cNvSpPr txBox="1">
            <a:spLocks noGrp="1"/>
          </p:cNvSpPr>
          <p:nvPr>
            <p:ph type="sldNum" idx="12"/>
          </p:nvPr>
        </p:nvSpPr>
        <p:spPr>
          <a:xfrm>
            <a:off x="8555398" y="6486445"/>
            <a:ext cx="588602" cy="31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1799" name="Google Shape;1799;p68"/>
          <p:cNvGraphicFramePr/>
          <p:nvPr/>
        </p:nvGraphicFramePr>
        <p:xfrm>
          <a:off x="2522538" y="2960688"/>
          <a:ext cx="4100512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100512" imgH="2117725" progId="Word.Picture.8">
                  <p:embed/>
                </p:oleObj>
              </mc:Choice>
              <mc:Fallback>
                <p:oleObj r:id="rId4" imgW="4100512" imgH="2117725" progId="Word.Picture.8">
                  <p:embed/>
                  <p:pic>
                    <p:nvPicPr>
                      <p:cNvPr id="1799" name="Google Shape;1799;p68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2522538" y="2960688"/>
                        <a:ext cx="4100512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0" name="Google Shape;1800;p68"/>
          <p:cNvSpPr/>
          <p:nvPr/>
        </p:nvSpPr>
        <p:spPr>
          <a:xfrm>
            <a:off x="236538" y="5216822"/>
            <a:ext cx="867092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Сколько таблиц будет использовано </a:t>
            </a:r>
            <a:b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кодировании?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69"/>
          <p:cNvSpPr txBox="1">
            <a:spLocks noGrp="1"/>
          </p:cNvSpPr>
          <p:nvPr>
            <p:ph type="title"/>
          </p:nvPr>
        </p:nvSpPr>
        <p:spPr>
          <a:xfrm>
            <a:off x="395536" y="41932"/>
            <a:ext cx="76224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77AC"/>
              </a:buClr>
              <a:buSzPts val="3600"/>
              <a:buFont typeface="Arial"/>
              <a:buNone/>
            </a:pPr>
            <a:r>
              <a:rPr lang="en-US">
                <a:solidFill>
                  <a:srgbClr val="3677AC"/>
                </a:solidFill>
              </a:rPr>
              <a:t>Варианты моделирования</a:t>
            </a:r>
            <a:endParaRPr/>
          </a:p>
        </p:txBody>
      </p:sp>
      <p:sp>
        <p:nvSpPr>
          <p:cNvPr id="1806" name="Google Shape;1806;p69"/>
          <p:cNvSpPr txBox="1">
            <a:spLocks noGrp="1"/>
          </p:cNvSpPr>
          <p:nvPr>
            <p:ph type="body" idx="1"/>
          </p:nvPr>
        </p:nvSpPr>
        <p:spPr>
          <a:xfrm>
            <a:off x="395536" y="1412776"/>
            <a:ext cx="8352928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Статическое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400"/>
              <a:t>Используется фиксированная модель	</a:t>
            </a:r>
            <a:endParaRPr sz="240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Полуадаптивное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400"/>
              <a:t>Модель сохраняется в файле</a:t>
            </a:r>
            <a:endParaRPr sz="240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Адаптивное (динамическое)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400"/>
              <a:t>Модель изменяется в процессе сжатия и распаковки</a:t>
            </a:r>
            <a:endParaRPr sz="240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Блочно-адаптивное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400"/>
              <a:t>Модель меняется сильно между блоками разных данных</a:t>
            </a:r>
            <a:endParaRPr sz="2400"/>
          </a:p>
        </p:txBody>
      </p:sp>
      <p:sp>
        <p:nvSpPr>
          <p:cNvPr id="1807" name="Google Shape;1807;p69"/>
          <p:cNvSpPr txBox="1">
            <a:spLocks noGrp="1"/>
          </p:cNvSpPr>
          <p:nvPr>
            <p:ph type="sldNum" idx="12"/>
          </p:nvPr>
        </p:nvSpPr>
        <p:spPr>
          <a:xfrm>
            <a:off x="8555398" y="6486445"/>
            <a:ext cx="588602" cy="31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677AC"/>
      </a:accent1>
      <a:accent2>
        <a:srgbClr val="EA8532"/>
      </a:accent2>
      <a:accent3>
        <a:srgbClr val="D52557"/>
      </a:accent3>
      <a:accent4>
        <a:srgbClr val="75D5EB"/>
      </a:accent4>
      <a:accent5>
        <a:srgbClr val="29754B"/>
      </a:accent5>
      <a:accent6>
        <a:srgbClr val="6A2424"/>
      </a:accent6>
      <a:hlink>
        <a:srgbClr val="1F4291"/>
      </a:hlink>
      <a:folHlink>
        <a:srgbClr val="FF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450</Words>
  <Application>Microsoft Office PowerPoint</Application>
  <PresentationFormat>Экран (4:3)</PresentationFormat>
  <Paragraphs>92</Paragraphs>
  <Slides>19</Slides>
  <Notes>19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Noto Sans Symbols</vt:lpstr>
      <vt:lpstr>Calibri</vt:lpstr>
      <vt:lpstr>Arial</vt:lpstr>
      <vt:lpstr>Courier New</vt:lpstr>
      <vt:lpstr>Office Theme</vt:lpstr>
      <vt:lpstr>Microsoft Word Picture</vt:lpstr>
      <vt:lpstr>Microsoft Graph Chart</vt:lpstr>
      <vt:lpstr>Презентация PowerPoint</vt:lpstr>
      <vt:lpstr>Презентация PowerPoint</vt:lpstr>
      <vt:lpstr>PPM: Идея</vt:lpstr>
      <vt:lpstr>Общая схема алгоритма</vt:lpstr>
      <vt:lpstr>Пример модели (1)</vt:lpstr>
      <vt:lpstr>Пример модели (2)</vt:lpstr>
      <vt:lpstr>Пример модели (3)</vt:lpstr>
      <vt:lpstr>Пример модели (4)</vt:lpstr>
      <vt:lpstr>Варианты моделирования</vt:lpstr>
      <vt:lpstr>Выбор сложности модели</vt:lpstr>
      <vt:lpstr>Принципы сжатия сигналов</vt:lpstr>
      <vt:lpstr>Сжатие изображений</vt:lpstr>
      <vt:lpstr>Сжатие видео</vt:lpstr>
      <vt:lpstr>Сжатие звука</vt:lpstr>
      <vt:lpstr>Презентация PowerPoint</vt:lpstr>
      <vt:lpstr>Задание Общая постановка</vt:lpstr>
      <vt:lpstr>Задание Требования</vt:lpstr>
      <vt:lpstr>Задание Улучшение результата</vt:lpstr>
      <vt:lpstr>Задание Обогнать PKZIP и RAR!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Iter</dc:creator>
  <cp:lastModifiedBy>Александр Костычев</cp:lastModifiedBy>
  <cp:revision>30</cp:revision>
  <dcterms:modified xsi:type="dcterms:W3CDTF">2024-10-05T11:04:28Z</dcterms:modified>
</cp:coreProperties>
</file>