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sldIdLst>
    <p:sldId id="256" r:id="rId2"/>
    <p:sldId id="280" r:id="rId3"/>
    <p:sldId id="306" r:id="rId4"/>
    <p:sldId id="281" r:id="rId5"/>
    <p:sldId id="301" r:id="rId6"/>
    <p:sldId id="309" r:id="rId7"/>
    <p:sldId id="286" r:id="rId8"/>
    <p:sldId id="284" r:id="rId9"/>
    <p:sldId id="305" r:id="rId10"/>
    <p:sldId id="338" r:id="rId11"/>
    <p:sldId id="339" r:id="rId12"/>
    <p:sldId id="308" r:id="rId13"/>
    <p:sldId id="290" r:id="rId14"/>
    <p:sldId id="297" r:id="rId15"/>
    <p:sldId id="324" r:id="rId16"/>
    <p:sldId id="341" r:id="rId17"/>
    <p:sldId id="321" r:id="rId18"/>
    <p:sldId id="334" r:id="rId19"/>
    <p:sldId id="307" r:id="rId2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orient="horz" pos="1207" userDrawn="1">
          <p15:clr>
            <a:srgbClr val="A4A3A4"/>
          </p15:clr>
        </p15:guide>
        <p15:guide id="4" pos="347" userDrawn="1">
          <p15:clr>
            <a:srgbClr val="A4A3A4"/>
          </p15:clr>
        </p15:guide>
        <p15:guide id="5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363"/>
    <a:srgbClr val="4285F4"/>
    <a:srgbClr val="CA0364"/>
    <a:srgbClr val="0000FF"/>
    <a:srgbClr val="FFA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3" autoAdjust="0"/>
    <p:restoredTop sz="80234" autoAdjust="0"/>
  </p:normalViewPr>
  <p:slideViewPr>
    <p:cSldViewPr snapToGrid="0">
      <p:cViewPr>
        <p:scale>
          <a:sx n="148" d="100"/>
          <a:sy n="148" d="100"/>
        </p:scale>
        <p:origin x="-1864" y="-1072"/>
      </p:cViewPr>
      <p:guideLst>
        <p:guide pos="3840"/>
        <p:guide orient="horz" pos="1207"/>
        <p:guide pos="347"/>
        <p:guide pos="74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0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23618D-904E-4278-8A2C-0E8A37ADED14}" type="datetimeFigureOut">
              <a:rPr lang="ko-KR" altLang="en-US" smtClean="0"/>
              <a:t>2020. 12. 15.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E49DC9-AE49-48B4-A6CE-1A7CEEF3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1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0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03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7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23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4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4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626F25-16B3-458E-805C-FCA608FA67CA}"/>
              </a:ext>
            </a:extLst>
          </p:cNvPr>
          <p:cNvSpPr/>
          <p:nvPr userDrawn="1"/>
        </p:nvSpPr>
        <p:spPr bwMode="auto">
          <a:xfrm>
            <a:off x="3759308" y="3837221"/>
            <a:ext cx="4671465" cy="346261"/>
          </a:xfrm>
          <a:prstGeom prst="rect">
            <a:avLst/>
          </a:prstGeom>
          <a:solidFill>
            <a:srgbClr val="CA036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sym typeface="Gill Sans" charset="0"/>
              </a:rPr>
              <a:t>KAIST </a:t>
            </a:r>
            <a:r>
              <a: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sym typeface="Gill Sans" charset="0"/>
              </a:rPr>
              <a:t>경영공학부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sym typeface="Gill Sans" charset="0"/>
            </a:endParaRP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6BEF724-8B07-4CDE-8C79-844B9A67B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4614333" cy="333375"/>
          </a:xfrm>
        </p:spPr>
        <p:txBody>
          <a:bodyPr anchor="ctr">
            <a:noAutofit/>
          </a:bodyPr>
          <a:lstStyle>
            <a:lvl1pPr marL="0" indent="0">
              <a:buNone/>
              <a:defRPr kumimoji="1" lang="ko-KR" altLang="en-US" sz="1800" b="1" i="0" u="none" strike="noStrike" kern="120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강의</a:t>
            </a:r>
            <a:r>
              <a:rPr lang="en-US" altLang="ko-KR" dirty="0"/>
              <a:t>/</a:t>
            </a:r>
            <a:r>
              <a:rPr lang="ko-KR" altLang="en-US" dirty="0"/>
              <a:t>과제 이름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D3872B7E-4841-4536-9218-A9A8C845B1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4107" y="2672914"/>
            <a:ext cx="8161867" cy="660504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1" lang="ko-KR" altLang="en-US" sz="3600" b="1" i="0" u="none" strike="noStrike" kern="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[Yoon가변] 윤고딕 140_OTF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표지 제목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799FAA4-B34D-497A-9721-1DA0995DAE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4107" y="3369419"/>
            <a:ext cx="8161867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kumimoji="1" lang="ko-KR" altLang="en-US" sz="2400" b="0" i="0" u="none" strike="noStrike" kern="120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20YY.MM.DD</a:t>
            </a:r>
            <a:endParaRPr lang="ko-KR" altLang="en-US" dirty="0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C520A31E-2762-4CAE-BFC5-71519B11E1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4639" y="4291796"/>
            <a:ext cx="1800799" cy="333556"/>
          </a:xfrm>
        </p:spPr>
        <p:txBody>
          <a:bodyPr anchor="ctr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4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853C5E1-CCA6-4F56-9061-A8BDF78AC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7843" b="-3922"/>
          <a:stretch/>
        </p:blipFill>
        <p:spPr>
          <a:xfrm>
            <a:off x="285454" y="6440385"/>
            <a:ext cx="2138223" cy="334075"/>
          </a:xfrm>
          <a:prstGeom prst="rect">
            <a:avLst/>
          </a:prstGeom>
        </p:spPr>
      </p:pic>
      <p:cxnSp>
        <p:nvCxnSpPr>
          <p:cNvPr id="19" name="직선 연결선[R] 12">
            <a:extLst>
              <a:ext uri="{FF2B5EF4-FFF2-40B4-BE49-F238E27FC236}">
                <a16:creationId xmlns:a16="http://schemas.microsoft.com/office/drawing/2014/main" id="{BC6D71AF-F53C-470D-9B47-776953BAE96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52901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[R] 13">
            <a:extLst>
              <a:ext uri="{FF2B5EF4-FFF2-40B4-BE49-F238E27FC236}">
                <a16:creationId xmlns:a16="http://schemas.microsoft.com/office/drawing/2014/main" id="{6C3160E8-3A5F-4FD4-9C7B-F3057112C5F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112474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29599F3-3B44-4021-9F25-59B18B99CED8}"/>
              </a:ext>
            </a:extLst>
          </p:cNvPr>
          <p:cNvSpPr txBox="1">
            <a:spLocks/>
          </p:cNvSpPr>
          <p:nvPr userDrawn="1"/>
        </p:nvSpPr>
        <p:spPr>
          <a:xfrm>
            <a:off x="9163347" y="64199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620AF6-E948-4722-8A1D-3093E4B60E99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20B35E54-4A43-43F7-9F43-71F34092AC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634" y="1244600"/>
            <a:ext cx="11622913" cy="5195888"/>
          </a:xfrm>
        </p:spPr>
        <p:txBody>
          <a:bodyPr/>
          <a:lstStyle>
            <a:lvl1pPr>
              <a:lnSpc>
                <a:spcPct val="150000"/>
              </a:lnSpc>
              <a:spcAft>
                <a:spcPts val="600"/>
              </a:spcAft>
              <a:defRPr sz="2000" b="0">
                <a:latin typeface="+mn-ea"/>
                <a:ea typeface="+mn-ea"/>
              </a:defRPr>
            </a:lvl1pPr>
            <a:lvl2pPr>
              <a:lnSpc>
                <a:spcPct val="150000"/>
              </a:lnSpc>
              <a:spcAft>
                <a:spcPts val="600"/>
              </a:spcAft>
              <a:defRPr sz="1800" b="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600" b="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b="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b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06D8EDD-0BB9-44D2-AE3F-EC8F635FA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665" y="136110"/>
            <a:ext cx="11622915" cy="392905"/>
          </a:xfrm>
        </p:spPr>
        <p:txBody>
          <a:bodyPr anchor="ctr">
            <a:normAutofit/>
          </a:bodyPr>
          <a:lstStyle>
            <a:lvl1pPr marL="0" indent="0">
              <a:buNone/>
              <a:defRPr kumimoji="0" lang="ko-KR" altLang="en-US" sz="1800" b="1" i="0" u="none" strike="noStrike" kern="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  <a:sym typeface="[Yoon가변] 윤고딕 140_OTF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 제목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A327C5F3-04B5-465E-9963-CFAE9FCF8B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65" y="619812"/>
            <a:ext cx="11622915" cy="504932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2800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0695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A932E41-6A5F-409E-A964-9BC60069ECBC}"/>
              </a:ext>
            </a:extLst>
          </p:cNvPr>
          <p:cNvGrpSpPr/>
          <p:nvPr userDrawn="1"/>
        </p:nvGrpSpPr>
        <p:grpSpPr>
          <a:xfrm>
            <a:off x="2877206" y="1180748"/>
            <a:ext cx="6168685" cy="523220"/>
            <a:chOff x="2628414" y="891878"/>
            <a:chExt cx="4176464" cy="403018"/>
          </a:xfrm>
        </p:grpSpPr>
        <p:cxnSp>
          <p:nvCxnSpPr>
            <p:cNvPr id="26" name="직선 연결선[R] 6">
              <a:extLst>
                <a:ext uri="{FF2B5EF4-FFF2-40B4-BE49-F238E27FC236}">
                  <a16:creationId xmlns:a16="http://schemas.microsoft.com/office/drawing/2014/main" id="{9315B6E6-834C-496A-81F8-B9B13CE92CB9}"/>
                </a:ext>
              </a:extLst>
            </p:cNvPr>
            <p:cNvCxnSpPr/>
            <p:nvPr userDrawn="1"/>
          </p:nvCxnSpPr>
          <p:spPr bwMode="auto">
            <a:xfrm>
              <a:off x="2628414" y="908720"/>
              <a:ext cx="4176464" cy="0"/>
            </a:xfrm>
            <a:prstGeom prst="line">
              <a:avLst/>
            </a:prstGeom>
            <a:solidFill>
              <a:srgbClr val="CA0364"/>
            </a:solidFill>
            <a:ln w="22225" cap="flat" cmpd="sng" algn="ctr">
              <a:solidFill>
                <a:srgbClr val="CA036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A4362B8-9609-4FC8-A912-F36ADBB4AA75}"/>
                </a:ext>
              </a:extLst>
            </p:cNvPr>
            <p:cNvGrpSpPr/>
            <p:nvPr userDrawn="1"/>
          </p:nvGrpSpPr>
          <p:grpSpPr>
            <a:xfrm>
              <a:off x="2628414" y="891878"/>
              <a:ext cx="4176464" cy="403018"/>
              <a:chOff x="2628414" y="891878"/>
              <a:chExt cx="4176464" cy="403018"/>
            </a:xfrm>
          </p:grpSpPr>
          <p:cxnSp>
            <p:nvCxnSpPr>
              <p:cNvPr id="28" name="직선 연결선[R] 7">
                <a:extLst>
                  <a:ext uri="{FF2B5EF4-FFF2-40B4-BE49-F238E27FC236}">
                    <a16:creationId xmlns:a16="http://schemas.microsoft.com/office/drawing/2014/main" id="{4B77F12D-0F6F-4526-B105-B21300B91FA6}"/>
                  </a:ext>
                </a:extLst>
              </p:cNvPr>
              <p:cNvCxnSpPr/>
              <p:nvPr userDrawn="1"/>
            </p:nvCxnSpPr>
            <p:spPr bwMode="auto">
              <a:xfrm>
                <a:off x="2628414" y="1278052"/>
                <a:ext cx="4176464" cy="0"/>
              </a:xfrm>
              <a:prstGeom prst="line">
                <a:avLst/>
              </a:prstGeom>
              <a:solidFill>
                <a:srgbClr val="CA0364"/>
              </a:solidFill>
              <a:ln w="22225" cap="flat" cmpd="sng" algn="ctr">
                <a:solidFill>
                  <a:srgbClr val="CA036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690010-D1F5-41A5-AC31-45720850C923}"/>
                  </a:ext>
                </a:extLst>
              </p:cNvPr>
              <p:cNvSpPr txBox="1"/>
              <p:nvPr userDrawn="1"/>
            </p:nvSpPr>
            <p:spPr>
              <a:xfrm>
                <a:off x="4103885" y="891878"/>
                <a:ext cx="1225523" cy="40301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2800" b="0" i="0" u="none" strike="noStrike" kern="0" cap="none" spc="300" normalizeH="0" baseline="0" noProof="0" dirty="0">
                    <a:ln>
                      <a:noFill/>
                    </a:ln>
                    <a:solidFill>
                      <a:srgbClr val="66665B"/>
                    </a:solidFill>
                    <a:effectLst/>
                    <a:uLnTx/>
                    <a:uFillTx/>
                  </a:rPr>
                  <a:t>Contents</a:t>
                </a:r>
                <a:endParaRPr kumimoji="1" lang="ko-KR" altLang="en-US" sz="2800" b="0" i="0" u="none" strike="noStrike" kern="0" cap="none" spc="300" normalizeH="0" baseline="0" noProof="0" dirty="0">
                  <a:ln>
                    <a:noFill/>
                  </a:ln>
                  <a:solidFill>
                    <a:srgbClr val="66665B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2" name="내용 개체 틀 31">
            <a:extLst>
              <a:ext uri="{FF2B5EF4-FFF2-40B4-BE49-F238E27FC236}">
                <a16:creationId xmlns:a16="http://schemas.microsoft.com/office/drawing/2014/main" id="{B8244367-374D-4475-9E18-E6B381A0E85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77924" y="1873901"/>
            <a:ext cx="6167967" cy="3612500"/>
          </a:xfrm>
        </p:spPr>
        <p:txBody>
          <a:bodyPr>
            <a:normAutofit/>
          </a:bodyPr>
          <a:lstStyle>
            <a:lvl1pPr marL="514350" indent="-514350" algn="dist">
              <a:spcBef>
                <a:spcPts val="600"/>
              </a:spcBef>
              <a:buFont typeface="+mj-lt"/>
              <a:buAutoNum type="arabicPeriod"/>
              <a:defRPr kumimoji="1" lang="ko-KR" altLang="en-US" sz="2400" b="1" i="0" u="none" strike="noStrike" kern="1200" cap="none" spc="30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66665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목차 </a:t>
            </a:r>
            <a:r>
              <a:rPr lang="en-US" altLang="ko-KR" dirty="0"/>
              <a:t>1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66665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66665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66665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목차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01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9C11-6350-41A3-AF8F-C9C2257344D9}" type="datetimeFigureOut">
              <a:rPr lang="ko-KR" altLang="en-US" smtClean="0"/>
              <a:t>2020. 12. 15.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0AF6-E948-4722-8A1D-3093E4B60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DA7E4B-16E2-4BC8-AE1C-F70AC855D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4362451" cy="333375"/>
          </a:xfrm>
        </p:spPr>
        <p:txBody>
          <a:bodyPr/>
          <a:lstStyle/>
          <a:p>
            <a:r>
              <a:rPr lang="en-US" altLang="ko-KR" sz="1600" dirty="0"/>
              <a:t>IM694</a:t>
            </a:r>
            <a:endParaRPr lang="ko-KR" altLang="en-US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9992A-B6D8-41F8-A605-F7B77A88B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311" y="2768496"/>
            <a:ext cx="10324618" cy="660504"/>
          </a:xfrm>
        </p:spPr>
        <p:txBody>
          <a:bodyPr/>
          <a:lstStyle/>
          <a:p>
            <a:r>
              <a:rPr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고급</a:t>
            </a:r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BA</a:t>
            </a:r>
            <a:r>
              <a:rPr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FINAL</a:t>
            </a:r>
            <a:r>
              <a:rPr lang="ko-KR" alt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PROJECT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37F6F5D8-33CD-422F-A339-CEA3E86764FD}"/>
              </a:ext>
            </a:extLst>
          </p:cNvPr>
          <p:cNvSpPr txBox="1">
            <a:spLocks/>
          </p:cNvSpPr>
          <p:nvPr/>
        </p:nvSpPr>
        <p:spPr>
          <a:xfrm>
            <a:off x="4362451" y="4484144"/>
            <a:ext cx="3236338" cy="1174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4F2AB45-8392-C44A-8B2C-737814B1F4A6}"/>
              </a:ext>
            </a:extLst>
          </p:cNvPr>
          <p:cNvSpPr txBox="1">
            <a:spLocks/>
          </p:cNvSpPr>
          <p:nvPr/>
        </p:nvSpPr>
        <p:spPr>
          <a:xfrm>
            <a:off x="5564476" y="6080020"/>
            <a:ext cx="10324618" cy="660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ko-KR" altLang="en-US" sz="3600" b="1" i="0" u="none" strike="noStrike" kern="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[Yoon가변] 윤고딕 140_OTF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20203986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남덕우</a:t>
            </a:r>
            <a:endParaRPr lang="en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86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AD4E9-A31C-B843-A7C9-F8123820C1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281" y="631404"/>
            <a:ext cx="11622915" cy="504932"/>
          </a:xfrm>
        </p:spPr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lang="en-US" altLang="ko-KR" dirty="0"/>
              <a:t>EDA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146E47-328B-A34A-B6E8-FC31726848B6}"/>
              </a:ext>
            </a:extLst>
          </p:cNvPr>
          <p:cNvSpPr/>
          <p:nvPr/>
        </p:nvSpPr>
        <p:spPr>
          <a:xfrm>
            <a:off x="5924772" y="5012082"/>
            <a:ext cx="673869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토픽이 획일화 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주식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테마주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신용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미수 크게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 분류 가능 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351FFD-097E-F342-934E-3714E5D7A3A5}"/>
              </a:ext>
            </a:extLst>
          </p:cNvPr>
          <p:cNvSpPr/>
          <p:nvPr/>
        </p:nvSpPr>
        <p:spPr>
          <a:xfrm>
            <a:off x="9156292" y="5007100"/>
            <a:ext cx="2482333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토픽의 다양성 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정부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사업지원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부동산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방역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정치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국내시장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투자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금융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코로나경제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주제 다변화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DE8C27-18A5-7445-8E21-2B27CB2EA261}"/>
              </a:ext>
            </a:extLst>
          </p:cNvPr>
          <p:cNvGrpSpPr/>
          <p:nvPr/>
        </p:nvGrpSpPr>
        <p:grpSpPr>
          <a:xfrm>
            <a:off x="5405567" y="1958845"/>
            <a:ext cx="5900807" cy="2827782"/>
            <a:chOff x="6409268" y="2816836"/>
            <a:chExt cx="4897106" cy="218286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4D87E67-2B3F-0148-B9A5-C25061861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9268" y="3123055"/>
              <a:ext cx="2101934" cy="1876648"/>
            </a:xfrm>
            <a:prstGeom prst="rect">
              <a:avLst/>
            </a:prstGeom>
            <a:noFill/>
            <a:ln>
              <a:prstDash val="dash"/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735062C-72B6-5C45-A80E-8B5B31BB3F28}"/>
                </a:ext>
              </a:extLst>
            </p:cNvPr>
            <p:cNvSpPr/>
            <p:nvPr/>
          </p:nvSpPr>
          <p:spPr>
            <a:xfrm>
              <a:off x="7455102" y="4437346"/>
              <a:ext cx="940717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ctr" latinLnBrk="1">
                <a:spcAft>
                  <a:spcPts val="1800"/>
                </a:spcAft>
              </a:pPr>
              <a:r>
                <a:rPr kumimoji="1" lang="ko-KR" altLang="en-US" sz="7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</a:t>
              </a:r>
              <a:r>
                <a:rPr kumimoji="1" lang="en-US" altLang="ko-KR" sz="7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kumimoji="1" lang="ko-KR" altLang="en-US" sz="7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미수</a:t>
              </a:r>
              <a:endParaRPr kumimoji="1" lang="en-US" altLang="ko-KR" sz="700" b="1" i="1" dirty="0">
                <a:solidFill>
                  <a:srgbClr val="CA03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1BBFC3-CA33-404F-B730-39DD485C4B07}"/>
                </a:ext>
              </a:extLst>
            </p:cNvPr>
            <p:cNvSpPr/>
            <p:nvPr/>
          </p:nvSpPr>
          <p:spPr>
            <a:xfrm>
              <a:off x="6673479" y="3916256"/>
              <a:ext cx="123271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ctr" latinLnBrk="1">
                <a:spcAft>
                  <a:spcPts val="1800"/>
                </a:spcAft>
              </a:pPr>
              <a:r>
                <a:rPr kumimoji="1" lang="ko-KR" altLang="en-US" sz="7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주식</a:t>
              </a:r>
              <a:r>
                <a:rPr kumimoji="1" lang="en-US" altLang="ko-KR" sz="7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kumimoji="1" lang="ko-KR" altLang="en-US" sz="7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수익률  </a:t>
              </a:r>
              <a:endParaRPr kumimoji="1" lang="en-US" altLang="ko-KR" sz="700" b="1" i="1" dirty="0">
                <a:solidFill>
                  <a:srgbClr val="CA03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EFB0C38-FBC3-F241-AE72-B4D8B6641E4E}"/>
                </a:ext>
              </a:extLst>
            </p:cNvPr>
            <p:cNvSpPr/>
            <p:nvPr/>
          </p:nvSpPr>
          <p:spPr>
            <a:xfrm>
              <a:off x="7841953" y="3400163"/>
              <a:ext cx="14433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ctr" latinLnBrk="1">
                <a:spcAft>
                  <a:spcPts val="1800"/>
                </a:spcAft>
              </a:pPr>
              <a:r>
                <a:rPr kumimoji="1" lang="ko-KR" altLang="en-US" sz="700" b="1" i="1" dirty="0" err="1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테마주</a:t>
              </a:r>
              <a:r>
                <a:rPr kumimoji="1" lang="ko-KR" altLang="en-US" sz="7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kumimoji="1" lang="en-US" altLang="ko-KR" sz="700" b="1" i="1" dirty="0">
                <a:solidFill>
                  <a:srgbClr val="CA03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6DF5DC8-066A-1841-8F5E-1ABEA20A93CF}"/>
                </a:ext>
              </a:extLst>
            </p:cNvPr>
            <p:cNvGrpSpPr/>
            <p:nvPr/>
          </p:nvGrpSpPr>
          <p:grpSpPr>
            <a:xfrm>
              <a:off x="9100871" y="3123055"/>
              <a:ext cx="2205503" cy="1872802"/>
              <a:chOff x="6986203" y="1772243"/>
              <a:chExt cx="4508161" cy="3763765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42E395B8-217C-F549-B003-E5948F4B3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6203" y="2051540"/>
                <a:ext cx="3634904" cy="3484468"/>
              </a:xfrm>
              <a:prstGeom prst="rect">
                <a:avLst/>
              </a:prstGeom>
            </p:spPr>
          </p:pic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6A3F957-29FF-7A4E-9F15-8BFBC2D5D364}"/>
                  </a:ext>
                </a:extLst>
              </p:cNvPr>
              <p:cNvSpPr/>
              <p:nvPr/>
            </p:nvSpPr>
            <p:spPr>
              <a:xfrm>
                <a:off x="7122212" y="3793773"/>
                <a:ext cx="1445618" cy="43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정부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2C57A20-988E-6542-A5A8-82FCEC6800BC}"/>
                  </a:ext>
                </a:extLst>
              </p:cNvPr>
              <p:cNvSpPr/>
              <p:nvPr/>
            </p:nvSpPr>
            <p:spPr>
              <a:xfrm>
                <a:off x="7247833" y="2249329"/>
                <a:ext cx="1445618" cy="371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6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사업지원</a:t>
                </a:r>
                <a:endParaRPr kumimoji="1" lang="en-US" altLang="ko-KR" sz="6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5EF1920-82D4-C440-93D8-C5F89D078118}"/>
                  </a:ext>
                </a:extLst>
              </p:cNvPr>
              <p:cNvSpPr/>
              <p:nvPr/>
            </p:nvSpPr>
            <p:spPr>
              <a:xfrm>
                <a:off x="8478757" y="1772243"/>
                <a:ext cx="1445618" cy="43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부동산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4272997-D69A-9942-94A9-53748E6C2E68}"/>
                  </a:ext>
                </a:extLst>
              </p:cNvPr>
              <p:cNvSpPr/>
              <p:nvPr/>
            </p:nvSpPr>
            <p:spPr>
              <a:xfrm>
                <a:off x="8080844" y="4664891"/>
                <a:ext cx="1694567" cy="43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국내시장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8FCE7BC-D92F-0748-8BC5-6993A9D91CB0}"/>
                  </a:ext>
                </a:extLst>
              </p:cNvPr>
              <p:cNvSpPr/>
              <p:nvPr/>
            </p:nvSpPr>
            <p:spPr>
              <a:xfrm>
                <a:off x="9033837" y="4089981"/>
                <a:ext cx="1445618" cy="43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정치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0A5F8B9-4BE8-3C4A-BA6A-01DAF78FDCC5}"/>
                  </a:ext>
                </a:extLst>
              </p:cNvPr>
              <p:cNvSpPr/>
              <p:nvPr/>
            </p:nvSpPr>
            <p:spPr>
              <a:xfrm>
                <a:off x="8555509" y="3341025"/>
                <a:ext cx="1445618" cy="43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방역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8230D6-BB0A-AA44-BC89-9A7DF57365D0}"/>
                  </a:ext>
                </a:extLst>
              </p:cNvPr>
              <p:cNvSpPr/>
              <p:nvPr/>
            </p:nvSpPr>
            <p:spPr>
              <a:xfrm>
                <a:off x="9842699" y="3792401"/>
                <a:ext cx="1651665" cy="43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 err="1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금융현황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6ECE0B5-EBCE-954E-AE1C-D2A0C967D22E}"/>
                  </a:ext>
                </a:extLst>
              </p:cNvPr>
              <p:cNvSpPr/>
              <p:nvPr/>
            </p:nvSpPr>
            <p:spPr>
              <a:xfrm>
                <a:off x="9705868" y="2655935"/>
                <a:ext cx="1651663" cy="680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코로나</a:t>
                </a:r>
                <a:r>
                  <a:rPr kumimoji="1" lang="en-US" altLang="ko-KR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</a:t>
                </a:r>
                <a:r>
                  <a:rPr kumimoji="1" lang="ko-KR" altLang="en-US" sz="800" b="1" i="1" dirty="0" err="1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경제영향</a:t>
                </a: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389BC3-6DF2-6B47-B33B-4FCC4CDA3AE2}"/>
                  </a:ext>
                </a:extLst>
              </p:cNvPr>
              <p:cNvSpPr/>
              <p:nvPr/>
            </p:nvSpPr>
            <p:spPr>
              <a:xfrm>
                <a:off x="9775411" y="4437534"/>
                <a:ext cx="1445618" cy="43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ctr" latinLnBrk="1">
                  <a:spcAft>
                    <a:spcPts val="1800"/>
                  </a:spcAft>
                </a:pPr>
                <a:r>
                  <a:rPr kumimoji="1" lang="ko-KR" altLang="en-US" sz="800" b="1" i="1" dirty="0">
                    <a:solidFill>
                      <a:srgbClr val="CA036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투자</a:t>
                </a:r>
                <a:endParaRPr kumimoji="1" lang="en-US" altLang="ko-KR" sz="800" b="1" i="1" dirty="0">
                  <a:solidFill>
                    <a:srgbClr val="CA036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22124D-3B5A-2D47-840A-07ED9330A9DF}"/>
                </a:ext>
              </a:extLst>
            </p:cNvPr>
            <p:cNvSpPr/>
            <p:nvPr/>
          </p:nvSpPr>
          <p:spPr>
            <a:xfrm>
              <a:off x="6558931" y="2831337"/>
              <a:ext cx="2222744" cy="166240"/>
            </a:xfrm>
            <a:prstGeom prst="rect">
              <a:avLst/>
            </a:prstGeom>
            <a:solidFill>
              <a:srgbClr val="CA0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/>
                <a:t>가짜뉴스</a:t>
              </a:r>
              <a:endParaRPr kumimoji="1" lang="ko-KR" altLang="en-US" sz="12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6C3C062-B705-D14A-AA70-4E18B454DF15}"/>
                </a:ext>
              </a:extLst>
            </p:cNvPr>
            <p:cNvSpPr/>
            <p:nvPr/>
          </p:nvSpPr>
          <p:spPr>
            <a:xfrm>
              <a:off x="8973210" y="2816836"/>
              <a:ext cx="2266222" cy="178287"/>
            </a:xfrm>
            <a:prstGeom prst="rect">
              <a:avLst/>
            </a:prstGeom>
            <a:solidFill>
              <a:srgbClr val="CA0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/>
                <a:t>진짜뉴스</a:t>
              </a:r>
              <a:endParaRPr kumimoji="1" lang="ko-KR" altLang="en-US" sz="1200" b="1" dirty="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5C032F-ABFB-8347-B804-47B478448B31}"/>
              </a:ext>
            </a:extLst>
          </p:cNvPr>
          <p:cNvSpPr/>
          <p:nvPr/>
        </p:nvSpPr>
        <p:spPr>
          <a:xfrm>
            <a:off x="671867" y="3028227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잠재 </a:t>
            </a:r>
            <a:r>
              <a:rPr lang="ko-KR" altLang="en-US" sz="2400" b="1" dirty="0" err="1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디리클레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 할당</a:t>
            </a: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(LDA 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분석</a:t>
            </a: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)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2F0068-10E3-1146-B39F-AEA4F8450B58}"/>
              </a:ext>
            </a:extLst>
          </p:cNvPr>
          <p:cNvSpPr/>
          <p:nvPr/>
        </p:nvSpPr>
        <p:spPr>
          <a:xfrm>
            <a:off x="863731" y="2608867"/>
            <a:ext cx="672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4BE379-49A6-4D45-AB56-589B3E962084}"/>
              </a:ext>
            </a:extLst>
          </p:cNvPr>
          <p:cNvSpPr/>
          <p:nvPr/>
        </p:nvSpPr>
        <p:spPr>
          <a:xfrm>
            <a:off x="671867" y="3588070"/>
            <a:ext cx="672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가짜 뉴스를 구분하여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LDA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토픽 분석을 수행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E49A08-FDEB-7145-AB86-45B770670A85}"/>
              </a:ext>
            </a:extLst>
          </p:cNvPr>
          <p:cNvSpPr/>
          <p:nvPr/>
        </p:nvSpPr>
        <p:spPr>
          <a:xfrm>
            <a:off x="671866" y="4130190"/>
            <a:ext cx="46501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indent="-88900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en" altLang="ko-KR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LDA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 단어가 특정 토픽에 존재할 확률과 문서에 특정 토픽이 존재할 확률을 </a:t>
            </a: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결합확률로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추정하여 토픽을 추출함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6838" indent="-88900"/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6838" indent="-88900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* 각 원과의 거리는 각 토픽들이 서로 얼마나 다른지를 보여줍니다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만약 두 개의 원이 겹친다면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두 개의 토픽은 유사한 토픽이라는 의미</a:t>
            </a:r>
          </a:p>
        </p:txBody>
      </p:sp>
      <p:sp>
        <p:nvSpPr>
          <p:cNvPr id="60" name="오각형[P] 59">
            <a:extLst>
              <a:ext uri="{FF2B5EF4-FFF2-40B4-BE49-F238E27FC236}">
                <a16:creationId xmlns:a16="http://schemas.microsoft.com/office/drawing/2014/main" id="{C97DFC8E-CF0F-F84B-8E82-B9B782DF1B4D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61" name="오각형[P] 60">
            <a:extLst>
              <a:ext uri="{FF2B5EF4-FFF2-40B4-BE49-F238E27FC236}">
                <a16:creationId xmlns:a16="http://schemas.microsoft.com/office/drawing/2014/main" id="{4205823D-BBFA-604A-A953-884DA9C5C8E1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65" name="오각형[P] 64">
            <a:extLst>
              <a:ext uri="{FF2B5EF4-FFF2-40B4-BE49-F238E27FC236}">
                <a16:creationId xmlns:a16="http://schemas.microsoft.com/office/drawing/2014/main" id="{8288FA90-B1DE-4E45-AD74-54F790030457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>
                <a:solidFill>
                  <a:schemeClr val="bg1"/>
                </a:solidFill>
              </a:rPr>
              <a:t>ED</a:t>
            </a:r>
            <a:r>
              <a:rPr kumimoji="1" lang="en-US" altLang="ko-KR" sz="1100" b="1" dirty="0">
                <a:solidFill>
                  <a:schemeClr val="bg1"/>
                </a:solidFill>
              </a:rPr>
              <a:t>A</a:t>
            </a:r>
            <a:endParaRPr kumimoji="1"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오각형[P] 65">
            <a:extLst>
              <a:ext uri="{FF2B5EF4-FFF2-40B4-BE49-F238E27FC236}">
                <a16:creationId xmlns:a16="http://schemas.microsoft.com/office/drawing/2014/main" id="{7AB87876-CCF3-4448-AAE0-8BB8E2C34FE7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5033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3CE360-C73F-C041-8721-C7F688C3BB6D}"/>
              </a:ext>
            </a:extLst>
          </p:cNvPr>
          <p:cNvSpPr/>
          <p:nvPr/>
        </p:nvSpPr>
        <p:spPr>
          <a:xfrm>
            <a:off x="8005684" y="4429323"/>
            <a:ext cx="69071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코로나바이러스</a:t>
            </a:r>
          </a:p>
          <a:p>
            <a:r>
              <a:rPr lang="en-US" altLang="ko-KR" sz="1050" dirty="0">
                <a:latin typeface="Roboto"/>
              </a:rPr>
              <a:t>0.287</a:t>
            </a:r>
          </a:p>
          <a:p>
            <a:r>
              <a:rPr lang="ko-KR" altLang="en-US" sz="1050" dirty="0" err="1">
                <a:solidFill>
                  <a:srgbClr val="DA4F71"/>
                </a:solidFill>
                <a:latin typeface="Roboto"/>
              </a:rPr>
              <a:t>감염증</a:t>
            </a:r>
            <a:endParaRPr lang="ko-KR" altLang="en-US" sz="1050" dirty="0">
              <a:solidFill>
                <a:srgbClr val="DA4F71"/>
              </a:solidFill>
              <a:latin typeface="Roboto"/>
            </a:endParaRPr>
          </a:p>
          <a:p>
            <a:r>
              <a:rPr lang="en-US" altLang="ko-KR" sz="1050" dirty="0">
                <a:latin typeface="Roboto"/>
              </a:rPr>
              <a:t>0.328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봉쇄</a:t>
            </a:r>
          </a:p>
          <a:p>
            <a:r>
              <a:rPr lang="en-US" altLang="ko-KR" sz="1050" dirty="0">
                <a:latin typeface="Roboto"/>
              </a:rPr>
              <a:t>0.407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경제활동</a:t>
            </a:r>
          </a:p>
          <a:p>
            <a:r>
              <a:rPr lang="en-US" altLang="ko-KR" sz="1050" dirty="0">
                <a:latin typeface="Roboto"/>
              </a:rPr>
              <a:t>0.412</a:t>
            </a:r>
          </a:p>
          <a:p>
            <a:r>
              <a:rPr lang="ko-KR" altLang="en-US" sz="1050" dirty="0" err="1">
                <a:solidFill>
                  <a:srgbClr val="DA4F71"/>
                </a:solidFill>
                <a:latin typeface="Roboto"/>
              </a:rPr>
              <a:t>감염병</a:t>
            </a:r>
            <a:endParaRPr lang="ko-KR" altLang="en-US" sz="1050" dirty="0">
              <a:solidFill>
                <a:srgbClr val="DA4F71"/>
              </a:solidFill>
              <a:latin typeface="Roboto"/>
            </a:endParaRPr>
          </a:p>
          <a:p>
            <a:r>
              <a:rPr lang="en-US" altLang="ko-KR" sz="1050" dirty="0">
                <a:latin typeface="Roboto"/>
              </a:rPr>
              <a:t>0.414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7ABD47-AFDF-D647-A6BE-E8573C64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52" y="3382439"/>
            <a:ext cx="3598135" cy="2912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46412C-E570-1440-B9BD-FEA75A2C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48" y="3465649"/>
            <a:ext cx="3334072" cy="298098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AFCF94-627F-B646-9FFB-0CD429AF9FAF}"/>
              </a:ext>
            </a:extLst>
          </p:cNvPr>
          <p:cNvSpPr/>
          <p:nvPr/>
        </p:nvSpPr>
        <p:spPr>
          <a:xfrm>
            <a:off x="7851075" y="3975427"/>
            <a:ext cx="3372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kumimoji="1" lang="ko-KR" altLang="en-US" sz="2000" b="1" dirty="0">
                <a:solidFill>
                  <a:srgbClr val="CA03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  </a:t>
            </a:r>
            <a:endParaRPr kumimoji="1" lang="en-US" altLang="ko-KR" sz="2000" b="1" dirty="0">
              <a:solidFill>
                <a:srgbClr val="CA036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463634-AE9D-2948-8E0B-DAB017BC3CE5}"/>
              </a:ext>
            </a:extLst>
          </p:cNvPr>
          <p:cNvSpPr/>
          <p:nvPr/>
        </p:nvSpPr>
        <p:spPr>
          <a:xfrm>
            <a:off x="9024122" y="3993183"/>
            <a:ext cx="3372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kumimoji="1" lang="ko-KR" altLang="en-US" sz="2000" b="1" dirty="0">
                <a:solidFill>
                  <a:srgbClr val="CA03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endParaRPr kumimoji="1" lang="en-US" altLang="ko-KR" sz="2000" b="1" dirty="0">
              <a:solidFill>
                <a:srgbClr val="CA036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5B73BA-AD19-0F49-97B7-11B550DE95B2}"/>
              </a:ext>
            </a:extLst>
          </p:cNvPr>
          <p:cNvSpPr/>
          <p:nvPr/>
        </p:nvSpPr>
        <p:spPr>
          <a:xfrm>
            <a:off x="10049058" y="3974057"/>
            <a:ext cx="1191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kumimoji="1" lang="ko-KR" altLang="en-US" sz="2000" b="1" dirty="0" err="1">
                <a:solidFill>
                  <a:srgbClr val="CA03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테마주</a:t>
            </a:r>
            <a:endParaRPr kumimoji="1" lang="en-US" altLang="ko-KR" sz="2000" b="1" dirty="0">
              <a:solidFill>
                <a:srgbClr val="CA036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9698D-4910-6745-BAEE-2741C3677271}"/>
              </a:ext>
            </a:extLst>
          </p:cNvPr>
          <p:cNvSpPr/>
          <p:nvPr/>
        </p:nvSpPr>
        <p:spPr>
          <a:xfrm>
            <a:off x="9219632" y="4429323"/>
            <a:ext cx="85023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미수</a:t>
            </a:r>
          </a:p>
          <a:p>
            <a:r>
              <a:rPr lang="en-US" altLang="ko-KR" sz="1050" dirty="0">
                <a:latin typeface="Roboto"/>
              </a:rPr>
              <a:t>0.117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금리</a:t>
            </a:r>
          </a:p>
          <a:p>
            <a:r>
              <a:rPr lang="en-US" altLang="ko-KR" sz="1050" dirty="0">
                <a:latin typeface="Roboto"/>
              </a:rPr>
              <a:t>0.289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취급</a:t>
            </a:r>
          </a:p>
          <a:p>
            <a:r>
              <a:rPr lang="en-US" altLang="ko-KR" sz="1050" dirty="0">
                <a:latin typeface="Roboto"/>
              </a:rPr>
              <a:t>0.344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최저</a:t>
            </a:r>
          </a:p>
          <a:p>
            <a:r>
              <a:rPr lang="en-US" altLang="ko-KR" sz="1050" dirty="0">
                <a:latin typeface="Roboto"/>
              </a:rPr>
              <a:t>0.366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수수료</a:t>
            </a:r>
          </a:p>
          <a:p>
            <a:r>
              <a:rPr lang="en-US" altLang="ko-KR" sz="1050" dirty="0">
                <a:latin typeface="Roboto"/>
              </a:rPr>
              <a:t>0.428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9780B5-779E-6A46-AA3F-E0EF5F25ADB8}"/>
              </a:ext>
            </a:extLst>
          </p:cNvPr>
          <p:cNvSpPr/>
          <p:nvPr/>
        </p:nvSpPr>
        <p:spPr>
          <a:xfrm>
            <a:off x="10244264" y="442932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단타</a:t>
            </a:r>
          </a:p>
          <a:p>
            <a:r>
              <a:rPr lang="en-US" altLang="ko-KR" sz="1050" dirty="0">
                <a:latin typeface="Roboto"/>
              </a:rPr>
              <a:t>0.076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공략</a:t>
            </a:r>
          </a:p>
          <a:p>
            <a:r>
              <a:rPr lang="en-US" altLang="ko-KR" sz="1050" dirty="0">
                <a:latin typeface="Roboto"/>
              </a:rPr>
              <a:t>0.199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대박</a:t>
            </a:r>
          </a:p>
          <a:p>
            <a:r>
              <a:rPr lang="en-US" altLang="ko-KR" sz="1050" dirty="0">
                <a:latin typeface="Roboto"/>
              </a:rPr>
              <a:t>0.247</a:t>
            </a:r>
          </a:p>
          <a:p>
            <a:r>
              <a:rPr lang="ko-KR" altLang="en-US" sz="1050" dirty="0">
                <a:solidFill>
                  <a:srgbClr val="DA4F71"/>
                </a:solidFill>
                <a:latin typeface="Roboto"/>
              </a:rPr>
              <a:t>반사</a:t>
            </a:r>
          </a:p>
          <a:p>
            <a:r>
              <a:rPr lang="en-US" altLang="ko-KR" sz="1050" dirty="0">
                <a:latin typeface="Roboto"/>
              </a:rPr>
              <a:t>0.279</a:t>
            </a:r>
          </a:p>
          <a:p>
            <a:r>
              <a:rPr lang="ko-KR" altLang="en-US" sz="1050" dirty="0" err="1">
                <a:solidFill>
                  <a:srgbClr val="DA4F71"/>
                </a:solidFill>
                <a:latin typeface="Roboto"/>
              </a:rPr>
              <a:t>수혜주</a:t>
            </a:r>
            <a:endParaRPr lang="ko-KR" altLang="en-US" sz="1050" dirty="0">
              <a:solidFill>
                <a:srgbClr val="DA4F71"/>
              </a:solidFill>
              <a:latin typeface="Roboto"/>
            </a:endParaRPr>
          </a:p>
          <a:p>
            <a:r>
              <a:rPr lang="en-US" altLang="ko-KR" sz="1050" dirty="0">
                <a:latin typeface="Roboto"/>
              </a:rPr>
              <a:t>0.290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DCDBD3-4AF0-9243-BB09-501BF322DB3E}"/>
              </a:ext>
            </a:extLst>
          </p:cNvPr>
          <p:cNvSpPr/>
          <p:nvPr/>
        </p:nvSpPr>
        <p:spPr>
          <a:xfrm>
            <a:off x="7616745" y="2551277"/>
            <a:ext cx="3424236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코로나와 가장 유사한 단어는 코로나바이러스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감염증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봉쇄이며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신용은 미수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금리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취급 등으로 나타남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오각형[P] 22">
            <a:extLst>
              <a:ext uri="{FF2B5EF4-FFF2-40B4-BE49-F238E27FC236}">
                <a16:creationId xmlns:a16="http://schemas.microsoft.com/office/drawing/2014/main" id="{114404C9-29A0-7140-97CC-AC284E414959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24" name="오각형[P] 23">
            <a:extLst>
              <a:ext uri="{FF2B5EF4-FFF2-40B4-BE49-F238E27FC236}">
                <a16:creationId xmlns:a16="http://schemas.microsoft.com/office/drawing/2014/main" id="{595D7F7E-4272-864B-B404-FA1B88C6E7A8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25" name="오각형[P] 24">
            <a:extLst>
              <a:ext uri="{FF2B5EF4-FFF2-40B4-BE49-F238E27FC236}">
                <a16:creationId xmlns:a16="http://schemas.microsoft.com/office/drawing/2014/main" id="{89781FFC-3389-C44E-BD92-3F1901415F55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>
                <a:solidFill>
                  <a:schemeClr val="bg1"/>
                </a:solidFill>
              </a:rPr>
              <a:t>ED</a:t>
            </a:r>
            <a:r>
              <a:rPr kumimoji="1" lang="en-US" altLang="ko-KR" sz="1100" b="1" dirty="0">
                <a:solidFill>
                  <a:schemeClr val="bg1"/>
                </a:solidFill>
              </a:rPr>
              <a:t>A</a:t>
            </a:r>
            <a:endParaRPr kumimoji="1"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오각형[P] 25">
            <a:extLst>
              <a:ext uri="{FF2B5EF4-FFF2-40B4-BE49-F238E27FC236}">
                <a16:creationId xmlns:a16="http://schemas.microsoft.com/office/drawing/2014/main" id="{AD6D43B6-CE74-4940-9127-4B125EA332DD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397ABA-E1FE-BB4D-A551-9BEEED6886A0}"/>
              </a:ext>
            </a:extLst>
          </p:cNvPr>
          <p:cNvSpPr/>
          <p:nvPr/>
        </p:nvSpPr>
        <p:spPr>
          <a:xfrm>
            <a:off x="1021948" y="3103803"/>
            <a:ext cx="2678313" cy="215355"/>
          </a:xfrm>
          <a:prstGeom prst="rect">
            <a:avLst/>
          </a:prstGeom>
          <a:solidFill>
            <a:srgbClr val="CA0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/>
              <a:t>전체단어</a:t>
            </a:r>
            <a:r>
              <a:rPr kumimoji="1" lang="ko-KR" altLang="en-US" sz="1200" b="1" dirty="0"/>
              <a:t> 분포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C2FDA7-31AE-7E46-8A01-A55E64AD1DE9}"/>
              </a:ext>
            </a:extLst>
          </p:cNvPr>
          <p:cNvSpPr/>
          <p:nvPr/>
        </p:nvSpPr>
        <p:spPr>
          <a:xfrm>
            <a:off x="4310649" y="3100519"/>
            <a:ext cx="2730702" cy="230961"/>
          </a:xfrm>
          <a:prstGeom prst="rect">
            <a:avLst/>
          </a:prstGeom>
          <a:solidFill>
            <a:srgbClr val="CA0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주요 단어 유사도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C6AFDB-07FF-B24C-9FB9-4CD202C788F4}"/>
              </a:ext>
            </a:extLst>
          </p:cNvPr>
          <p:cNvSpPr/>
          <p:nvPr/>
        </p:nvSpPr>
        <p:spPr>
          <a:xfrm>
            <a:off x="568917" y="1851937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 err="1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핵심단어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 유사도 분석 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6A68A4-6F1E-A744-9BD3-DCF4E1CE2EAD}"/>
              </a:ext>
            </a:extLst>
          </p:cNvPr>
          <p:cNvSpPr/>
          <p:nvPr/>
        </p:nvSpPr>
        <p:spPr>
          <a:xfrm>
            <a:off x="608408" y="2313602"/>
            <a:ext cx="672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단어간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코사인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유사도를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분석하여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차원공간에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맵핑을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수행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7B3FA3E2-C5E1-2840-9839-9222FC7983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985" y="610790"/>
            <a:ext cx="11622915" cy="504932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EDA</a:t>
            </a:r>
            <a:r>
              <a:rPr lang="ko-KR" altLang="en-US" dirty="0"/>
              <a:t> 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54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FD018-F76B-9842-AA7F-4422CB834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8410" y="3283066"/>
            <a:ext cx="11622915" cy="504932"/>
          </a:xfrm>
        </p:spPr>
        <p:txBody>
          <a:bodyPr>
            <a:noAutofit/>
          </a:bodyPr>
          <a:lstStyle/>
          <a:p>
            <a:r>
              <a:rPr kumimoji="1" lang="ko-KR" altLang="en-US" sz="4400" dirty="0"/>
              <a:t>전처리 </a:t>
            </a:r>
          </a:p>
        </p:txBody>
      </p:sp>
    </p:spTree>
    <p:extLst>
      <p:ext uri="{BB962C8B-B14F-4D97-AF65-F5344CB8AC3E}">
        <p14:creationId xmlns:p14="http://schemas.microsoft.com/office/powerpoint/2010/main" val="211876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BF28BE-8248-7B42-960E-F30D5CBB8E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8917" y="632196"/>
            <a:ext cx="11622915" cy="5049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전처리 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26A128-9F7B-CE40-9512-2B637B2F532F}"/>
              </a:ext>
            </a:extLst>
          </p:cNvPr>
          <p:cNvSpPr/>
          <p:nvPr/>
        </p:nvSpPr>
        <p:spPr>
          <a:xfrm>
            <a:off x="8809286" y="4120033"/>
            <a:ext cx="2080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TF-IDF 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방식사용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A6146F-5678-7C46-ACBE-9F06F6632F5F}"/>
              </a:ext>
            </a:extLst>
          </p:cNvPr>
          <p:cNvSpPr/>
          <p:nvPr/>
        </p:nvSpPr>
        <p:spPr>
          <a:xfrm>
            <a:off x="8832303" y="3619279"/>
            <a:ext cx="1864871" cy="245330"/>
          </a:xfrm>
          <a:prstGeom prst="rect">
            <a:avLst/>
          </a:prstGeom>
          <a:solidFill>
            <a:srgbClr val="CA0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 err="1"/>
              <a:t>머신러닝</a:t>
            </a:r>
            <a:r>
              <a:rPr kumimoji="1" lang="ko-KR" altLang="en-US" sz="1600" b="1" dirty="0"/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66926A-E99A-A54F-BEEB-1709C889470F}"/>
              </a:ext>
            </a:extLst>
          </p:cNvPr>
          <p:cNvSpPr/>
          <p:nvPr/>
        </p:nvSpPr>
        <p:spPr>
          <a:xfrm>
            <a:off x="8856995" y="4722811"/>
            <a:ext cx="1864871" cy="245330"/>
          </a:xfrm>
          <a:prstGeom prst="rect">
            <a:avLst/>
          </a:prstGeom>
          <a:solidFill>
            <a:srgbClr val="CA0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 err="1"/>
              <a:t>딥러닝</a:t>
            </a:r>
            <a:r>
              <a:rPr kumimoji="1" lang="ko-KR" altLang="en-US" sz="1600" b="1" dirty="0"/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997317-8EFD-C647-BC74-96BCD3470195}"/>
              </a:ext>
            </a:extLst>
          </p:cNvPr>
          <p:cNvSpPr/>
          <p:nvPr/>
        </p:nvSpPr>
        <p:spPr>
          <a:xfrm>
            <a:off x="8832303" y="5159607"/>
            <a:ext cx="2080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en-US" altLang="ko-KR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Kesras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embedding layer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1FA852-44AC-7247-8D4A-2D9D8D4A6C0A}"/>
              </a:ext>
            </a:extLst>
          </p:cNvPr>
          <p:cNvGrpSpPr/>
          <p:nvPr/>
        </p:nvGrpSpPr>
        <p:grpSpPr>
          <a:xfrm>
            <a:off x="759328" y="3316029"/>
            <a:ext cx="7274394" cy="2845837"/>
            <a:chOff x="608408" y="2982998"/>
            <a:chExt cx="8602218" cy="3365299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D7E2129C-EFF3-D445-9995-7866833060AA}"/>
                </a:ext>
              </a:extLst>
            </p:cNvPr>
            <p:cNvSpPr/>
            <p:nvPr/>
          </p:nvSpPr>
          <p:spPr>
            <a:xfrm>
              <a:off x="5059110" y="3502460"/>
              <a:ext cx="1735494" cy="2845837"/>
            </a:xfrm>
            <a:prstGeom prst="roundRect">
              <a:avLst/>
            </a:prstGeom>
            <a:noFill/>
            <a:ln w="19050">
              <a:solidFill>
                <a:srgbClr val="CA03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8BF0C5C-5B63-AE44-B3AE-2CE2B85B1CAB}"/>
                </a:ext>
              </a:extLst>
            </p:cNvPr>
            <p:cNvSpPr/>
            <p:nvPr/>
          </p:nvSpPr>
          <p:spPr>
            <a:xfrm>
              <a:off x="608408" y="4556820"/>
              <a:ext cx="1362269" cy="419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데이터 불러오기</a:t>
              </a: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A2BB6B25-7508-D94F-9C09-4D992C4ACF84}"/>
                </a:ext>
              </a:extLst>
            </p:cNvPr>
            <p:cNvSpPr/>
            <p:nvPr/>
          </p:nvSpPr>
          <p:spPr>
            <a:xfrm>
              <a:off x="2738376" y="4547489"/>
              <a:ext cx="1362269" cy="419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/>
                <a:t>EDA</a:t>
              </a:r>
              <a:endParaRPr kumimoji="1" lang="ko-KR" altLang="en-US" sz="1200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19FC39EB-0B43-A442-8AE7-8D2EDED1D2A4}"/>
                </a:ext>
              </a:extLst>
            </p:cNvPr>
            <p:cNvSpPr/>
            <p:nvPr/>
          </p:nvSpPr>
          <p:spPr>
            <a:xfrm>
              <a:off x="5245115" y="3692183"/>
              <a:ext cx="1362268" cy="391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/>
                <a:t>HTML</a:t>
              </a:r>
              <a:r>
                <a:rPr kumimoji="1" lang="ko-KR" altLang="en-US" sz="1050" dirty="0"/>
                <a:t> 및 문장부호제거</a:t>
              </a: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146BC03E-80D4-384E-845D-4D954E62C950}"/>
                </a:ext>
              </a:extLst>
            </p:cNvPr>
            <p:cNvSpPr/>
            <p:nvPr/>
          </p:nvSpPr>
          <p:spPr>
            <a:xfrm>
              <a:off x="5245115" y="4231916"/>
              <a:ext cx="1362268" cy="391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dirty="0" err="1"/>
                <a:t>불용어제거</a:t>
              </a:r>
              <a:endParaRPr kumimoji="1" lang="ko-KR" altLang="en-US" sz="1050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E31155-2255-F548-8CCC-7E9B020B37B8}"/>
                </a:ext>
              </a:extLst>
            </p:cNvPr>
            <p:cNvSpPr/>
            <p:nvPr/>
          </p:nvSpPr>
          <p:spPr>
            <a:xfrm>
              <a:off x="5245115" y="4757427"/>
              <a:ext cx="1362268" cy="391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dirty="0"/>
                <a:t>단어최대길이 설정</a:t>
              </a: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B044BF9F-AC3B-0244-9373-B3749D8B2DC0}"/>
                </a:ext>
              </a:extLst>
            </p:cNvPr>
            <p:cNvSpPr/>
            <p:nvPr/>
          </p:nvSpPr>
          <p:spPr>
            <a:xfrm>
              <a:off x="5245115" y="5250743"/>
              <a:ext cx="1362268" cy="391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dirty="0" err="1"/>
                <a:t>단어패딩</a:t>
              </a:r>
              <a:endParaRPr kumimoji="1" lang="ko-KR" altLang="en-US" sz="105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AF3F38E1-6736-9B45-A072-2535C2FD0A05}"/>
                </a:ext>
              </a:extLst>
            </p:cNvPr>
            <p:cNvSpPr/>
            <p:nvPr/>
          </p:nvSpPr>
          <p:spPr>
            <a:xfrm>
              <a:off x="5245115" y="5767808"/>
              <a:ext cx="1362268" cy="391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dirty="0" err="1"/>
                <a:t>벡터표상화</a:t>
              </a:r>
              <a:endParaRPr kumimoji="1" lang="ko-KR" altLang="en-US" sz="105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A4F7F6F9-E96A-B749-A398-E437CF4517F8}"/>
                </a:ext>
              </a:extLst>
            </p:cNvPr>
            <p:cNvSpPr/>
            <p:nvPr/>
          </p:nvSpPr>
          <p:spPr>
            <a:xfrm>
              <a:off x="7848357" y="4547488"/>
              <a:ext cx="1362269" cy="419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모델링</a:t>
              </a: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29B3D2B-3F90-4240-B2BE-54FAAD5D3FC6}"/>
                </a:ext>
              </a:extLst>
            </p:cNvPr>
            <p:cNvSpPr/>
            <p:nvPr/>
          </p:nvSpPr>
          <p:spPr>
            <a:xfrm>
              <a:off x="5245115" y="2982998"/>
              <a:ext cx="1362269" cy="3907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dirty="0"/>
                <a:t>데이터 정제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9CED9F4-09A8-0C48-8532-C764E3EEC08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70677" y="4757428"/>
              <a:ext cx="767699" cy="9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CAAAB8A-3BDC-3F49-B1ED-EDC303EDC1A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100645" y="4748096"/>
              <a:ext cx="881792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BFF73B8-749C-124D-9769-E377523C7895}"/>
                </a:ext>
              </a:extLst>
            </p:cNvPr>
            <p:cNvCxnSpPr>
              <a:cxnSpLocks/>
            </p:cNvCxnSpPr>
            <p:nvPr/>
          </p:nvCxnSpPr>
          <p:spPr>
            <a:xfrm>
              <a:off x="6793389" y="4766758"/>
              <a:ext cx="1023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오각형[P] 44">
            <a:extLst>
              <a:ext uri="{FF2B5EF4-FFF2-40B4-BE49-F238E27FC236}">
                <a16:creationId xmlns:a16="http://schemas.microsoft.com/office/drawing/2014/main" id="{C4508EA9-224A-E04A-97E5-4E33B9A3D099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46" name="오각형[P] 45">
            <a:extLst>
              <a:ext uri="{FF2B5EF4-FFF2-40B4-BE49-F238E27FC236}">
                <a16:creationId xmlns:a16="http://schemas.microsoft.com/office/drawing/2014/main" id="{3BEEB756-74D5-0D4F-932D-041947861E78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데이터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정제</a:t>
            </a:r>
          </a:p>
        </p:txBody>
      </p:sp>
      <p:sp>
        <p:nvSpPr>
          <p:cNvPr id="47" name="오각형[P] 46">
            <a:extLst>
              <a:ext uri="{FF2B5EF4-FFF2-40B4-BE49-F238E27FC236}">
                <a16:creationId xmlns:a16="http://schemas.microsoft.com/office/drawing/2014/main" id="{C629276D-C3FB-6A4C-A7A1-06737B73B144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EDA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오각형[P] 47">
            <a:extLst>
              <a:ext uri="{FF2B5EF4-FFF2-40B4-BE49-F238E27FC236}">
                <a16:creationId xmlns:a16="http://schemas.microsoft.com/office/drawing/2014/main" id="{CEBE707B-5CC4-6446-B916-5E591315B1A1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F2C165-0A7C-2B4D-833F-0DB9EEAE97EA}"/>
              </a:ext>
            </a:extLst>
          </p:cNvPr>
          <p:cNvSpPr/>
          <p:nvPr/>
        </p:nvSpPr>
        <p:spPr>
          <a:xfrm>
            <a:off x="568917" y="1851937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텍스트 전처리 과정 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A5102E-5627-7444-A61D-284C1630A5CB}"/>
              </a:ext>
            </a:extLst>
          </p:cNvPr>
          <p:cNvSpPr/>
          <p:nvPr/>
        </p:nvSpPr>
        <p:spPr>
          <a:xfrm>
            <a:off x="608408" y="2340236"/>
            <a:ext cx="6529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머신러닝은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카운트 기반의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TF-IDF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방식을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딥러닝은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Keras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embedding layer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전처리를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수행하였음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29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FE86A3-FC8D-6842-B895-049D57CAB433}"/>
              </a:ext>
            </a:extLst>
          </p:cNvPr>
          <p:cNvSpPr/>
          <p:nvPr/>
        </p:nvSpPr>
        <p:spPr>
          <a:xfrm>
            <a:off x="563162" y="280999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800" dirty="0"/>
          </a:p>
          <a:p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tqdm</a:t>
            </a:r>
            <a:r>
              <a:rPr lang="ko-KR" altLang="en-US" sz="800" dirty="0"/>
              <a:t> </a:t>
            </a:r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tqdm_notebook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i</a:t>
            </a:r>
            <a:r>
              <a:rPr lang="ko-KR" altLang="en-US" sz="800" dirty="0"/>
              <a:t> </a:t>
            </a:r>
            <a:r>
              <a:rPr lang="ko-KR" altLang="en-US" sz="800" dirty="0" err="1"/>
              <a:t>in</a:t>
            </a:r>
            <a:r>
              <a:rPr lang="ko-KR" altLang="en-US" sz="800" dirty="0"/>
              <a:t> </a:t>
            </a:r>
            <a:r>
              <a:rPr lang="ko-KR" altLang="en-US" sz="800" dirty="0" err="1"/>
              <a:t>tqdm_notebook</a:t>
            </a:r>
            <a:r>
              <a:rPr lang="ko-KR" altLang="en-US" sz="800" dirty="0"/>
              <a:t>(</a:t>
            </a:r>
            <a:r>
              <a:rPr lang="ko-KR" altLang="en-US" sz="800" dirty="0" err="1"/>
              <a:t>range</a:t>
            </a:r>
            <a:r>
              <a:rPr lang="ko-KR" altLang="en-US" sz="800" dirty="0"/>
              <a:t>(0, </a:t>
            </a:r>
            <a:r>
              <a:rPr lang="ko-KR" altLang="en-US" sz="800" dirty="0" err="1"/>
              <a:t>len</a:t>
            </a:r>
            <a:r>
              <a:rPr lang="ko-KR" altLang="en-US" sz="800" dirty="0"/>
              <a:t>(</a:t>
            </a:r>
            <a:r>
              <a:rPr lang="ko-KR" altLang="en-US" sz="800" dirty="0" err="1"/>
              <a:t>train_df</a:t>
            </a:r>
            <a:r>
              <a:rPr lang="ko-KR" altLang="en-US" sz="800" dirty="0"/>
              <a:t>))):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train_df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"][</a:t>
            </a:r>
            <a:r>
              <a:rPr lang="ko-KR" altLang="en-US" sz="800" dirty="0" err="1"/>
              <a:t>i</a:t>
            </a:r>
            <a:r>
              <a:rPr lang="ko-KR" altLang="en-US" sz="800" dirty="0"/>
              <a:t>] = </a:t>
            </a:r>
            <a:r>
              <a:rPr lang="ko-KR" altLang="en-US" sz="800" dirty="0" err="1"/>
              <a:t>list</a:t>
            </a:r>
            <a:r>
              <a:rPr lang="ko-KR" altLang="en-US" sz="800" dirty="0"/>
              <a:t>(</a:t>
            </a:r>
            <a:r>
              <a:rPr lang="ko-KR" altLang="en-US" sz="800" dirty="0" err="1"/>
              <a:t>kkma.morphs</a:t>
            </a:r>
            <a:r>
              <a:rPr lang="ko-KR" altLang="en-US" sz="800" dirty="0"/>
              <a:t>(</a:t>
            </a:r>
            <a:r>
              <a:rPr lang="ko-KR" altLang="en-US" sz="800" dirty="0" err="1"/>
              <a:t>train_df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"][</a:t>
            </a:r>
            <a:r>
              <a:rPr lang="ko-KR" altLang="en-US" sz="800" dirty="0" err="1"/>
              <a:t>i</a:t>
            </a:r>
            <a:r>
              <a:rPr lang="ko-KR" altLang="en-US" sz="800" dirty="0"/>
              <a:t>]))</a:t>
            </a:r>
          </a:p>
          <a:p>
            <a:r>
              <a:rPr lang="ko-KR" altLang="en-US" sz="800" dirty="0"/>
              <a:t>        </a:t>
            </a:r>
          </a:p>
          <a:p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tqdm</a:t>
            </a:r>
            <a:r>
              <a:rPr lang="ko-KR" altLang="en-US" sz="800" dirty="0"/>
              <a:t> </a:t>
            </a:r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tqdm_notebook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i</a:t>
            </a:r>
            <a:r>
              <a:rPr lang="ko-KR" altLang="en-US" sz="800" dirty="0"/>
              <a:t> </a:t>
            </a:r>
            <a:r>
              <a:rPr lang="ko-KR" altLang="en-US" sz="800" dirty="0" err="1"/>
              <a:t>in</a:t>
            </a:r>
            <a:r>
              <a:rPr lang="ko-KR" altLang="en-US" sz="800" dirty="0"/>
              <a:t> </a:t>
            </a:r>
            <a:r>
              <a:rPr lang="ko-KR" altLang="en-US" sz="800" dirty="0" err="1"/>
              <a:t>tqdm_notebook</a:t>
            </a:r>
            <a:r>
              <a:rPr lang="ko-KR" altLang="en-US" sz="800" dirty="0"/>
              <a:t>(</a:t>
            </a:r>
            <a:r>
              <a:rPr lang="ko-KR" altLang="en-US" sz="800" dirty="0" err="1"/>
              <a:t>range</a:t>
            </a:r>
            <a:r>
              <a:rPr lang="ko-KR" altLang="en-US" sz="800" dirty="0"/>
              <a:t>(0, </a:t>
            </a:r>
            <a:r>
              <a:rPr lang="ko-KR" altLang="en-US" sz="800" dirty="0" err="1"/>
              <a:t>len</a:t>
            </a:r>
            <a:r>
              <a:rPr lang="ko-KR" altLang="en-US" sz="800" dirty="0"/>
              <a:t>(</a:t>
            </a:r>
            <a:r>
              <a:rPr lang="ko-KR" altLang="en-US" sz="800" dirty="0" err="1"/>
              <a:t>test_df</a:t>
            </a:r>
            <a:r>
              <a:rPr lang="ko-KR" altLang="en-US" sz="800" dirty="0"/>
              <a:t>))):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test_df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"][</a:t>
            </a:r>
            <a:r>
              <a:rPr lang="ko-KR" altLang="en-US" sz="800" dirty="0" err="1"/>
              <a:t>i</a:t>
            </a:r>
            <a:r>
              <a:rPr lang="ko-KR" altLang="en-US" sz="800" dirty="0"/>
              <a:t>] = </a:t>
            </a:r>
            <a:r>
              <a:rPr lang="ko-KR" altLang="en-US" sz="800" dirty="0" err="1"/>
              <a:t>list</a:t>
            </a:r>
            <a:r>
              <a:rPr lang="ko-KR" altLang="en-US" sz="800" dirty="0"/>
              <a:t>(</a:t>
            </a:r>
            <a:r>
              <a:rPr lang="ko-KR" altLang="en-US" sz="800" dirty="0" err="1"/>
              <a:t>kkma.morphs</a:t>
            </a:r>
            <a:r>
              <a:rPr lang="ko-KR" altLang="en-US" sz="800" dirty="0"/>
              <a:t>(</a:t>
            </a:r>
            <a:r>
              <a:rPr lang="ko-KR" altLang="en-US" sz="800" dirty="0" err="1"/>
              <a:t>test_df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"][</a:t>
            </a:r>
            <a:r>
              <a:rPr lang="ko-KR" altLang="en-US" sz="800" dirty="0" err="1"/>
              <a:t>i</a:t>
            </a:r>
            <a:r>
              <a:rPr lang="ko-KR" altLang="en-US" sz="800" dirty="0"/>
              <a:t>]))</a:t>
            </a:r>
          </a:p>
          <a:p>
            <a:r>
              <a:rPr lang="ko-KR" altLang="en-US" sz="800" dirty="0"/>
              <a:t>                </a:t>
            </a:r>
          </a:p>
          <a:p>
            <a:r>
              <a:rPr lang="ko-KR" altLang="en-US" sz="800" dirty="0" err="1"/>
              <a:t>tk</a:t>
            </a:r>
            <a:r>
              <a:rPr lang="ko-KR" altLang="en-US" sz="800" dirty="0"/>
              <a:t> = </a:t>
            </a:r>
            <a:r>
              <a:rPr lang="ko-KR" altLang="en-US" sz="800" dirty="0" err="1"/>
              <a:t>Tokenizer</a:t>
            </a:r>
            <a:r>
              <a:rPr lang="ko-KR" altLang="en-US" sz="800" dirty="0"/>
              <a:t>(</a:t>
            </a:r>
            <a:r>
              <a:rPr lang="ko-KR" altLang="en-US" sz="800" dirty="0" err="1"/>
              <a:t>filters</a:t>
            </a:r>
            <a:r>
              <a:rPr lang="ko-KR" altLang="en-US" sz="800" dirty="0"/>
              <a:t> = "!#$%&amp;()*+,-./:;&lt;=&gt;?@[\\]^_`{|}~\</a:t>
            </a:r>
            <a:r>
              <a:rPr lang="ko-KR" altLang="en-US" sz="800" dirty="0" err="1"/>
              <a:t>t</a:t>
            </a:r>
            <a:r>
              <a:rPr lang="ko-KR" altLang="en-US" sz="800" dirty="0"/>
              <a:t>\</a:t>
            </a:r>
            <a:r>
              <a:rPr lang="ko-KR" altLang="en-US" sz="800" dirty="0" err="1"/>
              <a:t>n</a:t>
            </a:r>
            <a:r>
              <a:rPr lang="ko-KR" altLang="en-US" sz="800" dirty="0"/>
              <a:t>, '")</a:t>
            </a:r>
          </a:p>
          <a:p>
            <a:endParaRPr lang="ko-KR" altLang="en-US" sz="800" dirty="0"/>
          </a:p>
          <a:p>
            <a:r>
              <a:rPr lang="ko-KR" altLang="en-US" sz="800" dirty="0" err="1"/>
              <a:t>tk.fit_on_texts</a:t>
            </a:r>
            <a:r>
              <a:rPr lang="ko-KR" altLang="en-US" sz="800" dirty="0"/>
              <a:t>(</a:t>
            </a:r>
            <a:r>
              <a:rPr lang="ko-KR" altLang="en-US" sz="800" dirty="0" err="1"/>
              <a:t>list</a:t>
            </a:r>
            <a:r>
              <a:rPr lang="ko-KR" altLang="en-US" sz="800" dirty="0"/>
              <a:t>(</a:t>
            </a:r>
            <a:r>
              <a:rPr lang="ko-KR" altLang="en-US" sz="800" dirty="0" err="1"/>
              <a:t>train_df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"]) + </a:t>
            </a:r>
            <a:r>
              <a:rPr lang="ko-KR" altLang="en-US" sz="800" dirty="0" err="1"/>
              <a:t>list</a:t>
            </a:r>
            <a:r>
              <a:rPr lang="ko-KR" altLang="en-US" sz="800" dirty="0"/>
              <a:t>(</a:t>
            </a:r>
            <a:r>
              <a:rPr lang="ko-KR" altLang="en-US" sz="800" dirty="0" err="1"/>
              <a:t>test_df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"]))</a:t>
            </a:r>
          </a:p>
          <a:p>
            <a:endParaRPr lang="ko-KR" altLang="en-US" sz="800" dirty="0"/>
          </a:p>
          <a:p>
            <a:r>
              <a:rPr lang="ko-KR" altLang="en-US" sz="800" dirty="0" err="1"/>
              <a:t>train_text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tk.texts_to_sequences</a:t>
            </a:r>
            <a:r>
              <a:rPr lang="ko-KR" altLang="en-US" sz="800" dirty="0"/>
              <a:t>(</a:t>
            </a:r>
            <a:r>
              <a:rPr lang="ko-KR" altLang="en-US" sz="800" dirty="0" err="1"/>
              <a:t>train_df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"]) </a:t>
            </a:r>
          </a:p>
          <a:p>
            <a:r>
              <a:rPr lang="ko-KR" altLang="en-US" sz="800" dirty="0" err="1"/>
              <a:t>test_text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tk.texts_to_sequences</a:t>
            </a:r>
            <a:r>
              <a:rPr lang="ko-KR" altLang="en-US" sz="800" dirty="0"/>
              <a:t>(</a:t>
            </a:r>
            <a:r>
              <a:rPr lang="ko-KR" altLang="en-US" sz="800" dirty="0" err="1"/>
              <a:t>test_df</a:t>
            </a:r>
            <a:r>
              <a:rPr lang="ko-KR" altLang="en-US" sz="800" dirty="0"/>
              <a:t>["</a:t>
            </a:r>
            <a:r>
              <a:rPr lang="ko-KR" altLang="en-US" sz="800" dirty="0" err="1"/>
              <a:t>content</a:t>
            </a:r>
            <a:r>
              <a:rPr lang="ko-KR" altLang="en-US" sz="800" dirty="0"/>
              <a:t>"]) </a:t>
            </a:r>
          </a:p>
          <a:p>
            <a:endParaRPr lang="ko-KR" altLang="en-US" sz="800" dirty="0"/>
          </a:p>
          <a:p>
            <a:r>
              <a:rPr lang="ko-KR" altLang="en-US" sz="800" dirty="0" err="1"/>
              <a:t>from</a:t>
            </a:r>
            <a:r>
              <a:rPr lang="ko-KR" altLang="en-US" sz="800" dirty="0"/>
              <a:t> </a:t>
            </a:r>
            <a:r>
              <a:rPr lang="ko-KR" altLang="en-US" sz="800" dirty="0" err="1"/>
              <a:t>keras.preprocessing.sequence</a:t>
            </a:r>
            <a:r>
              <a:rPr lang="ko-KR" altLang="en-US" sz="800" dirty="0"/>
              <a:t> </a:t>
            </a:r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pad_sequences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max_len</a:t>
            </a:r>
            <a:r>
              <a:rPr lang="ko-KR" altLang="en-US" sz="800" dirty="0"/>
              <a:t> = 50</a:t>
            </a:r>
          </a:p>
          <a:p>
            <a:endParaRPr lang="ko-KR" altLang="en-US" sz="800" dirty="0"/>
          </a:p>
          <a:p>
            <a:r>
              <a:rPr lang="ko-KR" altLang="en-US" sz="800" dirty="0" err="1"/>
              <a:t>padded_train</a:t>
            </a:r>
            <a:r>
              <a:rPr lang="ko-KR" altLang="en-US" sz="800" dirty="0"/>
              <a:t> = </a:t>
            </a:r>
            <a:r>
              <a:rPr lang="ko-KR" altLang="en-US" sz="800" dirty="0" err="1"/>
              <a:t>pad_sequences</a:t>
            </a:r>
            <a:r>
              <a:rPr lang="ko-KR" altLang="en-US" sz="800" dirty="0"/>
              <a:t>(</a:t>
            </a:r>
            <a:r>
              <a:rPr lang="ko-KR" altLang="en-US" sz="800" dirty="0" err="1"/>
              <a:t>train_text</a:t>
            </a:r>
            <a:r>
              <a:rPr lang="ko-KR" altLang="en-US" sz="800" dirty="0"/>
              <a:t>, </a:t>
            </a:r>
            <a:r>
              <a:rPr lang="ko-KR" altLang="en-US" sz="800" dirty="0" err="1"/>
              <a:t>maxlen</a:t>
            </a:r>
            <a:r>
              <a:rPr lang="ko-KR" altLang="en-US" sz="800" dirty="0"/>
              <a:t> = </a:t>
            </a:r>
            <a:r>
              <a:rPr lang="ko-KR" altLang="en-US" sz="800" dirty="0" err="1"/>
              <a:t>max_len</a:t>
            </a:r>
            <a:r>
              <a:rPr lang="ko-KR" altLang="en-US" sz="800" dirty="0"/>
              <a:t>)</a:t>
            </a:r>
          </a:p>
          <a:p>
            <a:r>
              <a:rPr lang="ko-KR" altLang="en-US" sz="800" dirty="0" err="1"/>
              <a:t>padded_test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pad_sequences</a:t>
            </a:r>
            <a:r>
              <a:rPr lang="ko-KR" altLang="en-US" sz="800" dirty="0"/>
              <a:t>(</a:t>
            </a:r>
            <a:r>
              <a:rPr lang="ko-KR" altLang="en-US" sz="800" dirty="0" err="1"/>
              <a:t>test_text</a:t>
            </a:r>
            <a:r>
              <a:rPr lang="ko-KR" altLang="en-US" sz="800" dirty="0"/>
              <a:t>, </a:t>
            </a:r>
            <a:r>
              <a:rPr lang="ko-KR" altLang="en-US" sz="800" dirty="0" err="1"/>
              <a:t>maxlen</a:t>
            </a:r>
            <a:r>
              <a:rPr lang="ko-KR" altLang="en-US" sz="800" dirty="0"/>
              <a:t> = </a:t>
            </a:r>
            <a:r>
              <a:rPr lang="ko-KR" altLang="en-US" sz="800" dirty="0" err="1"/>
              <a:t>max_len</a:t>
            </a:r>
            <a:r>
              <a:rPr lang="ko-KR" altLang="en-US" sz="800" dirty="0"/>
              <a:t>) </a:t>
            </a:r>
          </a:p>
        </p:txBody>
      </p:sp>
      <p:sp>
        <p:nvSpPr>
          <p:cNvPr id="25" name="오른쪽 중괄호[R] 24">
            <a:extLst>
              <a:ext uri="{FF2B5EF4-FFF2-40B4-BE49-F238E27FC236}">
                <a16:creationId xmlns:a16="http://schemas.microsoft.com/office/drawing/2014/main" id="{5527A066-FCB4-C14D-BC0B-8B62035356A5}"/>
              </a:ext>
            </a:extLst>
          </p:cNvPr>
          <p:cNvSpPr/>
          <p:nvPr/>
        </p:nvSpPr>
        <p:spPr>
          <a:xfrm>
            <a:off x="3541142" y="3117722"/>
            <a:ext cx="119058" cy="8244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CA126068-13D3-0C41-959F-9598D3755E15}"/>
              </a:ext>
            </a:extLst>
          </p:cNvPr>
          <p:cNvSpPr/>
          <p:nvPr/>
        </p:nvSpPr>
        <p:spPr>
          <a:xfrm>
            <a:off x="3541142" y="4077768"/>
            <a:ext cx="119058" cy="150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CF079242-77E1-5F4D-AD61-9C24C428DFE3}"/>
              </a:ext>
            </a:extLst>
          </p:cNvPr>
          <p:cNvSpPr/>
          <p:nvPr/>
        </p:nvSpPr>
        <p:spPr>
          <a:xfrm>
            <a:off x="3541142" y="4520729"/>
            <a:ext cx="119058" cy="284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오른쪽 중괄호[R] 27">
            <a:extLst>
              <a:ext uri="{FF2B5EF4-FFF2-40B4-BE49-F238E27FC236}">
                <a16:creationId xmlns:a16="http://schemas.microsoft.com/office/drawing/2014/main" id="{9E2C74C3-775A-AE46-8863-79727AF841FE}"/>
              </a:ext>
            </a:extLst>
          </p:cNvPr>
          <p:cNvSpPr/>
          <p:nvPr/>
        </p:nvSpPr>
        <p:spPr>
          <a:xfrm>
            <a:off x="3541142" y="5464236"/>
            <a:ext cx="119058" cy="284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중괄호[R] 28">
            <a:extLst>
              <a:ext uri="{FF2B5EF4-FFF2-40B4-BE49-F238E27FC236}">
                <a16:creationId xmlns:a16="http://schemas.microsoft.com/office/drawing/2014/main" id="{863B4EF5-7E8F-BA47-A70B-41A2E2BCA88B}"/>
              </a:ext>
            </a:extLst>
          </p:cNvPr>
          <p:cNvSpPr/>
          <p:nvPr/>
        </p:nvSpPr>
        <p:spPr>
          <a:xfrm>
            <a:off x="1248293" y="5233645"/>
            <a:ext cx="119058" cy="150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C5F44D-7471-6547-A01C-D526F49D1D28}"/>
              </a:ext>
            </a:extLst>
          </p:cNvPr>
          <p:cNvSpPr/>
          <p:nvPr/>
        </p:nvSpPr>
        <p:spPr>
          <a:xfrm>
            <a:off x="3757430" y="3128198"/>
            <a:ext cx="195209" cy="195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endParaRPr kumimoji="1" lang="ko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251ABCD-94C1-B343-BA6D-CD2C5F6D7E71}"/>
              </a:ext>
            </a:extLst>
          </p:cNvPr>
          <p:cNvSpPr/>
          <p:nvPr/>
        </p:nvSpPr>
        <p:spPr>
          <a:xfrm>
            <a:off x="3757430" y="4032898"/>
            <a:ext cx="195209" cy="195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FD7895-E5DC-3E49-9FB1-F68D98F8984A}"/>
              </a:ext>
            </a:extLst>
          </p:cNvPr>
          <p:cNvSpPr/>
          <p:nvPr/>
        </p:nvSpPr>
        <p:spPr>
          <a:xfrm>
            <a:off x="3757430" y="4520729"/>
            <a:ext cx="195209" cy="195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602F6C0-4ED8-3649-B172-9B50ED3FD0A2}"/>
              </a:ext>
            </a:extLst>
          </p:cNvPr>
          <p:cNvSpPr/>
          <p:nvPr/>
        </p:nvSpPr>
        <p:spPr>
          <a:xfrm>
            <a:off x="3757430" y="5518216"/>
            <a:ext cx="195209" cy="195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</a:t>
            </a:r>
            <a:endParaRPr kumimoji="1"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E8F132-62AC-0D4D-B0CA-48090943A9C5}"/>
              </a:ext>
            </a:extLst>
          </p:cNvPr>
          <p:cNvSpPr/>
          <p:nvPr/>
        </p:nvSpPr>
        <p:spPr>
          <a:xfrm>
            <a:off x="4072070" y="3031019"/>
            <a:ext cx="1205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형태소 분석</a:t>
            </a:r>
            <a:r>
              <a:rPr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토큰화</a:t>
            </a:r>
            <a:r>
              <a:rPr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923704-CBAE-A74E-8641-35E7C7822AF1}"/>
              </a:ext>
            </a:extLst>
          </p:cNvPr>
          <p:cNvSpPr/>
          <p:nvPr/>
        </p:nvSpPr>
        <p:spPr>
          <a:xfrm>
            <a:off x="4072071" y="3983660"/>
            <a:ext cx="1621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특수문자 제거 </a:t>
            </a:r>
            <a:endParaRPr kumimoji="1" lang="en-US" altLang="ko-KR" sz="1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187FCB-1778-CF4D-9761-16179CDCEA64}"/>
              </a:ext>
            </a:extLst>
          </p:cNvPr>
          <p:cNvSpPr/>
          <p:nvPr/>
        </p:nvSpPr>
        <p:spPr>
          <a:xfrm>
            <a:off x="4079838" y="4466759"/>
            <a:ext cx="1621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 </a:t>
            </a:r>
            <a:r>
              <a:rPr kumimoji="1" lang="ko-KR" altLang="en-US" sz="1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인코딩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endParaRPr kumimoji="1" lang="en-US" altLang="ko-KR" sz="1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D12187-E62F-DF48-8021-40D076BC00B2}"/>
              </a:ext>
            </a:extLst>
          </p:cNvPr>
          <p:cNvSpPr/>
          <p:nvPr/>
        </p:nvSpPr>
        <p:spPr>
          <a:xfrm>
            <a:off x="4079838" y="5453794"/>
            <a:ext cx="1621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패딩</a:t>
            </a:r>
            <a:endParaRPr kumimoji="1" lang="en-US" altLang="ko-KR" sz="1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7AE690-3063-FF49-96A5-A23AC48281D1}"/>
              </a:ext>
            </a:extLst>
          </p:cNvPr>
          <p:cNvSpPr/>
          <p:nvPr/>
        </p:nvSpPr>
        <p:spPr>
          <a:xfrm>
            <a:off x="3702345" y="5090883"/>
            <a:ext cx="1934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최대단어길이 설정</a:t>
            </a:r>
            <a:endParaRPr kumimoji="1" lang="en-US" altLang="ko-KR" sz="1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7C49D93-C853-1A4D-AB5A-C20BA30C7A50}"/>
              </a:ext>
            </a:extLst>
          </p:cNvPr>
          <p:cNvSpPr/>
          <p:nvPr/>
        </p:nvSpPr>
        <p:spPr>
          <a:xfrm>
            <a:off x="3541142" y="5140121"/>
            <a:ext cx="195209" cy="1952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929BA20-B5A5-1948-9002-E546B72C0737}"/>
              </a:ext>
            </a:extLst>
          </p:cNvPr>
          <p:cNvCxnSpPr/>
          <p:nvPr/>
        </p:nvCxnSpPr>
        <p:spPr>
          <a:xfrm>
            <a:off x="1367351" y="5294234"/>
            <a:ext cx="20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1365FEE1-6A92-AF42-87E8-4E2AE777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02" y="3458953"/>
            <a:ext cx="4984672" cy="117724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8AB8C73-6C73-B94F-9724-22D980B1ED3F}"/>
              </a:ext>
            </a:extLst>
          </p:cNvPr>
          <p:cNvGrpSpPr/>
          <p:nvPr/>
        </p:nvGrpSpPr>
        <p:grpSpPr>
          <a:xfrm>
            <a:off x="6480676" y="4977147"/>
            <a:ext cx="5015999" cy="830919"/>
            <a:chOff x="5712010" y="4949624"/>
            <a:chExt cx="6271422" cy="892717"/>
          </a:xfrm>
        </p:grpSpPr>
        <p:grpSp>
          <p:nvGrpSpPr>
            <p:cNvPr id="44" name="Google Shape;1015;p25">
              <a:extLst>
                <a:ext uri="{FF2B5EF4-FFF2-40B4-BE49-F238E27FC236}">
                  <a16:creationId xmlns:a16="http://schemas.microsoft.com/office/drawing/2014/main" id="{8EECBAA7-0D5E-EB4A-80F1-979C371645B4}"/>
                </a:ext>
              </a:extLst>
            </p:cNvPr>
            <p:cNvGrpSpPr/>
            <p:nvPr/>
          </p:nvGrpSpPr>
          <p:grpSpPr>
            <a:xfrm>
              <a:off x="7899129" y="4974595"/>
              <a:ext cx="1980772" cy="867746"/>
              <a:chOff x="8452422" y="4768453"/>
              <a:chExt cx="1980772" cy="867746"/>
            </a:xfrm>
          </p:grpSpPr>
          <p:sp>
            <p:nvSpPr>
              <p:cNvPr id="45" name="Google Shape;1016;p25">
                <a:extLst>
                  <a:ext uri="{FF2B5EF4-FFF2-40B4-BE49-F238E27FC236}">
                    <a16:creationId xmlns:a16="http://schemas.microsoft.com/office/drawing/2014/main" id="{F612C49C-9F0D-104D-859E-7C4AD5D67873}"/>
                  </a:ext>
                </a:extLst>
              </p:cNvPr>
              <p:cNvSpPr/>
              <p:nvPr/>
            </p:nvSpPr>
            <p:spPr>
              <a:xfrm>
                <a:off x="8496844" y="4768453"/>
                <a:ext cx="1936350" cy="40011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76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017;p25">
                <a:extLst>
                  <a:ext uri="{FF2B5EF4-FFF2-40B4-BE49-F238E27FC236}">
                    <a16:creationId xmlns:a16="http://schemas.microsoft.com/office/drawing/2014/main" id="{D1DDEDEB-A31E-1B43-8119-C2D66999C8F7}"/>
                  </a:ext>
                </a:extLst>
              </p:cNvPr>
              <p:cNvSpPr txBox="1"/>
              <p:nvPr/>
            </p:nvSpPr>
            <p:spPr>
              <a:xfrm>
                <a:off x="8452422" y="4791173"/>
                <a:ext cx="1980771" cy="330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ko-KR" altLang="en-US" sz="1400" dirty="0">
                    <a:solidFill>
                      <a:srgbClr val="FFFFFF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최대 </a:t>
                </a:r>
                <a:r>
                  <a:rPr lang="ko-KR" altLang="en-US" sz="1400" dirty="0" err="1">
                    <a:solidFill>
                      <a:srgbClr val="FFFFFF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단어길이</a:t>
                </a:r>
                <a:endParaRPr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47" name="Google Shape;1018;p25">
                <a:extLst>
                  <a:ext uri="{FF2B5EF4-FFF2-40B4-BE49-F238E27FC236}">
                    <a16:creationId xmlns:a16="http://schemas.microsoft.com/office/drawing/2014/main" id="{F2F8ACFC-2030-3940-AC09-E23013FB8D88}"/>
                  </a:ext>
                </a:extLst>
              </p:cNvPr>
              <p:cNvSpPr txBox="1"/>
              <p:nvPr/>
            </p:nvSpPr>
            <p:spPr>
              <a:xfrm>
                <a:off x="8541266" y="5272509"/>
                <a:ext cx="1847506" cy="363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altLang="ko-KR" sz="1600" i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40</a:t>
                </a:r>
                <a:r>
                  <a:rPr lang="ko-KR" altLang="en-US" sz="1600" i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 </a:t>
                </a:r>
                <a:endParaRPr sz="1600" i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48" name="Google Shape;1019;p25">
              <a:extLst>
                <a:ext uri="{FF2B5EF4-FFF2-40B4-BE49-F238E27FC236}">
                  <a16:creationId xmlns:a16="http://schemas.microsoft.com/office/drawing/2014/main" id="{E6711D34-58B2-CF48-9BB3-6D358831C6DC}"/>
                </a:ext>
              </a:extLst>
            </p:cNvPr>
            <p:cNvGrpSpPr/>
            <p:nvPr/>
          </p:nvGrpSpPr>
          <p:grpSpPr>
            <a:xfrm>
              <a:off x="10047082" y="4949624"/>
              <a:ext cx="1936350" cy="867746"/>
              <a:chOff x="10604914" y="4768453"/>
              <a:chExt cx="1936350" cy="867746"/>
            </a:xfrm>
          </p:grpSpPr>
          <p:sp>
            <p:nvSpPr>
              <p:cNvPr id="49" name="Google Shape;1020;p25">
                <a:extLst>
                  <a:ext uri="{FF2B5EF4-FFF2-40B4-BE49-F238E27FC236}">
                    <a16:creationId xmlns:a16="http://schemas.microsoft.com/office/drawing/2014/main" id="{44A78181-27C5-1B46-B100-25B282C90A95}"/>
                  </a:ext>
                </a:extLst>
              </p:cNvPr>
              <p:cNvSpPr/>
              <p:nvPr/>
            </p:nvSpPr>
            <p:spPr>
              <a:xfrm>
                <a:off x="10604914" y="4768453"/>
                <a:ext cx="1936350" cy="40011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76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021;p25">
                <a:extLst>
                  <a:ext uri="{FF2B5EF4-FFF2-40B4-BE49-F238E27FC236}">
                    <a16:creationId xmlns:a16="http://schemas.microsoft.com/office/drawing/2014/main" id="{72AA5716-021D-4042-AA71-24BAD05DC970}"/>
                  </a:ext>
                </a:extLst>
              </p:cNvPr>
              <p:cNvSpPr txBox="1"/>
              <p:nvPr/>
            </p:nvSpPr>
            <p:spPr>
              <a:xfrm>
                <a:off x="10772094" y="4816144"/>
                <a:ext cx="1601989" cy="330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ko-KR" altLang="en-US" sz="1400" dirty="0" err="1">
                    <a:solidFill>
                      <a:srgbClr val="FFFFFF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워드임베딩</a:t>
                </a:r>
                <a:endParaRPr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51" name="Google Shape;1022;p25">
                <a:extLst>
                  <a:ext uri="{FF2B5EF4-FFF2-40B4-BE49-F238E27FC236}">
                    <a16:creationId xmlns:a16="http://schemas.microsoft.com/office/drawing/2014/main" id="{7D488F4C-2D75-9641-A741-40A228BE1ACB}"/>
                  </a:ext>
                </a:extLst>
              </p:cNvPr>
              <p:cNvSpPr txBox="1"/>
              <p:nvPr/>
            </p:nvSpPr>
            <p:spPr>
              <a:xfrm>
                <a:off x="10649337" y="5272509"/>
                <a:ext cx="1847506" cy="363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altLang="en-US" sz="1600" i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사후학습</a:t>
                </a:r>
                <a:endParaRPr sz="1600" i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52" name="Google Shape;1011;p25">
              <a:extLst>
                <a:ext uri="{FF2B5EF4-FFF2-40B4-BE49-F238E27FC236}">
                  <a16:creationId xmlns:a16="http://schemas.microsoft.com/office/drawing/2014/main" id="{02B69E32-9E18-FE4B-A86A-3B68B56AA68C}"/>
                </a:ext>
              </a:extLst>
            </p:cNvPr>
            <p:cNvGrpSpPr/>
            <p:nvPr/>
          </p:nvGrpSpPr>
          <p:grpSpPr>
            <a:xfrm>
              <a:off x="5712010" y="4979030"/>
              <a:ext cx="2103530" cy="824204"/>
              <a:chOff x="6365520" y="4768453"/>
              <a:chExt cx="2103530" cy="824204"/>
            </a:xfrm>
          </p:grpSpPr>
          <p:sp>
            <p:nvSpPr>
              <p:cNvPr id="53" name="Google Shape;1012;p25">
                <a:extLst>
                  <a:ext uri="{FF2B5EF4-FFF2-40B4-BE49-F238E27FC236}">
                    <a16:creationId xmlns:a16="http://schemas.microsoft.com/office/drawing/2014/main" id="{6AF26162-4D58-8D4C-9540-7BD84EEBAA7E}"/>
                  </a:ext>
                </a:extLst>
              </p:cNvPr>
              <p:cNvSpPr/>
              <p:nvPr/>
            </p:nvSpPr>
            <p:spPr>
              <a:xfrm>
                <a:off x="6404688" y="4768453"/>
                <a:ext cx="1936350" cy="40011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76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14;p25">
                <a:extLst>
                  <a:ext uri="{FF2B5EF4-FFF2-40B4-BE49-F238E27FC236}">
                    <a16:creationId xmlns:a16="http://schemas.microsoft.com/office/drawing/2014/main" id="{EDF7D9C9-A34F-4443-8ADC-1F966C64C450}"/>
                  </a:ext>
                </a:extLst>
              </p:cNvPr>
              <p:cNvSpPr txBox="1"/>
              <p:nvPr/>
            </p:nvSpPr>
            <p:spPr>
              <a:xfrm>
                <a:off x="6449110" y="5228967"/>
                <a:ext cx="1847506" cy="363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600" b="0" i="1" u="none" strike="noStrike" cap="none" dirty="0" err="1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S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  <a:sym typeface="Arial"/>
                  </a:rPr>
                  <a:t>oynlp</a:t>
                </a:r>
                <a:endParaRPr sz="1600" b="0" i="1" u="none" strike="noStrike" cap="none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cs typeface="Arial"/>
                  <a:sym typeface="Arial"/>
                </a:endParaRPr>
              </a:p>
            </p:txBody>
          </p:sp>
          <p:sp>
            <p:nvSpPr>
              <p:cNvPr id="55" name="Google Shape;1013;p25">
                <a:extLst>
                  <a:ext uri="{FF2B5EF4-FFF2-40B4-BE49-F238E27FC236}">
                    <a16:creationId xmlns:a16="http://schemas.microsoft.com/office/drawing/2014/main" id="{B33FDCF5-2A57-DF44-9511-AD748CC905C3}"/>
                  </a:ext>
                </a:extLst>
              </p:cNvPr>
              <p:cNvSpPr txBox="1"/>
              <p:nvPr/>
            </p:nvSpPr>
            <p:spPr>
              <a:xfrm>
                <a:off x="6365520" y="4786738"/>
                <a:ext cx="2103530" cy="330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ko-KR" altLang="en-US" sz="1400" dirty="0">
                    <a:solidFill>
                      <a:srgbClr val="FFFFFF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cs typeface="Arial"/>
                  </a:rPr>
                  <a:t>형태소분석기</a:t>
                </a:r>
                <a:endParaRPr sz="1400" dirty="0">
                  <a:solidFill>
                    <a:srgbClr val="FFFFFF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cs typeface="Arial"/>
                </a:endParaRPr>
              </a:p>
            </p:txBody>
          </p:sp>
        </p:grpSp>
      </p:grpSp>
      <p:sp>
        <p:nvSpPr>
          <p:cNvPr id="60" name="오각형[P] 59">
            <a:extLst>
              <a:ext uri="{FF2B5EF4-FFF2-40B4-BE49-F238E27FC236}">
                <a16:creationId xmlns:a16="http://schemas.microsoft.com/office/drawing/2014/main" id="{E88DD9C6-846F-0946-9E34-6648AEFD548B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61" name="오각형[P] 60">
            <a:extLst>
              <a:ext uri="{FF2B5EF4-FFF2-40B4-BE49-F238E27FC236}">
                <a16:creationId xmlns:a16="http://schemas.microsoft.com/office/drawing/2014/main" id="{E91559C1-19AC-E341-9F54-6D5BB7E24885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데이터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정제</a:t>
            </a:r>
          </a:p>
        </p:txBody>
      </p:sp>
      <p:sp>
        <p:nvSpPr>
          <p:cNvPr id="62" name="오각형[P] 61">
            <a:extLst>
              <a:ext uri="{FF2B5EF4-FFF2-40B4-BE49-F238E27FC236}">
                <a16:creationId xmlns:a16="http://schemas.microsoft.com/office/drawing/2014/main" id="{F7337E95-9BA1-7441-B3EA-58463D4853D6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EDA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오각형[P] 62">
            <a:extLst>
              <a:ext uri="{FF2B5EF4-FFF2-40B4-BE49-F238E27FC236}">
                <a16:creationId xmlns:a16="http://schemas.microsoft.com/office/drawing/2014/main" id="{8CACEB5F-2EB8-2046-B218-49DBE8374947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DA88FC-DA71-1A4F-947E-87C74C8476FE}"/>
              </a:ext>
            </a:extLst>
          </p:cNvPr>
          <p:cNvSpPr/>
          <p:nvPr/>
        </p:nvSpPr>
        <p:spPr>
          <a:xfrm>
            <a:off x="6373310" y="2930436"/>
            <a:ext cx="2934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데이터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3" name="삼각형 72">
            <a:extLst>
              <a:ext uri="{FF2B5EF4-FFF2-40B4-BE49-F238E27FC236}">
                <a16:creationId xmlns:a16="http://schemas.microsoft.com/office/drawing/2014/main" id="{78302924-8FC1-7C42-99D8-35B5CA5F73BC}"/>
              </a:ext>
            </a:extLst>
          </p:cNvPr>
          <p:cNvSpPr/>
          <p:nvPr/>
        </p:nvSpPr>
        <p:spPr>
          <a:xfrm rot="5400000">
            <a:off x="4367989" y="4115104"/>
            <a:ext cx="3082991" cy="18444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D0CAED-4793-FF41-AFAD-D810FAB40017}"/>
              </a:ext>
            </a:extLst>
          </p:cNvPr>
          <p:cNvSpPr/>
          <p:nvPr/>
        </p:nvSpPr>
        <p:spPr>
          <a:xfrm>
            <a:off x="563162" y="2253352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PYHON CODE 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예시 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67" name="텍스트 개체 틀 3">
            <a:extLst>
              <a:ext uri="{FF2B5EF4-FFF2-40B4-BE49-F238E27FC236}">
                <a16:creationId xmlns:a16="http://schemas.microsoft.com/office/drawing/2014/main" id="{C511F9D7-3B7C-EF4D-97F2-8754920F1E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8917" y="632196"/>
            <a:ext cx="11622915" cy="5049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전처리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04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FD018-F76B-9842-AA7F-4422CB834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532" y="3291943"/>
            <a:ext cx="11622915" cy="504932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모델링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4596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03E1A-9F0A-C249-901C-3AC96AE045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620601"/>
            <a:ext cx="11622915" cy="5049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모델링 </a:t>
            </a:r>
            <a:r>
              <a:rPr kumimoji="1" lang="ko-KR" altLang="en-US" dirty="0"/>
              <a:t> </a:t>
            </a:r>
          </a:p>
        </p:txBody>
      </p:sp>
      <p:sp>
        <p:nvSpPr>
          <p:cNvPr id="33" name="오각형[P] 32">
            <a:extLst>
              <a:ext uri="{FF2B5EF4-FFF2-40B4-BE49-F238E27FC236}">
                <a16:creationId xmlns:a16="http://schemas.microsoft.com/office/drawing/2014/main" id="{5BAC7E6D-9CB3-6348-91A5-2D317AA1E307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34" name="오각형[P] 33">
            <a:extLst>
              <a:ext uri="{FF2B5EF4-FFF2-40B4-BE49-F238E27FC236}">
                <a16:creationId xmlns:a16="http://schemas.microsoft.com/office/drawing/2014/main" id="{3A0CF4F2-C06E-6F4D-9CA2-CE2E149BF690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35" name="오각형[P] 34">
            <a:extLst>
              <a:ext uri="{FF2B5EF4-FFF2-40B4-BE49-F238E27FC236}">
                <a16:creationId xmlns:a16="http://schemas.microsoft.com/office/drawing/2014/main" id="{2CAD748D-A43D-5A41-9E95-67884FD4DE12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EDA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오각형[P] 35">
            <a:extLst>
              <a:ext uri="{FF2B5EF4-FFF2-40B4-BE49-F238E27FC236}">
                <a16:creationId xmlns:a16="http://schemas.microsoft.com/office/drawing/2014/main" id="{71ACA4CE-9D1E-2A40-9600-53552221886B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E426BF-DA09-8F4F-8504-CA3B38168115}"/>
              </a:ext>
            </a:extLst>
          </p:cNvPr>
          <p:cNvGrpSpPr/>
          <p:nvPr/>
        </p:nvGrpSpPr>
        <p:grpSpPr>
          <a:xfrm>
            <a:off x="1155593" y="2927120"/>
            <a:ext cx="5538169" cy="3660111"/>
            <a:chOff x="1483613" y="2534507"/>
            <a:chExt cx="5951752" cy="389681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0236AC5-656A-194A-AE7F-A01E8339624D}"/>
                </a:ext>
              </a:extLst>
            </p:cNvPr>
            <p:cNvGrpSpPr/>
            <p:nvPr/>
          </p:nvGrpSpPr>
          <p:grpSpPr>
            <a:xfrm>
              <a:off x="1483613" y="2534507"/>
              <a:ext cx="5951751" cy="3485258"/>
              <a:chOff x="730530" y="2437592"/>
              <a:chExt cx="10722399" cy="45737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9962401-00E3-EC4E-906C-A4687012817F}"/>
                  </a:ext>
                </a:extLst>
              </p:cNvPr>
              <p:cNvSpPr/>
              <p:nvPr/>
            </p:nvSpPr>
            <p:spPr>
              <a:xfrm>
                <a:off x="5959632" y="3927986"/>
                <a:ext cx="396219" cy="363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 </a:t>
                </a:r>
              </a:p>
            </p:txBody>
          </p:sp>
          <p:sp>
            <p:nvSpPr>
              <p:cNvPr id="9" name="Google Shape;1063;p26">
                <a:extLst>
                  <a:ext uri="{FF2B5EF4-FFF2-40B4-BE49-F238E27FC236}">
                    <a16:creationId xmlns:a16="http://schemas.microsoft.com/office/drawing/2014/main" id="{D4CBA8D3-A4FE-9A4A-8768-D8D96F672324}"/>
                  </a:ext>
                </a:extLst>
              </p:cNvPr>
              <p:cNvSpPr/>
              <p:nvPr/>
            </p:nvSpPr>
            <p:spPr>
              <a:xfrm>
                <a:off x="3356256" y="2648624"/>
                <a:ext cx="3906348" cy="4362759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64;p26">
                <a:extLst>
                  <a:ext uri="{FF2B5EF4-FFF2-40B4-BE49-F238E27FC236}">
                    <a16:creationId xmlns:a16="http://schemas.microsoft.com/office/drawing/2014/main" id="{8981FC80-54A6-5C47-81AE-C671ACBF8E28}"/>
                  </a:ext>
                </a:extLst>
              </p:cNvPr>
              <p:cNvSpPr/>
              <p:nvPr/>
            </p:nvSpPr>
            <p:spPr>
              <a:xfrm>
                <a:off x="7546581" y="2648623"/>
                <a:ext cx="3906348" cy="4362760"/>
              </a:xfrm>
              <a:prstGeom prst="rect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065;p26">
                <a:extLst>
                  <a:ext uri="{FF2B5EF4-FFF2-40B4-BE49-F238E27FC236}">
                    <a16:creationId xmlns:a16="http://schemas.microsoft.com/office/drawing/2014/main" id="{3FFB1D31-D421-9C46-924A-C500433F54E6}"/>
                  </a:ext>
                </a:extLst>
              </p:cNvPr>
              <p:cNvSpPr/>
              <p:nvPr/>
            </p:nvSpPr>
            <p:spPr>
              <a:xfrm>
                <a:off x="3924206" y="2437592"/>
                <a:ext cx="2770447" cy="394031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066;p26">
                <a:extLst>
                  <a:ext uri="{FF2B5EF4-FFF2-40B4-BE49-F238E27FC236}">
                    <a16:creationId xmlns:a16="http://schemas.microsoft.com/office/drawing/2014/main" id="{67639879-3137-6446-9C1F-113B9319D046}"/>
                  </a:ext>
                </a:extLst>
              </p:cNvPr>
              <p:cNvSpPr txBox="1"/>
              <p:nvPr/>
            </p:nvSpPr>
            <p:spPr>
              <a:xfrm>
                <a:off x="3924205" y="2465684"/>
                <a:ext cx="3040581" cy="431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트레인 </a:t>
                </a:r>
                <a:r>
                  <a:rPr lang="en-US" sz="12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Accuracy</a:t>
                </a:r>
                <a:endParaRPr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67;p26">
                <a:extLst>
                  <a:ext uri="{FF2B5EF4-FFF2-40B4-BE49-F238E27FC236}">
                    <a16:creationId xmlns:a16="http://schemas.microsoft.com/office/drawing/2014/main" id="{38A593EB-90D4-7248-99F3-CE5BD573476E}"/>
                  </a:ext>
                </a:extLst>
              </p:cNvPr>
              <p:cNvSpPr/>
              <p:nvPr/>
            </p:nvSpPr>
            <p:spPr>
              <a:xfrm>
                <a:off x="8114532" y="2437592"/>
                <a:ext cx="2770447" cy="394031"/>
              </a:xfrm>
              <a:prstGeom prst="rect">
                <a:avLst/>
              </a:prstGeom>
              <a:solidFill>
                <a:srgbClr val="EF67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068;p26">
                <a:extLst>
                  <a:ext uri="{FF2B5EF4-FFF2-40B4-BE49-F238E27FC236}">
                    <a16:creationId xmlns:a16="http://schemas.microsoft.com/office/drawing/2014/main" id="{DC8DE98B-A2E9-D544-A77F-18379A867593}"/>
                  </a:ext>
                </a:extLst>
              </p:cNvPr>
              <p:cNvSpPr txBox="1"/>
              <p:nvPr/>
            </p:nvSpPr>
            <p:spPr>
              <a:xfrm>
                <a:off x="7902311" y="2437592"/>
                <a:ext cx="3181400" cy="431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b="1" dirty="0" err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검증셋</a:t>
                </a:r>
                <a:r>
                  <a:rPr lang="en-US" altLang="ko-KR" sz="1200" b="1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Accuracy</a:t>
                </a:r>
                <a:endParaRPr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4;p26">
                <a:extLst>
                  <a:ext uri="{FF2B5EF4-FFF2-40B4-BE49-F238E27FC236}">
                    <a16:creationId xmlns:a16="http://schemas.microsoft.com/office/drawing/2014/main" id="{C1FA0F42-D9C3-9242-9B6B-F11A07AD789A}"/>
                  </a:ext>
                </a:extLst>
              </p:cNvPr>
              <p:cNvSpPr txBox="1"/>
              <p:nvPr/>
            </p:nvSpPr>
            <p:spPr>
              <a:xfrm>
                <a:off x="910209" y="3135604"/>
                <a:ext cx="2320143" cy="815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rgbClr val="4285F4"/>
                    </a:solidFill>
                    <a:latin typeface="Arial"/>
                    <a:cs typeface="Arial"/>
                    <a:sym typeface="Arial"/>
                  </a:rPr>
                  <a:t>로지스틱</a:t>
                </a:r>
                <a:r>
                  <a:rPr lang="ko-KR" altLang="en-US" sz="1400" b="1" dirty="0">
                    <a:solidFill>
                      <a:srgbClr val="4285F4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lang="en-US" altLang="ko-KR" sz="1400" b="1" dirty="0">
                  <a:solidFill>
                    <a:srgbClr val="4285F4"/>
                  </a:solidFill>
                  <a:latin typeface="Arial"/>
                  <a:cs typeface="Arial"/>
                  <a:sym typeface="Arial"/>
                </a:endParaRPr>
              </a:p>
              <a:p>
                <a:pPr algn="ctr"/>
                <a:r>
                  <a:rPr lang="ko-KR" altLang="en-US" sz="1400" b="1" dirty="0">
                    <a:solidFill>
                      <a:srgbClr val="4285F4"/>
                    </a:solidFill>
                    <a:latin typeface="Arial"/>
                    <a:cs typeface="Arial"/>
                    <a:sym typeface="Arial"/>
                  </a:rPr>
                  <a:t>회귀</a:t>
                </a:r>
                <a:endParaRPr sz="1400" b="1" dirty="0">
                  <a:solidFill>
                    <a:srgbClr val="4285F4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075;p26">
                <a:extLst>
                  <a:ext uri="{FF2B5EF4-FFF2-40B4-BE49-F238E27FC236}">
                    <a16:creationId xmlns:a16="http://schemas.microsoft.com/office/drawing/2014/main" id="{7B2B8A6A-9AC7-FB44-A6B6-4A4054AE274C}"/>
                  </a:ext>
                </a:extLst>
              </p:cNvPr>
              <p:cNvSpPr txBox="1"/>
              <p:nvPr/>
            </p:nvSpPr>
            <p:spPr>
              <a:xfrm>
                <a:off x="730530" y="4047014"/>
                <a:ext cx="2921545" cy="4796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R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400" b="1" dirty="0" err="1">
                    <a:solidFill>
                      <a:srgbClr val="4285F4"/>
                    </a:solidFill>
                    <a:latin typeface="Arial"/>
                    <a:cs typeface="Arial"/>
                    <a:sym typeface="Arial"/>
                  </a:rPr>
                  <a:t>랜덤포레스트</a:t>
                </a:r>
                <a:r>
                  <a:rPr lang="ko-KR" altLang="en-US" sz="1400" b="1" dirty="0">
                    <a:solidFill>
                      <a:srgbClr val="4285F4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400" b="1" dirty="0">
                  <a:solidFill>
                    <a:srgbClr val="4285F4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2" name="Google Shape;1076;p26">
                <a:extLst>
                  <a:ext uri="{FF2B5EF4-FFF2-40B4-BE49-F238E27FC236}">
                    <a16:creationId xmlns:a16="http://schemas.microsoft.com/office/drawing/2014/main" id="{F88D9C63-5783-CC40-A354-8CFEF273DBA2}"/>
                  </a:ext>
                </a:extLst>
              </p:cNvPr>
              <p:cNvSpPr txBox="1"/>
              <p:nvPr/>
            </p:nvSpPr>
            <p:spPr>
              <a:xfrm>
                <a:off x="910209" y="4790460"/>
                <a:ext cx="2320143" cy="4796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rgbClr val="4285F4"/>
                    </a:solidFill>
                    <a:latin typeface="Arial"/>
                    <a:ea typeface="Arial"/>
                    <a:cs typeface="Arial"/>
                    <a:sym typeface="Arial"/>
                  </a:rPr>
                  <a:t>LGBM</a:t>
                </a:r>
                <a:endParaRPr sz="1400" b="1" dirty="0">
                  <a:solidFill>
                    <a:srgbClr val="4285F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079;p26">
                <a:extLst>
                  <a:ext uri="{FF2B5EF4-FFF2-40B4-BE49-F238E27FC236}">
                    <a16:creationId xmlns:a16="http://schemas.microsoft.com/office/drawing/2014/main" id="{094CF10F-834D-DC42-A67F-AE67A4EFCB48}"/>
                  </a:ext>
                </a:extLst>
              </p:cNvPr>
              <p:cNvSpPr txBox="1"/>
              <p:nvPr/>
            </p:nvSpPr>
            <p:spPr>
              <a:xfrm>
                <a:off x="4251338" y="3135603"/>
                <a:ext cx="2121556" cy="44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/>
                <a:r>
                  <a:rPr lang="en-US" altLang="ko-KR" sz="1600" dirty="0"/>
                  <a:t>0.9838</a:t>
                </a:r>
                <a:endParaRPr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080;p26">
                <a:extLst>
                  <a:ext uri="{FF2B5EF4-FFF2-40B4-BE49-F238E27FC236}">
                    <a16:creationId xmlns:a16="http://schemas.microsoft.com/office/drawing/2014/main" id="{02320DB5-0662-494A-BA6C-0DE50451D44E}"/>
                  </a:ext>
                </a:extLst>
              </p:cNvPr>
              <p:cNvSpPr txBox="1"/>
              <p:nvPr/>
            </p:nvSpPr>
            <p:spPr>
              <a:xfrm>
                <a:off x="8432234" y="3135603"/>
                <a:ext cx="2121556" cy="44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0.98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081;p26">
                <a:extLst>
                  <a:ext uri="{FF2B5EF4-FFF2-40B4-BE49-F238E27FC236}">
                    <a16:creationId xmlns:a16="http://schemas.microsoft.com/office/drawing/2014/main" id="{707D06A8-0DCD-9941-99A7-F916E7273540}"/>
                  </a:ext>
                </a:extLst>
              </p:cNvPr>
              <p:cNvSpPr txBox="1"/>
              <p:nvPr/>
            </p:nvSpPr>
            <p:spPr>
              <a:xfrm>
                <a:off x="4251338" y="3970281"/>
                <a:ext cx="2121556" cy="44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0.999</a:t>
                </a:r>
                <a:endParaRPr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082;p26">
                <a:extLst>
                  <a:ext uri="{FF2B5EF4-FFF2-40B4-BE49-F238E27FC236}">
                    <a16:creationId xmlns:a16="http://schemas.microsoft.com/office/drawing/2014/main" id="{05E92F1D-185C-2E4C-A3BE-A40A2BF571BE}"/>
                  </a:ext>
                </a:extLst>
              </p:cNvPr>
              <p:cNvSpPr txBox="1"/>
              <p:nvPr/>
            </p:nvSpPr>
            <p:spPr>
              <a:xfrm>
                <a:off x="8432234" y="3970281"/>
                <a:ext cx="2121556" cy="44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0.98</a:t>
                </a:r>
                <a:r>
                  <a:rPr lang="en-US" altLang="ko-KR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083;p26">
                <a:extLst>
                  <a:ext uri="{FF2B5EF4-FFF2-40B4-BE49-F238E27FC236}">
                    <a16:creationId xmlns:a16="http://schemas.microsoft.com/office/drawing/2014/main" id="{1D9EDF6D-3FBC-2146-B61C-0B94FE203218}"/>
                  </a:ext>
                </a:extLst>
              </p:cNvPr>
              <p:cNvSpPr txBox="1"/>
              <p:nvPr/>
            </p:nvSpPr>
            <p:spPr>
              <a:xfrm>
                <a:off x="4251339" y="4764187"/>
                <a:ext cx="2121556" cy="444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/>
                <a:r>
                  <a:rPr lang="en-US" altLang="ko-KR" sz="1600" dirty="0"/>
                  <a:t>0.999</a:t>
                </a:r>
                <a:endParaRPr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084;p26">
                <a:extLst>
                  <a:ext uri="{FF2B5EF4-FFF2-40B4-BE49-F238E27FC236}">
                    <a16:creationId xmlns:a16="http://schemas.microsoft.com/office/drawing/2014/main" id="{5D73DEE6-E611-4D4D-845F-08A5D1C36077}"/>
                  </a:ext>
                </a:extLst>
              </p:cNvPr>
              <p:cNvSpPr txBox="1"/>
              <p:nvPr/>
            </p:nvSpPr>
            <p:spPr>
              <a:xfrm>
                <a:off x="8432233" y="4764187"/>
                <a:ext cx="2121556" cy="444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/>
                <a:r>
                  <a:rPr lang="en-US" altLang="ko-KR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0.9914</a:t>
                </a:r>
              </a:p>
            </p:txBody>
          </p:sp>
        </p:grpSp>
        <p:sp>
          <p:nvSpPr>
            <p:cNvPr id="39" name="Google Shape;1076;p26">
              <a:extLst>
                <a:ext uri="{FF2B5EF4-FFF2-40B4-BE49-F238E27FC236}">
                  <a16:creationId xmlns:a16="http://schemas.microsoft.com/office/drawing/2014/main" id="{0B9500A5-C70E-8A46-8E3F-E3BDB4042F10}"/>
                </a:ext>
              </a:extLst>
            </p:cNvPr>
            <p:cNvSpPr txBox="1"/>
            <p:nvPr/>
          </p:nvSpPr>
          <p:spPr>
            <a:xfrm>
              <a:off x="1574420" y="4818532"/>
              <a:ext cx="1287857" cy="621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E55363"/>
                  </a:solidFill>
                  <a:latin typeface="Arial"/>
                  <a:cs typeface="Arial"/>
                  <a:sym typeface="Arial"/>
                </a:rPr>
                <a:t>Keras</a:t>
              </a:r>
              <a:r>
                <a:rPr lang="en-US" sz="1400" b="1" dirty="0">
                  <a:solidFill>
                    <a:srgbClr val="E55363"/>
                  </a:solidFill>
                  <a:latin typeface="Arial"/>
                  <a:cs typeface="Arial"/>
                  <a:sym typeface="Arial"/>
                </a:rPr>
                <a:t> </a:t>
              </a:r>
              <a:r>
                <a:rPr lang="en-US" sz="1400" b="1" dirty="0" err="1">
                  <a:solidFill>
                    <a:srgbClr val="E55363"/>
                  </a:solidFill>
                  <a:latin typeface="Arial"/>
                  <a:cs typeface="Arial"/>
                  <a:sym typeface="Arial"/>
                </a:rPr>
                <a:t>Squential</a:t>
              </a:r>
              <a:r>
                <a:rPr lang="en-US" sz="1400" b="1" dirty="0">
                  <a:solidFill>
                    <a:srgbClr val="E55363"/>
                  </a:solidFill>
                  <a:latin typeface="Arial"/>
                  <a:cs typeface="Arial"/>
                  <a:sym typeface="Arial"/>
                </a:rPr>
                <a:t> </a:t>
              </a:r>
              <a:endParaRPr sz="1400" b="1" dirty="0">
                <a:solidFill>
                  <a:srgbClr val="E5536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076;p26">
              <a:extLst>
                <a:ext uri="{FF2B5EF4-FFF2-40B4-BE49-F238E27FC236}">
                  <a16:creationId xmlns:a16="http://schemas.microsoft.com/office/drawing/2014/main" id="{6D75A053-7AF9-F446-ADA1-F1DDD57E6617}"/>
                </a:ext>
              </a:extLst>
            </p:cNvPr>
            <p:cNvSpPr txBox="1"/>
            <p:nvPr/>
          </p:nvSpPr>
          <p:spPr>
            <a:xfrm>
              <a:off x="1574419" y="5560612"/>
              <a:ext cx="1287857" cy="365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E55363"/>
                  </a:solidFill>
                  <a:latin typeface="Arial"/>
                  <a:cs typeface="Arial"/>
                  <a:sym typeface="Arial"/>
                </a:rPr>
                <a:t>LSTM</a:t>
              </a:r>
              <a:endParaRPr sz="1400" b="1" dirty="0">
                <a:solidFill>
                  <a:srgbClr val="E5536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084;p26">
              <a:extLst>
                <a:ext uri="{FF2B5EF4-FFF2-40B4-BE49-F238E27FC236}">
                  <a16:creationId xmlns:a16="http://schemas.microsoft.com/office/drawing/2014/main" id="{93D36A02-45C6-A14D-9667-447F9CC9046C}"/>
                </a:ext>
              </a:extLst>
            </p:cNvPr>
            <p:cNvSpPr txBox="1"/>
            <p:nvPr/>
          </p:nvSpPr>
          <p:spPr>
            <a:xfrm>
              <a:off x="5758648" y="4893350"/>
              <a:ext cx="1177626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0.993</a:t>
              </a:r>
            </a:p>
          </p:txBody>
        </p:sp>
        <p:sp>
          <p:nvSpPr>
            <p:cNvPr id="42" name="Google Shape;1084;p26">
              <a:extLst>
                <a:ext uri="{FF2B5EF4-FFF2-40B4-BE49-F238E27FC236}">
                  <a16:creationId xmlns:a16="http://schemas.microsoft.com/office/drawing/2014/main" id="{EC333C95-3E20-8F4A-95A1-87424DBCF04D}"/>
                </a:ext>
              </a:extLst>
            </p:cNvPr>
            <p:cNvSpPr txBox="1"/>
            <p:nvPr/>
          </p:nvSpPr>
          <p:spPr>
            <a:xfrm>
              <a:off x="5758648" y="5506380"/>
              <a:ext cx="1177626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0.987</a:t>
              </a:r>
            </a:p>
          </p:txBody>
        </p:sp>
        <p:sp>
          <p:nvSpPr>
            <p:cNvPr id="43" name="Google Shape;1083;p26">
              <a:extLst>
                <a:ext uri="{FF2B5EF4-FFF2-40B4-BE49-F238E27FC236}">
                  <a16:creationId xmlns:a16="http://schemas.microsoft.com/office/drawing/2014/main" id="{A9C7B259-B443-0948-8625-393CB6624A5C}"/>
                </a:ext>
              </a:extLst>
            </p:cNvPr>
            <p:cNvSpPr txBox="1"/>
            <p:nvPr/>
          </p:nvSpPr>
          <p:spPr>
            <a:xfrm>
              <a:off x="3432432" y="4867509"/>
              <a:ext cx="1177626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600" dirty="0"/>
                <a:t>1.0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3;p26">
              <a:extLst>
                <a:ext uri="{FF2B5EF4-FFF2-40B4-BE49-F238E27FC236}">
                  <a16:creationId xmlns:a16="http://schemas.microsoft.com/office/drawing/2014/main" id="{C2D91372-E75A-104B-9729-A502951AF453}"/>
                </a:ext>
              </a:extLst>
            </p:cNvPr>
            <p:cNvSpPr txBox="1"/>
            <p:nvPr/>
          </p:nvSpPr>
          <p:spPr>
            <a:xfrm>
              <a:off x="3442087" y="5506380"/>
              <a:ext cx="1177626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600" dirty="0"/>
                <a:t>0.999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70;p26">
              <a:extLst>
                <a:ext uri="{FF2B5EF4-FFF2-40B4-BE49-F238E27FC236}">
                  <a16:creationId xmlns:a16="http://schemas.microsoft.com/office/drawing/2014/main" id="{29951DC8-EEC3-784C-8027-76EC784C1BC0}"/>
                </a:ext>
              </a:extLst>
            </p:cNvPr>
            <p:cNvSpPr/>
            <p:nvPr/>
          </p:nvSpPr>
          <p:spPr>
            <a:xfrm>
              <a:off x="1483613" y="4748553"/>
              <a:ext cx="5951752" cy="646713"/>
            </a:xfrm>
            <a:prstGeom prst="rect">
              <a:avLst/>
            </a:prstGeom>
            <a:solidFill>
              <a:srgbClr val="C12B27">
                <a:alpha val="23921"/>
              </a:srgbClr>
            </a:solidFill>
            <a:ln w="9525" cap="flat" cmpd="sng">
              <a:solidFill>
                <a:srgbClr val="C12B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7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9D0A40-632D-0747-B665-18FA75F59B04}"/>
                </a:ext>
              </a:extLst>
            </p:cNvPr>
            <p:cNvSpPr/>
            <p:nvPr/>
          </p:nvSpPr>
          <p:spPr>
            <a:xfrm>
              <a:off x="2941092" y="6120594"/>
              <a:ext cx="1523543" cy="3107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kumimoji="1" lang="ko-KR" altLang="en-US" sz="1100" b="1" i="1" dirty="0">
                  <a:solidFill>
                    <a:schemeClr val="bg1">
                      <a:lumMod val="8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*테스트 사이즈 </a:t>
              </a:r>
              <a:r>
                <a:rPr kumimoji="1" lang="en-US" altLang="ko-KR" sz="1100" b="1" i="1" dirty="0">
                  <a:solidFill>
                    <a:schemeClr val="bg1">
                      <a:lumMod val="8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0.2</a:t>
              </a:r>
              <a:r>
                <a:rPr kumimoji="1" lang="ko-KR" altLang="en-US" sz="1100" b="1" i="1" dirty="0">
                  <a:solidFill>
                    <a:schemeClr val="bg1">
                      <a:lumMod val="8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endParaRPr kumimoji="1" lang="en-US" altLang="ko-KR" sz="1100" b="1" i="1" dirty="0">
                <a:solidFill>
                  <a:schemeClr val="bg1">
                    <a:lumMod val="8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506DC6-3D28-1F4A-85F4-64FFAC5CA917}"/>
              </a:ext>
            </a:extLst>
          </p:cNvPr>
          <p:cNvSpPr/>
          <p:nvPr/>
        </p:nvSpPr>
        <p:spPr>
          <a:xfrm>
            <a:off x="7619475" y="3553541"/>
            <a:ext cx="37064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머신러닝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모델로는 로지스틱회귀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랜덤포레스트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LGBM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수행하였으며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이중에서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LGBM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가장 우수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모델로는 기본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Sequential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모델이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우수하였으며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전체적으로도 가장 퍼포먼스가 뛰어남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TF-IDF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방식의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머신러닝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모델과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방식의 앙상블 가능 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611F76-9E41-044E-980E-F4B770B1139F}"/>
              </a:ext>
            </a:extLst>
          </p:cNvPr>
          <p:cNvSpPr/>
          <p:nvPr/>
        </p:nvSpPr>
        <p:spPr>
          <a:xfrm>
            <a:off x="979062" y="1916113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 err="1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머신러닝</a:t>
            </a: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/</a:t>
            </a:r>
            <a:r>
              <a:rPr lang="ko-KR" altLang="en-US" sz="2400" b="1" dirty="0" err="1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딥러닝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 예측모델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45CD7F-17DB-3440-831D-D8DF555584C4}"/>
              </a:ext>
            </a:extLst>
          </p:cNvPr>
          <p:cNvSpPr/>
          <p:nvPr/>
        </p:nvSpPr>
        <p:spPr>
          <a:xfrm>
            <a:off x="979063" y="2334318"/>
            <a:ext cx="6398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전반적으로 대부분이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98%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이상의 우수한 성능을 보였으며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딥러닝이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약간 더 우수하였음 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17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808823-6020-D14E-9BE9-0119FA895E48}"/>
              </a:ext>
            </a:extLst>
          </p:cNvPr>
          <p:cNvSpPr/>
          <p:nvPr/>
        </p:nvSpPr>
        <p:spPr>
          <a:xfrm>
            <a:off x="854368" y="3191363"/>
            <a:ext cx="10778836" cy="43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8B155D-0DDF-A24A-A76F-FFC195740314}"/>
              </a:ext>
            </a:extLst>
          </p:cNvPr>
          <p:cNvSpPr/>
          <p:nvPr/>
        </p:nvSpPr>
        <p:spPr>
          <a:xfrm>
            <a:off x="831273" y="1553065"/>
            <a:ext cx="10778836" cy="43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4E91A-5A0E-8240-9EE7-EEEF2ADAD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085" y="611365"/>
            <a:ext cx="11622915" cy="504932"/>
          </a:xfrm>
        </p:spPr>
        <p:txBody>
          <a:bodyPr/>
          <a:lstStyle/>
          <a:p>
            <a:r>
              <a:rPr lang="en-US" altLang="ko-KR" dirty="0"/>
              <a:t>5. Conclusion 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E14AA-F4CD-D343-BC3E-1DFE51AF3630}"/>
              </a:ext>
            </a:extLst>
          </p:cNvPr>
          <p:cNvSpPr/>
          <p:nvPr/>
        </p:nvSpPr>
        <p:spPr>
          <a:xfrm>
            <a:off x="951353" y="3172187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en-US" altLang="ko-KR" sz="2400" dirty="0">
                <a:latin typeface="Sandoll MyeongjoNeo1 06 Bd" panose="020B0600000101010101" pitchFamily="34" charset="-127"/>
                <a:ea typeface="Sandoll MyeongjoNeo1 06 Bd" panose="020B0600000101010101" pitchFamily="34" charset="-127"/>
              </a:rPr>
              <a:t>How to further improve…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D131F6-8F12-FC42-9BEA-0C271393054C}"/>
              </a:ext>
            </a:extLst>
          </p:cNvPr>
          <p:cNvSpPr/>
          <p:nvPr/>
        </p:nvSpPr>
        <p:spPr>
          <a:xfrm>
            <a:off x="951353" y="3776702"/>
            <a:ext cx="103678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ctr" latinLnBrk="1">
              <a:spcAft>
                <a:spcPts val="1800"/>
              </a:spcAft>
              <a:buFontTx/>
              <a:buChar char="-"/>
            </a:pPr>
            <a:r>
              <a:rPr lang="en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Micro 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 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가짜 뉴스 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오분류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체크 등 데이터 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추가검증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STOPWORDS 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커스터마이징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 </a:t>
            </a:r>
            <a:endParaRPr lang="en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800"/>
              </a:spcAft>
              <a:buFontTx/>
              <a:buChar char="-"/>
            </a:pP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Pretrained Word Embedding 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FastText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엘모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800"/>
              </a:spcAft>
              <a:buFontTx/>
              <a:buChar char="-"/>
            </a:pPr>
            <a:r>
              <a:rPr lang="en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TFIDF and RNN into one ensemble : 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앙상블 모델 시험 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800"/>
              </a:spcAft>
              <a:buFontTx/>
              <a:buChar char="-"/>
            </a:pP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머신러닝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앙상블 실험 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800"/>
              </a:spcAft>
              <a:buFontTx/>
              <a:buChar char="-"/>
            </a:pP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트랜스포머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Bert Model 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상위 모델 시험  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2FF4C4-0A48-7345-BAAB-605A544656BB}"/>
              </a:ext>
            </a:extLst>
          </p:cNvPr>
          <p:cNvSpPr/>
          <p:nvPr/>
        </p:nvSpPr>
        <p:spPr>
          <a:xfrm>
            <a:off x="951353" y="1554767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en-US" altLang="ko-KR" sz="2400" dirty="0">
                <a:latin typeface="Sandoll MyeongjoNeo1 06 Bd" panose="020B0600000101010101" pitchFamily="34" charset="-127"/>
                <a:ea typeface="Sandoll MyeongjoNeo1 06 Bd" panose="020B0600000101010101" pitchFamily="34" charset="-127"/>
              </a:rPr>
              <a:t>Result...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EF19BD-227F-0D43-A60B-3B4DE6E45EA4}"/>
              </a:ext>
            </a:extLst>
          </p:cNvPr>
          <p:cNvSpPr/>
          <p:nvPr/>
        </p:nvSpPr>
        <p:spPr>
          <a:xfrm>
            <a:off x="951353" y="2130599"/>
            <a:ext cx="1036781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ctr" latinLnBrk="1">
              <a:spcAft>
                <a:spcPts val="1800"/>
              </a:spcAft>
              <a:buFontTx/>
              <a:buChar char="-"/>
            </a:pP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 테스트셋에서는 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98%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대의 정확도를 보임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800"/>
              </a:spcAft>
              <a:buFontTx/>
              <a:buChar char="-"/>
            </a:pP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Overfitting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 측면에서 아직 모델에 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개선여지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있음 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69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7B9F1-7CC6-2746-AB7B-B67E184B30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582236"/>
            <a:ext cx="11622915" cy="504932"/>
          </a:xfrm>
        </p:spPr>
        <p:txBody>
          <a:bodyPr/>
          <a:lstStyle/>
          <a:p>
            <a:r>
              <a:rPr kumimoji="1" lang="en-US" altLang="ko-KR" dirty="0"/>
              <a:t>APPENDIX_</a:t>
            </a:r>
            <a:r>
              <a:rPr kumimoji="1" lang="ko-KR" altLang="en-US" dirty="0" err="1"/>
              <a:t>딥러닝</a:t>
            </a:r>
            <a:r>
              <a:rPr kumimoji="1" lang="ko-KR" altLang="en-US" dirty="0"/>
              <a:t> 모델링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F3331-C929-0A4E-BD1B-0436D851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60" y="2929515"/>
            <a:ext cx="2494838" cy="3104118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170295D-216F-274C-A52B-957BD009FDAB}"/>
              </a:ext>
            </a:extLst>
          </p:cNvPr>
          <p:cNvSpPr txBox="1">
            <a:spLocks/>
          </p:cNvSpPr>
          <p:nvPr/>
        </p:nvSpPr>
        <p:spPr>
          <a:xfrm>
            <a:off x="968559" y="2265231"/>
            <a:ext cx="1919619" cy="504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ko-KR" altLang="en-US" sz="2800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기본 </a:t>
            </a:r>
            <a:r>
              <a:rPr lang="ko-KR" altLang="en-US" sz="1400" dirty="0" err="1"/>
              <a:t>시퀀셜</a:t>
            </a:r>
            <a:r>
              <a:rPr lang="ko-KR" altLang="en-US" sz="1400" dirty="0"/>
              <a:t> 모델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EC9317C3-95D4-8240-8B4D-873E5C2C7A43}"/>
              </a:ext>
            </a:extLst>
          </p:cNvPr>
          <p:cNvSpPr txBox="1">
            <a:spLocks/>
          </p:cNvSpPr>
          <p:nvPr/>
        </p:nvSpPr>
        <p:spPr>
          <a:xfrm>
            <a:off x="3876684" y="2265231"/>
            <a:ext cx="1919619" cy="504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ko-KR" altLang="en-US" sz="2800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LSTM </a:t>
            </a:r>
            <a:r>
              <a:rPr lang="ko-KR" altLang="en-US" sz="1400" dirty="0"/>
              <a:t>모델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BF0213-C06C-8647-B0DA-E921BB4B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29" y="3328316"/>
            <a:ext cx="2369662" cy="19226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BD9F30-34CC-9C4F-946B-4422FCE1950A}"/>
              </a:ext>
            </a:extLst>
          </p:cNvPr>
          <p:cNvSpPr/>
          <p:nvPr/>
        </p:nvSpPr>
        <p:spPr>
          <a:xfrm>
            <a:off x="776738" y="1519423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사용된 </a:t>
            </a: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Deep Learning Model 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구조 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58A89525-586E-3C41-89B5-4DFDBE34DB18}"/>
              </a:ext>
            </a:extLst>
          </p:cNvPr>
          <p:cNvSpPr txBox="1">
            <a:spLocks/>
          </p:cNvSpPr>
          <p:nvPr/>
        </p:nvSpPr>
        <p:spPr>
          <a:xfrm>
            <a:off x="6484872" y="2265231"/>
            <a:ext cx="1919619" cy="504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ko-KR" altLang="en-US" sz="2800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LSTM</a:t>
            </a:r>
            <a:r>
              <a:rPr lang="ko-KR" altLang="en-US" sz="1400" dirty="0"/>
              <a:t> 원리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D98FB-DE28-A447-A271-CE5D809B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64" y="2929515"/>
            <a:ext cx="2494838" cy="2653240"/>
          </a:xfrm>
          <a:prstGeom prst="rect">
            <a:avLst/>
          </a:prstGeom>
        </p:spPr>
      </p:pic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CA7F10CA-4D34-884A-8257-FE7714796F5E}"/>
              </a:ext>
            </a:extLst>
          </p:cNvPr>
          <p:cNvSpPr txBox="1">
            <a:spLocks/>
          </p:cNvSpPr>
          <p:nvPr/>
        </p:nvSpPr>
        <p:spPr>
          <a:xfrm>
            <a:off x="698674" y="5544273"/>
            <a:ext cx="3014341" cy="504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ko-KR" altLang="en-US" sz="2800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</a:rPr>
              <a:t>* 최대단어길이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40</a:t>
            </a:r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</a:rPr>
              <a:t> 설정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ABC709-E7AB-BE4D-88ED-3C6EEB7C7924}"/>
              </a:ext>
            </a:extLst>
          </p:cNvPr>
          <p:cNvSpPr/>
          <p:nvPr/>
        </p:nvSpPr>
        <p:spPr>
          <a:xfrm>
            <a:off x="9175594" y="3042139"/>
            <a:ext cx="25765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단어 최대길이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40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배치사이즈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128</a:t>
            </a: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에폭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(Patience = 5) </a:t>
            </a: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Activation : </a:t>
            </a:r>
            <a:r>
              <a:rPr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Softmax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Loss Function : </a:t>
            </a:r>
            <a:r>
              <a:rPr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sparse_categorical_crossentropy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Metric :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정확도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(Accuracy)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C03101-9591-3144-A155-AA74E9965DF4}"/>
              </a:ext>
            </a:extLst>
          </p:cNvPr>
          <p:cNvSpPr/>
          <p:nvPr/>
        </p:nvSpPr>
        <p:spPr>
          <a:xfrm>
            <a:off x="10020721" y="2567597"/>
            <a:ext cx="2576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기본개요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60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FD018-F76B-9842-AA7F-4422CB834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25714" y="3429000"/>
            <a:ext cx="11622915" cy="504932"/>
          </a:xfrm>
        </p:spPr>
        <p:txBody>
          <a:bodyPr>
            <a:noAutofit/>
          </a:bodyPr>
          <a:lstStyle/>
          <a:p>
            <a:r>
              <a:rPr kumimoji="1" lang="en-US" altLang="ko-KR" sz="5400" dirty="0"/>
              <a:t>E.O.D</a:t>
            </a:r>
            <a:r>
              <a:rPr kumimoji="1" lang="ko-KR" alt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0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6F6A8F-6A12-4B49-95FF-C2438EF11B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58360" y="1928401"/>
            <a:ext cx="6312144" cy="4083667"/>
          </a:xfrm>
        </p:spPr>
        <p:txBody>
          <a:bodyPr/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배경 및 소개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EDA 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  </a:t>
            </a:r>
          </a:p>
        </p:txBody>
      </p:sp>
    </p:spTree>
    <p:extLst>
      <p:ext uri="{BB962C8B-B14F-4D97-AF65-F5344CB8AC3E}">
        <p14:creationId xmlns:p14="http://schemas.microsoft.com/office/powerpoint/2010/main" val="245748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FD018-F76B-9842-AA7F-4422CB834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9148" y="3176534"/>
            <a:ext cx="11622915" cy="504932"/>
          </a:xfrm>
        </p:spPr>
        <p:txBody>
          <a:bodyPr>
            <a:noAutofit/>
          </a:bodyPr>
          <a:lstStyle/>
          <a:p>
            <a:r>
              <a:rPr lang="ko-KR" altLang="en-US" sz="4400" dirty="0" err="1"/>
              <a:t>분석배경</a:t>
            </a:r>
            <a:r>
              <a:rPr lang="ko-KR" altLang="en-US" sz="4400" dirty="0"/>
              <a:t> 및 데이터 설명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896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587375" y="615918"/>
            <a:ext cx="11622915" cy="504932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데이터 소개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2B4EB-75AE-F744-9CC3-DE87A648704A}"/>
              </a:ext>
            </a:extLst>
          </p:cNvPr>
          <p:cNvSpPr txBox="1"/>
          <p:nvPr/>
        </p:nvSpPr>
        <p:spPr>
          <a:xfrm>
            <a:off x="833272" y="2209809"/>
            <a:ext cx="56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가짜 뉴스</a:t>
            </a: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,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 사회적 문제로 대두 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  <a:p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B0CFAD-8766-BF43-B22E-4A2BFF206A21}"/>
              </a:ext>
            </a:extLst>
          </p:cNvPr>
          <p:cNvSpPr/>
          <p:nvPr/>
        </p:nvSpPr>
        <p:spPr>
          <a:xfrm>
            <a:off x="833272" y="2899046"/>
            <a:ext cx="6096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800"/>
              </a:spcAft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 뉴스 판별 정확도 평균  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800"/>
              </a:spcAft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사람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60%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spcAft>
                <a:spcPts val="1800"/>
              </a:spcAft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95%</a:t>
            </a:r>
          </a:p>
          <a:p>
            <a:pPr>
              <a:spcAft>
                <a:spcPts val="1800"/>
              </a:spcAft>
            </a:pPr>
            <a:r>
              <a:rPr kumimoji="1" lang="en-US" altLang="ko-KR" sz="16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6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가짜뉴스</a:t>
            </a:r>
            <a:r>
              <a:rPr kumimoji="1" lang="ko-KR" altLang="en-US" sz="16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판별에 </a:t>
            </a:r>
            <a:r>
              <a:rPr kumimoji="1" lang="en-US" altLang="ko-KR" sz="16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  <a:r>
              <a:rPr kumimoji="1" lang="ko-KR" altLang="en-US" sz="16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사람의 능력보다 우수한 시대</a:t>
            </a:r>
            <a:r>
              <a:rPr kumimoji="1" lang="en-US" altLang="ko-KR" sz="16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kumimoji="1" lang="ko-KR" altLang="en-US" sz="16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i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776B99-9AA8-E24B-894A-93049F428C6E}"/>
              </a:ext>
            </a:extLst>
          </p:cNvPr>
          <p:cNvSpPr/>
          <p:nvPr/>
        </p:nvSpPr>
        <p:spPr>
          <a:xfrm>
            <a:off x="6819783" y="2481566"/>
            <a:ext cx="397328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수많은 정보의 흐름 속에서 신뢰할 수 있는 뉴스에 대한 논쟁이 점차 가열되고 있음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NH</a:t>
            </a:r>
            <a:r>
              <a:rPr lang="ko-KR" altLang="en-US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금융과 </a:t>
            </a:r>
            <a:r>
              <a:rPr lang="ko-KR" altLang="en-US" sz="1600" b="1" dirty="0" err="1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데이콘</a:t>
            </a:r>
            <a:r>
              <a:rPr lang="ko-KR" altLang="en-US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주관 </a:t>
            </a:r>
            <a:r>
              <a:rPr lang="en-US" altLang="ko-KR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1600" b="1" dirty="0" err="1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진짜뉴스</a:t>
            </a:r>
            <a:r>
              <a:rPr lang="ko-KR" altLang="en-US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찾기</a:t>
            </a:r>
            <a:r>
              <a:rPr lang="en-US" altLang="ko-KR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대회에 참가해 </a:t>
            </a:r>
            <a:r>
              <a:rPr lang="ko-KR" altLang="en-US" sz="1600" b="1" dirty="0" err="1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텍스트마이닝</a:t>
            </a:r>
            <a:r>
              <a:rPr lang="ko-KR" altLang="en-US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알고리즘에 대해 </a:t>
            </a:r>
            <a:r>
              <a:rPr lang="ko-KR" altLang="en-US" sz="1600" b="1" dirty="0" err="1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배워보고자함</a:t>
            </a:r>
            <a:r>
              <a:rPr lang="ko-KR" altLang="en-US" sz="1600" b="1" dirty="0">
                <a:solidFill>
                  <a:srgbClr val="E5536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b="1" dirty="0">
              <a:solidFill>
                <a:srgbClr val="E55363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오각형[P] 19">
            <a:extLst>
              <a:ext uri="{FF2B5EF4-FFF2-40B4-BE49-F238E27FC236}">
                <a16:creationId xmlns:a16="http://schemas.microsoft.com/office/drawing/2014/main" id="{EF3F8B07-C9E7-7446-8B7B-87791CB895A8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19" name="오각형[P] 18">
            <a:extLst>
              <a:ext uri="{FF2B5EF4-FFF2-40B4-BE49-F238E27FC236}">
                <a16:creationId xmlns:a16="http://schemas.microsoft.com/office/drawing/2014/main" id="{8911E681-B2B5-FC47-B566-C8C484C2E3BB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18" name="오각형[P] 17">
            <a:extLst>
              <a:ext uri="{FF2B5EF4-FFF2-40B4-BE49-F238E27FC236}">
                <a16:creationId xmlns:a16="http://schemas.microsoft.com/office/drawing/2014/main" id="{53388E1A-C879-904A-8708-3B2FB93C9089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EDA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오각형[P] 4">
            <a:extLst>
              <a:ext uri="{FF2B5EF4-FFF2-40B4-BE49-F238E27FC236}">
                <a16:creationId xmlns:a16="http://schemas.microsoft.com/office/drawing/2014/main" id="{ACE6ED20-4B3A-2547-BBCF-3436E8D34F15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데이터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4408E04-8EFB-524D-B587-E87494E0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48" y="4180985"/>
            <a:ext cx="4114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1B112-16C8-0442-B542-27B2ACAE1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695" y="626349"/>
            <a:ext cx="11622915" cy="504932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데이터 소개 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628706-9A1A-A74E-B68A-9330598F8241}"/>
              </a:ext>
            </a:extLst>
          </p:cNvPr>
          <p:cNvSpPr/>
          <p:nvPr/>
        </p:nvSpPr>
        <p:spPr>
          <a:xfrm>
            <a:off x="8883413" y="3760300"/>
            <a:ext cx="319777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118,745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건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142565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건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Train, Test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기한동일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결측치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중복 없음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DE0DAF-E870-8342-902E-60779BAFDC6B}"/>
              </a:ext>
            </a:extLst>
          </p:cNvPr>
          <p:cNvSpPr/>
          <p:nvPr/>
        </p:nvSpPr>
        <p:spPr>
          <a:xfrm>
            <a:off x="9354944" y="3175525"/>
            <a:ext cx="205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/>
            <a:endParaRPr kumimoji="1" lang="en-US" altLang="ko-KR" sz="2000" b="1" dirty="0">
              <a:solidFill>
                <a:srgbClr val="CA036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 fontAlgn="ctr" latinLnBrk="1"/>
            <a:endParaRPr kumimoji="1" lang="en-US" altLang="ko-KR" sz="2000" b="1" dirty="0">
              <a:solidFill>
                <a:srgbClr val="CA036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5D8DF-FDC8-BA4C-B908-C2100B62F183}"/>
              </a:ext>
            </a:extLst>
          </p:cNvPr>
          <p:cNvGrpSpPr/>
          <p:nvPr/>
        </p:nvGrpSpPr>
        <p:grpSpPr>
          <a:xfrm>
            <a:off x="831030" y="3347096"/>
            <a:ext cx="7372339" cy="1907560"/>
            <a:chOff x="506321" y="2629949"/>
            <a:chExt cx="7949958" cy="190756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5B42540-77A8-D54F-A22B-8C16A2E0B037}"/>
                </a:ext>
              </a:extLst>
            </p:cNvPr>
            <p:cNvSpPr/>
            <p:nvPr/>
          </p:nvSpPr>
          <p:spPr>
            <a:xfrm>
              <a:off x="7772192" y="3393375"/>
              <a:ext cx="581891" cy="11441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aphicFrame>
          <p:nvGraphicFramePr>
            <p:cNvPr id="9" name="내용 개체 틀 5">
              <a:extLst>
                <a:ext uri="{FF2B5EF4-FFF2-40B4-BE49-F238E27FC236}">
                  <a16:creationId xmlns:a16="http://schemas.microsoft.com/office/drawing/2014/main" id="{8FF8898B-F78B-DD4D-80FE-49CFB62A97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79342638"/>
                </p:ext>
              </p:extLst>
            </p:nvPr>
          </p:nvGraphicFramePr>
          <p:xfrm>
            <a:off x="506321" y="3507542"/>
            <a:ext cx="7780582" cy="958839"/>
          </p:xfrm>
          <a:graphic>
            <a:graphicData uri="http://schemas.openxmlformats.org/drawingml/2006/table">
              <a:tbl>
                <a:tblPr>
                  <a:tableStyleId>{7E9639D4-E3E2-4D34-9284-5A2195B3D0D7}</a:tableStyleId>
                </a:tblPr>
                <a:tblGrid>
                  <a:gridCol w="730454">
                    <a:extLst>
                      <a:ext uri="{9D8B030D-6E8A-4147-A177-3AD203B41FA5}">
                        <a16:colId xmlns:a16="http://schemas.microsoft.com/office/drawing/2014/main" val="3418182892"/>
                      </a:ext>
                    </a:extLst>
                  </a:gridCol>
                  <a:gridCol w="539360">
                    <a:extLst>
                      <a:ext uri="{9D8B030D-6E8A-4147-A177-3AD203B41FA5}">
                        <a16:colId xmlns:a16="http://schemas.microsoft.com/office/drawing/2014/main" val="1869873858"/>
                      </a:ext>
                    </a:extLst>
                  </a:gridCol>
                  <a:gridCol w="1758601">
                    <a:extLst>
                      <a:ext uri="{9D8B030D-6E8A-4147-A177-3AD203B41FA5}">
                        <a16:colId xmlns:a16="http://schemas.microsoft.com/office/drawing/2014/main" val="965216474"/>
                      </a:ext>
                    </a:extLst>
                  </a:gridCol>
                  <a:gridCol w="3811038">
                    <a:extLst>
                      <a:ext uri="{9D8B030D-6E8A-4147-A177-3AD203B41FA5}">
                        <a16:colId xmlns:a16="http://schemas.microsoft.com/office/drawing/2014/main" val="1588534375"/>
                      </a:ext>
                    </a:extLst>
                  </a:gridCol>
                  <a:gridCol w="375816">
                    <a:extLst>
                      <a:ext uri="{9D8B030D-6E8A-4147-A177-3AD203B41FA5}">
                        <a16:colId xmlns:a16="http://schemas.microsoft.com/office/drawing/2014/main" val="3222941776"/>
                      </a:ext>
                    </a:extLst>
                  </a:gridCol>
                </a:tblGrid>
                <a:tr h="203302">
                  <a:tc>
                    <a:txBody>
                      <a:bodyPr/>
                      <a:lstStyle/>
                      <a:p>
                        <a:pPr algn="ctr" fontAlgn="ctr"/>
                        <a:r>
                          <a:rPr kumimoji="1" lang="en" altLang="en-US" sz="105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CA0364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Id </a:t>
                        </a:r>
                      </a:p>
                    </a:txBody>
                    <a:tcPr marL="8471" marR="8471" marT="8471" marB="0" anchor="ctr">
                      <a:lnL w="6350" cap="flat" cmpd="sng" algn="ctr">
                        <a:noFill/>
                        <a:prstDash val="solid"/>
                        <a:miter lim="800000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kumimoji="1" lang="en" altLang="en-US" sz="105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CA0364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date</a:t>
                        </a: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kumimoji="1" lang="en" altLang="en-US" sz="105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CA0364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title </a:t>
                        </a: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kumimoji="1" lang="en" altLang="en-US" sz="105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CA0364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content</a:t>
                        </a: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kumimoji="1" lang="en" altLang="en-US" sz="105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CA0364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info</a:t>
                        </a: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miter lim="800000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232897002"/>
                    </a:ext>
                  </a:extLst>
                </a:tr>
                <a:tr h="203302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NEWS02580</a:t>
                        </a:r>
                        <a:endPara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6350" cap="flat" cmpd="sng" algn="ctr">
                        <a:noFill/>
                        <a:prstDash val="solid"/>
                        <a:miter lim="800000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20200605</a:t>
                        </a:r>
                        <a:endPara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[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마감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]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코스닥 기관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678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억 순매도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[</a:t>
                        </a:r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이데일리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 </a:t>
                        </a:r>
                        <a:r>
                          <a:rPr lang="en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MARKETPOINT]15:32 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현재 코스닥 기관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678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억 순매도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b="1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0</a:t>
                        </a:r>
                        <a:endPara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miter lim="800000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485248442"/>
                    </a:ext>
                  </a:extLst>
                </a:tr>
                <a:tr h="203302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NEWS02580</a:t>
                        </a:r>
                        <a:endParaRPr lang="e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6350" cap="flat" cmpd="sng" algn="ctr">
                        <a:noFill/>
                        <a:prstDash val="solid"/>
                        <a:miter lim="800000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20200605</a:t>
                        </a:r>
                        <a:endPara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[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마감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]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코스닥 기관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678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억 순매도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실적기반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 저가에 </a:t>
                        </a:r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매집해야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 할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8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월 </a:t>
                        </a:r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급등유망주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 </a:t>
                        </a:r>
                        <a:r>
                          <a:rPr lang="en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TOP 5 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전격공개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b="1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1</a:t>
                        </a:r>
                        <a:endPara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miter lim="800000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879153724"/>
                    </a:ext>
                  </a:extLst>
                </a:tr>
                <a:tr h="134898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" sz="900" u="none" strike="noStrike">
                            <a:solidFill>
                              <a:schemeClr val="tx1"/>
                            </a:solidFill>
                            <a:effectLst/>
                          </a:rPr>
                          <a:t>NEWS02580</a:t>
                        </a:r>
                        <a:endParaRPr lang="en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6350" cap="flat" cmpd="sng" algn="ctr">
                        <a:noFill/>
                        <a:prstDash val="solid"/>
                        <a:miter lim="800000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>
                            <a:solidFill>
                              <a:schemeClr val="tx1"/>
                            </a:solidFill>
                            <a:effectLst/>
                          </a:rPr>
                          <a:t>20200605</a:t>
                        </a:r>
                        <a:endPara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[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마감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]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코스닥 기관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678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억 순매도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하이스탁론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, 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선취수수료 없는 월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0.4% </a:t>
                        </a:r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최저금리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 상품 출시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b="1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1</a:t>
                        </a:r>
                        <a:endPara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miter lim="800000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578711962"/>
                    </a:ext>
                  </a:extLst>
                </a:tr>
                <a:tr h="203302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" sz="900" u="none" strike="noStrike">
                            <a:solidFill>
                              <a:schemeClr val="tx1"/>
                            </a:solidFill>
                            <a:effectLst/>
                          </a:rPr>
                          <a:t>NEWS02580</a:t>
                        </a:r>
                        <a:endParaRPr lang="en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6350" cap="flat" cmpd="sng" algn="ctr">
                        <a:noFill/>
                        <a:prstDash val="solid"/>
                        <a:miter lim="800000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>
                            <a:solidFill>
                              <a:schemeClr val="tx1"/>
                            </a:solidFill>
                            <a:effectLst/>
                          </a:rPr>
                          <a:t>20200605</a:t>
                        </a:r>
                        <a:endPara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[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마감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]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코스닥 기관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678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억 순매도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종합 경제정보 미디어 </a:t>
                        </a:r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이데일리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- 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무단전재 </a:t>
                        </a:r>
                        <a:r>
                          <a:rPr lang="en-US" altLang="ko-KR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&amp; </a:t>
                        </a:r>
                        <a:r>
                          <a:rPr lang="ko-KR" altLang="en-US" sz="900" u="none" strike="noStrike" dirty="0" err="1">
                            <a:solidFill>
                              <a:schemeClr val="tx1"/>
                            </a:solidFill>
                            <a:effectLst/>
                          </a:rPr>
                          <a:t>재배포</a:t>
                        </a:r>
                        <a:r>
                          <a:rPr lang="ko-KR" altLang="en-US" sz="900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 금지</a:t>
                        </a:r>
                        <a:endPara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ko-KR" sz="900" b="1" u="none" strike="noStrike" dirty="0">
                            <a:solidFill>
                              <a:schemeClr val="tx1"/>
                            </a:solidFill>
                            <a:effectLst/>
                          </a:rPr>
                          <a:t>0</a:t>
                        </a:r>
                        <a:endPara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endParaRPr>
                      </a:p>
                    </a:txBody>
                    <a:tcPr marL="8471" marR="8471" marT="8471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miter lim="800000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80942155"/>
                    </a:ext>
                  </a:extLst>
                </a:tr>
              </a:tbl>
            </a:graphicData>
          </a:graphic>
        </p:graphicFrame>
        <p:sp>
          <p:nvSpPr>
            <p:cNvPr id="5" name="오른쪽 중괄호[R] 4">
              <a:extLst>
                <a:ext uri="{FF2B5EF4-FFF2-40B4-BE49-F238E27FC236}">
                  <a16:creationId xmlns:a16="http://schemas.microsoft.com/office/drawing/2014/main" id="{2940B9F6-FAA1-2D44-AD63-A2CB2AA16462}"/>
                </a:ext>
              </a:extLst>
            </p:cNvPr>
            <p:cNvSpPr/>
            <p:nvPr/>
          </p:nvSpPr>
          <p:spPr>
            <a:xfrm rot="16200000">
              <a:off x="834108" y="2957621"/>
              <a:ext cx="168621" cy="5662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오른쪽 중괄호[R] 10">
              <a:extLst>
                <a:ext uri="{FF2B5EF4-FFF2-40B4-BE49-F238E27FC236}">
                  <a16:creationId xmlns:a16="http://schemas.microsoft.com/office/drawing/2014/main" id="{1787FD20-AE5E-F942-AB44-A9196631CEE2}"/>
                </a:ext>
              </a:extLst>
            </p:cNvPr>
            <p:cNvSpPr/>
            <p:nvPr/>
          </p:nvSpPr>
          <p:spPr>
            <a:xfrm rot="16200000">
              <a:off x="2755427" y="2483359"/>
              <a:ext cx="168620" cy="151482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오른쪽 중괄호[R] 11">
              <a:extLst>
                <a:ext uri="{FF2B5EF4-FFF2-40B4-BE49-F238E27FC236}">
                  <a16:creationId xmlns:a16="http://schemas.microsoft.com/office/drawing/2014/main" id="{6E4F18EA-7E9C-9548-97C9-8659434F5960}"/>
                </a:ext>
              </a:extLst>
            </p:cNvPr>
            <p:cNvSpPr/>
            <p:nvPr/>
          </p:nvSpPr>
          <p:spPr>
            <a:xfrm rot="16200000">
              <a:off x="1583217" y="2957621"/>
              <a:ext cx="168621" cy="5662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오른쪽 중괄호[R] 12">
              <a:extLst>
                <a:ext uri="{FF2B5EF4-FFF2-40B4-BE49-F238E27FC236}">
                  <a16:creationId xmlns:a16="http://schemas.microsoft.com/office/drawing/2014/main" id="{510F93EB-7E27-7045-B8DF-3381BA568640}"/>
                </a:ext>
              </a:extLst>
            </p:cNvPr>
            <p:cNvSpPr/>
            <p:nvPr/>
          </p:nvSpPr>
          <p:spPr>
            <a:xfrm rot="16200000">
              <a:off x="5635201" y="1524155"/>
              <a:ext cx="168622" cy="344832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오른쪽 중괄호[R] 13">
              <a:extLst>
                <a:ext uri="{FF2B5EF4-FFF2-40B4-BE49-F238E27FC236}">
                  <a16:creationId xmlns:a16="http://schemas.microsoft.com/office/drawing/2014/main" id="{D631AA16-30C2-8B4A-8A18-FA88BADC53C5}"/>
                </a:ext>
              </a:extLst>
            </p:cNvPr>
            <p:cNvSpPr/>
            <p:nvPr/>
          </p:nvSpPr>
          <p:spPr>
            <a:xfrm rot="16200000">
              <a:off x="7983471" y="2965167"/>
              <a:ext cx="168621" cy="5662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BE0D0-988B-E44A-B1C1-ECFD2120E9B0}"/>
                </a:ext>
              </a:extLst>
            </p:cNvPr>
            <p:cNvSpPr/>
            <p:nvPr/>
          </p:nvSpPr>
          <p:spPr>
            <a:xfrm>
              <a:off x="561313" y="2629949"/>
              <a:ext cx="9121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en" altLang="ko-KR" sz="1200" b="1" dirty="0">
                  <a:solidFill>
                    <a:srgbClr val="E55363"/>
                  </a:solidFill>
                </a:rPr>
                <a:t>Index</a:t>
              </a:r>
              <a:r>
                <a:rPr lang="ko-KR" altLang="en-US" sz="1200" b="1" dirty="0">
                  <a:solidFill>
                    <a:srgbClr val="E55363"/>
                  </a:solidFill>
                </a:rPr>
                <a:t>번호</a:t>
              </a:r>
              <a:endParaRPr lang="ko-KR" altLang="en-US" sz="1200" b="1" dirty="0">
                <a:solidFill>
                  <a:srgbClr val="E55363"/>
                </a:solidFill>
                <a:latin typeface="나눔고딕" panose="020D0604000000000000" pitchFamily="34" charset="-127"/>
                <a:ea typeface="나눔고딕" panose="020D0604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29B983-F764-2242-A009-C962521CD277}"/>
                </a:ext>
              </a:extLst>
            </p:cNvPr>
            <p:cNvSpPr/>
            <p:nvPr/>
          </p:nvSpPr>
          <p:spPr>
            <a:xfrm>
              <a:off x="1308706" y="2629949"/>
              <a:ext cx="8629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200" b="1" dirty="0" err="1">
                  <a:solidFill>
                    <a:srgbClr val="E55363"/>
                  </a:solidFill>
                </a:rPr>
                <a:t>발행날짜</a:t>
              </a:r>
              <a:endParaRPr lang="ko-KR" altLang="en-US" sz="1200" b="1" dirty="0">
                <a:solidFill>
                  <a:srgbClr val="E55363"/>
                </a:solidFill>
                <a:latin typeface="나눔고딕" panose="020D0604000000000000" pitchFamily="34" charset="-127"/>
                <a:ea typeface="나눔고딕" panose="020D06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C39639-80B9-2249-AFF1-84C8ED110276}"/>
                </a:ext>
              </a:extLst>
            </p:cNvPr>
            <p:cNvSpPr/>
            <p:nvPr/>
          </p:nvSpPr>
          <p:spPr>
            <a:xfrm>
              <a:off x="2364255" y="2629949"/>
              <a:ext cx="9389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200" b="1" dirty="0">
                  <a:solidFill>
                    <a:srgbClr val="E55363"/>
                  </a:solidFill>
                </a:rPr>
                <a:t>뉴스 제목 </a:t>
              </a:r>
              <a:endParaRPr lang="ko-KR" altLang="en-US" sz="1200" b="1" dirty="0">
                <a:solidFill>
                  <a:srgbClr val="E55363"/>
                </a:solidFill>
                <a:latin typeface="나눔고딕" panose="020D0604000000000000" pitchFamily="34" charset="-127"/>
                <a:ea typeface="나눔고딕" panose="020D06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221363-07EE-304C-BB2E-19FE205CCC6B}"/>
                </a:ext>
              </a:extLst>
            </p:cNvPr>
            <p:cNvSpPr/>
            <p:nvPr/>
          </p:nvSpPr>
          <p:spPr>
            <a:xfrm>
              <a:off x="5275059" y="2629949"/>
              <a:ext cx="696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200" b="1" dirty="0">
                  <a:solidFill>
                    <a:srgbClr val="E55363"/>
                  </a:solidFill>
                </a:rPr>
                <a:t>컨텐츠</a:t>
              </a:r>
              <a:endParaRPr lang="ko-KR" altLang="en-US" sz="1200" b="1" dirty="0">
                <a:solidFill>
                  <a:srgbClr val="E55363"/>
                </a:solidFill>
                <a:latin typeface="나눔고딕" panose="020D0604000000000000" pitchFamily="34" charset="-127"/>
                <a:ea typeface="나눔고딕" panose="020D0604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C3DE46-3AC2-C14E-8580-8986953BBAC9}"/>
                </a:ext>
              </a:extLst>
            </p:cNvPr>
            <p:cNvSpPr/>
            <p:nvPr/>
          </p:nvSpPr>
          <p:spPr>
            <a:xfrm>
              <a:off x="7593363" y="2629949"/>
              <a:ext cx="86291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/>
              <a:r>
                <a:rPr lang="ko-KR" altLang="en-US" sz="1200" b="1" dirty="0" err="1">
                  <a:solidFill>
                    <a:srgbClr val="E55363"/>
                  </a:solidFill>
                </a:rPr>
                <a:t>정보유무</a:t>
              </a:r>
              <a:endParaRPr lang="en-US" altLang="ko-KR" sz="1200" b="1" dirty="0">
                <a:solidFill>
                  <a:srgbClr val="E55363"/>
                </a:solidFill>
              </a:endParaRPr>
            </a:p>
            <a:p>
              <a:pPr algn="ctr" fontAlgn="ctr"/>
              <a:endParaRPr lang="en-US" altLang="ko-KR" sz="1000" b="1" dirty="0">
                <a:solidFill>
                  <a:srgbClr val="E55363"/>
                </a:solidFill>
                <a:latin typeface="나눔고딕" panose="020D0604000000000000" pitchFamily="34" charset="-127"/>
                <a:ea typeface="나눔고딕" panose="020D0604000000000000" pitchFamily="34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DD636B-F078-1E47-AB02-6FC89731C7DA}"/>
              </a:ext>
            </a:extLst>
          </p:cNvPr>
          <p:cNvSpPr/>
          <p:nvPr/>
        </p:nvSpPr>
        <p:spPr>
          <a:xfrm>
            <a:off x="773777" y="2105421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데이터 예시 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32" name="오각형[P] 31">
            <a:extLst>
              <a:ext uri="{FF2B5EF4-FFF2-40B4-BE49-F238E27FC236}">
                <a16:creationId xmlns:a16="http://schemas.microsoft.com/office/drawing/2014/main" id="{310AE152-BE55-2C4C-B6D2-C5FAF1F68E9D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33" name="오각형[P] 32">
            <a:extLst>
              <a:ext uri="{FF2B5EF4-FFF2-40B4-BE49-F238E27FC236}">
                <a16:creationId xmlns:a16="http://schemas.microsoft.com/office/drawing/2014/main" id="{90B34042-A537-7E4E-84C9-700D86E6F6EC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34" name="오각형[P] 33">
            <a:extLst>
              <a:ext uri="{FF2B5EF4-FFF2-40B4-BE49-F238E27FC236}">
                <a16:creationId xmlns:a16="http://schemas.microsoft.com/office/drawing/2014/main" id="{59663473-B20A-6B4D-93A6-A1716948A551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EDA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오각형[P] 34">
            <a:extLst>
              <a:ext uri="{FF2B5EF4-FFF2-40B4-BE49-F238E27FC236}">
                <a16:creationId xmlns:a16="http://schemas.microsoft.com/office/drawing/2014/main" id="{F822A963-1F74-5A42-96AD-C6AB02E6BB4C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데이터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235F09-60E3-3E4E-869E-ED3B1CFF1B49}"/>
              </a:ext>
            </a:extLst>
          </p:cNvPr>
          <p:cNvSpPr/>
          <p:nvPr/>
        </p:nvSpPr>
        <p:spPr>
          <a:xfrm>
            <a:off x="773777" y="2681253"/>
            <a:ext cx="7479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뉴스 데이터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(‘20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 진짜 유무를 판별하는 이진 분류 문제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7F95A5-39E7-FF45-9512-7454FA2BE7CE}"/>
              </a:ext>
            </a:extLst>
          </p:cNvPr>
          <p:cNvSpPr/>
          <p:nvPr/>
        </p:nvSpPr>
        <p:spPr>
          <a:xfrm>
            <a:off x="8664796" y="3047140"/>
            <a:ext cx="2576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핵심변수로는 제목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컨텐츠가 있으며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목표변수는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info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27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FD018-F76B-9842-AA7F-4422CB834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176534"/>
            <a:ext cx="12192000" cy="504932"/>
          </a:xfrm>
        </p:spPr>
        <p:txBody>
          <a:bodyPr>
            <a:noAutofit/>
          </a:bodyPr>
          <a:lstStyle/>
          <a:p>
            <a:pPr algn="ctr"/>
            <a:r>
              <a:rPr kumimoji="1" lang="en-US" altLang="ko-KR" sz="4400" dirty="0"/>
              <a:t>EDA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9970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72A04-86F5-864B-8ABC-26EBD0ADD2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085" y="605685"/>
            <a:ext cx="11622915" cy="504932"/>
          </a:xfrm>
        </p:spPr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EDA</a:t>
            </a:r>
            <a:endParaRPr kumimoji="1"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1AB673-5830-5743-A3EC-AC836E73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52" y="2785496"/>
            <a:ext cx="3974675" cy="28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93D701-F4A8-4C4E-A455-DD4F87ADC83E}"/>
              </a:ext>
            </a:extLst>
          </p:cNvPr>
          <p:cNvSpPr/>
          <p:nvPr/>
        </p:nvSpPr>
        <p:spPr>
          <a:xfrm>
            <a:off x="6512326" y="3882583"/>
            <a:ext cx="438105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진짜뉴스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71813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가짜뉴스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46932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</a:t>
            </a: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가짜뉴스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비율이 다소 낮으나 대체로 균등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오각형[P] 11">
            <a:extLst>
              <a:ext uri="{FF2B5EF4-FFF2-40B4-BE49-F238E27FC236}">
                <a16:creationId xmlns:a16="http://schemas.microsoft.com/office/drawing/2014/main" id="{64A8B084-54F9-654F-972A-919D10B07F5F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13" name="오각형[P] 12">
            <a:extLst>
              <a:ext uri="{FF2B5EF4-FFF2-40B4-BE49-F238E27FC236}">
                <a16:creationId xmlns:a16="http://schemas.microsoft.com/office/drawing/2014/main" id="{9BBEB34D-E943-E04C-8480-4DBF367142A1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14" name="오각형[P] 13">
            <a:extLst>
              <a:ext uri="{FF2B5EF4-FFF2-40B4-BE49-F238E27FC236}">
                <a16:creationId xmlns:a16="http://schemas.microsoft.com/office/drawing/2014/main" id="{9EE4EE4C-B464-4D48-966E-26513F444DD4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</a:rPr>
              <a:t>EDA</a:t>
            </a:r>
            <a:endParaRPr kumimoji="1"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오각형[P] 14">
            <a:extLst>
              <a:ext uri="{FF2B5EF4-FFF2-40B4-BE49-F238E27FC236}">
                <a16:creationId xmlns:a16="http://schemas.microsoft.com/office/drawing/2014/main" id="{86E7B9DA-82CB-614F-AA32-641B3C015043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FBC5A1-785C-C749-B916-1A6C828B1EA9}"/>
              </a:ext>
            </a:extLst>
          </p:cNvPr>
          <p:cNvSpPr/>
          <p:nvPr/>
        </p:nvSpPr>
        <p:spPr>
          <a:xfrm>
            <a:off x="773777" y="2105421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목표 변수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F62D67-1680-AD4B-A7E6-A09ABF60891F}"/>
              </a:ext>
            </a:extLst>
          </p:cNvPr>
          <p:cNvSpPr/>
          <p:nvPr/>
        </p:nvSpPr>
        <p:spPr>
          <a:xfrm>
            <a:off x="6454066" y="3226108"/>
            <a:ext cx="417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가짜뉴스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비율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6:4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이며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월별 분포는 비교적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균등한편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9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8C1DA-E816-6644-9254-0C99A022FA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221" y="622378"/>
            <a:ext cx="11622915" cy="504932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EDA</a:t>
            </a:r>
            <a:endParaRPr kumimoji="1"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1975584-1A9D-6B45-A861-8545EF69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36260"/>
              </p:ext>
            </p:extLst>
          </p:nvPr>
        </p:nvGraphicFramePr>
        <p:xfrm>
          <a:off x="8024284" y="4312182"/>
          <a:ext cx="2980980" cy="122782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54231">
                  <a:extLst>
                    <a:ext uri="{9D8B030D-6E8A-4147-A177-3AD203B41FA5}">
                      <a16:colId xmlns:a16="http://schemas.microsoft.com/office/drawing/2014/main" val="1784938143"/>
                    </a:ext>
                  </a:extLst>
                </a:gridCol>
                <a:gridCol w="954231">
                  <a:extLst>
                    <a:ext uri="{9D8B030D-6E8A-4147-A177-3AD203B41FA5}">
                      <a16:colId xmlns:a16="http://schemas.microsoft.com/office/drawing/2014/main" val="1489692754"/>
                    </a:ext>
                  </a:extLst>
                </a:gridCol>
                <a:gridCol w="1072518">
                  <a:extLst>
                    <a:ext uri="{9D8B030D-6E8A-4147-A177-3AD203B41FA5}">
                      <a16:colId xmlns:a16="http://schemas.microsoft.com/office/drawing/2014/main" val="3129527193"/>
                    </a:ext>
                  </a:extLst>
                </a:gridCol>
              </a:tblGrid>
              <a:tr h="27171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50" b="0" u="none" strike="noStrike" kern="1200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u="none" strike="noStrike" dirty="0" err="1">
                          <a:solidFill>
                            <a:srgbClr val="CA0364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가짜뉴스</a:t>
                      </a:r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600" b="1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u="none" strike="noStrike" dirty="0" err="1">
                          <a:solidFill>
                            <a:srgbClr val="0000FF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진짜뉴스</a:t>
                      </a:r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942208"/>
                  </a:ext>
                </a:extLst>
              </a:tr>
              <a:tr h="23902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최댓값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1022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3469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614521"/>
                  </a:ext>
                </a:extLst>
              </a:tr>
              <a:tr h="23902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최소값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 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237101"/>
                  </a:ext>
                </a:extLst>
              </a:tr>
              <a:tr h="23902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평균값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34.47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62.34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58142"/>
                  </a:ext>
                </a:extLst>
              </a:tr>
              <a:tr h="23902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표준편차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20.38 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43.6</a:t>
                      </a:r>
                      <a:r>
                        <a:rPr lang="ko-KR" alt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4772891"/>
                  </a:ext>
                </a:extLst>
              </a:tr>
            </a:tbl>
          </a:graphicData>
        </a:graphic>
      </p:graphicFrame>
      <p:sp>
        <p:nvSpPr>
          <p:cNvPr id="22" name="오각형[P] 21">
            <a:extLst>
              <a:ext uri="{FF2B5EF4-FFF2-40B4-BE49-F238E27FC236}">
                <a16:creationId xmlns:a16="http://schemas.microsoft.com/office/drawing/2014/main" id="{401F780F-30DE-314C-8A60-A929628B7CB4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23" name="오각형[P] 22">
            <a:extLst>
              <a:ext uri="{FF2B5EF4-FFF2-40B4-BE49-F238E27FC236}">
                <a16:creationId xmlns:a16="http://schemas.microsoft.com/office/drawing/2014/main" id="{1EBB75FF-0E20-124A-AE2D-A4CC854562A3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24" name="오각형[P] 23">
            <a:extLst>
              <a:ext uri="{FF2B5EF4-FFF2-40B4-BE49-F238E27FC236}">
                <a16:creationId xmlns:a16="http://schemas.microsoft.com/office/drawing/2014/main" id="{BC93819E-CCCF-064F-B308-F3A6FC19D44D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>
                <a:solidFill>
                  <a:schemeClr val="bg1"/>
                </a:solidFill>
              </a:rPr>
              <a:t>ED</a:t>
            </a:r>
            <a:r>
              <a:rPr kumimoji="1" lang="en-US" altLang="ko-KR" sz="1100" b="1" dirty="0">
                <a:solidFill>
                  <a:schemeClr val="bg1"/>
                </a:solidFill>
              </a:rPr>
              <a:t>A</a:t>
            </a:r>
            <a:endParaRPr kumimoji="1"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오각형[P] 24">
            <a:extLst>
              <a:ext uri="{FF2B5EF4-FFF2-40B4-BE49-F238E27FC236}">
                <a16:creationId xmlns:a16="http://schemas.microsoft.com/office/drawing/2014/main" id="{17A349C2-1283-1145-8C98-E263DC1755EB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99A933-0912-EB4B-9FFD-1B3F81FBA9BE}"/>
              </a:ext>
            </a:extLst>
          </p:cNvPr>
          <p:cNvSpPr/>
          <p:nvPr/>
        </p:nvSpPr>
        <p:spPr>
          <a:xfrm>
            <a:off x="904903" y="2173229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뉴스기사 길이 분석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CE6683-8801-1B44-B3C1-3D64188A9F81}"/>
              </a:ext>
            </a:extLst>
          </p:cNvPr>
          <p:cNvSpPr/>
          <p:nvPr/>
        </p:nvSpPr>
        <p:spPr>
          <a:xfrm>
            <a:off x="7480537" y="2889639"/>
            <a:ext cx="4522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 뉴스가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 정도로 긴 경향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DBCB4C-086A-E44D-9677-F4064C7B3586}"/>
              </a:ext>
            </a:extLst>
          </p:cNvPr>
          <p:cNvGrpSpPr/>
          <p:nvPr/>
        </p:nvGrpSpPr>
        <p:grpSpPr>
          <a:xfrm>
            <a:off x="1060201" y="2634894"/>
            <a:ext cx="5900806" cy="3218709"/>
            <a:chOff x="651827" y="3040741"/>
            <a:chExt cx="5900807" cy="275071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A05E7E1-6AB6-3D48-9B29-2C957BC47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27" y="3040741"/>
              <a:ext cx="5900807" cy="2750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DA06C1B-804F-5B47-8A4F-170CD5A9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910" y="3088298"/>
              <a:ext cx="202212" cy="254000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2B3AF7-8727-DE4A-B226-D71FD44765CD}"/>
              </a:ext>
            </a:extLst>
          </p:cNvPr>
          <p:cNvSpPr/>
          <p:nvPr/>
        </p:nvSpPr>
        <p:spPr>
          <a:xfrm>
            <a:off x="7480537" y="3321556"/>
            <a:ext cx="38015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평균길이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50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글자 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 뉴스 길이가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가짜뉴스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대비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표준편차도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 정도 높음 </a:t>
            </a:r>
          </a:p>
        </p:txBody>
      </p:sp>
    </p:spTree>
    <p:extLst>
      <p:ext uri="{BB962C8B-B14F-4D97-AF65-F5344CB8AC3E}">
        <p14:creationId xmlns:p14="http://schemas.microsoft.com/office/powerpoint/2010/main" val="27575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D05F5-17AA-0C40-B1A5-4C096A136B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985" y="610790"/>
            <a:ext cx="11622915" cy="504932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EDA</a:t>
            </a:r>
            <a:r>
              <a:rPr lang="ko-KR" altLang="en-US" dirty="0"/>
              <a:t> </a:t>
            </a:r>
            <a:r>
              <a:rPr kumimoji="1" lang="ko-KR" altLang="en-US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C08473-7A58-8D41-9DAE-C13C7A11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91" y="2902782"/>
            <a:ext cx="3678113" cy="212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385879-B9EF-984E-9EA9-BCD9C6EB734F}"/>
              </a:ext>
            </a:extLst>
          </p:cNvPr>
          <p:cNvSpPr/>
          <p:nvPr/>
        </p:nvSpPr>
        <p:spPr>
          <a:xfrm>
            <a:off x="6675014" y="5184034"/>
            <a:ext cx="4706162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2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신문사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저작권 키워드 다수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Copyright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마크가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진짜판별에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주요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단서역할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등 경제나 사회 관련 정보전달 목적 기사 다수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CE8BD-A250-A940-8EED-8B62DE429E30}"/>
              </a:ext>
            </a:extLst>
          </p:cNvPr>
          <p:cNvSpPr/>
          <p:nvPr/>
        </p:nvSpPr>
        <p:spPr>
          <a:xfrm>
            <a:off x="1523162" y="5184034"/>
            <a:ext cx="4171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2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금전 관련 키워드 중심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 defTabSz="914400" fontAlgn="ctr" latinLnBrk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주식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수익률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대박주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단어성향이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뚜렷하고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의도가 담겨있음 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47F81A-51AD-4047-86F5-5660EB548D51}"/>
              </a:ext>
            </a:extLst>
          </p:cNvPr>
          <p:cNvSpPr/>
          <p:nvPr/>
        </p:nvSpPr>
        <p:spPr>
          <a:xfrm rot="16200000">
            <a:off x="371645" y="3853568"/>
            <a:ext cx="2126110" cy="224535"/>
          </a:xfrm>
          <a:prstGeom prst="rect">
            <a:avLst/>
          </a:prstGeom>
          <a:solidFill>
            <a:srgbClr val="CA0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/>
              <a:t>가짜뉴스</a:t>
            </a:r>
            <a:endParaRPr kumimoji="1" lang="ko-KR" altLang="en-US" sz="1400" b="1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6BC1039-893E-E54B-BFA0-EA239768683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50" y="2902780"/>
            <a:ext cx="3575222" cy="2126112"/>
          </a:xfrm>
          <a:prstGeom prst="rect">
            <a:avLst/>
          </a:prstGeom>
        </p:spPr>
      </p:pic>
      <p:sp>
        <p:nvSpPr>
          <p:cNvPr id="43" name="오각형[P] 42">
            <a:extLst>
              <a:ext uri="{FF2B5EF4-FFF2-40B4-BE49-F238E27FC236}">
                <a16:creationId xmlns:a16="http://schemas.microsoft.com/office/drawing/2014/main" id="{462152FD-CFE4-1A49-BC55-1D5B250FB5C2}"/>
              </a:ext>
            </a:extLst>
          </p:cNvPr>
          <p:cNvSpPr/>
          <p:nvPr/>
        </p:nvSpPr>
        <p:spPr>
          <a:xfrm>
            <a:off x="10624333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44" name="오각형[P] 43">
            <a:extLst>
              <a:ext uri="{FF2B5EF4-FFF2-40B4-BE49-F238E27FC236}">
                <a16:creationId xmlns:a16="http://schemas.microsoft.com/office/drawing/2014/main" id="{4B64427D-529B-A84B-A13B-8581FAE8A094}"/>
              </a:ext>
            </a:extLst>
          </p:cNvPr>
          <p:cNvSpPr/>
          <p:nvPr/>
        </p:nvSpPr>
        <p:spPr>
          <a:xfrm>
            <a:off x="97876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정제</a:t>
            </a:r>
          </a:p>
        </p:txBody>
      </p:sp>
      <p:sp>
        <p:nvSpPr>
          <p:cNvPr id="45" name="오각형[P] 44">
            <a:extLst>
              <a:ext uri="{FF2B5EF4-FFF2-40B4-BE49-F238E27FC236}">
                <a16:creationId xmlns:a16="http://schemas.microsoft.com/office/drawing/2014/main" id="{E0C286EF-F075-C344-A931-CDBD8B433EEE}"/>
              </a:ext>
            </a:extLst>
          </p:cNvPr>
          <p:cNvSpPr/>
          <p:nvPr/>
        </p:nvSpPr>
        <p:spPr>
          <a:xfrm>
            <a:off x="8969596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>
                <a:solidFill>
                  <a:schemeClr val="bg1"/>
                </a:solidFill>
              </a:rPr>
              <a:t>ED</a:t>
            </a:r>
            <a:r>
              <a:rPr kumimoji="1" lang="en-US" altLang="ko-KR" sz="1100" b="1" dirty="0">
                <a:solidFill>
                  <a:schemeClr val="bg1"/>
                </a:solidFill>
              </a:rPr>
              <a:t>A</a:t>
            </a:r>
            <a:endParaRPr kumimoji="1"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오각형[P] 45">
            <a:extLst>
              <a:ext uri="{FF2B5EF4-FFF2-40B4-BE49-F238E27FC236}">
                <a16:creationId xmlns:a16="http://schemas.microsoft.com/office/drawing/2014/main" id="{4A05408B-922D-9A4F-9E03-004CF59B414C}"/>
              </a:ext>
            </a:extLst>
          </p:cNvPr>
          <p:cNvSpPr/>
          <p:nvPr/>
        </p:nvSpPr>
        <p:spPr>
          <a:xfrm>
            <a:off x="8171020" y="568671"/>
            <a:ext cx="987552" cy="502290"/>
          </a:xfrm>
          <a:prstGeom prst="homePlate">
            <a:avLst>
              <a:gd name="adj" fmla="val 305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데이터</a:t>
            </a:r>
            <a:endParaRPr kumimoji="1"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B09C61-5EC1-5944-8B72-04611EF70B78}"/>
              </a:ext>
            </a:extLst>
          </p:cNvPr>
          <p:cNvSpPr/>
          <p:nvPr/>
        </p:nvSpPr>
        <p:spPr>
          <a:xfrm rot="16200000">
            <a:off x="5503656" y="3853565"/>
            <a:ext cx="2126112" cy="224537"/>
          </a:xfrm>
          <a:prstGeom prst="rect">
            <a:avLst/>
          </a:prstGeom>
          <a:solidFill>
            <a:srgbClr val="CA0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/>
              <a:t>진짜뉴스</a:t>
            </a:r>
            <a:endParaRPr kumimoji="1" lang="ko-KR" altLang="en-US" sz="14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783A47-3001-654B-91AD-496C0455FF7F}"/>
              </a:ext>
            </a:extLst>
          </p:cNvPr>
          <p:cNvSpPr/>
          <p:nvPr/>
        </p:nvSpPr>
        <p:spPr>
          <a:xfrm>
            <a:off x="669112" y="1953704"/>
            <a:ext cx="590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WORD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 </a:t>
            </a:r>
            <a:r>
              <a:rPr lang="en-US" altLang="ko-KR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CLOUD</a:t>
            </a:r>
            <a:r>
              <a:rPr lang="ko-KR" altLang="en-US" sz="2400" b="1" dirty="0">
                <a:latin typeface="Sandoll MyeongjoNeo1 01 Ul" panose="020B0600000101010101" pitchFamily="34" charset="-127"/>
                <a:ea typeface="Sandoll MyeongjoNeo1 01 Ul" panose="020B0600000101010101" pitchFamily="34" charset="-127"/>
              </a:rPr>
              <a:t> </a:t>
            </a:r>
            <a:endParaRPr lang="en-US" altLang="ko-KR" sz="2400" b="1" dirty="0">
              <a:latin typeface="Sandoll MyeongjoNeo1 01 Ul" panose="020B0600000101010101" pitchFamily="34" charset="-127"/>
              <a:ea typeface="Sandoll MyeongjoNeo1 01 Ul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3F2491-22ED-0B4B-8BF7-83D132930202}"/>
              </a:ext>
            </a:extLst>
          </p:cNvPr>
          <p:cNvSpPr/>
          <p:nvPr/>
        </p:nvSpPr>
        <p:spPr>
          <a:xfrm>
            <a:off x="669112" y="2434823"/>
            <a:ext cx="672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ctr" latinLnBrk="1">
              <a:spcAft>
                <a:spcPts val="1800"/>
              </a:spcAft>
            </a:pP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기사에 단어 빈도수를 활용하여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워드클라우드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시각화를 수행하였음 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29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10185</TotalTime>
  <Words>1113</Words>
  <Application>Microsoft Macintosh PowerPoint</Application>
  <PresentationFormat>와이드스크린</PresentationFormat>
  <Paragraphs>332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나눔고딕</vt:lpstr>
      <vt:lpstr>Malgun Gothic</vt:lpstr>
      <vt:lpstr>Malgun Gothic</vt:lpstr>
      <vt:lpstr>Apple SD Gothic Neo</vt:lpstr>
      <vt:lpstr>Apple SD Gothic Neo SemiBold</vt:lpstr>
      <vt:lpstr>Roboto</vt:lpstr>
      <vt:lpstr>Sandoll MyeongjoNeo1 01 Ul</vt:lpstr>
      <vt:lpstr>Sandoll MyeongjoNeo1 06 Bd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이다진(산업경영공학과)</dc:creator>
  <cp:lastModifiedBy>nam dukwoo</cp:lastModifiedBy>
  <cp:revision>185</cp:revision>
  <cp:lastPrinted>2020-03-31T08:08:48Z</cp:lastPrinted>
  <dcterms:created xsi:type="dcterms:W3CDTF">2020-01-04T02:40:04Z</dcterms:created>
  <dcterms:modified xsi:type="dcterms:W3CDTF">2020-12-16T02:46:28Z</dcterms:modified>
</cp:coreProperties>
</file>